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.png"/><Relationship Id="rId3" Type="http://schemas.openxmlformats.org/officeDocument/2006/relationships/image" Target="../media/image57.png"/><Relationship Id="rId7" Type="http://schemas.openxmlformats.org/officeDocument/2006/relationships/image" Target="../media/image75.jpg"/><Relationship Id="rId12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11" Type="http://schemas.openxmlformats.org/officeDocument/2006/relationships/image" Target="../media/image77.jpg"/><Relationship Id="rId5" Type="http://schemas.openxmlformats.org/officeDocument/2006/relationships/image" Target="../media/image1.png"/><Relationship Id="rId10" Type="http://schemas.openxmlformats.org/officeDocument/2006/relationships/image" Target="../media/image6.jpg"/><Relationship Id="rId4" Type="http://schemas.openxmlformats.org/officeDocument/2006/relationships/image" Target="../media/image58.png"/><Relationship Id="rId9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11.png"/><Relationship Id="rId7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13.png"/><Relationship Id="rId4" Type="http://schemas.openxmlformats.org/officeDocument/2006/relationships/image" Target="../media/image2.jp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jpg"/><Relationship Id="rId7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8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9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openxmlformats.org/officeDocument/2006/relationships/image" Target="../media/image14.jp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g"/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12" Type="http://schemas.openxmlformats.org/officeDocument/2006/relationships/image" Target="../media/image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5.jpg"/><Relationship Id="rId5" Type="http://schemas.openxmlformats.org/officeDocument/2006/relationships/image" Target="../media/image3.png"/><Relationship Id="rId10" Type="http://schemas.openxmlformats.org/officeDocument/2006/relationships/image" Target="../media/image94.jpg"/><Relationship Id="rId4" Type="http://schemas.openxmlformats.org/officeDocument/2006/relationships/image" Target="../media/image2.jpg"/><Relationship Id="rId9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jpg"/><Relationship Id="rId5" Type="http://schemas.openxmlformats.org/officeDocument/2006/relationships/image" Target="../media/image101.png"/><Relationship Id="rId4" Type="http://schemas.openxmlformats.org/officeDocument/2006/relationships/image" Target="../media/image10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jpg"/><Relationship Id="rId3" Type="http://schemas.openxmlformats.org/officeDocument/2006/relationships/image" Target="../media/image22.png"/><Relationship Id="rId21" Type="http://schemas.openxmlformats.org/officeDocument/2006/relationships/image" Target="../media/image40.jpg"/><Relationship Id="rId7" Type="http://schemas.openxmlformats.org/officeDocument/2006/relationships/image" Target="../media/image26.jpg"/><Relationship Id="rId12" Type="http://schemas.openxmlformats.org/officeDocument/2006/relationships/image" Target="../media/image31.png"/><Relationship Id="rId17" Type="http://schemas.openxmlformats.org/officeDocument/2006/relationships/image" Target="../media/image36.jp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jp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8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51.jpg"/><Relationship Id="rId5" Type="http://schemas.openxmlformats.org/officeDocument/2006/relationships/image" Target="../media/image48.png"/><Relationship Id="rId10" Type="http://schemas.openxmlformats.org/officeDocument/2006/relationships/image" Target="../media/image13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54.png"/><Relationship Id="rId9" Type="http://schemas.openxmlformats.org/officeDocument/2006/relationships/image" Target="../media/image5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8.png"/><Relationship Id="rId7" Type="http://schemas.openxmlformats.org/officeDocument/2006/relationships/image" Target="../media/image1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openxmlformats.org/officeDocument/2006/relationships/image" Target="../media/image62.png"/><Relationship Id="rId4" Type="http://schemas.openxmlformats.org/officeDocument/2006/relationships/image" Target="../media/image11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jpg"/><Relationship Id="rId5" Type="http://schemas.openxmlformats.org/officeDocument/2006/relationships/image" Target="../media/image66.png"/><Relationship Id="rId4" Type="http://schemas.openxmlformats.org/officeDocument/2006/relationships/image" Target="../media/image6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799" y="3448478"/>
          <a:ext cx="8500109" cy="1014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7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0815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6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Decfiual</a:t>
                      </a:r>
                      <a:r>
                        <a:rPr sz="900" b="1" spc="6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900" spc="10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r>
                        <a:rPr sz="900" spc="-2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Convertiorr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101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015"/>
                        </a:lnSpc>
                      </a:pPr>
                      <a:r>
                        <a:rPr sz="950" spc="-25" dirty="0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HLT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162050" algn="l"/>
                        </a:tabLst>
                      </a:pPr>
                      <a:r>
                        <a:rPr sz="850" spc="-1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Decimal</a:t>
                      </a:r>
                      <a:r>
                        <a:rPr sz="85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01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38100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237490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6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2317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R="229235" algn="r">
                        <a:lnSpc>
                          <a:spcPts val="900"/>
                        </a:lnSpc>
                      </a:pPr>
                      <a:r>
                        <a:rPr sz="900" spc="-20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1493" y="1643165"/>
            <a:ext cx="203508" cy="1017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7593" y="1885809"/>
            <a:ext cx="211335" cy="7044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5680" y="2836818"/>
            <a:ext cx="3240474" cy="3170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1033" y="1064730"/>
            <a:ext cx="57912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397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spc="-30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spc="-2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054" y="1064730"/>
            <a:ext cx="48514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7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7694" y="1060816"/>
            <a:ext cx="37528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20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8771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8771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1" y="1547041"/>
            <a:ext cx="504190" cy="3771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00" spc="-110" dirty="0">
                <a:solidFill>
                  <a:srgbClr val="262626"/>
                </a:solidFill>
                <a:latin typeface="Courier New"/>
                <a:cs typeface="Courier New"/>
              </a:rPr>
              <a:t>Registers</a:t>
            </a:r>
            <a:endParaRPr sz="900">
              <a:latin typeface="Courier New"/>
              <a:cs typeface="Courier New"/>
            </a:endParaRPr>
          </a:p>
          <a:p>
            <a:pPr marR="55244" algn="ctr">
              <a:lnSpc>
                <a:spcPct val="100000"/>
              </a:lnSpc>
              <a:spcBef>
                <a:spcPts val="325"/>
              </a:spcBef>
            </a:pPr>
            <a:r>
              <a:rPr sz="850" spc="-50" dirty="0">
                <a:solidFill>
                  <a:srgbClr val="484848"/>
                </a:solidFill>
                <a:latin typeface="Courier New"/>
                <a:cs typeface="Courier New"/>
              </a:rPr>
              <a:t>A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2335" y="1769399"/>
            <a:ext cx="1377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45" dirty="0">
                <a:solidFill>
                  <a:srgbClr val="2F2F2F"/>
                </a:solidFill>
                <a:latin typeface="Courier New"/>
                <a:cs typeface="Courier New"/>
              </a:rPr>
              <a:t>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223" y="2379923"/>
            <a:ext cx="180340" cy="356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95"/>
              </a:spcBef>
            </a:pPr>
            <a:r>
              <a:rPr sz="850" spc="-145" dirty="0">
                <a:solidFill>
                  <a:srgbClr val="2D2D2D"/>
                </a:solidFill>
                <a:latin typeface="Cambria"/>
                <a:cs typeface="Cambria"/>
              </a:rPr>
              <a:t>/-</a:t>
            </a:r>
            <a:r>
              <a:rPr sz="850" spc="-100" dirty="0">
                <a:solidFill>
                  <a:srgbClr val="2D2D2D"/>
                </a:solidFill>
                <a:latin typeface="Cambria"/>
                <a:cs typeface="Cambria"/>
              </a:rPr>
              <a:t>/l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3F3F3F"/>
                </a:solidFill>
                <a:latin typeface="Courier New"/>
                <a:cs typeface="Courier New"/>
              </a:rPr>
              <a:t>VC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5150" y="2379923"/>
            <a:ext cx="139065" cy="356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z="850" spc="-25" dirty="0">
                <a:solidFill>
                  <a:srgbClr val="38383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2F2F2F"/>
                </a:solidFill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0857" y="2379923"/>
            <a:ext cx="139065" cy="356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z="850" spc="-25" dirty="0">
                <a:solidFill>
                  <a:srgbClr val="38383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2F2F2F"/>
                </a:solidFill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0371" y="249548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38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D2D2D"/>
                </a:solidFill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B2B2B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075" y="3193955"/>
            <a:ext cx="30988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solidFill>
                  <a:srgbClr val="3A3A3A"/>
                </a:solidFill>
                <a:latin typeface="Cambria"/>
                <a:cs typeface="Cambria"/>
              </a:rPr>
              <a:t>«</a:t>
            </a:r>
            <a:r>
              <a:rPr sz="850" i="1" spc="225" dirty="0">
                <a:solidFill>
                  <a:srgbClr val="3A3A3A"/>
                </a:solidFill>
                <a:latin typeface="Cambria"/>
                <a:cs typeface="Cambria"/>
              </a:rPr>
              <a:t>  </a:t>
            </a:r>
            <a:r>
              <a:rPr sz="850" i="1" spc="-50" dirty="0">
                <a:solidFill>
                  <a:srgbClr val="464646"/>
                </a:solidFill>
                <a:latin typeface="Cambria"/>
                <a:cs typeface="Cambria"/>
              </a:rPr>
              <a:t>reg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590" y="3193955"/>
            <a:ext cx="13017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45" dirty="0">
                <a:solidFill>
                  <a:srgbClr val="383838"/>
                </a:solidFill>
                <a:latin typeface="Cambria"/>
                <a:cs typeface="Cambria"/>
              </a:rPr>
              <a:t>0</a:t>
            </a:r>
            <a:r>
              <a:rPr sz="850" spc="-4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83838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14" y="5583109"/>
            <a:ext cx="12503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  <a:tab pos="693420" algn="l"/>
                <a:tab pos="981710" algn="l"/>
              </a:tabLst>
            </a:pPr>
            <a:r>
              <a:rPr sz="900" spc="-20" dirty="0">
                <a:latin typeface="Cambria"/>
                <a:cs typeface="Cambria"/>
              </a:rPr>
              <a:t>8050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424242"/>
                </a:solidFill>
                <a:latin typeface="Cambria"/>
                <a:cs typeface="Cambria"/>
              </a:rPr>
              <a:t>—</a:t>
            </a:r>
            <a:r>
              <a:rPr sz="900" dirty="0">
                <a:solidFill>
                  <a:srgbClr val="424242"/>
                </a:solidFill>
                <a:latin typeface="Cambria"/>
                <a:cs typeface="Cambria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Cambria"/>
                <a:cs typeface="Cambria"/>
              </a:rPr>
              <a:t>I-</a:t>
            </a:r>
            <a:r>
              <a:rPr sz="900" dirty="0">
                <a:solidFill>
                  <a:srgbClr val="383838"/>
                </a:solidFill>
                <a:latin typeface="Cambria"/>
                <a:cs typeface="Cambria"/>
              </a:rPr>
              <a:t>	</a:t>
            </a:r>
            <a:r>
              <a:rPr sz="900" spc="-35" dirty="0">
                <a:latin typeface="Cambria"/>
                <a:cs typeface="Cambria"/>
              </a:rPr>
              <a:t>27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900">
              <a:latin typeface="Cambria"/>
              <a:cs typeface="Cambria"/>
            </a:endParaRPr>
          </a:p>
          <a:p>
            <a:pPr marL="546100">
              <a:lnSpc>
                <a:spcPct val="100000"/>
              </a:lnSpc>
            </a:pPr>
            <a:r>
              <a:rPr sz="900" spc="-55" dirty="0">
                <a:solidFill>
                  <a:srgbClr val="23232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900" spc="-50" dirty="0">
                <a:solidFill>
                  <a:srgbClr val="2D2D2D"/>
                </a:solidFill>
                <a:latin typeface="Cambria"/>
                <a:cs typeface="Cambria"/>
              </a:rPr>
              <a:t>Nemory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3424" y="2240881"/>
            <a:ext cx="927100" cy="61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210" indent="-267970">
              <a:lnSpc>
                <a:spcPts val="1075"/>
              </a:lnSpc>
              <a:spcBef>
                <a:spcPts val="95"/>
              </a:spcBef>
              <a:buClr>
                <a:srgbClr val="000000"/>
              </a:buClr>
              <a:buAutoNum type="arabicPlain" startAt="3"/>
              <a:tabLst>
                <a:tab pos="283210" algn="l"/>
              </a:tabLst>
            </a:pPr>
            <a:r>
              <a:rPr sz="900" dirty="0">
                <a:solidFill>
                  <a:srgbClr val="5E5E5E"/>
                </a:solidFill>
                <a:latin typeface="Courier New"/>
                <a:cs typeface="Courier New"/>
              </a:rPr>
              <a:t>MOV</a:t>
            </a:r>
            <a:r>
              <a:rPr sz="900" spc="3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C0C0C"/>
                </a:solidFill>
                <a:latin typeface="Courier New"/>
                <a:cs typeface="Courier New"/>
              </a:rPr>
              <a:t>B,A</a:t>
            </a:r>
            <a:endParaRPr sz="900">
              <a:latin typeface="Courier New"/>
              <a:cs typeface="Courier New"/>
            </a:endParaRPr>
          </a:p>
          <a:p>
            <a:pPr marL="292100" indent="-279400">
              <a:lnSpc>
                <a:spcPts val="1195"/>
              </a:lnSpc>
              <a:buClr>
                <a:srgbClr val="000000"/>
              </a:buClr>
              <a:buAutoNum type="arabicPlain" startAt="3"/>
              <a:tabLst>
                <a:tab pos="292100" algn="l"/>
              </a:tabLst>
            </a:pPr>
            <a:r>
              <a:rPr sz="1000" dirty="0">
                <a:solidFill>
                  <a:srgbClr val="8E7575"/>
                </a:solidFill>
                <a:latin typeface="Courier New"/>
                <a:cs typeface="Courier New"/>
              </a:rPr>
              <a:t>LDA</a:t>
            </a:r>
            <a:r>
              <a:rPr sz="1000" spc="50" dirty="0">
                <a:solidFill>
                  <a:srgbClr val="8E7575"/>
                </a:solidFill>
                <a:latin typeface="Courier New"/>
                <a:cs typeface="Courier New"/>
              </a:rPr>
              <a:t> </a:t>
            </a:r>
            <a:r>
              <a:rPr sz="1000" spc="-110" dirty="0">
                <a:solidFill>
                  <a:srgbClr val="99829E"/>
                </a:solidFill>
                <a:latin typeface="Courier New"/>
                <a:cs typeface="Courier New"/>
              </a:rPr>
              <a:t>8'J5:</a:t>
            </a:r>
            <a:endParaRPr sz="1000">
              <a:latin typeface="Courier New"/>
              <a:cs typeface="Courier New"/>
            </a:endParaRPr>
          </a:p>
          <a:p>
            <a:pPr marL="283210" indent="-269240">
              <a:lnSpc>
                <a:spcPct val="100000"/>
              </a:lnSpc>
              <a:spcBef>
                <a:spcPts val="20"/>
              </a:spcBef>
              <a:buClr>
                <a:srgbClr val="808080"/>
              </a:buClr>
              <a:buAutoNum type="arabicPlain" startAt="3"/>
              <a:tabLst>
                <a:tab pos="283210" algn="l"/>
              </a:tabLst>
            </a:pPr>
            <a:r>
              <a:rPr sz="950" dirty="0">
                <a:solidFill>
                  <a:srgbClr val="643136"/>
                </a:solidFill>
                <a:latin typeface="Courier New"/>
                <a:cs typeface="Courier New"/>
              </a:rPr>
              <a:t>ADD</a:t>
            </a:r>
            <a:r>
              <a:rPr sz="950" spc="175" dirty="0">
                <a:solidFill>
                  <a:srgbClr val="643136"/>
                </a:solidFill>
                <a:latin typeface="Courier New"/>
                <a:cs typeface="Courier New"/>
              </a:rPr>
              <a:t> </a:t>
            </a:r>
            <a:r>
              <a:rPr sz="950" spc="20" dirty="0">
                <a:solidFill>
                  <a:srgbClr val="4F4F4F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  <a:p>
            <a:pPr marL="289560" indent="-27241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AutoNum type="arabicPlain" startAt="3"/>
              <a:tabLst>
                <a:tab pos="289560" algn="l"/>
              </a:tabLst>
            </a:pPr>
            <a:r>
              <a:rPr sz="950" dirty="0">
                <a:solidFill>
                  <a:srgbClr val="4D4D4D"/>
                </a:solidFill>
                <a:latin typeface="Courier New"/>
                <a:cs typeface="Courier New"/>
              </a:rPr>
              <a:t>JNC</a:t>
            </a:r>
            <a:r>
              <a:rPr sz="950" spc="175" dirty="0">
                <a:solidFill>
                  <a:srgbClr val="4D4D4D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LOOK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61722" y="1975172"/>
          <a:ext cx="7632064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2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5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  <a:spcBef>
                          <a:spcPts val="80"/>
                        </a:spcBef>
                      </a:pPr>
                      <a:r>
                        <a:rPr sz="850" i="1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BC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80"/>
                        </a:spcBef>
                      </a:pPr>
                      <a:r>
                        <a:rPr sz="850" spc="-25" dirty="0">
                          <a:solidFill>
                            <a:srgbClr val="1C1C1C"/>
                          </a:solidFill>
                          <a:latin typeface="Cambria"/>
                          <a:cs typeface="Cambria"/>
                        </a:rPr>
                        <a:t>27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32080" marR="21590">
                        <a:lnSpc>
                          <a:spcPts val="944"/>
                        </a:lnSpc>
                        <a:spcBef>
                          <a:spcPts val="80"/>
                        </a:spcBef>
                      </a:pPr>
                      <a:r>
                        <a:rPr sz="85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925"/>
                        </a:lnSpc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925"/>
                        </a:lnSpc>
                      </a:pPr>
                      <a:r>
                        <a:rPr sz="900" spc="-25" dirty="0">
                          <a:solidFill>
                            <a:srgbClr val="724850"/>
                          </a:solidFill>
                          <a:latin typeface="Courier New"/>
                          <a:cs typeface="Courier New"/>
                        </a:rPr>
                        <a:t>MVI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925"/>
                        </a:lnSpc>
                      </a:pPr>
                      <a:r>
                        <a:rPr sz="900" spc="-10" dirty="0">
                          <a:solidFill>
                            <a:srgbClr val="0A0A0A"/>
                          </a:solidFill>
                          <a:latin typeface="Courier New"/>
                          <a:cs typeface="Courier New"/>
                        </a:rPr>
                        <a:t>C,C’0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025"/>
                        </a:lnSpc>
                      </a:pPr>
                      <a:r>
                        <a:rPr sz="900" spc="-1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Start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025"/>
                        </a:lnSpc>
                      </a:pPr>
                      <a:r>
                        <a:rPr sz="900" spc="-50" dirty="0">
                          <a:latin typeface="Cambria"/>
                          <a:cs typeface="Cambria"/>
                        </a:rPr>
                        <a:t>8050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90">
                <a:tc>
                  <a:txBody>
                    <a:bodyPr/>
                    <a:lstStyle/>
                    <a:p>
                      <a:pPr marL="31750">
                        <a:lnSpc>
                          <a:spcPts val="445"/>
                        </a:lnSpc>
                        <a:spcBef>
                          <a:spcPts val="525"/>
                        </a:spcBef>
                      </a:pPr>
                      <a:r>
                        <a:rPr sz="850" i="1" spc="-25" dirty="0">
                          <a:solidFill>
                            <a:srgbClr val="2B2B2B"/>
                          </a:solidFill>
                          <a:latin typeface="Cambria"/>
                          <a:cs typeface="Cambria"/>
                        </a:rPr>
                        <a:t>DF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445"/>
                        </a:lnSpc>
                        <a:spcBef>
                          <a:spcPts val="525"/>
                        </a:spcBef>
                      </a:pPr>
                      <a:r>
                        <a:rPr sz="850" spc="-2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45"/>
                        </a:lnSpc>
                        <a:spcBef>
                          <a:spcPts val="525"/>
                        </a:spcBef>
                        <a:tabLst>
                          <a:tab pos="554355" algn="l"/>
                        </a:tabLst>
                      </a:pPr>
                      <a:r>
                        <a:rPr sz="850" spc="-2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i="1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Z</a:t>
                      </a:r>
                      <a:r>
                        <a:rPr sz="850" i="1" spc="24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850" spc="-7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975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975"/>
                        </a:lnSpc>
                      </a:pPr>
                      <a:r>
                        <a:rPr sz="950" spc="-25" dirty="0">
                          <a:solidFill>
                            <a:srgbClr val="826764"/>
                          </a:solidFill>
                          <a:latin typeface="Courier New"/>
                          <a:cs typeface="Courier New"/>
                        </a:rPr>
                        <a:t>LDA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975"/>
                        </a:lnSpc>
                      </a:pPr>
                      <a:r>
                        <a:rPr sz="950" spc="-20" dirty="0">
                          <a:solidFill>
                            <a:srgbClr val="A18AA0"/>
                          </a:solidFill>
                          <a:latin typeface="Courier New"/>
                          <a:cs typeface="Courier New"/>
                        </a:rPr>
                        <a:t>8J5G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72934" y="1638184"/>
            <a:ext cx="4298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90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32141" y="1638184"/>
            <a:ext cx="50863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b="1" spc="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72867" y="2181522"/>
            <a:ext cx="75057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37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Arial MT"/>
                <a:cs typeface="Arial MT"/>
              </a:rPr>
              <a:t>Address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909090"/>
                </a:solidFill>
                <a:latin typeface="Arial MT"/>
                <a:cs typeface="Arial MT"/>
              </a:rPr>
              <a:t>(Flex) </a:t>
            </a:r>
            <a:r>
              <a:rPr sz="900" spc="-20" dirty="0">
                <a:latin typeface="Arial MT"/>
                <a:cs typeface="Arial MT"/>
              </a:rPr>
              <a:t>1F72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348939" y="3149397"/>
          <a:ext cx="7265031" cy="29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2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4305">
                <a:tc>
                  <a:txBody>
                    <a:bodyPr/>
                    <a:lstStyle/>
                    <a:p>
                      <a:pPr marL="31750">
                        <a:lnSpc>
                          <a:spcPts val="975"/>
                        </a:lnSpc>
                      </a:pPr>
                      <a:r>
                        <a:rPr sz="85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sz="850" spc="47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850" spc="-50" dirty="0">
                          <a:solidFill>
                            <a:srgbClr val="1D1D1D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950"/>
                        </a:lnSpc>
                        <a:spcBef>
                          <a:spcPts val="170"/>
                        </a:spcBef>
                      </a:pPr>
                      <a:r>
                        <a:rPr sz="850" spc="-50" dirty="0">
                          <a:solidFill>
                            <a:srgbClr val="646464"/>
                          </a:solidFill>
                          <a:latin typeface="Cambria"/>
                          <a:cs typeface="Cambria"/>
                        </a:rPr>
                        <a:t>9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950"/>
                        </a:lnSpc>
                        <a:spcBef>
                          <a:spcPts val="170"/>
                        </a:spcBef>
                      </a:pPr>
                      <a:r>
                        <a:rPr sz="850" spc="25" dirty="0">
                          <a:solidFill>
                            <a:srgbClr val="B8665B"/>
                          </a:solidFill>
                          <a:latin typeface="Cambria"/>
                          <a:cs typeface="Cambria"/>
                        </a:rPr>
                        <a:t>MOV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950"/>
                        </a:lnSpc>
                        <a:spcBef>
                          <a:spcPts val="170"/>
                        </a:spcBef>
                      </a:pPr>
                      <a:r>
                        <a:rPr sz="850" spc="5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850" spc="17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850" spc="-50" dirty="0">
                          <a:solidFill>
                            <a:srgbClr val="646464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860"/>
                        </a:lnSpc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8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990"/>
                        </a:lnSpc>
                      </a:pPr>
                      <a:r>
                        <a:rPr sz="90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990"/>
                        </a:lnSpc>
                      </a:pPr>
                      <a:r>
                        <a:rPr sz="900" spc="-25" dirty="0">
                          <a:solidFill>
                            <a:srgbClr val="494949"/>
                          </a:solidFill>
                          <a:latin typeface="Courier New"/>
                          <a:cs typeface="Courier New"/>
                        </a:rPr>
                        <a:t>STA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990"/>
                        </a:lnSpc>
                      </a:pPr>
                      <a:r>
                        <a:rPr sz="900" spc="-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8'J53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7997781" y="2181522"/>
            <a:ext cx="80137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37000"/>
              </a:lnSpc>
              <a:spcBef>
                <a:spcPts val="100"/>
              </a:spcBef>
              <a:tabLst>
                <a:tab pos="536575" algn="l"/>
              </a:tabLst>
            </a:pPr>
            <a:r>
              <a:rPr sz="900" spc="-25" dirty="0">
                <a:solidFill>
                  <a:srgbClr val="7E7E7E"/>
                </a:solidFill>
                <a:latin typeface="Arial MT"/>
                <a:cs typeface="Arial MT"/>
              </a:rPr>
              <a:t>Addl</a:t>
            </a:r>
            <a:r>
              <a:rPr sz="900" spc="-7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E7E7E"/>
                </a:solidFill>
                <a:latin typeface="Arial MT"/>
                <a:cs typeface="Arial MT"/>
              </a:rPr>
              <a:t>ess</a:t>
            </a:r>
            <a:r>
              <a:rPr sz="900" spc="49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 </a:t>
            </a:r>
            <a:r>
              <a:rPr sz="900" spc="-20" dirty="0">
                <a:latin typeface="Arial MT"/>
                <a:cs typeface="Arial MT"/>
              </a:rPr>
              <a:t>8050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39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7274341" y="2616568"/>
          <a:ext cx="1443355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99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90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129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7117415" y="4542087"/>
            <a:ext cx="1483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8A8A8A"/>
                </a:solidFill>
                <a:latin typeface="Arial MT"/>
                <a:cs typeface="Arial MT"/>
              </a:rPr>
              <a:t>Line</a:t>
            </a:r>
            <a:r>
              <a:rPr sz="900" spc="10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8E8E8E"/>
                </a:solidFill>
                <a:latin typeface="Arial MT"/>
                <a:cs typeface="Arial MT"/>
              </a:rPr>
              <a:t>tJo</a:t>
            </a:r>
            <a:r>
              <a:rPr sz="900" spc="380" dirty="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65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7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5367" y="4729941"/>
            <a:ext cx="711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63122" y="4729941"/>
            <a:ext cx="146113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740" y="1995391"/>
            <a:ext cx="281780" cy="782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799" y="3456806"/>
          <a:ext cx="8931272" cy="14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4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560">
                <a:tc gridSpan="5">
                  <a:txBody>
                    <a:bodyPr/>
                    <a:lstStyle/>
                    <a:p>
                      <a:pPr marL="89535">
                        <a:lnSpc>
                          <a:spcPts val="1030"/>
                        </a:lnSpc>
                      </a:pPr>
                      <a:r>
                        <a:rPr sz="90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Decfiual</a:t>
                      </a:r>
                      <a:r>
                        <a:rPr sz="900" spc="5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900" spc="9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r>
                        <a:rPr sz="900" spc="-1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Convertiorr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162050" algn="l"/>
                        </a:tabLst>
                      </a:pPr>
                      <a:r>
                        <a:rPr sz="850" spc="-1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Decimal</a:t>
                      </a:r>
                      <a:r>
                        <a:rPr sz="85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R="196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977900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5402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977900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977900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ts val="990"/>
                        </a:lnSpc>
                        <a:tabLst>
                          <a:tab pos="977900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spc="-20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Line</a:t>
                      </a:r>
                      <a:r>
                        <a:rPr sz="900" spc="5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909090"/>
                          </a:solidFill>
                          <a:latin typeface="Arial MT"/>
                          <a:cs typeface="Arial MT"/>
                        </a:rPr>
                        <a:t>tJo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8100" marB="0"/>
                </a:tc>
                <a:tc gridSpan="2"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spc="-25" dirty="0">
                          <a:solidFill>
                            <a:srgbClr val="8A8A8A"/>
                          </a:solidFill>
                          <a:latin typeface="Arial MT"/>
                          <a:cs typeface="Arial MT"/>
                        </a:rPr>
                        <a:t>Assemhlei</a:t>
                      </a:r>
                      <a:r>
                        <a:rPr sz="900" spc="114" dirty="0">
                          <a:solidFill>
                            <a:srgbClr val="8A8A8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I.Message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462915" algn="l"/>
                        </a:tabLst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800" spc="-50" dirty="0">
                          <a:solidFill>
                            <a:srgbClr val="3A3A3A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90" dirty="0">
                          <a:solidFill>
                            <a:srgbClr val="3F3F3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25" dirty="0">
                          <a:latin typeface="Courier New"/>
                          <a:cs typeface="Courier New"/>
                        </a:rPr>
                        <a:t>00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384810" algn="r">
                        <a:lnSpc>
                          <a:spcPts val="990"/>
                        </a:lnSpc>
                        <a:spcBef>
                          <a:spcPts val="15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/>
                </a:tc>
                <a:tc gridSpan="2">
                  <a:txBody>
                    <a:bodyPr/>
                    <a:lstStyle/>
                    <a:p>
                      <a:pPr marL="19050">
                        <a:lnSpc>
                          <a:spcPts val="990"/>
                        </a:lnSpc>
                        <a:spcBef>
                          <a:spcPts val="150"/>
                        </a:spcBef>
                      </a:pPr>
                      <a:r>
                        <a:rPr sz="900" spc="-65" dirty="0">
                          <a:latin typeface="Arial MT"/>
                          <a:cs typeface="Arial MT"/>
                        </a:rPr>
                        <a:t>Program</a:t>
                      </a:r>
                      <a:r>
                        <a:rPr sz="90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90" dirty="0">
                          <a:latin typeface="Arial MT"/>
                          <a:cs typeface="Arial MT"/>
                        </a:rPr>
                        <a:t>assembled</a:t>
                      </a:r>
                      <a:r>
                        <a:rPr sz="9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successfully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9871" y="2292825"/>
            <a:ext cx="876650" cy="782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633" y="1064730"/>
            <a:ext cx="164020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89685" algn="l"/>
              </a:tabLst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412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r>
              <a:rPr sz="950" spc="44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	</a:t>
            </a:r>
            <a:r>
              <a:rPr sz="1425" spc="-30" baseline="2923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5847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5847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81" y="1555345"/>
            <a:ext cx="504190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499"/>
              </a:lnSpc>
              <a:spcBef>
                <a:spcPts val="100"/>
              </a:spcBef>
            </a:pPr>
            <a:r>
              <a:rPr sz="900" spc="-130" dirty="0">
                <a:solidFill>
                  <a:srgbClr val="262626"/>
                </a:solidFill>
                <a:latin typeface="Courier New"/>
                <a:cs typeface="Courier New"/>
              </a:rPr>
              <a:t>Registers </a:t>
            </a:r>
            <a:r>
              <a:rPr sz="900" spc="-50" dirty="0">
                <a:solidFill>
                  <a:srgbClr val="484848"/>
                </a:solidFill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  <a:p>
            <a:pPr marR="39370" algn="ctr">
              <a:lnSpc>
                <a:spcPct val="100000"/>
              </a:lnSpc>
              <a:spcBef>
                <a:spcPts val="525"/>
              </a:spcBef>
            </a:pPr>
            <a:r>
              <a:rPr sz="90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endParaRPr sz="900">
              <a:latin typeface="Cambria"/>
              <a:cs typeface="Cambria"/>
            </a:endParaRPr>
          </a:p>
          <a:p>
            <a:pPr marR="41275" algn="ctr">
              <a:lnSpc>
                <a:spcPct val="100000"/>
              </a:lnSpc>
              <a:spcBef>
                <a:spcPts val="560"/>
              </a:spcBef>
            </a:pPr>
            <a:r>
              <a:rPr sz="80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1666" y="1763420"/>
            <a:ext cx="1390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A2A2A"/>
                </a:solidFill>
                <a:latin typeface="Courier New"/>
                <a:cs typeface="Courier New"/>
              </a:rPr>
              <a:t>08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764" y="1887221"/>
            <a:ext cx="607060" cy="14433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720"/>
              </a:spcBef>
            </a:pPr>
            <a:r>
              <a:rPr sz="900" spc="-25" dirty="0">
                <a:solidFill>
                  <a:srgbClr val="1C1C1C"/>
                </a:solidFill>
                <a:latin typeface="Cambria"/>
                <a:cs typeface="Cambria"/>
              </a:rPr>
              <a:t>02</a:t>
            </a:r>
            <a:endParaRPr sz="900">
              <a:latin typeface="Cambria"/>
              <a:cs typeface="Cambria"/>
            </a:endParaRPr>
          </a:p>
          <a:p>
            <a:pPr marR="10160" algn="r">
              <a:lnSpc>
                <a:spcPct val="100000"/>
              </a:lnSpc>
              <a:spcBef>
                <a:spcPts val="560"/>
              </a:spcBef>
            </a:pP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  <a:p>
            <a:pPr marL="104775">
              <a:lnSpc>
                <a:spcPct val="100000"/>
              </a:lnSpc>
              <a:spcBef>
                <a:spcPts val="605"/>
              </a:spcBef>
              <a:tabLst>
                <a:tab pos="472440" algn="l"/>
              </a:tabLst>
            </a:pPr>
            <a:r>
              <a:rPr sz="900" i="1" spc="-25" dirty="0">
                <a:solidFill>
                  <a:srgbClr val="2D2D2D"/>
                </a:solidFill>
                <a:latin typeface="Calibri"/>
                <a:cs typeface="Calibri"/>
              </a:rPr>
              <a:t>Hi</a:t>
            </a:r>
            <a:r>
              <a:rPr sz="900" i="1" dirty="0">
                <a:solidFill>
                  <a:srgbClr val="2D2D2D"/>
                </a:solidFill>
                <a:latin typeface="Calibri"/>
                <a:cs typeface="Calibri"/>
              </a:rPr>
              <a:t>	</a:t>
            </a:r>
            <a:r>
              <a:rPr sz="900" spc="-25" dirty="0">
                <a:solidFill>
                  <a:srgbClr val="343434"/>
                </a:solidFill>
                <a:latin typeface="Arial MT"/>
                <a:cs typeface="Arial MT"/>
              </a:rPr>
              <a:t>1F</a:t>
            </a:r>
            <a:endParaRPr sz="900">
              <a:latin typeface="Arial MT"/>
              <a:cs typeface="Arial MT"/>
            </a:endParaRPr>
          </a:p>
          <a:p>
            <a:pPr marR="15875" algn="r">
              <a:lnSpc>
                <a:spcPct val="100000"/>
              </a:lnSpc>
              <a:spcBef>
                <a:spcPts val="575"/>
              </a:spcBef>
              <a:tabLst>
                <a:tab pos="427990" algn="l"/>
              </a:tabLst>
            </a:pPr>
            <a:r>
              <a:rPr sz="850" spc="-20" dirty="0">
                <a:solidFill>
                  <a:srgbClr val="3F3F3F"/>
                </a:solidFill>
                <a:latin typeface="Cambria"/>
                <a:cs typeface="Cambria"/>
              </a:rPr>
              <a:t>UPS'</a:t>
            </a:r>
            <a:r>
              <a:rPr sz="850" dirty="0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363636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  <a:tabLst>
                <a:tab pos="377825" algn="l"/>
              </a:tabLst>
            </a:pPr>
            <a:r>
              <a:rPr sz="850" spc="-50" dirty="0">
                <a:solidFill>
                  <a:srgbClr val="5D5D5D"/>
                </a:solidFill>
                <a:latin typeface="Cambria"/>
                <a:cs typeface="Cambria"/>
              </a:rPr>
              <a:t>K</a:t>
            </a:r>
            <a:r>
              <a:rPr sz="850" dirty="0">
                <a:solidFill>
                  <a:srgbClr val="5D5D5D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1C1C1C"/>
                </a:solidFill>
                <a:latin typeface="Cambria"/>
                <a:cs typeface="Cambria"/>
              </a:rPr>
              <a:t>42</a:t>
            </a:r>
            <a:endParaRPr sz="850">
              <a:latin typeface="Cambria"/>
              <a:cs typeface="Cambria"/>
            </a:endParaRPr>
          </a:p>
          <a:p>
            <a:pPr marR="10795" algn="r">
              <a:lnSpc>
                <a:spcPct val="100000"/>
              </a:lnSpc>
              <a:spcBef>
                <a:spcPts val="585"/>
              </a:spcBef>
              <a:tabLst>
                <a:tab pos="380365" algn="l"/>
              </a:tabLst>
            </a:pPr>
            <a:r>
              <a:rPr sz="850" i="1" spc="-20" dirty="0">
                <a:solidFill>
                  <a:srgbClr val="343434"/>
                </a:solidFill>
                <a:latin typeface="Cambria"/>
                <a:cs typeface="Cambria"/>
              </a:rPr>
              <a:t>:S’P</a:t>
            </a:r>
            <a:r>
              <a:rPr sz="850" i="1" dirty="0">
                <a:solidFill>
                  <a:srgbClr val="343434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00" i="1" spc="-5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900" i="1" spc="-25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7239" y="1887221"/>
            <a:ext cx="145415" cy="125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 algn="just">
              <a:lnSpc>
                <a:spcPct val="157400"/>
              </a:lnSpc>
              <a:spcBef>
                <a:spcPts val="100"/>
              </a:spcBef>
            </a:pPr>
            <a:r>
              <a:rPr sz="900" spc="-95" dirty="0">
                <a:solidFill>
                  <a:srgbClr val="1C1C1C"/>
                </a:solidFill>
                <a:latin typeface="Cambria"/>
                <a:cs typeface="Cambria"/>
              </a:rPr>
              <a:t>2D</a:t>
            </a:r>
            <a:r>
              <a:rPr sz="900" spc="50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800" spc="-45" dirty="0">
                <a:solidFill>
                  <a:srgbClr val="232323"/>
                </a:solidFill>
                <a:latin typeface="Cambria"/>
                <a:cs typeface="Cambria"/>
              </a:rPr>
              <a:t>FB</a:t>
            </a:r>
            <a:r>
              <a:rPr sz="800" spc="50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900" spc="-90" dirty="0">
                <a:solidFill>
                  <a:srgbClr val="313131"/>
                </a:solidFill>
                <a:latin typeface="Arial MT"/>
                <a:cs typeface="Arial MT"/>
              </a:rPr>
              <a:t>73</a:t>
            </a:r>
            <a:endParaRPr sz="9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575"/>
              </a:spcBef>
            </a:pPr>
            <a:r>
              <a:rPr sz="850" spc="-25" dirty="0">
                <a:solidFill>
                  <a:srgbClr val="343434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7780">
              <a:lnSpc>
                <a:spcPct val="100000"/>
              </a:lnSpc>
              <a:spcBef>
                <a:spcPts val="580"/>
              </a:spcBef>
            </a:pP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10</a:t>
            </a:r>
            <a:endParaRPr sz="850">
              <a:latin typeface="Cambria"/>
              <a:cs typeface="Cambria"/>
            </a:endParaRPr>
          </a:p>
          <a:p>
            <a:pPr marL="20955">
              <a:lnSpc>
                <a:spcPct val="100000"/>
              </a:lnSpc>
              <a:spcBef>
                <a:spcPts val="585"/>
              </a:spcBef>
            </a:pPr>
            <a:r>
              <a:rPr sz="85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82828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7810" y="2174567"/>
            <a:ext cx="24002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2D2D2D"/>
                </a:solidFill>
                <a:latin typeface="Cambria"/>
                <a:cs typeface="Cambria"/>
              </a:rPr>
              <a:t>Z</a:t>
            </a:r>
            <a:r>
              <a:rPr sz="800" i="1" spc="260" dirty="0">
                <a:solidFill>
                  <a:srgbClr val="2D2D2D"/>
                </a:solidFill>
                <a:latin typeface="Cambria"/>
                <a:cs typeface="Cambria"/>
              </a:rPr>
              <a:t>  </a:t>
            </a:r>
            <a:r>
              <a:rPr sz="800" spc="-50" dirty="0">
                <a:solidFill>
                  <a:srgbClr val="262626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30371" y="249548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409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62626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5313" y="2786939"/>
            <a:ext cx="214629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solidFill>
                  <a:srgbClr val="383838"/>
                </a:solidFill>
                <a:latin typeface="Cambria"/>
                <a:cs typeface="Cambria"/>
              </a:rPr>
              <a:t>p</a:t>
            </a:r>
            <a:r>
              <a:rPr sz="850" i="1" spc="229" dirty="0">
                <a:solidFill>
                  <a:srgbClr val="383838"/>
                </a:solidFill>
                <a:latin typeface="Cambria"/>
                <a:cs typeface="Cambria"/>
              </a:rPr>
              <a:t>  </a:t>
            </a:r>
            <a:r>
              <a:rPr sz="850" spc="-50" dirty="0">
                <a:solidFill>
                  <a:srgbClr val="313131"/>
                </a:solidFill>
                <a:latin typeface="Cambria"/>
                <a:cs typeface="Cambria"/>
              </a:rPr>
              <a:t>j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213" y="3168408"/>
            <a:ext cx="1289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2110" y="3125358"/>
            <a:ext cx="755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1D1D1D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975" y="5019549"/>
            <a:ext cx="975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77" y="5340465"/>
            <a:ext cx="647065" cy="40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262626"/>
                </a:solidFill>
                <a:latin typeface="Courier New"/>
                <a:cs typeface="Courier New"/>
              </a:rPr>
              <a:t>xnMemory</a:t>
            </a:r>
            <a:endParaRPr sz="900">
              <a:latin typeface="Courier New"/>
              <a:cs typeface="Courier New"/>
            </a:endParaRPr>
          </a:p>
          <a:p>
            <a:pPr marL="125730">
              <a:lnSpc>
                <a:spcPct val="100000"/>
              </a:lnSpc>
              <a:spcBef>
                <a:spcPts val="830"/>
              </a:spcBef>
              <a:tabLst>
                <a:tab pos="549910" algn="l"/>
              </a:tabLst>
            </a:pPr>
            <a:r>
              <a:rPr sz="900" spc="-20" dirty="0">
                <a:latin typeface="Cambria"/>
                <a:cs typeface="Cambria"/>
              </a:rPr>
              <a:t>8052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185" dirty="0">
                <a:solidFill>
                  <a:srgbClr val="424242"/>
                </a:solidFill>
                <a:latin typeface="Cambria"/>
                <a:cs typeface="Cambria"/>
              </a:rPr>
              <a:t>—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930" y="5583109"/>
            <a:ext cx="7169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95"/>
              </a:spcBef>
              <a:tabLst>
                <a:tab pos="288290" algn="l"/>
              </a:tabLst>
            </a:pPr>
            <a:r>
              <a:rPr sz="900" spc="-75" dirty="0">
                <a:solidFill>
                  <a:srgbClr val="383838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Cambria"/>
                <a:cs typeface="Cambria"/>
              </a:rPr>
              <a:t>I-</a:t>
            </a:r>
            <a:r>
              <a:rPr sz="900" dirty="0">
                <a:solidFill>
                  <a:srgbClr val="383838"/>
                </a:solidFill>
                <a:latin typeface="Cambria"/>
                <a:cs typeface="Cambria"/>
              </a:rPr>
              <a:t>	</a:t>
            </a:r>
            <a:r>
              <a:rPr sz="900" spc="-50" dirty="0"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900" spc="-55" dirty="0">
                <a:solidFill>
                  <a:srgbClr val="212121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900" spc="-35" dirty="0">
                <a:solidFill>
                  <a:srgbClr val="2D2D2D"/>
                </a:solidFill>
                <a:latin typeface="Cambria"/>
                <a:cs typeface="Cambria"/>
              </a:rPr>
              <a:t>Nemory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A2A2A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13131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66187" y="1925509"/>
            <a:ext cx="854075" cy="332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8925" indent="-272415">
              <a:lnSpc>
                <a:spcPts val="1185"/>
              </a:lnSpc>
              <a:spcBef>
                <a:spcPts val="135"/>
              </a:spcBef>
              <a:buClr>
                <a:srgbClr val="000000"/>
              </a:buClr>
              <a:buAutoNum type="arabicPlain"/>
              <a:tabLst>
                <a:tab pos="288925" algn="l"/>
              </a:tabLst>
            </a:pPr>
            <a:r>
              <a:rPr sz="1000" spc="-25" dirty="0">
                <a:solidFill>
                  <a:srgbClr val="977979"/>
                </a:solidFill>
                <a:latin typeface="Courier New"/>
                <a:cs typeface="Courier New"/>
              </a:rPr>
              <a:t>LDA</a:t>
            </a:r>
            <a:endParaRPr sz="1000">
              <a:latin typeface="Courier New"/>
              <a:cs typeface="Courier New"/>
            </a:endParaRPr>
          </a:p>
          <a:p>
            <a:pPr marL="280035" indent="-267335">
              <a:lnSpc>
                <a:spcPts val="1185"/>
              </a:lnSpc>
              <a:buClr>
                <a:srgbClr val="000000"/>
              </a:buClr>
              <a:buAutoNum type="arabicPlain"/>
              <a:tabLst>
                <a:tab pos="280035" algn="l"/>
              </a:tabLst>
            </a:pPr>
            <a:r>
              <a:rPr sz="1000" dirty="0">
                <a:solidFill>
                  <a:srgbClr val="A06060"/>
                </a:solidFill>
                <a:latin typeface="Courier New"/>
                <a:cs typeface="Courier New"/>
              </a:rPr>
              <a:t>MOV</a:t>
            </a:r>
            <a:r>
              <a:rPr sz="1000" spc="70" dirty="0">
                <a:solidFill>
                  <a:srgbClr val="A06060"/>
                </a:solidFill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B,A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3008" y="2377640"/>
            <a:ext cx="1478915" cy="771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2735" indent="-27940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AutoNum type="arabicPlain" startAt="4"/>
              <a:tabLst>
                <a:tab pos="292735" algn="l"/>
              </a:tabLst>
            </a:pPr>
            <a:r>
              <a:rPr sz="950" dirty="0">
                <a:solidFill>
                  <a:srgbClr val="4D4D4D"/>
                </a:solidFill>
                <a:latin typeface="Courier New"/>
                <a:cs typeface="Courier New"/>
              </a:rPr>
              <a:t>CMP</a:t>
            </a:r>
            <a:r>
              <a:rPr sz="950" spc="105" dirty="0">
                <a:solidFill>
                  <a:srgbClr val="4D4D4D"/>
                </a:solidFill>
                <a:latin typeface="Courier New"/>
                <a:cs typeface="Courier New"/>
              </a:rPr>
              <a:t> </a:t>
            </a:r>
            <a:r>
              <a:rPr sz="950" spc="20" dirty="0">
                <a:solidFill>
                  <a:srgbClr val="4F4F4F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  <a:p>
            <a:pPr marL="290195" indent="-275590">
              <a:lnSpc>
                <a:spcPct val="100000"/>
              </a:lnSpc>
              <a:spcBef>
                <a:spcPts val="35"/>
              </a:spcBef>
              <a:buClr>
                <a:srgbClr val="808080"/>
              </a:buClr>
              <a:buAutoNum type="arabicPlain" startAt="4"/>
              <a:tabLst>
                <a:tab pos="290195" algn="l"/>
              </a:tabLst>
            </a:pPr>
            <a:r>
              <a:rPr sz="950" dirty="0">
                <a:solidFill>
                  <a:srgbClr val="545454"/>
                </a:solidFill>
                <a:latin typeface="Courier New"/>
                <a:cs typeface="Courier New"/>
              </a:rPr>
              <a:t>JNC</a:t>
            </a:r>
            <a:r>
              <a:rPr sz="950" spc="145" dirty="0">
                <a:solidFill>
                  <a:srgbClr val="545454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STORE</a:t>
            </a:r>
            <a:endParaRPr sz="950">
              <a:latin typeface="Courier New"/>
              <a:cs typeface="Courier New"/>
            </a:endParaRPr>
          </a:p>
          <a:p>
            <a:pPr marL="290830" indent="-273050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AutoNum type="arabicPlain" startAt="4"/>
              <a:tabLst>
                <a:tab pos="290830" algn="l"/>
              </a:tabLst>
            </a:pPr>
            <a:r>
              <a:rPr sz="950" dirty="0">
                <a:solidFill>
                  <a:srgbClr val="A75D59"/>
                </a:solidFill>
                <a:latin typeface="Courier New"/>
                <a:cs typeface="Courier New"/>
              </a:rPr>
              <a:t>MOV</a:t>
            </a:r>
            <a:r>
              <a:rPr sz="950" spc="90" dirty="0">
                <a:solidFill>
                  <a:srgbClr val="A75D59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A,B</a:t>
            </a:r>
            <a:endParaRPr sz="950">
              <a:latin typeface="Courier New"/>
              <a:cs typeface="Courier New"/>
            </a:endParaRPr>
          </a:p>
          <a:p>
            <a:pPr marL="288925" indent="-267335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AutoNum type="arabicPlain" startAt="4"/>
              <a:tabLst>
                <a:tab pos="288925" algn="l"/>
              </a:tabLst>
            </a:pPr>
            <a:r>
              <a:rPr sz="950" dirty="0">
                <a:solidFill>
                  <a:srgbClr val="5B5B5B"/>
                </a:solidFill>
                <a:latin typeface="Courier New"/>
                <a:cs typeface="Courier New"/>
              </a:rPr>
              <a:t>STORE:</a:t>
            </a:r>
            <a:r>
              <a:rPr sz="950" spc="245" dirty="0">
                <a:solidFill>
                  <a:srgbClr val="5B5B5B"/>
                </a:solidFill>
                <a:latin typeface="Courier New"/>
                <a:cs typeface="Courier New"/>
              </a:rPr>
              <a:t> </a:t>
            </a:r>
            <a:r>
              <a:rPr sz="950" spc="55" dirty="0">
                <a:solidFill>
                  <a:srgbClr val="6B4F4B"/>
                </a:solidFill>
                <a:latin typeface="Courier New"/>
                <a:cs typeface="Courier New"/>
              </a:rPr>
              <a:t>STA</a:t>
            </a:r>
            <a:r>
              <a:rPr sz="950" spc="125" dirty="0">
                <a:solidFill>
                  <a:srgbClr val="6B4F4B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A0839C"/>
                </a:solidFill>
                <a:latin typeface="Courier New"/>
                <a:cs typeface="Courier New"/>
              </a:rPr>
              <a:t>80-</a:t>
            </a:r>
            <a:r>
              <a:rPr sz="950" spc="-50" dirty="0">
                <a:solidFill>
                  <a:srgbClr val="A0839C"/>
                </a:solidFill>
                <a:latin typeface="Courier New"/>
                <a:cs typeface="Courier New"/>
              </a:rPr>
              <a:t>5</a:t>
            </a:r>
            <a:endParaRPr sz="950">
              <a:latin typeface="Courier New"/>
              <a:cs typeface="Courier New"/>
            </a:endParaRPr>
          </a:p>
          <a:p>
            <a:pPr marL="294005" indent="-28130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AutoNum type="arabicPlain" startAt="4"/>
              <a:tabLst>
                <a:tab pos="294005" algn="l"/>
              </a:tabLst>
            </a:pPr>
            <a:r>
              <a:rPr sz="950" spc="-25" dirty="0">
                <a:solidFill>
                  <a:srgbClr val="494949"/>
                </a:solidFill>
                <a:latin typeface="Courier New"/>
                <a:cs typeface="Courier New"/>
              </a:rPr>
              <a:t>HLT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72934" y="1638184"/>
            <a:ext cx="4298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90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32141" y="1638184"/>
            <a:ext cx="50863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b="1" spc="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43004" y="1959100"/>
            <a:ext cx="780415" cy="62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900" spc="-10" dirty="0">
                <a:solidFill>
                  <a:srgbClr val="2D2D2D"/>
                </a:solidFill>
                <a:latin typeface="Cambria"/>
                <a:cs typeface="Cambria"/>
              </a:rPr>
              <a:t>Start</a:t>
            </a:r>
            <a:r>
              <a:rPr sz="90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900" spc="-20" dirty="0">
                <a:latin typeface="Cambria"/>
                <a:cs typeface="Cambria"/>
              </a:rPr>
              <a:t>8050</a:t>
            </a:r>
            <a:endParaRPr sz="900">
              <a:latin typeface="Cambria"/>
              <a:cs typeface="Cambria"/>
            </a:endParaRPr>
          </a:p>
          <a:p>
            <a:pPr marL="162560" marR="5080" indent="-120650">
              <a:lnSpc>
                <a:spcPct val="137000"/>
              </a:lnSpc>
              <a:spcBef>
                <a:spcPts val="675"/>
              </a:spcBef>
            </a:pPr>
            <a:r>
              <a:rPr sz="900" dirty="0">
                <a:solidFill>
                  <a:srgbClr val="898989"/>
                </a:solidFill>
                <a:latin typeface="Arial MT"/>
                <a:cs typeface="Arial MT"/>
              </a:rPr>
              <a:t>Address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909090"/>
                </a:solidFill>
                <a:latin typeface="Arial MT"/>
                <a:cs typeface="Arial MT"/>
              </a:rPr>
              <a:t>(Flex) </a:t>
            </a:r>
            <a:r>
              <a:rPr sz="900" spc="-20" dirty="0">
                <a:latin typeface="Arial MT"/>
                <a:cs typeface="Arial MT"/>
              </a:rPr>
              <a:t>1F72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97781" y="2181522"/>
            <a:ext cx="80137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37000"/>
              </a:lnSpc>
              <a:spcBef>
                <a:spcPts val="100"/>
              </a:spcBef>
              <a:tabLst>
                <a:tab pos="537845" algn="l"/>
              </a:tabLst>
            </a:pPr>
            <a:r>
              <a:rPr sz="900" spc="-25" dirty="0">
                <a:solidFill>
                  <a:srgbClr val="7C7C7C"/>
                </a:solidFill>
                <a:latin typeface="Arial MT"/>
                <a:cs typeface="Arial MT"/>
              </a:rPr>
              <a:t>Addl</a:t>
            </a:r>
            <a:r>
              <a:rPr sz="900" spc="-7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C7C7C"/>
                </a:solidFill>
                <a:latin typeface="Arial MT"/>
                <a:cs typeface="Arial MT"/>
              </a:rPr>
              <a:t>ess</a:t>
            </a:r>
            <a:r>
              <a:rPr sz="900" spc="49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 </a:t>
            </a:r>
            <a:r>
              <a:rPr sz="900" spc="-20" dirty="0">
                <a:latin typeface="Arial MT"/>
                <a:cs typeface="Arial MT"/>
              </a:rPr>
              <a:t>8050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274341" y="2616568"/>
          <a:ext cx="1347469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6567"/>
            <a:ext cx="10692000" cy="5659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4905" y="813478"/>
            <a:ext cx="790550" cy="782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98" y="738920"/>
            <a:ext cx="1856105" cy="354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434"/>
              </a:spcBef>
            </a:pPr>
            <a:r>
              <a:rPr sz="800" spc="-40" dirty="0">
                <a:latin typeface="Arial MT"/>
                <a:cs typeface="Arial MT"/>
              </a:rPr>
              <a:t>Logisim: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main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Untitled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800" dirty="0">
                <a:latin typeface="Arial MT"/>
                <a:cs typeface="Arial MT"/>
              </a:rPr>
              <a:t>File</a:t>
            </a:r>
            <a:r>
              <a:rPr sz="800" spc="17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Edit</a:t>
            </a:r>
            <a:r>
              <a:rPr sz="800" spc="200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81818"/>
                </a:solidFill>
                <a:latin typeface="Arial MT"/>
                <a:cs typeface="Arial MT"/>
              </a:rPr>
              <a:t>p</a:t>
            </a:r>
            <a:r>
              <a:rPr sz="800" spc="-10" dirty="0">
                <a:latin typeface="Arial MT"/>
                <a:cs typeface="Arial MT"/>
              </a:rPr>
              <a:t>roject</a:t>
            </a:r>
            <a:r>
              <a:rPr sz="800" spc="180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Simulate</a:t>
            </a:r>
            <a:r>
              <a:rPr sz="800" spc="19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Window</a:t>
            </a:r>
            <a:r>
              <a:rPr sz="800" spc="204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Help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4426" y="4653951"/>
            <a:ext cx="4921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343434"/>
                </a:solidFill>
                <a:latin typeface="Arial MT"/>
                <a:cs typeface="Arial MT"/>
              </a:rPr>
              <a:t>Pull</a:t>
            </a:r>
            <a:r>
              <a:rPr sz="75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55" dirty="0">
                <a:latin typeface="Arial MT"/>
                <a:cs typeface="Arial MT"/>
              </a:rPr>
              <a:t>Behavior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873" y="6521942"/>
            <a:ext cx="1019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10" dirty="0">
                <a:solidFill>
                  <a:srgbClr val="2F2F2F"/>
                </a:solidFill>
                <a:latin typeface="Arial MT"/>
                <a:cs typeface="Arial MT"/>
              </a:rPr>
              <a:t>Type</a:t>
            </a:r>
            <a:r>
              <a:rPr sz="1050" spc="-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050" spc="-90" dirty="0">
                <a:solidFill>
                  <a:srgbClr val="1A1A1A"/>
                </a:solidFill>
                <a:latin typeface="Arial MT"/>
                <a:cs typeface="Arial MT"/>
              </a:rPr>
              <a:t>here</a:t>
            </a:r>
            <a:r>
              <a:rPr sz="1050" spc="-4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sz="105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050" spc="-105" dirty="0">
                <a:solidFill>
                  <a:srgbClr val="282828"/>
                </a:solidFill>
                <a:latin typeface="Arial MT"/>
                <a:cs typeface="Arial MT"/>
              </a:rPr>
              <a:t>search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6567"/>
            <a:ext cx="10692000" cy="5659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4905" y="813478"/>
            <a:ext cx="790550" cy="782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98" y="738920"/>
            <a:ext cx="1856105" cy="354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434"/>
              </a:spcBef>
            </a:pPr>
            <a:r>
              <a:rPr sz="800" spc="-40" dirty="0">
                <a:latin typeface="Arial MT"/>
                <a:cs typeface="Arial MT"/>
              </a:rPr>
              <a:t>Logisim: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main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Untitled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800" dirty="0">
                <a:latin typeface="Arial MT"/>
                <a:cs typeface="Arial MT"/>
              </a:rPr>
              <a:t>File</a:t>
            </a:r>
            <a:r>
              <a:rPr sz="800" spc="17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Edit</a:t>
            </a:r>
            <a:r>
              <a:rPr sz="800" spc="200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81818"/>
                </a:solidFill>
                <a:latin typeface="Arial MT"/>
                <a:cs typeface="Arial MT"/>
              </a:rPr>
              <a:t>p</a:t>
            </a:r>
            <a:r>
              <a:rPr sz="800" spc="-10" dirty="0">
                <a:latin typeface="Arial MT"/>
                <a:cs typeface="Arial MT"/>
              </a:rPr>
              <a:t>roject</a:t>
            </a:r>
            <a:r>
              <a:rPr sz="800" spc="180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Simulate</a:t>
            </a:r>
            <a:r>
              <a:rPr sz="800" spc="19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Window</a:t>
            </a:r>
            <a:r>
              <a:rPr sz="800" spc="204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Help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4426" y="4653951"/>
            <a:ext cx="4921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343434"/>
                </a:solidFill>
                <a:latin typeface="Arial MT"/>
                <a:cs typeface="Arial MT"/>
              </a:rPr>
              <a:t>Pull</a:t>
            </a:r>
            <a:r>
              <a:rPr sz="75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55" dirty="0">
                <a:latin typeface="Arial MT"/>
                <a:cs typeface="Arial MT"/>
              </a:rPr>
              <a:t>Behavior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873" y="6521942"/>
            <a:ext cx="1019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10" dirty="0">
                <a:solidFill>
                  <a:srgbClr val="2F2F2F"/>
                </a:solidFill>
                <a:latin typeface="Arial MT"/>
                <a:cs typeface="Arial MT"/>
              </a:rPr>
              <a:t>Type</a:t>
            </a:r>
            <a:r>
              <a:rPr sz="1050" spc="-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050" spc="-90" dirty="0">
                <a:solidFill>
                  <a:srgbClr val="1A1A1A"/>
                </a:solidFill>
                <a:latin typeface="Arial MT"/>
                <a:cs typeface="Arial MT"/>
              </a:rPr>
              <a:t>here</a:t>
            </a:r>
            <a:r>
              <a:rPr sz="1050" spc="-4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sz="105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050" spc="-105" dirty="0">
                <a:solidFill>
                  <a:srgbClr val="282828"/>
                </a:solidFill>
                <a:latin typeface="Arial MT"/>
                <a:cs typeface="Arial MT"/>
              </a:rPr>
              <a:t>search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1165"/>
            <a:ext cx="10692000" cy="6077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2051" y="2162111"/>
            <a:ext cx="2640965" cy="0"/>
          </a:xfrm>
          <a:custGeom>
            <a:avLst/>
            <a:gdLst/>
            <a:ahLst/>
            <a:cxnLst/>
            <a:rect l="l" t="t" r="r" b="b"/>
            <a:pathLst>
              <a:path w="2640965">
                <a:moveTo>
                  <a:pt x="0" y="0"/>
                </a:moveTo>
                <a:lnTo>
                  <a:pt x="2640385" y="0"/>
                </a:lnTo>
              </a:path>
            </a:pathLst>
          </a:custGeom>
          <a:ln w="17219">
            <a:solidFill>
              <a:srgbClr val="647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13102" y="1855022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7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9352" y="1917118"/>
            <a:ext cx="2653432" cy="250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9871" y="2292825"/>
            <a:ext cx="62617" cy="78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7698" y="2887696"/>
            <a:ext cx="46963" cy="782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3824" y="1995391"/>
            <a:ext cx="602696" cy="782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8170" y="2284998"/>
            <a:ext cx="696623" cy="1017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8170" y="3341675"/>
            <a:ext cx="563560" cy="860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71651" y="3490392"/>
            <a:ext cx="367879" cy="7044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3026" y="1064730"/>
            <a:ext cx="164274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90320" algn="l"/>
              </a:tabLst>
            </a:pPr>
            <a:r>
              <a:rPr sz="1350" spc="-15" baseline="3086" dirty="0">
                <a:solidFill>
                  <a:srgbClr val="343434"/>
                </a:solidFill>
                <a:latin typeface="Arial MT"/>
                <a:cs typeface="Arial MT"/>
              </a:rPr>
              <a:t>F</a:t>
            </a:r>
            <a:r>
              <a:rPr sz="1125" spc="-15" baseline="3703" dirty="0">
                <a:solidFill>
                  <a:srgbClr val="343434"/>
                </a:solidFill>
                <a:latin typeface="Arial MT"/>
                <a:cs typeface="Arial MT"/>
              </a:rPr>
              <a:t>i</a:t>
            </a:r>
            <a:r>
              <a:rPr sz="950" spc="-10" dirty="0">
                <a:solidFill>
                  <a:srgbClr val="343434"/>
                </a:solidFill>
                <a:latin typeface="Arial MT"/>
                <a:cs typeface="Arial MT"/>
              </a:rPr>
              <a:t>l</a:t>
            </a:r>
            <a:r>
              <a:rPr sz="825" spc="-15" baseline="5050" dirty="0">
                <a:solidFill>
                  <a:srgbClr val="343434"/>
                </a:solidFill>
                <a:latin typeface="Arial MT"/>
                <a:cs typeface="Arial MT"/>
              </a:rPr>
              <a:t>€'</a:t>
            </a:r>
            <a:r>
              <a:rPr sz="825" spc="262" baseline="5050" dirty="0">
                <a:solidFill>
                  <a:srgbClr val="343434"/>
                </a:solidFill>
                <a:latin typeface="Arial MT"/>
                <a:cs typeface="Arial MT"/>
              </a:rPr>
              <a:t>  </a:t>
            </a:r>
            <a:r>
              <a:rPr sz="1425" baseline="2923" dirty="0">
                <a:solidFill>
                  <a:srgbClr val="282828"/>
                </a:solidFill>
                <a:latin typeface="Arial MT"/>
                <a:cs typeface="Arial MT"/>
              </a:rPr>
              <a:t>R</a:t>
            </a:r>
            <a:r>
              <a:rPr sz="950" dirty="0">
                <a:solidFill>
                  <a:srgbClr val="282828"/>
                </a:solidFill>
                <a:latin typeface="Arial MT"/>
                <a:cs typeface="Arial MT"/>
              </a:rPr>
              <a:t>eset</a:t>
            </a:r>
            <a:r>
              <a:rPr sz="950" spc="20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82828"/>
                </a:solidFill>
                <a:latin typeface="Arial MT"/>
                <a:cs typeface="Arial MT"/>
              </a:rPr>
              <a:t>Assembler</a:t>
            </a:r>
            <a:r>
              <a:rPr sz="950" dirty="0">
                <a:solidFill>
                  <a:srgbClr val="282828"/>
                </a:solidFill>
                <a:latin typeface="Arial MT"/>
                <a:cs typeface="Arial MT"/>
              </a:rPr>
              <a:t>	</a:t>
            </a:r>
            <a:r>
              <a:rPr sz="1425" spc="-30" baseline="2923" dirty="0">
                <a:solidFill>
                  <a:srgbClr val="2D2D2D"/>
                </a:solidFill>
                <a:latin typeface="Arial MT"/>
                <a:cs typeface="Arial MT"/>
              </a:rPr>
              <a:t>Debu</a:t>
            </a:r>
            <a:r>
              <a:rPr sz="1425" spc="-30" baseline="-5847" dirty="0">
                <a:solidFill>
                  <a:srgbClr val="2D2D2D"/>
                </a:solidFill>
                <a:latin typeface="Arial MT"/>
                <a:cs typeface="Arial MT"/>
              </a:rPr>
              <a:t>9</a:t>
            </a:r>
            <a:endParaRPr sz="1425" baseline="-5847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8979" y="1064730"/>
            <a:ext cx="20320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60" baseline="3472" dirty="0">
                <a:solidFill>
                  <a:srgbClr val="212121"/>
                </a:solidFill>
                <a:latin typeface="Arial MT"/>
                <a:cs typeface="Arial MT"/>
              </a:rPr>
              <a:t>H</a:t>
            </a:r>
            <a:r>
              <a:rPr sz="825" spc="60" baseline="5050" dirty="0">
                <a:solidFill>
                  <a:srgbClr val="212121"/>
                </a:solidFill>
                <a:latin typeface="Arial MT"/>
                <a:cs typeface="Arial MT"/>
              </a:rPr>
              <a:t>i</a:t>
            </a:r>
            <a:r>
              <a:rPr sz="950" spc="40" dirty="0">
                <a:solidFill>
                  <a:srgbClr val="212121"/>
                </a:solidFill>
                <a:latin typeface="Arial MT"/>
                <a:cs typeface="Arial MT"/>
              </a:rPr>
              <a:t>ll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38" y="1555345"/>
            <a:ext cx="503555" cy="1180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900" b="1" spc="-10" dirty="0">
                <a:solidFill>
                  <a:srgbClr val="262626"/>
                </a:solidFill>
                <a:latin typeface="Cambria"/>
                <a:cs typeface="Cambria"/>
              </a:rPr>
              <a:t>Registers</a:t>
            </a:r>
            <a:endParaRPr sz="900">
              <a:latin typeface="Cambria"/>
              <a:cs typeface="Cambria"/>
            </a:endParaRPr>
          </a:p>
          <a:p>
            <a:pPr marR="43180" algn="ctr">
              <a:lnSpc>
                <a:spcPct val="100000"/>
              </a:lnSpc>
              <a:spcBef>
                <a:spcPts val="275"/>
              </a:spcBef>
            </a:pPr>
            <a:r>
              <a:rPr sz="900" i="1" spc="-50" dirty="0">
                <a:solidFill>
                  <a:srgbClr val="484848"/>
                </a:solidFill>
                <a:latin typeface="Cambria"/>
                <a:cs typeface="Cambria"/>
              </a:rPr>
              <a:t>A</a:t>
            </a:r>
            <a:endParaRPr sz="900">
              <a:latin typeface="Cambria"/>
              <a:cs typeface="Cambria"/>
            </a:endParaRPr>
          </a:p>
          <a:p>
            <a:pPr marL="164465" marR="202565" algn="ctr">
              <a:lnSpc>
                <a:spcPts val="1600"/>
              </a:lnSpc>
              <a:spcBef>
                <a:spcPts val="145"/>
              </a:spcBef>
            </a:pPr>
            <a:r>
              <a:rPr sz="85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r>
              <a:rPr sz="850" i="1" spc="500" dirty="0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sz="85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endParaRPr sz="850">
              <a:latin typeface="Cambria"/>
              <a:cs typeface="Cambria"/>
            </a:endParaRPr>
          </a:p>
          <a:p>
            <a:pPr marR="48260" algn="ctr">
              <a:lnSpc>
                <a:spcPct val="100000"/>
              </a:lnSpc>
              <a:spcBef>
                <a:spcPts val="434"/>
              </a:spcBef>
            </a:pPr>
            <a:r>
              <a:rPr sz="850" spc="-135" dirty="0">
                <a:solidFill>
                  <a:srgbClr val="2D2D2D"/>
                </a:solidFill>
                <a:latin typeface="Cambria"/>
                <a:cs typeface="Cambria"/>
              </a:rPr>
              <a:t>/-</a:t>
            </a:r>
            <a:r>
              <a:rPr sz="850" spc="-35" dirty="0">
                <a:solidFill>
                  <a:srgbClr val="2D2D2D"/>
                </a:solidFill>
                <a:latin typeface="Cambria"/>
                <a:cs typeface="Cambria"/>
              </a:rPr>
              <a:t>II</a:t>
            </a:r>
            <a:endParaRPr sz="850">
              <a:latin typeface="Cambria"/>
              <a:cs typeface="Cambria"/>
            </a:endParaRPr>
          </a:p>
          <a:p>
            <a:pPr marL="251460">
              <a:lnSpc>
                <a:spcPct val="100000"/>
              </a:lnSpc>
              <a:spcBef>
                <a:spcPts val="680"/>
              </a:spcBef>
            </a:pPr>
            <a:r>
              <a:rPr sz="750" spc="-50" dirty="0">
                <a:solidFill>
                  <a:srgbClr val="3F3F3F"/>
                </a:solidFill>
                <a:latin typeface="Arial MT"/>
                <a:cs typeface="Arial MT"/>
              </a:rPr>
              <a:t>W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4494" y="1763420"/>
            <a:ext cx="13144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82828"/>
                </a:solidFill>
                <a:latin typeface="Cambria"/>
                <a:cs typeface="Cambria"/>
              </a:rPr>
              <a:t>18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62626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7320" y="1898546"/>
            <a:ext cx="139700" cy="12458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680"/>
              </a:spcBef>
            </a:pP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4604">
              <a:lnSpc>
                <a:spcPct val="100000"/>
              </a:lnSpc>
              <a:spcBef>
                <a:spcPts val="585"/>
              </a:spcBef>
            </a:pPr>
            <a:r>
              <a:rPr sz="850" spc="-2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4604">
              <a:lnSpc>
                <a:spcPct val="100000"/>
              </a:lnSpc>
              <a:spcBef>
                <a:spcPts val="580"/>
              </a:spcBef>
            </a:pPr>
            <a:r>
              <a:rPr sz="850" spc="-25" dirty="0">
                <a:solidFill>
                  <a:srgbClr val="38383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7780">
              <a:lnSpc>
                <a:spcPct val="100000"/>
              </a:lnSpc>
              <a:spcBef>
                <a:spcPts val="685"/>
              </a:spcBef>
            </a:pPr>
            <a:r>
              <a:rPr sz="750" spc="-25" dirty="0">
                <a:solidFill>
                  <a:srgbClr val="363636"/>
                </a:solidFill>
                <a:latin typeface="Arial MT"/>
                <a:cs typeface="Arial MT"/>
              </a:rPr>
              <a:t>0</a:t>
            </a:r>
            <a:r>
              <a:rPr sz="750" spc="-25" dirty="0">
                <a:solidFill>
                  <a:srgbClr val="2F2F2F"/>
                </a:solidFill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50" spc="-25" dirty="0">
                <a:solidFill>
                  <a:srgbClr val="1C1C1C"/>
                </a:solidFill>
                <a:latin typeface="Arial MT"/>
                <a:cs typeface="Arial MT"/>
              </a:rPr>
              <a:t>42</a:t>
            </a:r>
            <a:endParaRPr sz="8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0503" y="1898546"/>
            <a:ext cx="147320" cy="12458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80"/>
              </a:spcBef>
            </a:pP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464646"/>
                </a:solidFill>
                <a:latin typeface="Cambria"/>
                <a:cs typeface="Cambria"/>
              </a:rPr>
              <a:t>5</a:t>
            </a:r>
            <a:endParaRPr sz="850">
              <a:latin typeface="Cambria"/>
              <a:cs typeface="Cambria"/>
            </a:endParaRPr>
          </a:p>
          <a:p>
            <a:pPr marL="14604">
              <a:lnSpc>
                <a:spcPct val="100000"/>
              </a:lnSpc>
              <a:spcBef>
                <a:spcPts val="585"/>
              </a:spcBef>
            </a:pPr>
            <a:r>
              <a:rPr sz="850" spc="-25" dirty="0">
                <a:solidFill>
                  <a:srgbClr val="262626"/>
                </a:solidFill>
                <a:latin typeface="Cambria"/>
                <a:cs typeface="Cambria"/>
              </a:rPr>
              <a:t>18</a:t>
            </a:r>
            <a:endParaRPr sz="850">
              <a:latin typeface="Cambria"/>
              <a:cs typeface="Cambria"/>
            </a:endParaRPr>
          </a:p>
          <a:p>
            <a:pPr marL="17145">
              <a:lnSpc>
                <a:spcPct val="100000"/>
              </a:lnSpc>
              <a:spcBef>
                <a:spcPts val="580"/>
              </a:spcBef>
            </a:pPr>
            <a:r>
              <a:rPr sz="850" spc="-25" dirty="0">
                <a:solidFill>
                  <a:srgbClr val="38383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20320">
              <a:lnSpc>
                <a:spcPct val="100000"/>
              </a:lnSpc>
              <a:spcBef>
                <a:spcPts val="685"/>
              </a:spcBef>
            </a:pPr>
            <a:r>
              <a:rPr sz="750" spc="-25" dirty="0">
                <a:solidFill>
                  <a:srgbClr val="363636"/>
                </a:solidFill>
                <a:latin typeface="Arial MT"/>
                <a:cs typeface="Arial MT"/>
              </a:rPr>
              <a:t>0</a:t>
            </a:r>
            <a:r>
              <a:rPr sz="750" spc="-25" dirty="0">
                <a:solidFill>
                  <a:srgbClr val="2F2F2F"/>
                </a:solidFill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50" spc="-25" dirty="0">
                <a:solidFill>
                  <a:srgbClr val="343434"/>
                </a:solidFill>
                <a:latin typeface="Arial MT"/>
                <a:cs typeface="Arial MT"/>
              </a:rPr>
              <a:t>1B</a:t>
            </a:r>
            <a:endParaRPr sz="85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3431" y="2176415"/>
            <a:ext cx="831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0" dirty="0">
                <a:solidFill>
                  <a:srgbClr val="313131"/>
                </a:solidFill>
                <a:latin typeface="Cambria"/>
                <a:cs typeface="Cambria"/>
              </a:rPr>
              <a:t>8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0371" y="249548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41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5294" y="2786939"/>
            <a:ext cx="24193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solidFill>
                  <a:srgbClr val="383838"/>
                </a:solidFill>
                <a:latin typeface="Calibri"/>
                <a:cs typeface="Calibri"/>
              </a:rPr>
              <a:t>p</a:t>
            </a:r>
            <a:r>
              <a:rPr sz="850" i="1" spc="210" dirty="0">
                <a:solidFill>
                  <a:srgbClr val="383838"/>
                </a:solidFill>
                <a:latin typeface="Calibri"/>
                <a:cs typeface="Calibri"/>
              </a:rPr>
              <a:t>  </a:t>
            </a:r>
            <a:r>
              <a:rPr sz="850" spc="-50" dirty="0">
                <a:solidFill>
                  <a:srgbClr val="313131"/>
                </a:solidFill>
                <a:latin typeface="Arial MT"/>
                <a:cs typeface="Arial MT"/>
              </a:rPr>
              <a:t>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8878" y="2996426"/>
            <a:ext cx="984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25" dirty="0">
                <a:solidFill>
                  <a:srgbClr val="363636"/>
                </a:solidFill>
                <a:latin typeface="Calibri"/>
                <a:cs typeface="Calibri"/>
              </a:rPr>
              <a:t>IP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220" y="3187976"/>
            <a:ext cx="34925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30" dirty="0">
                <a:solidFill>
                  <a:srgbClr val="313131"/>
                </a:solidFill>
                <a:latin typeface="Calibri"/>
                <a:cs typeface="Calibri"/>
              </a:rPr>
              <a:t>Jfit-</a:t>
            </a:r>
            <a:r>
              <a:rPr sz="900" i="1" spc="-25" dirty="0">
                <a:solidFill>
                  <a:srgbClr val="313131"/>
                </a:solidFill>
                <a:latin typeface="Calibri"/>
                <a:cs typeface="Calibri"/>
              </a:rPr>
              <a:t>Rep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306" y="3394270"/>
            <a:ext cx="1342390" cy="6108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440"/>
              </a:spcBef>
            </a:pPr>
            <a:r>
              <a:rPr sz="900" b="1" dirty="0">
                <a:solidFill>
                  <a:srgbClr val="2A2A2A"/>
                </a:solidFill>
                <a:latin typeface="Calibri"/>
                <a:cs typeface="Calibri"/>
              </a:rPr>
              <a:t>Decfiual</a:t>
            </a:r>
            <a:r>
              <a:rPr sz="900" b="1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313131"/>
                </a:solidFill>
                <a:latin typeface="Calibri"/>
                <a:cs typeface="Calibri"/>
              </a:rPr>
              <a:t>-</a:t>
            </a:r>
            <a:r>
              <a:rPr sz="900" b="1" spc="7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2A2A2A"/>
                </a:solidFill>
                <a:latin typeface="Calibri"/>
                <a:cs typeface="Calibri"/>
              </a:rPr>
              <a:t>Hex</a:t>
            </a:r>
            <a:r>
              <a:rPr sz="900" b="1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282828"/>
                </a:solidFill>
                <a:latin typeface="Calibri"/>
                <a:cs typeface="Calibri"/>
              </a:rPr>
              <a:t>Convertiorr</a:t>
            </a:r>
            <a:endParaRPr sz="900">
              <a:latin typeface="Calibri"/>
              <a:cs typeface="Calibri"/>
            </a:endParaRPr>
          </a:p>
          <a:p>
            <a:pPr marL="164465">
              <a:lnSpc>
                <a:spcPct val="100000"/>
              </a:lnSpc>
              <a:spcBef>
                <a:spcPts val="325"/>
              </a:spcBef>
              <a:tabLst>
                <a:tab pos="1134110" algn="l"/>
              </a:tabLst>
            </a:pPr>
            <a:r>
              <a:rPr sz="850" spc="-10" dirty="0">
                <a:solidFill>
                  <a:srgbClr val="262626"/>
                </a:solidFill>
                <a:latin typeface="Arial MT"/>
                <a:cs typeface="Arial MT"/>
              </a:rPr>
              <a:t>Decimal</a:t>
            </a:r>
            <a:r>
              <a:rPr sz="850" dirty="0">
                <a:solidFill>
                  <a:srgbClr val="262626"/>
                </a:solidFill>
                <a:latin typeface="Arial MT"/>
                <a:cs typeface="Arial MT"/>
              </a:rPr>
              <a:t>	</a:t>
            </a:r>
            <a:r>
              <a:rPr sz="850" spc="-25" dirty="0">
                <a:solidFill>
                  <a:srgbClr val="262626"/>
                </a:solidFill>
                <a:latin typeface="Arial MT"/>
                <a:cs typeface="Arial MT"/>
              </a:rPr>
              <a:t>Hex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889000" algn="l"/>
              </a:tabLst>
            </a:pPr>
            <a:r>
              <a:rPr sz="800" spc="-50" dirty="0">
                <a:latin typeface="Courier New"/>
                <a:cs typeface="Courier New"/>
              </a:rPr>
              <a:t>0</a:t>
            </a:r>
            <a:r>
              <a:rPr sz="800" dirty="0">
                <a:latin typeface="Courier New"/>
                <a:cs typeface="Courier New"/>
              </a:rPr>
              <a:t>	</a:t>
            </a: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3003" y="3199934"/>
            <a:ext cx="1390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F2F2F"/>
                </a:solidFill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67558" y="3137316"/>
            <a:ext cx="2368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4F4F"/>
                </a:solidFill>
                <a:latin typeface="Courier New"/>
                <a:cs typeface="Courier New"/>
              </a:rPr>
              <a:t>O</a:t>
            </a:r>
            <a:r>
              <a:rPr sz="800" spc="215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1D1D1D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0415" y="4726244"/>
            <a:ext cx="97155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  <a:tabLst>
                <a:tab pos="358140" algn="l"/>
                <a:tab pos="64262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Arial MT"/>
                <a:cs typeface="Arial MT"/>
              </a:rPr>
              <a:t>/J</a:t>
            </a:r>
            <a:r>
              <a:rPr sz="900" spc="195" dirty="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sz="900" spc="-90" dirty="0">
                <a:solidFill>
                  <a:srgbClr val="333333"/>
                </a:solidFill>
                <a:latin typeface="Arial MT"/>
                <a:cs typeface="Arial MT"/>
              </a:rPr>
              <a:t>Update</a:t>
            </a:r>
            <a:r>
              <a:rPr sz="9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900" spc="-70" dirty="0">
                <a:solidFill>
                  <a:srgbClr val="383838"/>
                </a:solidFill>
                <a:latin typeface="Arial MT"/>
                <a:cs typeface="Arial MT"/>
              </a:rPr>
              <a:t>Port</a:t>
            </a:r>
            <a:r>
              <a:rPr sz="900" spc="2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2F2F2F"/>
                </a:solidFill>
                <a:latin typeface="Arial MT"/>
                <a:cs typeface="Arial MT"/>
              </a:rPr>
              <a:t>Value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8306" y="5583109"/>
            <a:ext cx="125095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8150" algn="l"/>
                <a:tab pos="692785" algn="l"/>
                <a:tab pos="981710" algn="l"/>
              </a:tabLst>
            </a:pPr>
            <a:r>
              <a:rPr sz="900" spc="-20" dirty="0">
                <a:latin typeface="Arial MT"/>
                <a:cs typeface="Arial MT"/>
              </a:rPr>
              <a:t>2001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360" dirty="0">
                <a:solidFill>
                  <a:srgbClr val="424242"/>
                </a:solidFill>
                <a:latin typeface="Arial MT"/>
                <a:cs typeface="Arial MT"/>
              </a:rPr>
              <a:t>—</a:t>
            </a:r>
            <a:r>
              <a:rPr sz="900" dirty="0">
                <a:solidFill>
                  <a:srgbClr val="424242"/>
                </a:solidFill>
                <a:latin typeface="Arial MT"/>
                <a:cs typeface="Arial MT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Arial MT"/>
                <a:cs typeface="Arial MT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Arial MT"/>
                <a:cs typeface="Arial MT"/>
              </a:rPr>
              <a:t>I-</a:t>
            </a:r>
            <a:r>
              <a:rPr sz="900" dirty="0">
                <a:solidFill>
                  <a:srgbClr val="383838"/>
                </a:solidFill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04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900">
              <a:latin typeface="Arial MT"/>
              <a:cs typeface="Arial MT"/>
            </a:endParaRPr>
          </a:p>
          <a:p>
            <a:pPr marL="539115">
              <a:lnSpc>
                <a:spcPct val="100000"/>
              </a:lnSpc>
            </a:pPr>
            <a:r>
              <a:rPr sz="900" spc="-90" dirty="0">
                <a:solidFill>
                  <a:srgbClr val="232323"/>
                </a:solidFill>
                <a:latin typeface="Arial MT"/>
                <a:cs typeface="Arial MT"/>
              </a:rPr>
              <a:t>Update</a:t>
            </a:r>
            <a:r>
              <a:rPr sz="900" spc="6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2D2D2D"/>
                </a:solidFill>
                <a:latin typeface="Arial MT"/>
                <a:cs typeface="Arial MT"/>
              </a:rPr>
              <a:t>Nemory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06231" y="1700801"/>
            <a:ext cx="52514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0" dirty="0">
                <a:solidFill>
                  <a:srgbClr val="2B2B2B"/>
                </a:solidFill>
                <a:latin typeface="Arial MT"/>
                <a:cs typeface="Arial MT"/>
              </a:rPr>
              <a:t>Load</a:t>
            </a:r>
            <a:r>
              <a:rPr sz="900" spc="4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900" spc="-75" dirty="0">
                <a:solidFill>
                  <a:srgbClr val="333333"/>
                </a:solidFill>
                <a:latin typeface="Arial MT"/>
                <a:cs typeface="Arial MT"/>
              </a:rPr>
              <a:t>me</a:t>
            </a:r>
            <a:r>
              <a:rPr sz="9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Arial MT"/>
                <a:cs typeface="Arial MT"/>
              </a:rPr>
              <a:t>at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3315" y="2377206"/>
            <a:ext cx="1459865" cy="18141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96875" indent="-26924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AutoNum type="arabicPlain" startAt="4"/>
              <a:tabLst>
                <a:tab pos="396875" algn="l"/>
              </a:tabLst>
            </a:pPr>
            <a:r>
              <a:rPr sz="900" b="1" dirty="0">
                <a:solidFill>
                  <a:srgbClr val="67464D"/>
                </a:solidFill>
                <a:latin typeface="Courier New"/>
                <a:cs typeface="Courier New"/>
              </a:rPr>
              <a:t>MVI</a:t>
            </a:r>
            <a:r>
              <a:rPr sz="900" b="1" spc="315" dirty="0">
                <a:solidFill>
                  <a:srgbClr val="67464D"/>
                </a:solidFill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E,#’i</a:t>
            </a:r>
            <a:endParaRPr sz="900">
              <a:latin typeface="Courier New"/>
              <a:cs typeface="Courier New"/>
            </a:endParaRPr>
          </a:p>
          <a:p>
            <a:pPr marL="406400" indent="-277495">
              <a:lnSpc>
                <a:spcPct val="100000"/>
              </a:lnSpc>
              <a:spcBef>
                <a:spcPts val="90"/>
              </a:spcBef>
              <a:buClr>
                <a:srgbClr val="808080"/>
              </a:buClr>
              <a:buAutoNum type="arabicPlain" startAt="4"/>
              <a:tabLst>
                <a:tab pos="406400" algn="l"/>
              </a:tabLst>
            </a:pPr>
            <a:r>
              <a:rPr sz="900" b="1" dirty="0">
                <a:solidFill>
                  <a:srgbClr val="4B4B4B"/>
                </a:solidFill>
                <a:latin typeface="Courier New"/>
                <a:cs typeface="Courier New"/>
              </a:rPr>
              <a:t>LGGP:</a:t>
            </a:r>
            <a:r>
              <a:rPr sz="900" b="1" spc="355" dirty="0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9E6762"/>
                </a:solidFill>
                <a:latin typeface="Courier New"/>
                <a:cs typeface="Courier New"/>
              </a:rPr>
              <a:t>MOV</a:t>
            </a:r>
            <a:r>
              <a:rPr sz="900" b="1" spc="305" dirty="0">
                <a:solidFill>
                  <a:srgbClr val="9E6762"/>
                </a:solidFill>
                <a:latin typeface="Courier New"/>
                <a:cs typeface="Courier New"/>
              </a:rPr>
              <a:t> </a:t>
            </a:r>
            <a:r>
              <a:rPr sz="900" b="1" spc="-25" dirty="0">
                <a:latin typeface="Courier New"/>
                <a:cs typeface="Courier New"/>
              </a:rPr>
              <a:t>D,C</a:t>
            </a:r>
            <a:endParaRPr sz="900">
              <a:latin typeface="Courier New"/>
              <a:cs typeface="Courier New"/>
            </a:endParaRPr>
          </a:p>
          <a:p>
            <a:pPr marL="404495" indent="-27559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Courier New"/>
              <a:buAutoNum type="arabicPlain" startAt="4"/>
              <a:tabLst>
                <a:tab pos="404495" algn="l"/>
              </a:tabLst>
            </a:pPr>
            <a:r>
              <a:rPr sz="900" b="1" dirty="0">
                <a:solidFill>
                  <a:srgbClr val="AA6060"/>
                </a:solidFill>
                <a:latin typeface="Courier New"/>
                <a:cs typeface="Courier New"/>
              </a:rPr>
              <a:t>MVI</a:t>
            </a:r>
            <a:r>
              <a:rPr sz="900" b="1" spc="195" dirty="0">
                <a:solidFill>
                  <a:srgbClr val="AA606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A,'JGH</a:t>
            </a:r>
            <a:endParaRPr sz="900">
              <a:latin typeface="Courier New"/>
              <a:cs typeface="Courier New"/>
            </a:endParaRPr>
          </a:p>
          <a:p>
            <a:pPr marL="406400">
              <a:lnSpc>
                <a:spcPts val="1050"/>
              </a:lnSpc>
              <a:spcBef>
                <a:spcPts val="90"/>
              </a:spcBef>
            </a:pPr>
            <a:r>
              <a:rPr sz="900" b="1" dirty="0">
                <a:solidFill>
                  <a:srgbClr val="545454"/>
                </a:solidFill>
                <a:latin typeface="Courier New"/>
                <a:cs typeface="Courier New"/>
              </a:rPr>
              <a:t>LP:</a:t>
            </a:r>
            <a:r>
              <a:rPr sz="900" b="1" spc="204" dirty="0">
                <a:solidFill>
                  <a:srgbClr val="545454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703F3D"/>
                </a:solidFill>
                <a:latin typeface="Courier New"/>
                <a:cs typeface="Courier New"/>
              </a:rPr>
              <a:t>ADD</a:t>
            </a:r>
            <a:r>
              <a:rPr sz="900" b="1" spc="300" dirty="0">
                <a:solidFill>
                  <a:srgbClr val="703F3D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8A8A8A"/>
                </a:solidFill>
                <a:latin typeface="Courier New"/>
                <a:cs typeface="Courier New"/>
              </a:rPr>
              <a:t>E</a:t>
            </a:r>
            <a:endParaRPr sz="900">
              <a:latin typeface="Courier New"/>
              <a:cs typeface="Courier New"/>
            </a:endParaRPr>
          </a:p>
          <a:p>
            <a:pPr marL="400050" indent="-268605">
              <a:lnSpc>
                <a:spcPts val="1050"/>
              </a:lnSpc>
              <a:buClr>
                <a:srgbClr val="111111"/>
              </a:buClr>
              <a:buAutoNum type="arabicPlain" startAt="8"/>
              <a:tabLst>
                <a:tab pos="400050" algn="l"/>
              </a:tabLst>
            </a:pPr>
            <a:r>
              <a:rPr sz="900" dirty="0">
                <a:solidFill>
                  <a:srgbClr val="494949"/>
                </a:solidFill>
                <a:latin typeface="Courier New"/>
                <a:cs typeface="Courier New"/>
              </a:rPr>
              <a:t>p</a:t>
            </a:r>
            <a:r>
              <a:rPr sz="900" spc="110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494949"/>
                </a:solidFill>
                <a:latin typeface="Courier New"/>
                <a:cs typeface="Courier New"/>
              </a:rPr>
              <a:t>g</a:t>
            </a:r>
            <a:r>
              <a:rPr sz="900" spc="185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798E82"/>
                </a:solidFill>
                <a:latin typeface="Courier New"/>
                <a:cs typeface="Courier New"/>
              </a:rPr>
              <a:t>p</a:t>
            </a:r>
            <a:endParaRPr sz="900">
              <a:latin typeface="Courier New"/>
              <a:cs typeface="Courier New"/>
            </a:endParaRPr>
          </a:p>
          <a:p>
            <a:pPr marL="400050" indent="-273685">
              <a:lnSpc>
                <a:spcPts val="1160"/>
              </a:lnSpc>
              <a:spcBef>
                <a:spcPts val="145"/>
              </a:spcBef>
              <a:buClr>
                <a:srgbClr val="646464"/>
              </a:buClr>
              <a:buSzPct val="105263"/>
              <a:buAutoNum type="arabicPlain" startAt="8"/>
              <a:tabLst>
                <a:tab pos="400050" algn="l"/>
              </a:tabLst>
            </a:pPr>
            <a:r>
              <a:rPr sz="950" dirty="0">
                <a:solidFill>
                  <a:srgbClr val="4D4D4D"/>
                </a:solidFill>
                <a:latin typeface="Courier New"/>
                <a:cs typeface="Courier New"/>
              </a:rPr>
              <a:t>JNZ</a:t>
            </a:r>
            <a:r>
              <a:rPr sz="950" spc="170" dirty="0">
                <a:solidFill>
                  <a:srgbClr val="4D4D4D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LP</a:t>
            </a:r>
            <a:endParaRPr sz="950">
              <a:latin typeface="Courier New"/>
              <a:cs typeface="Courier New"/>
            </a:endParaRPr>
          </a:p>
          <a:p>
            <a:pPr marL="50800">
              <a:lnSpc>
                <a:spcPts val="1220"/>
              </a:lnSpc>
            </a:pPr>
            <a:r>
              <a:rPr sz="1050" spc="-25" dirty="0">
                <a:latin typeface="Courier New"/>
                <a:cs typeface="Courier New"/>
              </a:rPr>
              <a:t>10</a:t>
            </a:r>
            <a:endParaRPr sz="1050">
              <a:latin typeface="Courier New"/>
              <a:cs typeface="Courier New"/>
            </a:endParaRPr>
          </a:p>
          <a:p>
            <a:pPr marL="52069">
              <a:lnSpc>
                <a:spcPts val="1105"/>
              </a:lnSpc>
              <a:spcBef>
                <a:spcPts val="10"/>
              </a:spcBef>
            </a:pPr>
            <a:r>
              <a:rPr sz="950" spc="-25" dirty="0">
                <a:latin typeface="Courier New"/>
                <a:cs typeface="Courier New"/>
              </a:rPr>
              <a:t>11</a:t>
            </a:r>
            <a:endParaRPr sz="950">
              <a:latin typeface="Courier New"/>
              <a:cs typeface="Courier New"/>
            </a:endParaRPr>
          </a:p>
          <a:p>
            <a:pPr marL="392430" indent="-341630">
              <a:lnSpc>
                <a:spcPts val="1225"/>
              </a:lnSpc>
              <a:buClr>
                <a:srgbClr val="000000"/>
              </a:buClr>
              <a:buSzPct val="110526"/>
              <a:buAutoNum type="arabicPlain" startAt="12"/>
              <a:tabLst>
                <a:tab pos="392430" algn="l"/>
              </a:tabLst>
            </a:pPr>
            <a:r>
              <a:rPr sz="950" dirty="0">
                <a:solidFill>
                  <a:srgbClr val="565656"/>
                </a:solidFill>
                <a:latin typeface="Courier New"/>
                <a:cs typeface="Courier New"/>
              </a:rPr>
              <a:t>DCR</a:t>
            </a:r>
            <a:r>
              <a:rPr sz="950" spc="180" dirty="0">
                <a:solidFill>
                  <a:srgbClr val="565656"/>
                </a:solidFill>
                <a:latin typeface="Courier New"/>
                <a:cs typeface="Courier New"/>
              </a:rPr>
              <a:t> </a:t>
            </a:r>
            <a:r>
              <a:rPr sz="950" spc="20" dirty="0">
                <a:solidFill>
                  <a:srgbClr val="505050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  <a:p>
            <a:pPr marL="399415" indent="-347345">
              <a:lnSpc>
                <a:spcPts val="1130"/>
              </a:lnSpc>
              <a:spcBef>
                <a:spcPts val="10"/>
              </a:spcBef>
              <a:buClr>
                <a:srgbClr val="3D3D3D"/>
              </a:buClr>
              <a:buAutoNum type="arabicPlain" startAt="12"/>
              <a:tabLst>
                <a:tab pos="399415" algn="l"/>
              </a:tabLst>
            </a:pPr>
            <a:r>
              <a:rPr sz="950" dirty="0">
                <a:solidFill>
                  <a:srgbClr val="3F3F3F"/>
                </a:solidFill>
                <a:latin typeface="Courier New"/>
                <a:cs typeface="Courier New"/>
              </a:rPr>
              <a:t>JNZ</a:t>
            </a:r>
            <a:r>
              <a:rPr sz="950" spc="17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LOOK</a:t>
            </a:r>
            <a:endParaRPr sz="950">
              <a:latin typeface="Courier New"/>
              <a:cs typeface="Courier New"/>
            </a:endParaRPr>
          </a:p>
          <a:p>
            <a:pPr marL="400685" indent="-349250">
              <a:lnSpc>
                <a:spcPts val="1175"/>
              </a:lnSpc>
              <a:buClr>
                <a:srgbClr val="000000"/>
              </a:buClr>
              <a:buSzPct val="111111"/>
              <a:buAutoNum type="arabicPlain" startAt="12"/>
              <a:tabLst>
                <a:tab pos="400685" algn="l"/>
              </a:tabLst>
            </a:pPr>
            <a:r>
              <a:rPr sz="900" dirty="0">
                <a:solidFill>
                  <a:srgbClr val="A8574F"/>
                </a:solidFill>
                <a:latin typeface="Courier New"/>
                <a:cs typeface="Courier New"/>
              </a:rPr>
              <a:t>MOV</a:t>
            </a:r>
            <a:r>
              <a:rPr sz="900" spc="220" dirty="0">
                <a:solidFill>
                  <a:srgbClr val="A8574F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A,E</a:t>
            </a:r>
            <a:endParaRPr sz="900">
              <a:latin typeface="Courier New"/>
              <a:cs typeface="Courier New"/>
            </a:endParaRPr>
          </a:p>
          <a:p>
            <a:pPr marL="398780" indent="-347345">
              <a:lnSpc>
                <a:spcPts val="1185"/>
              </a:lnSpc>
              <a:buClr>
                <a:srgbClr val="000000"/>
              </a:buClr>
              <a:buSzPct val="105263"/>
              <a:buAutoNum type="arabicPlain" startAt="12"/>
              <a:tabLst>
                <a:tab pos="398780" algn="l"/>
              </a:tabLst>
            </a:pPr>
            <a:r>
              <a:rPr sz="950" spc="55" dirty="0">
                <a:solidFill>
                  <a:srgbClr val="6B4241"/>
                </a:solidFill>
                <a:latin typeface="Courier New"/>
                <a:cs typeface="Courier New"/>
              </a:rPr>
              <a:t>STA</a:t>
            </a:r>
            <a:r>
              <a:rPr sz="950" spc="-20" dirty="0">
                <a:solidFill>
                  <a:srgbClr val="6B4241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A1839C"/>
                </a:solidFill>
                <a:latin typeface="Courier New"/>
                <a:cs typeface="Courier New"/>
              </a:rPr>
              <a:t>S0i'3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14799" y="4166359"/>
          <a:ext cx="8496298" cy="298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0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L="144780">
                        <a:lnSpc>
                          <a:spcPts val="1050"/>
                        </a:lnSpc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050"/>
                        </a:lnSpc>
                      </a:pPr>
                      <a:r>
                        <a:rPr sz="900" spc="-4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Arial MT"/>
                          <a:cs typeface="Arial MT"/>
                        </a:rPr>
                        <a:t>Dec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195"/>
                        </a:lnSpc>
                      </a:pPr>
                      <a:r>
                        <a:rPr sz="1000" spc="-25" dirty="0">
                          <a:latin typeface="Courier New"/>
                          <a:cs typeface="Courier New"/>
                        </a:rPr>
                        <a:t>16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HLT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07DB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2011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07DC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2012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2067685" y="1943446"/>
            <a:ext cx="815975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278765" algn="l"/>
              </a:tabLst>
            </a:pPr>
            <a:r>
              <a:rPr sz="900" spc="-50" dirty="0">
                <a:latin typeface="Courier New"/>
                <a:cs typeface="Courier New"/>
              </a:rPr>
              <a:t>2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50" dirty="0">
                <a:solidFill>
                  <a:srgbClr val="A06060"/>
                </a:solidFill>
                <a:latin typeface="Courier New"/>
                <a:cs typeface="Courier New"/>
              </a:rPr>
              <a:t>MDV</a:t>
            </a:r>
            <a:r>
              <a:rPr sz="950" spc="190" dirty="0">
                <a:solidFill>
                  <a:srgbClr val="A06060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B,A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76760" y="824152"/>
            <a:ext cx="18135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Arial MT"/>
                <a:cs typeface="Arial MT"/>
              </a:rPr>
              <a:t>¢¥ltAim8085</a:t>
            </a:r>
            <a:r>
              <a:rPr sz="900" spc="9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111111"/>
                </a:solidFill>
                <a:latin typeface="Arial MT"/>
                <a:cs typeface="Arial MT"/>
              </a:rPr>
              <a:t>-</a:t>
            </a:r>
            <a:r>
              <a:rPr sz="9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1A1A1A"/>
                </a:solidFill>
                <a:latin typeface="Arial MT"/>
                <a:cs typeface="Arial MT"/>
              </a:rPr>
              <a:t>8085</a:t>
            </a:r>
            <a:r>
              <a:rPr sz="900" spc="3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282828"/>
                </a:solidFill>
                <a:latin typeface="Arial MT"/>
                <a:cs typeface="Arial MT"/>
              </a:rPr>
              <a:t>£4icroprooessor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64067" y="824152"/>
            <a:ext cx="42735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282828"/>
                </a:solidFill>
                <a:latin typeface="Arial MT"/>
                <a:cs typeface="Arial MT"/>
              </a:rPr>
              <a:t>'imuIator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98752" y="1638184"/>
            <a:ext cx="259079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838383"/>
                </a:solidFill>
                <a:latin typeface="Arial MT"/>
                <a:cs typeface="Arial MT"/>
              </a:rPr>
              <a:t>DaLa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52072" y="1638184"/>
            <a:ext cx="306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858585"/>
                </a:solidFill>
                <a:latin typeface="Arial MT"/>
                <a:cs typeface="Arial MT"/>
              </a:rPr>
              <a:t>SLack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53307" y="1638184"/>
            <a:ext cx="3917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878787"/>
                </a:solidFill>
                <a:latin typeface="Arial MT"/>
                <a:cs typeface="Arial MT"/>
              </a:rPr>
              <a:t>KeyPad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75208" y="1638184"/>
            <a:ext cx="429259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282828"/>
                </a:solidFill>
                <a:latin typeface="Arial MT"/>
                <a:cs typeface="Arial MT"/>
              </a:rPr>
              <a:t>38ernory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026872" y="1638184"/>
            <a:ext cx="51054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858585"/>
                </a:solidFill>
                <a:latin typeface="Arial MT"/>
                <a:cs typeface="Arial MT"/>
              </a:rPr>
              <a:t>I/O</a:t>
            </a:r>
            <a:r>
              <a:rPr sz="900" spc="210" dirty="0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sz="900" spc="-65" dirty="0">
                <a:solidFill>
                  <a:srgbClr val="7C7C7C"/>
                </a:solidFill>
                <a:latin typeface="Arial MT"/>
                <a:cs typeface="Arial MT"/>
              </a:rPr>
              <a:t>PorCs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44114" y="1959100"/>
            <a:ext cx="781050" cy="165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890" algn="l"/>
              </a:tabLst>
            </a:pPr>
            <a:r>
              <a:rPr sz="900" spc="-10" dirty="0">
                <a:solidFill>
                  <a:srgbClr val="2D2D2D"/>
                </a:solidFill>
                <a:latin typeface="Arial MT"/>
                <a:cs typeface="Arial MT"/>
              </a:rPr>
              <a:t>Start</a:t>
            </a:r>
            <a:r>
              <a:rPr sz="900" dirty="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sz="900" spc="-10" dirty="0">
                <a:latin typeface="Arial MT"/>
                <a:cs typeface="Arial MT"/>
              </a:rPr>
              <a:t>2001)</a:t>
            </a:r>
            <a:endParaRPr sz="900">
              <a:latin typeface="Arial MT"/>
              <a:cs typeface="Arial MT"/>
            </a:endParaRPr>
          </a:p>
          <a:p>
            <a:pPr marL="169545" marR="5080" indent="-128270">
              <a:lnSpc>
                <a:spcPct val="137000"/>
              </a:lnSpc>
              <a:spcBef>
                <a:spcPts val="675"/>
              </a:spcBef>
            </a:pPr>
            <a:r>
              <a:rPr sz="900" spc="-10" dirty="0">
                <a:solidFill>
                  <a:srgbClr val="878787"/>
                </a:solidFill>
                <a:latin typeface="Arial MT"/>
                <a:cs typeface="Arial MT"/>
              </a:rPr>
              <a:t>Addi</a:t>
            </a:r>
            <a:r>
              <a:rPr sz="900" spc="-60" dirty="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78787"/>
                </a:solidFill>
                <a:latin typeface="Arial MT"/>
                <a:cs typeface="Arial MT"/>
              </a:rPr>
              <a:t>ess</a:t>
            </a:r>
            <a:r>
              <a:rPr sz="900" spc="5" dirty="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909090"/>
                </a:solidFill>
                <a:latin typeface="Arial MT"/>
                <a:cs typeface="Arial MT"/>
              </a:rPr>
              <a:t>(Hex) </a:t>
            </a:r>
            <a:r>
              <a:rPr sz="900" spc="-20" dirty="0">
                <a:latin typeface="Arial MT"/>
                <a:cs typeface="Arial MT"/>
              </a:rPr>
              <a:t>07D1</a:t>
            </a:r>
            <a:endParaRPr sz="90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latin typeface="Arial MT"/>
                <a:cs typeface="Arial MT"/>
              </a:rPr>
              <a:t>07D2</a:t>
            </a:r>
            <a:endParaRPr sz="90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latin typeface="Arial MT"/>
                <a:cs typeface="Arial MT"/>
              </a:rPr>
              <a:t>07D3</a:t>
            </a:r>
            <a:endParaRPr sz="90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  <a:spcBef>
                <a:spcPts val="280"/>
              </a:spcBef>
            </a:pPr>
            <a:r>
              <a:rPr sz="900" spc="-20" dirty="0">
                <a:latin typeface="Arial MT"/>
                <a:cs typeface="Arial MT"/>
              </a:rPr>
              <a:t>07D4</a:t>
            </a:r>
            <a:endParaRPr sz="90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latin typeface="Arial MT"/>
                <a:cs typeface="Arial MT"/>
              </a:rPr>
              <a:t>07D5</a:t>
            </a:r>
            <a:endParaRPr sz="90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latin typeface="Arial MT"/>
                <a:cs typeface="Arial MT"/>
              </a:rPr>
              <a:t>07D6</a:t>
            </a:r>
            <a:endParaRPr sz="90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latin typeface="Arial MT"/>
                <a:cs typeface="Arial MT"/>
              </a:rPr>
              <a:t>07D7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91192" y="2181522"/>
            <a:ext cx="808355" cy="14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">
              <a:lnSpc>
                <a:spcPct val="137000"/>
              </a:lnSpc>
              <a:spcBef>
                <a:spcPts val="100"/>
              </a:spcBef>
              <a:tabLst>
                <a:tab pos="538480" algn="l"/>
              </a:tabLst>
            </a:pPr>
            <a:r>
              <a:rPr sz="900" spc="-25" dirty="0">
                <a:solidFill>
                  <a:srgbClr val="7C7C7C"/>
                </a:solidFill>
                <a:latin typeface="Arial MT"/>
                <a:cs typeface="Arial MT"/>
              </a:rPr>
              <a:t>Addl</a:t>
            </a:r>
            <a:r>
              <a:rPr sz="900" spc="-7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C7C7C"/>
                </a:solidFill>
                <a:latin typeface="Arial MT"/>
                <a:cs typeface="Arial MT"/>
              </a:rPr>
              <a:t>ess</a:t>
            </a:r>
            <a:r>
              <a:rPr sz="900" spc="49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 </a:t>
            </a:r>
            <a:r>
              <a:rPr sz="900" spc="-20" dirty="0">
                <a:latin typeface="Arial MT"/>
                <a:cs typeface="Arial MT"/>
              </a:rPr>
              <a:t>2001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4</a:t>
            </a:r>
            <a:endParaRPr sz="9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275"/>
              </a:spcBef>
              <a:tabLst>
                <a:tab pos="542925" algn="l"/>
              </a:tabLst>
            </a:pPr>
            <a:r>
              <a:rPr sz="900" spc="-20" dirty="0">
                <a:latin typeface="Arial MT"/>
                <a:cs typeface="Arial MT"/>
              </a:rPr>
              <a:t>2002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275"/>
              </a:spcBef>
              <a:tabLst>
                <a:tab pos="542925" algn="l"/>
              </a:tabLst>
            </a:pPr>
            <a:r>
              <a:rPr sz="900" spc="-20" dirty="0">
                <a:latin typeface="Arial MT"/>
                <a:cs typeface="Arial MT"/>
              </a:rPr>
              <a:t>2003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542925" algn="l"/>
              </a:tabLst>
            </a:pPr>
            <a:r>
              <a:rPr sz="900" spc="-20" dirty="0">
                <a:latin typeface="Arial MT"/>
                <a:cs typeface="Arial MT"/>
              </a:rPr>
              <a:t>2004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542925" algn="l"/>
              </a:tabLst>
            </a:pPr>
            <a:r>
              <a:rPr sz="900" spc="-20" dirty="0">
                <a:latin typeface="Arial MT"/>
                <a:cs typeface="Arial MT"/>
              </a:rPr>
              <a:t>2005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275"/>
              </a:spcBef>
              <a:tabLst>
                <a:tab pos="542925" algn="l"/>
              </a:tabLst>
            </a:pPr>
            <a:r>
              <a:rPr sz="900" spc="-20" dirty="0">
                <a:latin typeface="Arial MT"/>
                <a:cs typeface="Arial MT"/>
              </a:rPr>
              <a:t>2006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275"/>
              </a:spcBef>
              <a:tabLst>
                <a:tab pos="542925" algn="l"/>
              </a:tabLst>
            </a:pPr>
            <a:r>
              <a:rPr sz="900" spc="-20" dirty="0">
                <a:latin typeface="Arial MT"/>
                <a:cs typeface="Arial MT"/>
              </a:rPr>
              <a:t>2007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7281998" y="3649762"/>
          <a:ext cx="1384300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07D8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2008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07D9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2009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07DA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2010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7105367" y="4490556"/>
            <a:ext cx="38862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">
              <a:lnSpc>
                <a:spcPct val="137000"/>
              </a:lnSpc>
              <a:spcBef>
                <a:spcPts val="100"/>
              </a:spcBef>
            </a:pPr>
            <a:r>
              <a:rPr sz="900" spc="-3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-2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114" dirty="0">
                <a:solidFill>
                  <a:srgbClr val="909090"/>
                </a:solidFill>
                <a:latin typeface="Arial MT"/>
                <a:cs typeface="Arial MT"/>
              </a:rPr>
              <a:t>I4o</a:t>
            </a:r>
            <a:r>
              <a:rPr sz="900" spc="5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63122" y="4490556"/>
            <a:ext cx="1461135" cy="401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500"/>
              </a:spcBef>
            </a:pP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114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799" y="4359084"/>
            <a:ext cx="769620" cy="0"/>
          </a:xfrm>
          <a:custGeom>
            <a:avLst/>
            <a:gdLst/>
            <a:ahLst/>
            <a:cxnLst/>
            <a:rect l="l" t="t" r="r" b="b"/>
            <a:pathLst>
              <a:path w="769619">
                <a:moveTo>
                  <a:pt x="0" y="0"/>
                </a:moveTo>
                <a:lnTo>
                  <a:pt x="7691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144" y="4359084"/>
            <a:ext cx="769620" cy="0"/>
          </a:xfrm>
          <a:custGeom>
            <a:avLst/>
            <a:gdLst/>
            <a:ahLst/>
            <a:cxnLst/>
            <a:rect l="l" t="t" r="r" b="b"/>
            <a:pathLst>
              <a:path w="769619">
                <a:moveTo>
                  <a:pt x="0" y="0"/>
                </a:moveTo>
                <a:lnTo>
                  <a:pt x="7691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354" y="4046126"/>
            <a:ext cx="7827" cy="14871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5633" y="1064730"/>
            <a:ext cx="164020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89685" algn="l"/>
              </a:tabLst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412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r>
              <a:rPr sz="950" spc="44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	</a:t>
            </a:r>
            <a:r>
              <a:rPr sz="1425" spc="-30" baseline="2923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5847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5847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81" y="1555345"/>
            <a:ext cx="670560" cy="158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70815" indent="-172085">
              <a:lnSpc>
                <a:spcPct val="125499"/>
              </a:lnSpc>
              <a:spcBef>
                <a:spcPts val="100"/>
              </a:spcBef>
            </a:pPr>
            <a:r>
              <a:rPr sz="900" spc="-130" dirty="0">
                <a:solidFill>
                  <a:srgbClr val="262626"/>
                </a:solidFill>
                <a:latin typeface="Courier New"/>
                <a:cs typeface="Courier New"/>
              </a:rPr>
              <a:t>Registers </a:t>
            </a:r>
            <a:r>
              <a:rPr sz="900" spc="-50" dirty="0">
                <a:solidFill>
                  <a:srgbClr val="484848"/>
                </a:solidFill>
                <a:latin typeface="Courier New"/>
                <a:cs typeface="Courier New"/>
              </a:rPr>
              <a:t>x</a:t>
            </a:r>
            <a:endParaRPr sz="9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575"/>
              </a:spcBef>
              <a:tabLst>
                <a:tab pos="542925" algn="l"/>
              </a:tabLst>
            </a:pPr>
            <a:r>
              <a:rPr sz="85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r>
              <a:rPr sz="850" i="1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1C1C1C"/>
                </a:solidFill>
                <a:latin typeface="Cambria"/>
                <a:cs typeface="Cambria"/>
              </a:rPr>
              <a:t>22</a:t>
            </a:r>
            <a:endParaRPr sz="850">
              <a:latin typeface="Cambria"/>
              <a:cs typeface="Cambria"/>
            </a:endParaRPr>
          </a:p>
          <a:p>
            <a:pPr marL="163830">
              <a:lnSpc>
                <a:spcPct val="100000"/>
              </a:lnSpc>
              <a:spcBef>
                <a:spcPts val="580"/>
              </a:spcBef>
              <a:tabLst>
                <a:tab pos="542925" algn="l"/>
              </a:tabLst>
            </a:pPr>
            <a:r>
              <a:rPr sz="85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r>
              <a:rPr sz="850" i="1" dirty="0">
                <a:solidFill>
                  <a:srgbClr val="2B2B2B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70815">
              <a:lnSpc>
                <a:spcPct val="100000"/>
              </a:lnSpc>
              <a:spcBef>
                <a:spcPts val="580"/>
              </a:spcBef>
              <a:tabLst>
                <a:tab pos="542925" algn="l"/>
              </a:tabLst>
            </a:pPr>
            <a:r>
              <a:rPr sz="850" spc="-135" dirty="0">
                <a:solidFill>
                  <a:srgbClr val="2D2D2D"/>
                </a:solidFill>
                <a:latin typeface="Cambria"/>
                <a:cs typeface="Cambria"/>
              </a:rPr>
              <a:t>/-</a:t>
            </a:r>
            <a:r>
              <a:rPr sz="850" spc="-35" dirty="0">
                <a:solidFill>
                  <a:srgbClr val="2D2D2D"/>
                </a:solidFill>
                <a:latin typeface="Cambria"/>
                <a:cs typeface="Cambria"/>
              </a:rPr>
              <a:t>II</a:t>
            </a:r>
            <a:r>
              <a:rPr sz="85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343434"/>
                </a:solidFill>
                <a:latin typeface="Cambria"/>
                <a:cs typeface="Cambria"/>
              </a:rPr>
              <a:t>IF</a:t>
            </a:r>
            <a:endParaRPr sz="850">
              <a:latin typeface="Cambria"/>
              <a:cs typeface="Cambria"/>
            </a:endParaRPr>
          </a:p>
          <a:p>
            <a:pPr marR="17145" algn="r">
              <a:lnSpc>
                <a:spcPct val="100000"/>
              </a:lnSpc>
              <a:spcBef>
                <a:spcPts val="635"/>
              </a:spcBef>
              <a:tabLst>
                <a:tab pos="294005" algn="l"/>
              </a:tabLst>
            </a:pPr>
            <a:r>
              <a:rPr sz="800" spc="-50" dirty="0">
                <a:solidFill>
                  <a:srgbClr val="3F3F3F"/>
                </a:solidFill>
                <a:latin typeface="Arial MT"/>
                <a:cs typeface="Arial MT"/>
              </a:rPr>
              <a:t>W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800" spc="-25" dirty="0">
                <a:solidFill>
                  <a:srgbClr val="2F2F2F"/>
                </a:solidFill>
                <a:latin typeface="Arial MT"/>
                <a:cs typeface="Arial MT"/>
              </a:rPr>
              <a:t>00</a:t>
            </a:r>
            <a:endParaRPr sz="800">
              <a:latin typeface="Arial MT"/>
              <a:cs typeface="Arial MT"/>
            </a:endParaRPr>
          </a:p>
          <a:p>
            <a:pPr marR="6985" algn="r">
              <a:lnSpc>
                <a:spcPct val="100000"/>
              </a:lnSpc>
              <a:spcBef>
                <a:spcPts val="640"/>
              </a:spcBef>
            </a:pPr>
            <a:r>
              <a:rPr sz="800" spc="-25" dirty="0">
                <a:solidFill>
                  <a:srgbClr val="1C1C1C"/>
                </a:solidFill>
                <a:latin typeface="Arial MT"/>
                <a:cs typeface="Arial MT"/>
              </a:rPr>
              <a:t>42</a:t>
            </a:r>
            <a:endParaRPr sz="800">
              <a:latin typeface="Arial MT"/>
              <a:cs typeface="Arial MT"/>
            </a:endParaRPr>
          </a:p>
          <a:p>
            <a:pPr marR="8890" algn="r">
              <a:lnSpc>
                <a:spcPct val="100000"/>
              </a:lnSpc>
              <a:spcBef>
                <a:spcPts val="645"/>
              </a:spcBef>
            </a:pP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882" y="1763420"/>
            <a:ext cx="14541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262626"/>
                </a:solidFill>
                <a:latin typeface="Courier New"/>
                <a:cs typeface="Courier New"/>
              </a:rPr>
              <a:t>22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82828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6617" y="1898546"/>
            <a:ext cx="146685" cy="12458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680"/>
              </a:spcBef>
            </a:pP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20955">
              <a:lnSpc>
                <a:spcPct val="100000"/>
              </a:lnSpc>
              <a:spcBef>
                <a:spcPts val="585"/>
              </a:spcBef>
            </a:pPr>
            <a:r>
              <a:rPr sz="850" spc="-2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50" spc="-25" dirty="0">
                <a:solidFill>
                  <a:srgbClr val="4D4D4D"/>
                </a:solidFill>
                <a:latin typeface="Cambria"/>
                <a:cs typeface="Cambria"/>
              </a:rPr>
              <a:t>7A</a:t>
            </a:r>
            <a:endParaRPr sz="850">
              <a:latin typeface="Cambria"/>
              <a:cs typeface="Cambria"/>
            </a:endParaRPr>
          </a:p>
          <a:p>
            <a:pPr marL="23495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2F2F2F"/>
                </a:solidFill>
                <a:latin typeface="Arial MT"/>
                <a:cs typeface="Arial MT"/>
              </a:rPr>
              <a:t>00</a:t>
            </a:r>
            <a:endParaRPr sz="8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640"/>
              </a:spcBef>
            </a:pPr>
            <a:r>
              <a:rPr sz="800" spc="-25" dirty="0">
                <a:solidFill>
                  <a:srgbClr val="3B3B3B"/>
                </a:solidFill>
                <a:latin typeface="Arial MT"/>
                <a:cs typeface="Arial MT"/>
              </a:rPr>
              <a:t>17</a:t>
            </a:r>
            <a:endParaRPr sz="80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  <a:spcBef>
                <a:spcPts val="645"/>
              </a:spcBef>
            </a:pP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764" y="2934173"/>
            <a:ext cx="338455" cy="4159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90"/>
              </a:spcBef>
            </a:pPr>
            <a:r>
              <a:rPr sz="800" i="1" spc="-25" dirty="0">
                <a:solidFill>
                  <a:srgbClr val="343434"/>
                </a:solidFill>
                <a:latin typeface="Calibri"/>
                <a:cs typeface="Calibri"/>
              </a:rPr>
              <a:t>IP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 i="1" spc="-5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900" i="1" spc="-40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endParaRPr sz="900">
              <a:latin typeface="Cambria"/>
              <a:cs typeface="Cambri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2153" y="3601109"/>
          <a:ext cx="3058160" cy="75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marL="204470">
                        <a:lnSpc>
                          <a:spcPts val="935"/>
                        </a:lnSpc>
                        <a:spcBef>
                          <a:spcPts val="219"/>
                        </a:spcBef>
                      </a:pPr>
                      <a:r>
                        <a:rPr sz="850" spc="-1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Decimal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935"/>
                        </a:lnSpc>
                        <a:spcBef>
                          <a:spcPts val="219"/>
                        </a:spcBef>
                      </a:pPr>
                      <a:r>
                        <a:rPr sz="850" spc="-25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101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015"/>
                        </a:lnSpc>
                      </a:pPr>
                      <a:r>
                        <a:rPr sz="950" spc="-25" dirty="0">
                          <a:solidFill>
                            <a:srgbClr val="4D4D4D"/>
                          </a:solidFill>
                          <a:latin typeface="Courier New"/>
                          <a:cs typeface="Courier New"/>
                        </a:rPr>
                        <a:t>JNZ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01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LOOP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905"/>
                        </a:lnSpc>
                      </a:pPr>
                      <a:r>
                        <a:rPr sz="900" spc="-25" dirty="0">
                          <a:solidFill>
                            <a:srgbClr val="3D3D3D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905"/>
                        </a:lnSpc>
                      </a:pPr>
                      <a:r>
                        <a:rPr sz="900" spc="-25" dirty="0">
                          <a:solidFill>
                            <a:srgbClr val="AE8280"/>
                          </a:solidFill>
                          <a:latin typeface="Courier New"/>
                          <a:cs typeface="Courier New"/>
                        </a:rPr>
                        <a:t>LXI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905"/>
                        </a:lnSpc>
                      </a:pPr>
                      <a:r>
                        <a:rPr sz="900" spc="40" dirty="0">
                          <a:latin typeface="Courier New"/>
                          <a:cs typeface="Courier New"/>
                        </a:rPr>
                        <a:t>H,8G58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0800">
                        <a:lnSpc>
                          <a:spcPts val="819"/>
                        </a:lnSpc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819"/>
                        </a:lnSpc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100"/>
                        </a:lnSpc>
                      </a:pPr>
                      <a:r>
                        <a:rPr sz="950" spc="-25" dirty="0">
                          <a:solidFill>
                            <a:srgbClr val="AA5B52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M,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20" dirty="0">
                          <a:solidFill>
                            <a:srgbClr val="626262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930"/>
                        </a:lnSpc>
                      </a:pPr>
                      <a:r>
                        <a:rPr sz="900" spc="-25" dirty="0">
                          <a:latin typeface="Cambria"/>
                          <a:cs typeface="Cambria"/>
                        </a:rPr>
                        <a:t>IS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930"/>
                        </a:lnSpc>
                      </a:pPr>
                      <a:r>
                        <a:rPr sz="900" spc="-20" dirty="0">
                          <a:solidFill>
                            <a:srgbClr val="54342F"/>
                          </a:solidFill>
                          <a:latin typeface="Cambria"/>
                          <a:cs typeface="Cambria"/>
                        </a:rPr>
                        <a:t>HL'£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157480">
                        <a:lnSpc>
                          <a:spcPts val="1015"/>
                        </a:lnSpc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ts val="1015"/>
                        </a:lnSpc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43003" y="3199934"/>
            <a:ext cx="1390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F2F2F"/>
                </a:solidFill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3310" y="3438448"/>
            <a:ext cx="128841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60" dirty="0">
                <a:solidFill>
                  <a:srgbClr val="2A2A2A"/>
                </a:solidFill>
                <a:latin typeface="Cambria"/>
                <a:cs typeface="Cambria"/>
              </a:rPr>
              <a:t>Decfiual</a:t>
            </a:r>
            <a:r>
              <a:rPr sz="900" b="1" spc="6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313131"/>
                </a:solidFill>
                <a:latin typeface="Cambria"/>
                <a:cs typeface="Cambria"/>
              </a:rPr>
              <a:t>-</a:t>
            </a:r>
            <a:r>
              <a:rPr sz="900" spc="105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2A2A2A"/>
                </a:solidFill>
                <a:latin typeface="Cambria"/>
                <a:cs typeface="Cambria"/>
              </a:rPr>
              <a:t>Hex</a:t>
            </a:r>
            <a:r>
              <a:rPr sz="900" spc="-2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Convertiorr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5514" y="5583109"/>
            <a:ext cx="12503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  <a:tab pos="693420" algn="l"/>
                <a:tab pos="982980" algn="l"/>
              </a:tabLst>
            </a:pPr>
            <a:r>
              <a:rPr sz="900" spc="-20" dirty="0">
                <a:latin typeface="Cambria"/>
                <a:cs typeface="Cambria"/>
              </a:rPr>
              <a:t>8050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424242"/>
                </a:solidFill>
                <a:latin typeface="Cambria"/>
                <a:cs typeface="Cambria"/>
              </a:rPr>
              <a:t>—</a:t>
            </a:r>
            <a:r>
              <a:rPr sz="900" dirty="0">
                <a:solidFill>
                  <a:srgbClr val="424242"/>
                </a:solidFill>
                <a:latin typeface="Cambria"/>
                <a:cs typeface="Cambria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Cambria"/>
                <a:cs typeface="Cambria"/>
              </a:rPr>
              <a:t>I-</a:t>
            </a:r>
            <a:r>
              <a:rPr sz="900" dirty="0">
                <a:solidFill>
                  <a:srgbClr val="383838"/>
                </a:solidFill>
                <a:latin typeface="Cambria"/>
                <a:cs typeface="Cambria"/>
              </a:rPr>
              <a:t>	</a:t>
            </a:r>
            <a:r>
              <a:rPr sz="900" spc="-50" dirty="0">
                <a:latin typeface="Cambria"/>
                <a:cs typeface="Cambria"/>
              </a:rPr>
              <a:t>8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900">
              <a:latin typeface="Cambria"/>
              <a:cs typeface="Cambria"/>
            </a:endParaRPr>
          </a:p>
          <a:p>
            <a:pPr marL="546100">
              <a:lnSpc>
                <a:spcPct val="100000"/>
              </a:lnSpc>
            </a:pPr>
            <a:r>
              <a:rPr sz="900" spc="-55" dirty="0">
                <a:solidFill>
                  <a:srgbClr val="212121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900" spc="-50" dirty="0">
                <a:solidFill>
                  <a:srgbClr val="2D2D2D"/>
                </a:solidFill>
                <a:latin typeface="Cambria"/>
                <a:cs typeface="Cambria"/>
              </a:rPr>
              <a:t>Nemory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A2A2A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13131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93413" y="3424640"/>
            <a:ext cx="123634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9410" algn="l"/>
              </a:tabLst>
            </a:pPr>
            <a:r>
              <a:rPr sz="950" spc="-25" dirty="0">
                <a:latin typeface="Courier New"/>
                <a:cs typeface="Courier New"/>
              </a:rPr>
              <a:t>11</a:t>
            </a:r>
            <a:r>
              <a:rPr sz="950" dirty="0">
                <a:latin typeface="Courier New"/>
                <a:cs typeface="Courier New"/>
              </a:rPr>
              <a:t>	</a:t>
            </a:r>
            <a:r>
              <a:rPr sz="950" dirty="0">
                <a:solidFill>
                  <a:srgbClr val="525252"/>
                </a:solidFill>
                <a:latin typeface="Courier New"/>
                <a:cs typeface="Courier New"/>
              </a:rPr>
              <a:t>SKIP:</a:t>
            </a:r>
            <a:r>
              <a:rPr sz="950" spc="135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4F4F4F"/>
                </a:solidFill>
                <a:latin typeface="Courier New"/>
                <a:cs typeface="Courier New"/>
              </a:rPr>
              <a:t>DCR</a:t>
            </a:r>
            <a:r>
              <a:rPr sz="950" spc="275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707070"/>
                </a:solidFill>
                <a:latin typeface="Courier New"/>
                <a:cs typeface="Courier New"/>
              </a:rPr>
              <a:t>C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346222" y="1975172"/>
          <a:ext cx="7460612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8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925"/>
                        </a:lnSpc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060">
                        <a:lnSpc>
                          <a:spcPts val="925"/>
                        </a:lnSpc>
                      </a:pPr>
                      <a:r>
                        <a:rPr sz="900" dirty="0">
                          <a:solidFill>
                            <a:srgbClr val="BA8782"/>
                          </a:solidFill>
                          <a:latin typeface="Courier New"/>
                          <a:cs typeface="Courier New"/>
                        </a:rPr>
                        <a:t>LXI</a:t>
                      </a:r>
                      <a:r>
                        <a:rPr sz="900" spc="295" dirty="0">
                          <a:solidFill>
                            <a:srgbClr val="BA87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H,9'5U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0" algn="ctr">
                        <a:lnSpc>
                          <a:spcPts val="955"/>
                        </a:lnSpc>
                        <a:tabLst>
                          <a:tab pos="2242820" algn="l"/>
                        </a:tabLst>
                      </a:pPr>
                      <a:r>
                        <a:rPr sz="900" spc="-1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Start</a:t>
                      </a:r>
                      <a:r>
                        <a:rPr sz="90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900" spc="-20" dirty="0">
                          <a:latin typeface="Cambria"/>
                          <a:cs typeface="Cambria"/>
                        </a:rPr>
                        <a:t>8050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marR="234315" algn="r">
                        <a:lnSpc>
                          <a:spcPts val="495"/>
                        </a:lnSpc>
                        <a:spcBef>
                          <a:spcPts val="630"/>
                        </a:spcBef>
                      </a:pPr>
                      <a:r>
                        <a:rPr sz="850" spc="-5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055"/>
                        </a:lnSpc>
                      </a:pPr>
                      <a:r>
                        <a:rPr sz="950" spc="10" dirty="0">
                          <a:latin typeface="Courier New"/>
                          <a:cs typeface="Courier New"/>
                        </a:rPr>
                        <a:t>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55"/>
                        </a:lnSpc>
                      </a:pPr>
                      <a:r>
                        <a:rPr sz="950" dirty="0">
                          <a:solidFill>
                            <a:srgbClr val="9C6060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950" spc="185" dirty="0">
                          <a:solidFill>
                            <a:srgbClr val="9C606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C,</a:t>
                      </a:r>
                      <a:r>
                        <a:rPr sz="950" spc="1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 dirty="0">
                          <a:solidFill>
                            <a:srgbClr val="498262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990"/>
                        </a:lnSpc>
                      </a:pPr>
                      <a:r>
                        <a:rPr sz="900" dirty="0">
                          <a:solidFill>
                            <a:srgbClr val="977B7C"/>
                          </a:solidFill>
                          <a:latin typeface="Courier New"/>
                          <a:cs typeface="Courier New"/>
                        </a:rPr>
                        <a:t>IMX</a:t>
                      </a:r>
                      <a:r>
                        <a:rPr sz="900" spc="275" dirty="0">
                          <a:solidFill>
                            <a:srgbClr val="977B7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0" dirty="0">
                          <a:solidFill>
                            <a:srgbClr val="494949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25320">
                        <a:lnSpc>
                          <a:spcPts val="930"/>
                        </a:lnSpc>
                      </a:pPr>
                      <a:r>
                        <a:rPr sz="900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Address </a:t>
                      </a:r>
                      <a:r>
                        <a:rPr sz="900" dirty="0">
                          <a:solidFill>
                            <a:srgbClr val="909090"/>
                          </a:solidFill>
                          <a:latin typeface="Arial MT"/>
                          <a:cs typeface="Arial MT"/>
                        </a:rPr>
                        <a:t>(Flex)</a:t>
                      </a:r>
                      <a:r>
                        <a:rPr sz="900" spc="150" dirty="0">
                          <a:solidFill>
                            <a:srgbClr val="909090"/>
                          </a:solidFill>
                          <a:latin typeface="Arial MT"/>
                          <a:cs typeface="Arial MT"/>
                        </a:rPr>
                        <a:t>  </a:t>
                      </a:r>
                      <a:r>
                        <a:rPr sz="900" spc="-25" dirty="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Addl</a:t>
                      </a:r>
                      <a:r>
                        <a:rPr sz="900" spc="-65" dirty="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ess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930"/>
                        </a:lnSpc>
                      </a:pPr>
                      <a:r>
                        <a:rPr sz="900" spc="-25" dirty="0">
                          <a:solidFill>
                            <a:srgbClr val="8C8C8C"/>
                          </a:solidFill>
                          <a:latin typeface="Arial MT"/>
                          <a:cs typeface="Arial MT"/>
                        </a:rPr>
                        <a:t>Dat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1055"/>
                        </a:lnSpc>
                      </a:pPr>
                      <a:r>
                        <a:rPr sz="950" spc="10" dirty="0">
                          <a:latin typeface="Courier New"/>
                          <a:cs typeface="Courier New"/>
                        </a:rPr>
                        <a:t>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55"/>
                        </a:lnSpc>
                      </a:pPr>
                      <a:r>
                        <a:rPr sz="95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950" spc="10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B,</a:t>
                      </a:r>
                      <a:r>
                        <a:rPr sz="950" spc="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 dirty="0">
                          <a:solidFill>
                            <a:srgbClr val="467962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5939" algn="ctr">
                        <a:lnSpc>
                          <a:spcPts val="875"/>
                        </a:lnSpc>
                        <a:spcBef>
                          <a:spcPts val="209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ts val="875"/>
                        </a:lnSpc>
                        <a:spcBef>
                          <a:spcPts val="209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58750" marR="48895">
                        <a:lnSpc>
                          <a:spcPts val="875"/>
                        </a:lnSpc>
                        <a:spcBef>
                          <a:spcPts val="209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R="242570" algn="r">
                        <a:lnSpc>
                          <a:spcPts val="575"/>
                        </a:lnSpc>
                      </a:pPr>
                      <a:r>
                        <a:rPr sz="800" i="1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AC</a:t>
                      </a:r>
                      <a:r>
                        <a:rPr sz="800" i="1" spc="400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800" spc="-65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1040"/>
                        </a:lnSpc>
                      </a:pPr>
                      <a:r>
                        <a:rPr sz="950" spc="-5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40"/>
                        </a:lnSpc>
                      </a:pPr>
                      <a:r>
                        <a:rPr sz="950" dirty="0">
                          <a:solidFill>
                            <a:srgbClr val="997575"/>
                          </a:solidFill>
                          <a:latin typeface="Courier New"/>
                          <a:cs typeface="Courier New"/>
                        </a:rPr>
                        <a:t>DCR</a:t>
                      </a:r>
                      <a:r>
                        <a:rPr sz="950" spc="225" dirty="0">
                          <a:solidFill>
                            <a:srgbClr val="99757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5780" algn="ctr">
                        <a:lnSpc>
                          <a:spcPts val="730"/>
                        </a:lnSpc>
                        <a:spcBef>
                          <a:spcPts val="38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ts val="730"/>
                        </a:lnSpc>
                        <a:spcBef>
                          <a:spcPts val="38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53670" marR="48895">
                        <a:lnSpc>
                          <a:spcPts val="730"/>
                        </a:lnSpc>
                        <a:spcBef>
                          <a:spcPts val="38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R="23304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800" i="1" dirty="0">
                          <a:solidFill>
                            <a:srgbClr val="38383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800" i="1" spc="229" dirty="0">
                          <a:solidFill>
                            <a:srgbClr val="383838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800" spc="-5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-5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50" spc="-50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990"/>
                        </a:lnSpc>
                      </a:pPr>
                      <a:r>
                        <a:rPr sz="900" spc="55" dirty="0">
                          <a:solidFill>
                            <a:srgbClr val="484848"/>
                          </a:solidFill>
                          <a:latin typeface="Courier New"/>
                          <a:cs typeface="Courier New"/>
                        </a:rPr>
                        <a:t>LOCP:</a:t>
                      </a:r>
                      <a:r>
                        <a:rPr sz="900" spc="165" dirty="0">
                          <a:solidFill>
                            <a:srgbClr val="48484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25" dirty="0">
                          <a:solidFill>
                            <a:srgbClr val="897477"/>
                          </a:solidFill>
                          <a:latin typeface="Courier New"/>
                          <a:cs typeface="Courier New"/>
                        </a:rPr>
                        <a:t>IMX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97790" marR="109855" indent="-1905">
                        <a:lnSpc>
                          <a:spcPct val="102699"/>
                        </a:lnSpc>
                        <a:spcBef>
                          <a:spcPts val="10"/>
                        </a:spcBef>
                      </a:pPr>
                      <a:r>
                        <a:rPr sz="950" dirty="0">
                          <a:solidFill>
                            <a:srgbClr val="AE6769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950" spc="45" dirty="0">
                          <a:solidFill>
                            <a:srgbClr val="AE676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70" dirty="0">
                          <a:latin typeface="Courier New"/>
                          <a:cs typeface="Courier New"/>
                        </a:rPr>
                        <a:t>A,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 dirty="0">
                          <a:solidFill>
                            <a:srgbClr val="488060"/>
                          </a:solidFill>
                          <a:latin typeface="Courier New"/>
                          <a:cs typeface="Courier New"/>
                        </a:rPr>
                        <a:t>M </a:t>
                      </a:r>
                      <a:r>
                        <a:rPr sz="950" dirty="0">
                          <a:solidFill>
                            <a:srgbClr val="A56764"/>
                          </a:solidFill>
                          <a:latin typeface="Courier New"/>
                          <a:cs typeface="Courier New"/>
                        </a:rPr>
                        <a:t>CMP</a:t>
                      </a:r>
                      <a:r>
                        <a:rPr sz="950" spc="105" dirty="0">
                          <a:solidFill>
                            <a:srgbClr val="A5676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20" dirty="0">
                          <a:solidFill>
                            <a:srgbClr val="545454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90"/>
                        </a:lnSpc>
                      </a:pPr>
                      <a:r>
                        <a:rPr sz="900" spc="-50" dirty="0">
                          <a:solidFill>
                            <a:srgbClr val="575757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1F74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R="2343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41935" marR="6731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8052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41935" marR="673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59385" marR="488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2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50495" marR="488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348508" y="3133165"/>
          <a:ext cx="7327263" cy="31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800" spc="215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0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20" dirty="0">
                          <a:solidFill>
                            <a:srgbClr val="646464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dirty="0">
                          <a:solidFill>
                            <a:srgbClr val="505050"/>
                          </a:solidFill>
                          <a:latin typeface="Courier New"/>
                          <a:cs typeface="Courier New"/>
                        </a:rPr>
                        <a:t>JC</a:t>
                      </a:r>
                      <a:r>
                        <a:rPr sz="950" spc="110" dirty="0">
                          <a:solidFill>
                            <a:srgbClr val="505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SKIP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99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04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40"/>
                        </a:lnSpc>
                      </a:pPr>
                      <a:r>
                        <a:rPr sz="950" dirty="0">
                          <a:solidFill>
                            <a:srgbClr val="A05E62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950" spc="110" dirty="0">
                          <a:solidFill>
                            <a:srgbClr val="A05E6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B,</a:t>
                      </a:r>
                      <a:r>
                        <a:rPr sz="95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10" dirty="0">
                          <a:solidFill>
                            <a:srgbClr val="93AC9E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1030"/>
                        </a:lnSpc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103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103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72934" y="1638184"/>
            <a:ext cx="4298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90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32141" y="1638184"/>
            <a:ext cx="50863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b="1" spc="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10432" y="2233053"/>
            <a:ext cx="8890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8C8C8C"/>
                </a:solidFill>
                <a:latin typeface="Arial MT"/>
                <a:cs typeface="Arial MT"/>
              </a:rPr>
              <a:t>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93391" y="3454102"/>
            <a:ext cx="24828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Arial MT"/>
                <a:cs typeface="Arial MT"/>
              </a:rPr>
              <a:t>1F78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97781" y="3454102"/>
            <a:ext cx="2406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Arial MT"/>
                <a:cs typeface="Arial MT"/>
              </a:rPr>
              <a:t>8056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22096" y="3454102"/>
            <a:ext cx="711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107381" y="3649762"/>
          <a:ext cx="5567679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922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01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17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7117415" y="4542087"/>
            <a:ext cx="1483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909090"/>
                </a:solidFill>
                <a:latin typeface="Arial MT"/>
                <a:cs typeface="Arial MT"/>
              </a:rPr>
              <a:t>tJo</a:t>
            </a:r>
            <a:r>
              <a:rPr sz="900" spc="38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65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7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5367" y="4729941"/>
            <a:ext cx="711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63122" y="4729941"/>
            <a:ext cx="146113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824" y="2598087"/>
            <a:ext cx="219162" cy="704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1929" y="5228690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39">
                <a:moveTo>
                  <a:pt x="0" y="0"/>
                </a:moveTo>
                <a:lnTo>
                  <a:pt x="17420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409" y="3456806"/>
          <a:ext cx="8488041" cy="1006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7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560">
                <a:tc gridSpan="5">
                  <a:txBody>
                    <a:bodyPr/>
                    <a:lstStyle/>
                    <a:p>
                      <a:pPr marL="80645">
                        <a:lnSpc>
                          <a:spcPts val="1030"/>
                        </a:lnSpc>
                      </a:pPr>
                      <a:r>
                        <a:rPr sz="90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Decfiual</a:t>
                      </a:r>
                      <a:r>
                        <a:rPr sz="900" spc="5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900" spc="9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r>
                        <a:rPr sz="900" spc="-1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Convertiorr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153795" algn="l"/>
                        </a:tabLst>
                      </a:pPr>
                      <a:r>
                        <a:rPr sz="850" spc="-1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Decimal</a:t>
                      </a:r>
                      <a:r>
                        <a:rPr sz="85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01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29209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6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7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ts val="900"/>
                        </a:lnSpc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242977" y="2169286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72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54" y="5799426"/>
            <a:ext cx="1753299" cy="3003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97698" y="1987564"/>
            <a:ext cx="868822" cy="9784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1033" y="1064730"/>
            <a:ext cx="57912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397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spc="-30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spc="-2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054" y="1064730"/>
            <a:ext cx="48514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7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7694" y="1060816"/>
            <a:ext cx="37528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20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8771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8771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1" y="1537759"/>
            <a:ext cx="508634" cy="119824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900" spc="-10" dirty="0">
                <a:solidFill>
                  <a:srgbClr val="262626"/>
                </a:solidFill>
                <a:latin typeface="Cambria"/>
                <a:cs typeface="Cambria"/>
              </a:rPr>
              <a:t>Registers</a:t>
            </a:r>
            <a:endParaRPr sz="900">
              <a:latin typeface="Cambria"/>
              <a:cs typeface="Cambria"/>
            </a:endParaRPr>
          </a:p>
          <a:p>
            <a:pPr marR="46355" algn="ctr">
              <a:lnSpc>
                <a:spcPct val="100000"/>
              </a:lnSpc>
              <a:spcBef>
                <a:spcPts val="375"/>
              </a:spcBef>
            </a:pPr>
            <a:r>
              <a:rPr sz="800" i="1" spc="-50" dirty="0">
                <a:solidFill>
                  <a:srgbClr val="484848"/>
                </a:solidFill>
                <a:latin typeface="Cambria"/>
                <a:cs typeface="Cambria"/>
              </a:rPr>
              <a:t>A</a:t>
            </a:r>
            <a:endParaRPr sz="800">
              <a:latin typeface="Cambria"/>
              <a:cs typeface="Cambria"/>
            </a:endParaRPr>
          </a:p>
          <a:p>
            <a:pPr marL="165735" marR="206375" algn="ctr">
              <a:lnSpc>
                <a:spcPct val="157100"/>
              </a:lnSpc>
              <a:spcBef>
                <a:spcPts val="10"/>
              </a:spcBef>
            </a:pPr>
            <a:r>
              <a:rPr sz="85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r>
              <a:rPr sz="850" i="1" spc="500" dirty="0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sz="85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endParaRPr sz="850">
              <a:latin typeface="Cambria"/>
              <a:cs typeface="Cambria"/>
            </a:endParaRPr>
          </a:p>
          <a:p>
            <a:pPr marR="50800" algn="ctr">
              <a:lnSpc>
                <a:spcPct val="100000"/>
              </a:lnSpc>
              <a:spcBef>
                <a:spcPts val="580"/>
              </a:spcBef>
            </a:pPr>
            <a:r>
              <a:rPr sz="850" spc="-135" dirty="0">
                <a:solidFill>
                  <a:srgbClr val="2D2D2D"/>
                </a:solidFill>
                <a:latin typeface="Cambria"/>
                <a:cs typeface="Cambria"/>
              </a:rPr>
              <a:t>/-</a:t>
            </a:r>
            <a:r>
              <a:rPr sz="850" spc="-35" dirty="0">
                <a:solidFill>
                  <a:srgbClr val="2D2D2D"/>
                </a:solidFill>
                <a:latin typeface="Cambria"/>
                <a:cs typeface="Cambria"/>
              </a:rPr>
              <a:t>II</a:t>
            </a:r>
            <a:endParaRPr sz="850">
              <a:latin typeface="Cambria"/>
              <a:cs typeface="Cambria"/>
            </a:endParaRPr>
          </a:p>
          <a:p>
            <a:pPr marL="252729">
              <a:lnSpc>
                <a:spcPct val="100000"/>
              </a:lnSpc>
              <a:spcBef>
                <a:spcPts val="685"/>
              </a:spcBef>
            </a:pPr>
            <a:r>
              <a:rPr sz="750" spc="-50" dirty="0">
                <a:solidFill>
                  <a:srgbClr val="3F3F3F"/>
                </a:solidFill>
                <a:latin typeface="Arial MT"/>
                <a:cs typeface="Arial MT"/>
              </a:rPr>
              <a:t>W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5533" y="1775378"/>
            <a:ext cx="1390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D2D2D"/>
                </a:solidFill>
                <a:latin typeface="Cambria"/>
                <a:cs typeface="Cambria"/>
              </a:rPr>
              <a:t>16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82828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160" y="1898546"/>
            <a:ext cx="139700" cy="12458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10</a:t>
            </a:r>
            <a:endParaRPr sz="8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85"/>
              </a:spcBef>
            </a:pP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850">
              <a:latin typeface="Cambria"/>
              <a:cs typeface="Cambria"/>
            </a:endParaRPr>
          </a:p>
          <a:p>
            <a:pPr marL="15875">
              <a:lnSpc>
                <a:spcPct val="100000"/>
              </a:lnSpc>
              <a:spcBef>
                <a:spcPts val="580"/>
              </a:spcBef>
            </a:pP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80</a:t>
            </a:r>
            <a:endParaRPr sz="850">
              <a:latin typeface="Cambria"/>
              <a:cs typeface="Cambria"/>
            </a:endParaRPr>
          </a:p>
          <a:p>
            <a:pPr marL="17780">
              <a:lnSpc>
                <a:spcPct val="100000"/>
              </a:lnSpc>
              <a:spcBef>
                <a:spcPts val="685"/>
              </a:spcBef>
            </a:pPr>
            <a:r>
              <a:rPr sz="750" spc="-25" dirty="0">
                <a:solidFill>
                  <a:srgbClr val="363636"/>
                </a:solidFill>
                <a:latin typeface="Arial MT"/>
                <a:cs typeface="Arial MT"/>
              </a:rPr>
              <a:t>0</a:t>
            </a:r>
            <a:r>
              <a:rPr sz="750" spc="-25" dirty="0">
                <a:solidFill>
                  <a:srgbClr val="2F2F2F"/>
                </a:solidFill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50" spc="-25" dirty="0">
                <a:solidFill>
                  <a:srgbClr val="1C1C1C"/>
                </a:solidFill>
                <a:latin typeface="Arial MT"/>
                <a:cs typeface="Arial MT"/>
              </a:rPr>
              <a:t>42</a:t>
            </a:r>
            <a:endParaRPr sz="8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0503" y="1898546"/>
            <a:ext cx="140970" cy="12458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80"/>
              </a:spcBef>
            </a:pP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7145">
              <a:lnSpc>
                <a:spcPct val="100000"/>
              </a:lnSpc>
              <a:spcBef>
                <a:spcPts val="585"/>
              </a:spcBef>
            </a:pP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6510">
              <a:lnSpc>
                <a:spcPct val="100000"/>
              </a:lnSpc>
              <a:spcBef>
                <a:spcPts val="580"/>
              </a:spcBef>
            </a:pPr>
            <a:r>
              <a:rPr sz="850" spc="-25" dirty="0">
                <a:solidFill>
                  <a:srgbClr val="232323"/>
                </a:solidFill>
                <a:latin typeface="Cambria"/>
                <a:cs typeface="Cambria"/>
              </a:rPr>
              <a:t>51</a:t>
            </a:r>
            <a:endParaRPr sz="850">
              <a:latin typeface="Cambria"/>
              <a:cs typeface="Cambria"/>
            </a:endParaRPr>
          </a:p>
          <a:p>
            <a:pPr marL="20320">
              <a:lnSpc>
                <a:spcPct val="100000"/>
              </a:lnSpc>
              <a:spcBef>
                <a:spcPts val="685"/>
              </a:spcBef>
            </a:pPr>
            <a:r>
              <a:rPr sz="750" spc="-25" dirty="0">
                <a:solidFill>
                  <a:srgbClr val="343434"/>
                </a:solidFill>
                <a:latin typeface="Arial MT"/>
                <a:cs typeface="Arial MT"/>
              </a:rPr>
              <a:t>0</a:t>
            </a:r>
            <a:r>
              <a:rPr sz="750" spc="-25" dirty="0">
                <a:solidFill>
                  <a:srgbClr val="2F2F2F"/>
                </a:solidFill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50" spc="-25" dirty="0">
                <a:solidFill>
                  <a:srgbClr val="2B2B2B"/>
                </a:solidFill>
                <a:latin typeface="Arial MT"/>
                <a:cs typeface="Arial MT"/>
              </a:rPr>
              <a:t>13</a:t>
            </a:r>
            <a:endParaRPr sz="85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3431" y="2176415"/>
            <a:ext cx="831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0" dirty="0">
                <a:solidFill>
                  <a:srgbClr val="313131"/>
                </a:solidFill>
                <a:latin typeface="Cambria"/>
                <a:cs typeface="Cambria"/>
              </a:rPr>
              <a:t>8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0371" y="2495483"/>
            <a:ext cx="276860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39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D2D2D"/>
                </a:solidFill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800">
              <a:latin typeface="Cambria"/>
              <a:cs typeface="Cambria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850" i="1" dirty="0">
                <a:solidFill>
                  <a:srgbClr val="383838"/>
                </a:solidFill>
                <a:latin typeface="Calibri"/>
                <a:cs typeface="Calibri"/>
              </a:rPr>
              <a:t>p</a:t>
            </a:r>
            <a:r>
              <a:rPr sz="850" i="1" spc="210" dirty="0">
                <a:solidFill>
                  <a:srgbClr val="383838"/>
                </a:solidFill>
                <a:latin typeface="Calibri"/>
                <a:cs typeface="Calibri"/>
              </a:rPr>
              <a:t>  </a:t>
            </a:r>
            <a:r>
              <a:rPr sz="850" spc="-50" dirty="0">
                <a:solidFill>
                  <a:srgbClr val="313131"/>
                </a:solidFill>
                <a:latin typeface="Arial MT"/>
                <a:cs typeface="Arial MT"/>
              </a:rPr>
              <a:t>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764" y="2951682"/>
            <a:ext cx="338455" cy="3784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450"/>
              </a:spcBef>
            </a:pPr>
            <a:r>
              <a:rPr sz="800" i="1" spc="-25" dirty="0">
                <a:solidFill>
                  <a:srgbClr val="363636"/>
                </a:solidFill>
                <a:latin typeface="Calibri"/>
                <a:cs typeface="Calibri"/>
              </a:rPr>
              <a:t>IP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i="1" spc="-5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900" i="1" spc="-40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213" y="3168408"/>
            <a:ext cx="1289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2110" y="3125358"/>
            <a:ext cx="755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1D1D1D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514" y="5583109"/>
            <a:ext cx="110490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  <a:tab pos="693420" algn="l"/>
                <a:tab pos="981710" algn="l"/>
              </a:tabLst>
            </a:pPr>
            <a:r>
              <a:rPr sz="900" spc="-20" dirty="0">
                <a:latin typeface="Cambria"/>
                <a:cs typeface="Cambria"/>
              </a:rPr>
              <a:t>8050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424242"/>
                </a:solidFill>
                <a:latin typeface="Cambria"/>
                <a:cs typeface="Cambria"/>
              </a:rPr>
              <a:t>—</a:t>
            </a:r>
            <a:r>
              <a:rPr sz="900" dirty="0">
                <a:solidFill>
                  <a:srgbClr val="424242"/>
                </a:solidFill>
                <a:latin typeface="Cambria"/>
                <a:cs typeface="Cambria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Cambria"/>
                <a:cs typeface="Cambria"/>
              </a:rPr>
              <a:t>I-</a:t>
            </a:r>
            <a:r>
              <a:rPr sz="900" dirty="0">
                <a:solidFill>
                  <a:srgbClr val="383838"/>
                </a:solidFill>
                <a:latin typeface="Cambria"/>
                <a:cs typeface="Cambria"/>
              </a:rPr>
              <a:t>	</a:t>
            </a:r>
            <a:r>
              <a:rPr sz="900" spc="-40" dirty="0">
                <a:latin typeface="Cambria"/>
                <a:cs typeface="Cambria"/>
              </a:rPr>
              <a:t>04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A2A2A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13131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4049" y="2068246"/>
            <a:ext cx="1413510" cy="1078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2575" indent="-268605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AutoNum type="arabicPlain" startAt="2"/>
              <a:tabLst>
                <a:tab pos="282575" algn="l"/>
              </a:tabLst>
            </a:pPr>
            <a:r>
              <a:rPr sz="1050" dirty="0">
                <a:solidFill>
                  <a:srgbClr val="75343B"/>
                </a:solidFill>
                <a:latin typeface="Courier New"/>
                <a:cs typeface="Courier New"/>
              </a:rPr>
              <a:t>ANI</a:t>
            </a:r>
            <a:r>
              <a:rPr sz="1050" spc="55" dirty="0">
                <a:solidFill>
                  <a:srgbClr val="75343B"/>
                </a:solidFill>
                <a:latin typeface="Courier New"/>
                <a:cs typeface="Courier New"/>
              </a:rPr>
              <a:t> </a:t>
            </a:r>
            <a:r>
              <a:rPr sz="1050" spc="-25" dirty="0">
                <a:solidFill>
                  <a:srgbClr val="6B4B66"/>
                </a:solidFill>
                <a:latin typeface="Courier New"/>
                <a:cs typeface="Courier New"/>
              </a:rPr>
              <a:t>Gi</a:t>
            </a:r>
            <a:endParaRPr sz="1050">
              <a:latin typeface="Courier New"/>
              <a:cs typeface="Courier New"/>
            </a:endParaRPr>
          </a:p>
          <a:p>
            <a:pPr marL="288925" indent="-27559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AutoNum type="arabicPlain" startAt="2"/>
              <a:tabLst>
                <a:tab pos="288925" algn="l"/>
              </a:tabLst>
            </a:pPr>
            <a:r>
              <a:rPr sz="950" spc="60" dirty="0">
                <a:solidFill>
                  <a:srgbClr val="978780"/>
                </a:solidFill>
                <a:latin typeface="Courier New"/>
                <a:cs typeface="Courier New"/>
              </a:rPr>
              <a:t>JZ</a:t>
            </a:r>
            <a:r>
              <a:rPr sz="950" spc="15" dirty="0">
                <a:solidFill>
                  <a:srgbClr val="978780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LOOP1</a:t>
            </a:r>
            <a:endParaRPr sz="950">
              <a:latin typeface="Courier New"/>
              <a:cs typeface="Courier New"/>
            </a:endParaRPr>
          </a:p>
          <a:p>
            <a:pPr marL="282575" indent="-26987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AutoNum type="arabicPlain" startAt="2"/>
              <a:tabLst>
                <a:tab pos="282575" algn="l"/>
              </a:tabLst>
            </a:pPr>
            <a:r>
              <a:rPr sz="950" dirty="0">
                <a:solidFill>
                  <a:srgbClr val="976462"/>
                </a:solidFill>
                <a:latin typeface="Courier New"/>
                <a:cs typeface="Courier New"/>
              </a:rPr>
              <a:t>MVI</a:t>
            </a:r>
            <a:r>
              <a:rPr sz="950" spc="155" dirty="0">
                <a:solidFill>
                  <a:srgbClr val="976462"/>
                </a:solidFill>
                <a:latin typeface="Courier New"/>
                <a:cs typeface="Courier New"/>
              </a:rPr>
              <a:t> </a:t>
            </a:r>
            <a:r>
              <a:rPr sz="950" spc="45" dirty="0">
                <a:solidFill>
                  <a:srgbClr val="0E0E0E"/>
                </a:solidFill>
                <a:latin typeface="Courier New"/>
                <a:cs typeface="Courier New"/>
              </a:rPr>
              <a:t>A,i:</a:t>
            </a:r>
            <a:endParaRPr sz="950">
              <a:latin typeface="Courier New"/>
              <a:cs typeface="Courier New"/>
            </a:endParaRPr>
          </a:p>
          <a:p>
            <a:pPr marL="604520" indent="-591185">
              <a:lnSpc>
                <a:spcPct val="100000"/>
              </a:lnSpc>
              <a:spcBef>
                <a:spcPts val="30"/>
              </a:spcBef>
              <a:buClr>
                <a:srgbClr val="808080"/>
              </a:buClr>
              <a:buAutoNum type="arabicPlain" startAt="2"/>
              <a:tabLst>
                <a:tab pos="604520" algn="l"/>
              </a:tabLst>
            </a:pPr>
            <a:r>
              <a:rPr sz="950" spc="-10" dirty="0">
                <a:latin typeface="Courier New"/>
                <a:cs typeface="Courier New"/>
              </a:rPr>
              <a:t>LOOP2</a:t>
            </a:r>
            <a:endParaRPr sz="950">
              <a:latin typeface="Courier New"/>
              <a:cs typeface="Courier New"/>
            </a:endParaRPr>
          </a:p>
          <a:p>
            <a:pPr marL="292100" indent="-273685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AutoNum type="arabicPlain" startAt="2"/>
              <a:tabLst>
                <a:tab pos="292100" algn="l"/>
              </a:tabLst>
            </a:pPr>
            <a:r>
              <a:rPr sz="900" spc="55" dirty="0">
                <a:solidFill>
                  <a:srgbClr val="444444"/>
                </a:solidFill>
                <a:latin typeface="Courier New"/>
                <a:cs typeface="Courier New"/>
              </a:rPr>
              <a:t>LOOP1:</a:t>
            </a:r>
            <a:r>
              <a:rPr sz="900" spc="8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900" spc="25" dirty="0">
                <a:solidFill>
                  <a:srgbClr val="444444"/>
                </a:solidFill>
                <a:latin typeface="Courier New"/>
                <a:cs typeface="Courier New"/>
              </a:rPr>
              <a:t>MVI</a:t>
            </a:r>
            <a:endParaRPr sz="900">
              <a:latin typeface="Courier New"/>
              <a:cs typeface="Courier New"/>
            </a:endParaRPr>
          </a:p>
          <a:p>
            <a:pPr marL="291465" indent="-271145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AutoNum type="arabicPlain" startAt="2"/>
              <a:tabLst>
                <a:tab pos="291465" algn="l"/>
              </a:tabLst>
            </a:pPr>
            <a:r>
              <a:rPr sz="950" dirty="0">
                <a:solidFill>
                  <a:srgbClr val="484848"/>
                </a:solidFill>
                <a:latin typeface="Courier New"/>
                <a:cs typeface="Courier New"/>
              </a:rPr>
              <a:t>LGGP2:</a:t>
            </a:r>
            <a:r>
              <a:rPr sz="950" spc="185" dirty="0">
                <a:solidFill>
                  <a:srgbClr val="484848"/>
                </a:solidFill>
                <a:latin typeface="Courier New"/>
                <a:cs typeface="Courier New"/>
              </a:rPr>
              <a:t> </a:t>
            </a:r>
            <a:r>
              <a:rPr sz="950" spc="55" dirty="0">
                <a:solidFill>
                  <a:srgbClr val="69504B"/>
                </a:solidFill>
                <a:latin typeface="Courier New"/>
                <a:cs typeface="Courier New"/>
              </a:rPr>
              <a:t>STA</a:t>
            </a:r>
            <a:r>
              <a:rPr sz="950" spc="70" dirty="0">
                <a:solidFill>
                  <a:srgbClr val="69504B"/>
                </a:solidFill>
                <a:latin typeface="Courier New"/>
                <a:cs typeface="Courier New"/>
              </a:rPr>
              <a:t> </a:t>
            </a:r>
            <a:r>
              <a:rPr sz="950" spc="35" dirty="0">
                <a:solidFill>
                  <a:srgbClr val="937C93"/>
                </a:solidFill>
                <a:latin typeface="Courier New"/>
                <a:cs typeface="Courier New"/>
              </a:rPr>
              <a:t>80:</a:t>
            </a:r>
            <a:endParaRPr sz="950">
              <a:latin typeface="Courier New"/>
              <a:cs typeface="Courier New"/>
            </a:endParaRPr>
          </a:p>
          <a:p>
            <a:pPr marL="293370" indent="-28067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AutoNum type="arabicPlain" startAt="2"/>
              <a:tabLst>
                <a:tab pos="293370" algn="l"/>
              </a:tabLst>
            </a:pPr>
            <a:r>
              <a:rPr sz="900" spc="-25" dirty="0">
                <a:solidFill>
                  <a:srgbClr val="484848"/>
                </a:solidFill>
                <a:latin typeface="Courier New"/>
                <a:cs typeface="Courier New"/>
              </a:rPr>
              <a:t>HLT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3350" y="1965296"/>
            <a:ext cx="3856990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100"/>
              </a:spcBef>
            </a:pPr>
            <a:r>
              <a:rPr sz="750" spc="155" dirty="0">
                <a:solidFill>
                  <a:srgbClr val="1D1D1D"/>
                </a:solidFill>
                <a:latin typeface="Courier New"/>
                <a:cs typeface="Courier New"/>
              </a:rPr>
              <a:t>?LOad</a:t>
            </a:r>
            <a:r>
              <a:rPr sz="750" spc="17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750" spc="155" dirty="0">
                <a:solidFill>
                  <a:srgbClr val="1D1D1D"/>
                </a:solidFill>
                <a:latin typeface="Courier New"/>
                <a:cs typeface="Courier New"/>
              </a:rPr>
              <a:t>the</a:t>
            </a:r>
            <a:r>
              <a:rPr sz="750" spc="18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750" spc="95" dirty="0">
                <a:solidFill>
                  <a:srgbClr val="1D1D1D"/>
                </a:solidFill>
                <a:latin typeface="Courier New"/>
                <a:cs typeface="Courier New"/>
              </a:rPr>
              <a:t>aCCU8HllatOF</a:t>
            </a:r>
            <a:r>
              <a:rPr sz="750" spc="270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750" spc="165" dirty="0">
                <a:solidFill>
                  <a:srgbClr val="676767"/>
                </a:solidFill>
                <a:latin typeface="Courier New"/>
                <a:cs typeface="Courier New"/>
              </a:rPr>
              <a:t>With</a:t>
            </a:r>
            <a:r>
              <a:rPr sz="750" spc="170" dirty="0">
                <a:solidFill>
                  <a:srgbClr val="676767"/>
                </a:solidFill>
                <a:latin typeface="Courier New"/>
                <a:cs typeface="Courier New"/>
              </a:rPr>
              <a:t> </a:t>
            </a:r>
            <a:r>
              <a:rPr sz="750" spc="165" dirty="0">
                <a:solidFill>
                  <a:srgbClr val="131313"/>
                </a:solidFill>
                <a:latin typeface="Courier New"/>
                <a:cs typeface="Courier New"/>
              </a:rPr>
              <a:t>the </a:t>
            </a:r>
            <a:r>
              <a:rPr sz="750" spc="150" dirty="0">
                <a:solidFill>
                  <a:srgbClr val="0F0F0F"/>
                </a:solidFill>
                <a:latin typeface="Courier New"/>
                <a:cs typeface="Courier New"/>
              </a:rPr>
              <a:t>COOtOUt</a:t>
            </a:r>
            <a:r>
              <a:rPr sz="750" spc="229" dirty="0">
                <a:solidFill>
                  <a:srgbClr val="0F0F0F"/>
                </a:solidFill>
                <a:latin typeface="Courier New"/>
                <a:cs typeface="Courier New"/>
              </a:rPr>
              <a:t> </a:t>
            </a:r>
            <a:r>
              <a:rPr sz="750" spc="155" dirty="0">
                <a:solidFill>
                  <a:srgbClr val="1A1A1A"/>
                </a:solidFill>
                <a:latin typeface="Courier New"/>
                <a:cs typeface="Courier New"/>
              </a:rPr>
              <a:t>Of</a:t>
            </a:r>
            <a:r>
              <a:rPr sz="750" spc="8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750" spc="125" dirty="0">
                <a:solidFill>
                  <a:srgbClr val="8280A3"/>
                </a:solidFill>
                <a:latin typeface="Courier New"/>
                <a:cs typeface="Courier New"/>
              </a:rPr>
              <a:t>**</a:t>
            </a:r>
            <a:endParaRPr sz="750">
              <a:latin typeface="Courier New"/>
              <a:cs typeface="Courier New"/>
            </a:endParaRPr>
          </a:p>
          <a:p>
            <a:pPr marL="401320">
              <a:lnSpc>
                <a:spcPct val="100000"/>
              </a:lnSpc>
              <a:spcBef>
                <a:spcPts val="40"/>
              </a:spcBef>
            </a:pPr>
            <a:r>
              <a:rPr sz="950" dirty="0">
                <a:solidFill>
                  <a:srgbClr val="151515"/>
                </a:solidFill>
                <a:latin typeface="Courier New"/>
                <a:cs typeface="Courier New"/>
              </a:rPr>
              <a:t>;Logical</a:t>
            </a:r>
            <a:r>
              <a:rPr sz="950" spc="325" dirty="0">
                <a:solidFill>
                  <a:srgbClr val="151515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8283BA"/>
                </a:solidFill>
                <a:latin typeface="Courier New"/>
                <a:cs typeface="Courier New"/>
              </a:rPr>
              <a:t>AND</a:t>
            </a:r>
            <a:r>
              <a:rPr sz="950" spc="220" dirty="0">
                <a:solidFill>
                  <a:srgbClr val="8283B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operation</a:t>
            </a:r>
            <a:r>
              <a:rPr sz="950" spc="290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with</a:t>
            </a:r>
            <a:r>
              <a:rPr sz="950" spc="23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32323"/>
                </a:solidFill>
                <a:latin typeface="Courier New"/>
                <a:cs typeface="Courier New"/>
              </a:rPr>
              <a:t>accumulator</a:t>
            </a:r>
            <a:r>
              <a:rPr sz="950" spc="405" dirty="0">
                <a:solidFill>
                  <a:srgbClr val="232323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62626"/>
                </a:solidFill>
                <a:latin typeface="Courier New"/>
                <a:cs typeface="Courier New"/>
              </a:rPr>
              <a:t>and</a:t>
            </a:r>
            <a:endParaRPr sz="950">
              <a:latin typeface="Courier New"/>
              <a:cs typeface="Courier New"/>
            </a:endParaRPr>
          </a:p>
          <a:p>
            <a:pPr marL="403225">
              <a:lnSpc>
                <a:spcPct val="100000"/>
              </a:lnSpc>
              <a:spcBef>
                <a:spcPts val="50"/>
              </a:spcBef>
            </a:pPr>
            <a:r>
              <a:rPr sz="900" spc="65" dirty="0">
                <a:solidFill>
                  <a:srgbClr val="262626"/>
                </a:solidFill>
                <a:latin typeface="Courier New"/>
                <a:cs typeface="Courier New"/>
              </a:rPr>
              <a:t>;Jump</a:t>
            </a:r>
            <a:r>
              <a:rPr sz="900" spc="130" dirty="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262626"/>
                </a:solidFill>
                <a:latin typeface="Courier New"/>
                <a:cs typeface="Courier New"/>
              </a:rPr>
              <a:t>to</a:t>
            </a:r>
            <a:r>
              <a:rPr sz="900" spc="114" dirty="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sz="900" spc="70" dirty="0">
                <a:solidFill>
                  <a:srgbClr val="161616"/>
                </a:solidFill>
                <a:latin typeface="Courier New"/>
                <a:cs typeface="Courier New"/>
              </a:rPr>
              <a:t>LOOP1</a:t>
            </a:r>
            <a:r>
              <a:rPr sz="900" spc="130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61616"/>
                </a:solidFill>
                <a:latin typeface="Courier New"/>
                <a:cs typeface="Courier New"/>
              </a:rPr>
              <a:t>if</a:t>
            </a:r>
            <a:r>
              <a:rPr sz="900" spc="120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B2B2B"/>
                </a:solidFill>
                <a:latin typeface="Courier New"/>
                <a:cs typeface="Courier New"/>
              </a:rPr>
              <a:t>the</a:t>
            </a:r>
            <a:r>
              <a:rPr sz="900" spc="185" dirty="0">
                <a:solidFill>
                  <a:srgbClr val="2B2B2B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1F1F1F"/>
                </a:solidFill>
                <a:latin typeface="Courier New"/>
                <a:cs typeface="Courier New"/>
              </a:rPr>
              <a:t>result</a:t>
            </a:r>
            <a:r>
              <a:rPr sz="900" spc="13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1D1D1D"/>
                </a:solidFill>
                <a:latin typeface="Courier New"/>
                <a:cs typeface="Courier New"/>
              </a:rPr>
              <a:t>of</a:t>
            </a:r>
            <a:r>
              <a:rPr sz="900" spc="10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A5A1C4"/>
                </a:solidFill>
                <a:latin typeface="Courier New"/>
                <a:cs typeface="Courier New"/>
              </a:rPr>
              <a:t>the</a:t>
            </a:r>
            <a:r>
              <a:rPr sz="900" spc="105" dirty="0">
                <a:solidFill>
                  <a:srgbClr val="A5A1C4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8289D6"/>
                </a:solidFill>
                <a:latin typeface="Courier New"/>
                <a:cs typeface="Courier New"/>
              </a:rPr>
              <a:t>AND</a:t>
            </a:r>
            <a:r>
              <a:rPr sz="900" spc="120" dirty="0">
                <a:solidFill>
                  <a:srgbClr val="8289D6"/>
                </a:solidFill>
                <a:latin typeface="Courier New"/>
                <a:cs typeface="Courier New"/>
              </a:rPr>
              <a:t> </a:t>
            </a:r>
            <a:r>
              <a:rPr sz="900" spc="35" dirty="0">
                <a:solidFill>
                  <a:srgbClr val="70677E"/>
                </a:solidFill>
                <a:latin typeface="Courier New"/>
                <a:cs typeface="Courier New"/>
              </a:rPr>
              <a:t>oper</a:t>
            </a:r>
            <a:endParaRPr sz="9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185"/>
              </a:spcBef>
            </a:pPr>
            <a:r>
              <a:rPr sz="900" spc="55" dirty="0">
                <a:solidFill>
                  <a:srgbClr val="1F1F1F"/>
                </a:solidFill>
                <a:latin typeface="Courier New"/>
                <a:cs typeface="Courier New"/>
              </a:rPr>
              <a:t>;Move</a:t>
            </a:r>
            <a:r>
              <a:rPr sz="900" spc="14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900" spc="60" dirty="0">
                <a:solidFill>
                  <a:srgbClr val="181818"/>
                </a:solidFill>
                <a:latin typeface="Courier New"/>
                <a:cs typeface="Courier New"/>
              </a:rPr>
              <a:t>immediate</a:t>
            </a:r>
            <a:r>
              <a:rPr sz="900" spc="155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00" spc="55" dirty="0">
                <a:solidFill>
                  <a:srgbClr val="0F0F0F"/>
                </a:solidFill>
                <a:latin typeface="Courier New"/>
                <a:cs typeface="Courier New"/>
              </a:rPr>
              <a:t>value</a:t>
            </a:r>
            <a:r>
              <a:rPr sz="900" spc="140" dirty="0">
                <a:solidFill>
                  <a:srgbClr val="0F0F0F"/>
                </a:solidFill>
                <a:latin typeface="Courier New"/>
                <a:cs typeface="Courier New"/>
              </a:rPr>
              <a:t> </a:t>
            </a:r>
            <a:r>
              <a:rPr sz="900" spc="55" dirty="0">
                <a:solidFill>
                  <a:srgbClr val="1A1A1A"/>
                </a:solidFill>
                <a:latin typeface="Courier New"/>
                <a:cs typeface="Courier New"/>
              </a:rPr>
              <a:t>11</a:t>
            </a:r>
            <a:r>
              <a:rPr sz="900" spc="12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00" spc="55" dirty="0">
                <a:solidFill>
                  <a:srgbClr val="181818"/>
                </a:solidFill>
                <a:latin typeface="Courier New"/>
                <a:cs typeface="Courier New"/>
              </a:rPr>
              <a:t>into</a:t>
            </a:r>
            <a:r>
              <a:rPr sz="900" spc="90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00" spc="55" dirty="0">
                <a:solidFill>
                  <a:srgbClr val="212121"/>
                </a:solidFill>
                <a:latin typeface="Courier New"/>
                <a:cs typeface="Courier New"/>
              </a:rPr>
              <a:t>the</a:t>
            </a:r>
            <a:r>
              <a:rPr sz="900" spc="12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00" spc="45" dirty="0">
                <a:solidFill>
                  <a:srgbClr val="1D1D1D"/>
                </a:solidFill>
                <a:latin typeface="Courier New"/>
                <a:cs typeface="Courier New"/>
              </a:rPr>
              <a:t>accumulate</a:t>
            </a:r>
            <a:endParaRPr sz="900">
              <a:latin typeface="Courier New"/>
              <a:cs typeface="Courier New"/>
            </a:endParaRPr>
          </a:p>
          <a:p>
            <a:pPr marL="410845">
              <a:lnSpc>
                <a:spcPts val="1075"/>
              </a:lnSpc>
              <a:spcBef>
                <a:spcPts val="30"/>
              </a:spcBef>
            </a:pPr>
            <a:r>
              <a:rPr sz="900" dirty="0">
                <a:solidFill>
                  <a:srgbClr val="181A49"/>
                </a:solidFill>
                <a:latin typeface="Arial MT"/>
                <a:cs typeface="Arial MT"/>
              </a:rPr>
              <a:t>;</a:t>
            </a:r>
            <a:r>
              <a:rPr sz="900" spc="145" dirty="0">
                <a:solidFill>
                  <a:srgbClr val="181A49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919191"/>
                </a:solidFill>
                <a:latin typeface="Arial MT"/>
                <a:cs typeface="Arial MT"/>
              </a:rPr>
              <a:t>Jump</a:t>
            </a:r>
            <a:r>
              <a:rPr sz="900" spc="145" dirty="0">
                <a:solidFill>
                  <a:srgbClr val="919191"/>
                </a:solidFill>
                <a:latin typeface="Arial MT"/>
                <a:cs typeface="Arial MT"/>
              </a:rPr>
              <a:t>  </a:t>
            </a:r>
            <a:r>
              <a:rPr sz="900" dirty="0">
                <a:solidFill>
                  <a:srgbClr val="1D1D1D"/>
                </a:solidFill>
                <a:latin typeface="Arial MT"/>
                <a:cs typeface="Arial MT"/>
              </a:rPr>
              <a:t>tO</a:t>
            </a:r>
            <a:r>
              <a:rPr sz="900" spc="204" dirty="0">
                <a:solidFill>
                  <a:srgbClr val="1D1D1D"/>
                </a:solidFill>
                <a:latin typeface="Arial MT"/>
                <a:cs typeface="Arial MT"/>
              </a:rPr>
              <a:t>  </a:t>
            </a:r>
            <a:r>
              <a:rPr sz="900" spc="-10" dirty="0">
                <a:solidFill>
                  <a:srgbClr val="0E0E0E"/>
                </a:solidFill>
                <a:latin typeface="Arial MT"/>
                <a:cs typeface="Arial MT"/>
              </a:rPr>
              <a:t>zOOx2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ts val="1195"/>
              </a:lnSpc>
            </a:pPr>
            <a:r>
              <a:rPr sz="900" spc="60" dirty="0">
                <a:latin typeface="Courier New"/>
                <a:cs typeface="Courier New"/>
              </a:rPr>
              <a:t>A,22</a:t>
            </a:r>
            <a:r>
              <a:rPr sz="900" spc="8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A1A1A"/>
                </a:solidFill>
                <a:latin typeface="Courier New"/>
                <a:cs typeface="Courier New"/>
              </a:rPr>
              <a:t>;Move</a:t>
            </a:r>
            <a:r>
              <a:rPr sz="1000" spc="8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C1C1C"/>
                </a:solidFill>
                <a:latin typeface="Courier New"/>
                <a:cs typeface="Courier New"/>
              </a:rPr>
              <a:t>immediate</a:t>
            </a:r>
            <a:r>
              <a:rPr sz="1000" spc="14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62626"/>
                </a:solidFill>
                <a:latin typeface="Courier New"/>
                <a:cs typeface="Courier New"/>
              </a:rPr>
              <a:t>value</a:t>
            </a:r>
            <a:r>
              <a:rPr sz="1000" spc="20" dirty="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11111"/>
                </a:solidFill>
                <a:latin typeface="Courier New"/>
                <a:cs typeface="Courier New"/>
              </a:rPr>
              <a:t>22</a:t>
            </a:r>
            <a:r>
              <a:rPr sz="1000" spc="70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81818"/>
                </a:solidFill>
                <a:latin typeface="Courier New"/>
                <a:cs typeface="Courier New"/>
              </a:rPr>
              <a:t>into</a:t>
            </a:r>
            <a:r>
              <a:rPr sz="1000" spc="55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C1C1C"/>
                </a:solidFill>
                <a:latin typeface="Courier New"/>
                <a:cs typeface="Courier New"/>
              </a:rPr>
              <a:t>the</a:t>
            </a:r>
            <a:r>
              <a:rPr sz="1000" spc="1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1C1C1C"/>
                </a:solidFill>
                <a:latin typeface="Courier New"/>
                <a:cs typeface="Courier New"/>
              </a:rPr>
              <a:t>accumulato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71991" y="1638184"/>
            <a:ext cx="4311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030754" y="1638184"/>
            <a:ext cx="5099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spc="1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15176" y="1965296"/>
            <a:ext cx="864869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1480" algn="l"/>
              </a:tabLst>
            </a:pPr>
            <a:r>
              <a:rPr sz="750" spc="-10" dirty="0">
                <a:solidFill>
                  <a:srgbClr val="2B2B2B"/>
                </a:solidFill>
                <a:latin typeface="Courier New"/>
                <a:cs typeface="Courier New"/>
              </a:rPr>
              <a:t>Start</a:t>
            </a:r>
            <a:r>
              <a:rPr sz="750" dirty="0">
                <a:solidFill>
                  <a:srgbClr val="2B2B2B"/>
                </a:solidFill>
                <a:latin typeface="Courier New"/>
                <a:cs typeface="Courier New"/>
              </a:rPr>
              <a:t>	</a:t>
            </a:r>
            <a:r>
              <a:rPr sz="750" spc="-20" dirty="0">
                <a:latin typeface="Courier New"/>
                <a:cs typeface="Courier New"/>
              </a:rPr>
              <a:t>80B0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750">
              <a:latin typeface="Courier New"/>
              <a:cs typeface="Courier New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898989"/>
                </a:solidFill>
                <a:latin typeface="Courier New"/>
                <a:cs typeface="Courier New"/>
              </a:rPr>
              <a:t>Address(Hex)</a:t>
            </a:r>
            <a:endParaRPr sz="900">
              <a:latin typeface="Courier New"/>
              <a:cs typeface="Courier New"/>
            </a:endParaRPr>
          </a:p>
          <a:p>
            <a:pPr marL="191135">
              <a:lnSpc>
                <a:spcPct val="100000"/>
              </a:lnSpc>
              <a:spcBef>
                <a:spcPts val="315"/>
              </a:spcBef>
            </a:pPr>
            <a:r>
              <a:rPr sz="850" spc="60" dirty="0">
                <a:solidFill>
                  <a:srgbClr val="181818"/>
                </a:solidFill>
                <a:latin typeface="Courier New"/>
                <a:cs typeface="Courier New"/>
              </a:rPr>
              <a:t>1</a:t>
            </a:r>
            <a:r>
              <a:rPr sz="950" spc="60" dirty="0">
                <a:solidFill>
                  <a:srgbClr val="181818"/>
                </a:solidFill>
                <a:latin typeface="Courier New"/>
                <a:cs typeface="Courier New"/>
              </a:rPr>
              <a:t>F</a:t>
            </a:r>
            <a:r>
              <a:rPr sz="1350" spc="89" baseline="12345" dirty="0">
                <a:solidFill>
                  <a:srgbClr val="181818"/>
                </a:solidFill>
                <a:latin typeface="Courier New"/>
                <a:cs typeface="Courier New"/>
              </a:rPr>
              <a:t>2</a:t>
            </a:r>
            <a:endParaRPr sz="1350" baseline="12345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89572" y="2189350"/>
            <a:ext cx="804545" cy="39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34100"/>
              </a:lnSpc>
              <a:spcBef>
                <a:spcPts val="100"/>
              </a:spcBef>
              <a:tabLst>
                <a:tab pos="529590" algn="l"/>
              </a:tabLst>
            </a:pPr>
            <a:r>
              <a:rPr sz="900" spc="-45" dirty="0">
                <a:solidFill>
                  <a:srgbClr val="7E7E7E"/>
                </a:solidFill>
                <a:latin typeface="Courier New"/>
                <a:cs typeface="Courier New"/>
              </a:rPr>
              <a:t>Address</a:t>
            </a:r>
            <a:r>
              <a:rPr sz="900" spc="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C8C8C"/>
                </a:solidFill>
                <a:latin typeface="Courier New"/>
                <a:cs typeface="Courier New"/>
              </a:rPr>
              <a:t>Data </a:t>
            </a:r>
            <a:r>
              <a:rPr sz="900" spc="-25" dirty="0">
                <a:latin typeface="Courier New"/>
                <a:cs typeface="Courier New"/>
              </a:rPr>
              <a:t>80a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50" dirty="0"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7273399" y="2616568"/>
          <a:ext cx="1402078" cy="814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marL="32384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99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22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1F74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80B2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1750">
                        <a:lnSpc>
                          <a:spcPts val="1120"/>
                        </a:lnSpc>
                      </a:pPr>
                      <a:r>
                        <a:rPr sz="950" spc="-20" dirty="0">
                          <a:solidFill>
                            <a:srgbClr val="181818"/>
                          </a:solidFill>
                          <a:latin typeface="Courier New"/>
                          <a:cs typeface="Courier New"/>
                        </a:rPr>
                        <a:t>1F75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112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80B3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12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2384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3593091" y="2785417"/>
            <a:ext cx="3468370" cy="3625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;Store</a:t>
            </a:r>
            <a:r>
              <a:rPr sz="950" spc="22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the</a:t>
            </a:r>
            <a:r>
              <a:rPr sz="950" spc="210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accumulator</a:t>
            </a:r>
            <a:r>
              <a:rPr sz="950" spc="36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content</a:t>
            </a:r>
            <a:r>
              <a:rPr sz="950" spc="280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82828"/>
                </a:solidFill>
                <a:latin typeface="Courier New"/>
                <a:cs typeface="Courier New"/>
              </a:rPr>
              <a:t>at</a:t>
            </a:r>
            <a:r>
              <a:rPr sz="950" spc="20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memory</a:t>
            </a:r>
            <a:r>
              <a:rPr sz="950" spc="320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161616"/>
                </a:solidFill>
                <a:latin typeface="Courier New"/>
                <a:cs typeface="Courier New"/>
              </a:rPr>
              <a:t>loc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;Halt</a:t>
            </a:r>
            <a:r>
              <a:rPr sz="950" spc="204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11111"/>
                </a:solidFill>
                <a:latin typeface="Courier New"/>
                <a:cs typeface="Courier New"/>
              </a:rPr>
              <a:t>the</a:t>
            </a:r>
            <a:r>
              <a:rPr sz="950" spc="175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1A1A1A"/>
                </a:solidFill>
                <a:latin typeface="Courier New"/>
                <a:cs typeface="Courier New"/>
              </a:rPr>
              <a:t>processor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17415" y="4542087"/>
            <a:ext cx="1483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909090"/>
                </a:solidFill>
                <a:latin typeface="Arial MT"/>
                <a:cs typeface="Arial MT"/>
              </a:rPr>
              <a:t>tJo</a:t>
            </a:r>
            <a:r>
              <a:rPr sz="900" spc="38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65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7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05367" y="4729941"/>
            <a:ext cx="711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63122" y="4729941"/>
            <a:ext cx="146113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929" y="5228690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39">
                <a:moveTo>
                  <a:pt x="0" y="0"/>
                </a:moveTo>
                <a:lnTo>
                  <a:pt x="17420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409" y="4359084"/>
            <a:ext cx="755015" cy="0"/>
          </a:xfrm>
          <a:custGeom>
            <a:avLst/>
            <a:gdLst/>
            <a:ahLst/>
            <a:cxnLst/>
            <a:rect l="l" t="t" r="r" b="b"/>
            <a:pathLst>
              <a:path w="755015">
                <a:moveTo>
                  <a:pt x="0" y="0"/>
                </a:moveTo>
                <a:lnTo>
                  <a:pt x="7548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754" y="4359084"/>
            <a:ext cx="755015" cy="0"/>
          </a:xfrm>
          <a:custGeom>
            <a:avLst/>
            <a:gdLst/>
            <a:ahLst/>
            <a:cxnLst/>
            <a:rect l="l" t="t" r="r" b="b"/>
            <a:pathLst>
              <a:path w="755014">
                <a:moveTo>
                  <a:pt x="0" y="0"/>
                </a:moveTo>
                <a:lnTo>
                  <a:pt x="7548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2977" y="2169286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72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1493" y="1643165"/>
            <a:ext cx="203508" cy="1017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7593" y="1885809"/>
            <a:ext cx="211335" cy="7044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754" y="5799426"/>
            <a:ext cx="1753299" cy="30030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1033" y="1064730"/>
            <a:ext cx="57912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397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spc="-30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spc="-2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054" y="1064730"/>
            <a:ext cx="48514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7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7694" y="1060816"/>
            <a:ext cx="37528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20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8771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8771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51" y="1537759"/>
            <a:ext cx="508634" cy="38544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900" spc="-10" dirty="0">
                <a:solidFill>
                  <a:srgbClr val="262626"/>
                </a:solidFill>
                <a:latin typeface="Cambria"/>
                <a:cs typeface="Cambria"/>
              </a:rPr>
              <a:t>Registers</a:t>
            </a:r>
            <a:endParaRPr sz="900">
              <a:latin typeface="Cambria"/>
              <a:cs typeface="Cambria"/>
            </a:endParaRPr>
          </a:p>
          <a:p>
            <a:pPr marR="46355" algn="ctr">
              <a:lnSpc>
                <a:spcPct val="100000"/>
              </a:lnSpc>
              <a:spcBef>
                <a:spcPts val="375"/>
              </a:spcBef>
            </a:pPr>
            <a:r>
              <a:rPr sz="800" i="1" spc="-50" dirty="0">
                <a:solidFill>
                  <a:srgbClr val="484848"/>
                </a:solidFill>
                <a:latin typeface="Cambria"/>
                <a:cs typeface="Cambria"/>
              </a:rPr>
              <a:t>A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5533" y="1775378"/>
            <a:ext cx="1390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D2D2D"/>
                </a:solidFill>
                <a:latin typeface="Cambria"/>
                <a:cs typeface="Cambria"/>
              </a:rPr>
              <a:t>16</a:t>
            </a:r>
            <a:endParaRPr sz="800">
              <a:latin typeface="Cambria"/>
              <a:cs typeface="Cambri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16902" y="2397983"/>
          <a:ext cx="972818" cy="540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marR="123825" algn="r">
                        <a:lnSpc>
                          <a:spcPts val="975"/>
                        </a:lnSpc>
                      </a:pPr>
                      <a:r>
                        <a:rPr sz="850" spc="-13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/-</a:t>
                      </a:r>
                      <a:r>
                        <a:rPr sz="850" spc="-3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II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975"/>
                        </a:lnSpc>
                      </a:pP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80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75"/>
                        </a:lnSpc>
                      </a:pPr>
                      <a:r>
                        <a:rPr sz="850" spc="-25" dirty="0">
                          <a:solidFill>
                            <a:srgbClr val="232323"/>
                          </a:solidFill>
                          <a:latin typeface="Cambria"/>
                          <a:cs typeface="Cambria"/>
                        </a:rPr>
                        <a:t>51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-25" dirty="0">
                          <a:solidFill>
                            <a:srgbClr val="3F3F3F"/>
                          </a:solidFill>
                          <a:latin typeface="Courier New"/>
                          <a:cs typeface="Courier New"/>
                        </a:rPr>
                        <a:t>FT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-25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-25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990"/>
                        </a:lnSpc>
                        <a:spcBef>
                          <a:spcPts val="215"/>
                        </a:spcBef>
                      </a:pPr>
                      <a:r>
                        <a:rPr sz="900" spc="-25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42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90"/>
                        </a:lnSpc>
                        <a:spcBef>
                          <a:spcPts val="215"/>
                        </a:spcBef>
                      </a:pPr>
                      <a:r>
                        <a:rPr sz="900" spc="-25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330371" y="249548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38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D2D2D"/>
                </a:solidFill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25492" y="2788787"/>
            <a:ext cx="6921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5" dirty="0">
                <a:solidFill>
                  <a:srgbClr val="262626"/>
                </a:solidFill>
                <a:latin typeface="Arial MT"/>
                <a:cs typeface="Arial MT"/>
              </a:rPr>
              <a:t>o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764" y="2951682"/>
            <a:ext cx="782320" cy="3784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450"/>
              </a:spcBef>
              <a:tabLst>
                <a:tab pos="476884" algn="l"/>
              </a:tabLst>
            </a:pPr>
            <a:r>
              <a:rPr sz="800" i="1" spc="-25" dirty="0">
                <a:solidFill>
                  <a:srgbClr val="363636"/>
                </a:solidFill>
                <a:latin typeface="Calibri"/>
                <a:cs typeface="Calibri"/>
              </a:rPr>
              <a:t>IP</a:t>
            </a:r>
            <a:r>
              <a:rPr sz="800" i="1" dirty="0">
                <a:solidFill>
                  <a:srgbClr val="363636"/>
                </a:solidFill>
                <a:latin typeface="Calibri"/>
                <a:cs typeface="Calibri"/>
              </a:rPr>
              <a:t>	</a:t>
            </a: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665480" algn="l"/>
              </a:tabLst>
            </a:pPr>
            <a:r>
              <a:rPr sz="900" i="1" spc="-5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900" i="1" spc="-25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r>
              <a:rPr sz="900" i="1" dirty="0">
                <a:solidFill>
                  <a:srgbClr val="313131"/>
                </a:solidFill>
                <a:latin typeface="Cambria"/>
                <a:cs typeface="Cambria"/>
              </a:rPr>
              <a:t>	</a:t>
            </a:r>
            <a:r>
              <a:rPr sz="900" spc="-6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3884" y="2996426"/>
            <a:ext cx="1371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2110" y="3125358"/>
            <a:ext cx="755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1D1D1D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306" y="3394270"/>
            <a:ext cx="1460500" cy="9182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124460" algn="r">
              <a:lnSpc>
                <a:spcPct val="100000"/>
              </a:lnSpc>
              <a:spcBef>
                <a:spcPts val="440"/>
              </a:spcBef>
            </a:pPr>
            <a:r>
              <a:rPr sz="900" spc="-25" dirty="0">
                <a:solidFill>
                  <a:srgbClr val="282828"/>
                </a:solidFill>
                <a:latin typeface="Cambria"/>
                <a:cs typeface="Cambria"/>
              </a:rPr>
              <a:t>Decfiual</a:t>
            </a:r>
            <a:r>
              <a:rPr sz="900" spc="50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313131"/>
                </a:solidFill>
                <a:latin typeface="Cambria"/>
                <a:cs typeface="Cambria"/>
              </a:rPr>
              <a:t>-</a:t>
            </a:r>
            <a:r>
              <a:rPr sz="900" spc="90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282828"/>
                </a:solidFill>
                <a:latin typeface="Cambria"/>
                <a:cs typeface="Cambria"/>
              </a:rPr>
              <a:t>Hex</a:t>
            </a:r>
            <a:r>
              <a:rPr sz="900" spc="-1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Convertiorr</a:t>
            </a:r>
            <a:endParaRPr sz="900">
              <a:latin typeface="Cambria"/>
              <a:cs typeface="Cambria"/>
            </a:endParaRPr>
          </a:p>
          <a:p>
            <a:pPr marR="147955" algn="r">
              <a:lnSpc>
                <a:spcPct val="100000"/>
              </a:lnSpc>
              <a:spcBef>
                <a:spcPts val="325"/>
              </a:spcBef>
              <a:tabLst>
                <a:tab pos="970280" algn="l"/>
              </a:tabLst>
            </a:pPr>
            <a:r>
              <a:rPr sz="850" spc="-10" dirty="0">
                <a:solidFill>
                  <a:srgbClr val="242424"/>
                </a:solidFill>
                <a:latin typeface="Cambria"/>
                <a:cs typeface="Cambria"/>
              </a:rPr>
              <a:t>Decimal</a:t>
            </a:r>
            <a:r>
              <a:rPr sz="850" dirty="0">
                <a:solidFill>
                  <a:srgbClr val="242424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262626"/>
                </a:solidFill>
                <a:latin typeface="Cambria"/>
                <a:cs typeface="Cambria"/>
              </a:rPr>
              <a:t>Hex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889000" algn="l"/>
              </a:tabLst>
            </a:pPr>
            <a:r>
              <a:rPr sz="800" spc="-50" dirty="0">
                <a:latin typeface="Courier New"/>
                <a:cs typeface="Courier New"/>
              </a:rPr>
              <a:t>0</a:t>
            </a:r>
            <a:r>
              <a:rPr sz="800" dirty="0">
                <a:latin typeface="Courier New"/>
                <a:cs typeface="Courier New"/>
              </a:rPr>
              <a:t>	</a:t>
            </a: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5"/>
              </a:spcBef>
              <a:tabLst>
                <a:tab pos="996315" algn="l"/>
              </a:tabLst>
            </a:pPr>
            <a:r>
              <a:rPr sz="900" spc="-80" dirty="0">
                <a:solidFill>
                  <a:srgbClr val="4B4B4B"/>
                </a:solidFill>
                <a:latin typeface="Arial MT"/>
                <a:cs typeface="Arial MT"/>
              </a:rPr>
              <a:t>•@To</a:t>
            </a:r>
            <a:r>
              <a:rPr sz="900" spc="1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3B3B3B"/>
                </a:solidFill>
                <a:latin typeface="Arial MT"/>
                <a:cs typeface="Arial MT"/>
              </a:rPr>
              <a:t>Hex</a:t>
            </a:r>
            <a:r>
              <a:rPr sz="900" dirty="0">
                <a:solidFill>
                  <a:srgbClr val="3B3B3B"/>
                </a:solidFill>
                <a:latin typeface="Arial MT"/>
                <a:cs typeface="Arial MT"/>
              </a:rPr>
              <a:t>	</a:t>
            </a:r>
            <a:r>
              <a:rPr sz="900" spc="-40" dirty="0">
                <a:solidFill>
                  <a:srgbClr val="4F4F4F"/>
                </a:solidFill>
                <a:latin typeface="Cambria"/>
                <a:cs typeface="Cambria"/>
              </a:rPr>
              <a:t>%•To</a:t>
            </a:r>
            <a:r>
              <a:rPr sz="900" dirty="0">
                <a:solidFill>
                  <a:srgbClr val="4F4F4F"/>
                </a:solidFill>
                <a:latin typeface="Cambria"/>
                <a:cs typeface="Cambria"/>
              </a:rPr>
              <a:t> </a:t>
            </a:r>
            <a:r>
              <a:rPr sz="900" spc="-35" dirty="0">
                <a:solidFill>
                  <a:srgbClr val="2A2A2A"/>
                </a:solidFill>
                <a:latin typeface="Cambria"/>
                <a:cs typeface="Cambria"/>
              </a:rPr>
              <a:t>Dec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532" y="5589089"/>
            <a:ext cx="76708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515" algn="l"/>
                <a:tab pos="698500" algn="l"/>
              </a:tabLst>
            </a:pPr>
            <a:r>
              <a:rPr sz="850" spc="-20" dirty="0">
                <a:latin typeface="Courier New"/>
                <a:cs typeface="Courier New"/>
              </a:rPr>
              <a:t>8050</a:t>
            </a:r>
            <a:r>
              <a:rPr sz="850" dirty="0">
                <a:latin typeface="Courier New"/>
                <a:cs typeface="Courier New"/>
              </a:rPr>
              <a:t>	</a:t>
            </a:r>
            <a:r>
              <a:rPr sz="850" spc="-50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850" dirty="0">
                <a:solidFill>
                  <a:srgbClr val="424242"/>
                </a:solidFill>
                <a:latin typeface="Courier New"/>
                <a:cs typeface="Courier New"/>
              </a:rPr>
              <a:t>	</a:t>
            </a:r>
            <a:r>
              <a:rPr sz="850" spc="-50" dirty="0">
                <a:solidFill>
                  <a:srgbClr val="383838"/>
                </a:solidFill>
                <a:latin typeface="Courier New"/>
                <a:cs typeface="Courier New"/>
              </a:rPr>
              <a:t>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10214" y="5589089"/>
            <a:ext cx="1352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5" dirty="0">
                <a:latin typeface="Courier New"/>
                <a:cs typeface="Courier New"/>
              </a:rPr>
              <a:t>09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B2B2B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4049" y="2228923"/>
            <a:ext cx="1305560" cy="917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8925" indent="-27559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AutoNum type="arabicPlain" startAt="3"/>
              <a:tabLst>
                <a:tab pos="288925" algn="l"/>
              </a:tabLst>
            </a:pPr>
            <a:r>
              <a:rPr sz="950" spc="60" dirty="0">
                <a:solidFill>
                  <a:srgbClr val="978780"/>
                </a:solidFill>
                <a:latin typeface="Courier New"/>
                <a:cs typeface="Courier New"/>
              </a:rPr>
              <a:t>JZ</a:t>
            </a:r>
            <a:r>
              <a:rPr sz="950" spc="-5" dirty="0">
                <a:solidFill>
                  <a:srgbClr val="978780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363636"/>
                </a:solidFill>
                <a:latin typeface="Courier New"/>
                <a:cs typeface="Courier New"/>
              </a:rPr>
              <a:t>NEG</a:t>
            </a:r>
            <a:endParaRPr sz="950">
              <a:latin typeface="Courier New"/>
              <a:cs typeface="Courier New"/>
            </a:endParaRPr>
          </a:p>
          <a:p>
            <a:pPr marL="282575" indent="-26987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AutoNum type="arabicPlain" startAt="3"/>
              <a:tabLst>
                <a:tab pos="282575" algn="l"/>
              </a:tabLst>
            </a:pPr>
            <a:r>
              <a:rPr sz="950" dirty="0">
                <a:solidFill>
                  <a:srgbClr val="976462"/>
                </a:solidFill>
                <a:latin typeface="Courier New"/>
                <a:cs typeface="Courier New"/>
              </a:rPr>
              <a:t>MVI</a:t>
            </a:r>
            <a:r>
              <a:rPr sz="950" spc="155" dirty="0">
                <a:solidFill>
                  <a:srgbClr val="976462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A,2S</a:t>
            </a:r>
            <a:endParaRPr sz="950">
              <a:latin typeface="Courier New"/>
              <a:cs typeface="Courier New"/>
            </a:endParaRPr>
          </a:p>
          <a:p>
            <a:pPr marL="288925" indent="-275590">
              <a:lnSpc>
                <a:spcPct val="100000"/>
              </a:lnSpc>
              <a:spcBef>
                <a:spcPts val="30"/>
              </a:spcBef>
              <a:buClr>
                <a:srgbClr val="808080"/>
              </a:buClr>
              <a:buAutoNum type="arabicPlain" startAt="3"/>
              <a:tabLst>
                <a:tab pos="288925" algn="l"/>
              </a:tabLst>
            </a:pPr>
            <a:r>
              <a:rPr sz="950" spc="50" dirty="0">
                <a:solidFill>
                  <a:srgbClr val="97605D"/>
                </a:solidFill>
                <a:latin typeface="Courier New"/>
                <a:cs typeface="Courier New"/>
              </a:rPr>
              <a:t>JMP</a:t>
            </a:r>
            <a:r>
              <a:rPr sz="950" spc="-10" dirty="0">
                <a:solidFill>
                  <a:srgbClr val="97605D"/>
                </a:solidFill>
                <a:latin typeface="Courier New"/>
                <a:cs typeface="Courier New"/>
              </a:rPr>
              <a:t> </a:t>
            </a:r>
            <a:r>
              <a:rPr sz="950" spc="25" dirty="0">
                <a:latin typeface="Courier New"/>
                <a:cs typeface="Courier New"/>
              </a:rPr>
              <a:t>STO</a:t>
            </a:r>
            <a:endParaRPr sz="950">
              <a:latin typeface="Courier New"/>
              <a:cs typeface="Courier New"/>
            </a:endParaRPr>
          </a:p>
          <a:p>
            <a:pPr marL="296545" indent="-28003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AutoNum type="arabicPlain" startAt="3"/>
              <a:tabLst>
                <a:tab pos="296545" algn="l"/>
              </a:tabLst>
            </a:pPr>
            <a:r>
              <a:rPr sz="950" dirty="0">
                <a:solidFill>
                  <a:srgbClr val="5B5B5B"/>
                </a:solidFill>
                <a:latin typeface="Courier New"/>
                <a:cs typeface="Courier New"/>
              </a:rPr>
              <a:t>NEG:</a:t>
            </a:r>
            <a:r>
              <a:rPr sz="950" spc="160" dirty="0">
                <a:solidFill>
                  <a:srgbClr val="5B5B5B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9C595B"/>
                </a:solidFill>
                <a:latin typeface="Courier New"/>
                <a:cs typeface="Courier New"/>
              </a:rPr>
              <a:t>MVI</a:t>
            </a:r>
            <a:r>
              <a:rPr sz="950" spc="135" dirty="0">
                <a:solidFill>
                  <a:srgbClr val="9C595B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A,i</a:t>
            </a:r>
            <a:endParaRPr sz="950">
              <a:latin typeface="Courier New"/>
              <a:cs typeface="Courier New"/>
            </a:endParaRPr>
          </a:p>
          <a:p>
            <a:pPr marL="288290" indent="-267970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AutoNum type="arabicPlain" startAt="3"/>
              <a:tabLst>
                <a:tab pos="288290" algn="l"/>
              </a:tabLst>
            </a:pPr>
            <a:r>
              <a:rPr sz="950" dirty="0">
                <a:solidFill>
                  <a:srgbClr val="525252"/>
                </a:solidFill>
                <a:latin typeface="Courier New"/>
                <a:cs typeface="Courier New"/>
              </a:rPr>
              <a:t>STC:</a:t>
            </a:r>
            <a:r>
              <a:rPr sz="950" spc="135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950" spc="55" dirty="0">
                <a:solidFill>
                  <a:srgbClr val="67494B"/>
                </a:solidFill>
                <a:latin typeface="Courier New"/>
                <a:cs typeface="Courier New"/>
              </a:rPr>
              <a:t>STA</a:t>
            </a:r>
            <a:r>
              <a:rPr sz="950" spc="85" dirty="0">
                <a:solidFill>
                  <a:srgbClr val="67494B"/>
                </a:solidFill>
                <a:latin typeface="Courier New"/>
                <a:cs typeface="Courier New"/>
              </a:rPr>
              <a:t> </a:t>
            </a:r>
            <a:r>
              <a:rPr sz="950" spc="-105" dirty="0">
                <a:solidFill>
                  <a:srgbClr val="A7A7A7"/>
                </a:solidFill>
                <a:latin typeface="Courier New"/>
                <a:cs typeface="Courier New"/>
              </a:rPr>
              <a:t>@5'3i</a:t>
            </a:r>
            <a:endParaRPr sz="950">
              <a:latin typeface="Courier New"/>
              <a:cs typeface="Courier New"/>
            </a:endParaRPr>
          </a:p>
          <a:p>
            <a:pPr marL="293370" indent="-28067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AutoNum type="arabicPlain" startAt="3"/>
              <a:tabLst>
                <a:tab pos="293370" algn="l"/>
              </a:tabLst>
            </a:pPr>
            <a:r>
              <a:rPr sz="900" spc="-25" dirty="0">
                <a:solidFill>
                  <a:srgbClr val="494949"/>
                </a:solidFill>
                <a:latin typeface="Courier New"/>
                <a:cs typeface="Courier New"/>
              </a:rPr>
              <a:t>HLT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61722" y="1960239"/>
          <a:ext cx="7637143" cy="296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6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4940">
                <a:tc>
                  <a:txBody>
                    <a:bodyPr/>
                    <a:lstStyle/>
                    <a:p>
                      <a:pPr marL="31750">
                        <a:lnSpc>
                          <a:spcPts val="925"/>
                        </a:lnSpc>
                        <a:spcBef>
                          <a:spcPts val="195"/>
                        </a:spcBef>
                      </a:pPr>
                      <a:r>
                        <a:rPr sz="850" i="1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BC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925"/>
                        </a:lnSpc>
                        <a:spcBef>
                          <a:spcPts val="195"/>
                        </a:spcBef>
                      </a:pP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35890" marR="21590">
                        <a:lnSpc>
                          <a:spcPts val="925"/>
                        </a:lnSpc>
                        <a:spcBef>
                          <a:spcPts val="195"/>
                        </a:spcBef>
                      </a:pPr>
                      <a:r>
                        <a:rPr sz="85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060"/>
                        </a:lnSpc>
                      </a:pPr>
                      <a:r>
                        <a:rPr sz="10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060"/>
                        </a:lnSpc>
                      </a:pPr>
                      <a:r>
                        <a:rPr sz="1000" dirty="0">
                          <a:solidFill>
                            <a:srgbClr val="AA625B"/>
                          </a:solidFill>
                          <a:latin typeface="Courier New"/>
                          <a:cs typeface="Courier New"/>
                        </a:rPr>
                        <a:t>MVI</a:t>
                      </a:r>
                      <a:r>
                        <a:rPr sz="1000" spc="-20" dirty="0">
                          <a:solidFill>
                            <a:srgbClr val="AA62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A,*AH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1085"/>
                        </a:lnSpc>
                      </a:pPr>
                      <a:r>
                        <a:rPr sz="950" dirty="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;Move</a:t>
                      </a:r>
                      <a:r>
                        <a:rPr sz="950" spc="240" dirty="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81818"/>
                          </a:solidFill>
                          <a:latin typeface="Courier New"/>
                          <a:cs typeface="Courier New"/>
                        </a:rPr>
                        <a:t>immediate</a:t>
                      </a:r>
                      <a:r>
                        <a:rPr sz="950" spc="295" dirty="0">
                          <a:solidFill>
                            <a:srgbClr val="18181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51515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r>
                        <a:rPr sz="950" spc="225" dirty="0">
                          <a:solidFill>
                            <a:srgbClr val="15151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9AH</a:t>
                      </a:r>
                      <a:r>
                        <a:rPr sz="950" spc="180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into</a:t>
                      </a:r>
                      <a:r>
                        <a:rPr sz="950" spc="204" dirty="0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070707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950" spc="175" dirty="0">
                          <a:solidFill>
                            <a:srgbClr val="07070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aCCumulat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085"/>
                        </a:lnSpc>
                      </a:pPr>
                      <a:r>
                        <a:rPr sz="950" spc="-20" dirty="0">
                          <a:solidFill>
                            <a:srgbClr val="2D2D2D"/>
                          </a:solidFill>
                          <a:latin typeface="Courier New"/>
                          <a:cs typeface="Courier New"/>
                        </a:rPr>
                        <a:t>Strf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85"/>
                        </a:lnSpc>
                      </a:pPr>
                      <a:r>
                        <a:rPr sz="950" spc="-105" dirty="0">
                          <a:latin typeface="Courier New"/>
                          <a:cs typeface="Courier New"/>
                        </a:rPr>
                        <a:t>80B0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marL="31750">
                        <a:lnSpc>
                          <a:spcPts val="459"/>
                        </a:lnSpc>
                        <a:spcBef>
                          <a:spcPts val="545"/>
                        </a:spcBef>
                      </a:pPr>
                      <a:r>
                        <a:rPr sz="850" i="1" spc="-25" dirty="0">
                          <a:solidFill>
                            <a:srgbClr val="2B2B2B"/>
                          </a:solidFill>
                          <a:latin typeface="Cambria"/>
                          <a:cs typeface="Cambria"/>
                        </a:rPr>
                        <a:t>DF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459"/>
                        </a:lnSpc>
                        <a:spcBef>
                          <a:spcPts val="545"/>
                        </a:spcBef>
                      </a:pP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459"/>
                        </a:lnSpc>
                        <a:spcBef>
                          <a:spcPts val="545"/>
                        </a:spcBef>
                        <a:tabLst>
                          <a:tab pos="558165" algn="l"/>
                        </a:tabLst>
                      </a:pP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i="1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Z</a:t>
                      </a:r>
                      <a:r>
                        <a:rPr sz="850" i="1" spc="24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850" spc="-7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1000"/>
                        </a:lnSpc>
                      </a:pPr>
                      <a:r>
                        <a:rPr sz="950" spc="10" dirty="0">
                          <a:latin typeface="Courier New"/>
                          <a:cs typeface="Courier New"/>
                        </a:rPr>
                        <a:t>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000"/>
                        </a:lnSpc>
                      </a:pPr>
                      <a:r>
                        <a:rPr sz="950" spc="65" dirty="0">
                          <a:solidFill>
                            <a:srgbClr val="753636"/>
                          </a:solidFill>
                          <a:latin typeface="Courier New"/>
                          <a:cs typeface="Courier New"/>
                        </a:rPr>
                        <a:t>ANI</a:t>
                      </a:r>
                      <a:r>
                        <a:rPr sz="950" spc="35" dirty="0">
                          <a:solidFill>
                            <a:srgbClr val="75363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solidFill>
                            <a:srgbClr val="A58EA3"/>
                          </a:solidFill>
                          <a:latin typeface="Courier New"/>
                          <a:cs typeface="Courier New"/>
                        </a:rPr>
                        <a:t>8'3H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1000"/>
                        </a:lnSpc>
                      </a:pPr>
                      <a:r>
                        <a:rPr sz="950" dirty="0">
                          <a:solidFill>
                            <a:srgbClr val="181818"/>
                          </a:solidFill>
                          <a:latin typeface="Courier New"/>
                          <a:cs typeface="Courier New"/>
                        </a:rPr>
                        <a:t>;Logical</a:t>
                      </a:r>
                      <a:r>
                        <a:rPr sz="950" spc="325" dirty="0">
                          <a:solidFill>
                            <a:srgbClr val="18181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7E7BC4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950" spc="220" dirty="0">
                          <a:solidFill>
                            <a:srgbClr val="7E7BC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operation</a:t>
                      </a:r>
                      <a:r>
                        <a:rPr sz="950" spc="290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A1A1A"/>
                          </a:solidFill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sz="950" spc="235" dirty="0">
                          <a:solidFill>
                            <a:srgbClr val="1A1A1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232323"/>
                          </a:solidFill>
                          <a:latin typeface="Courier New"/>
                          <a:cs typeface="Courier New"/>
                        </a:rPr>
                        <a:t>accumulator</a:t>
                      </a:r>
                      <a:r>
                        <a:rPr sz="950" spc="405" dirty="0">
                          <a:solidFill>
                            <a:srgbClr val="23232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5" dirty="0">
                          <a:solidFill>
                            <a:srgbClr val="282828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4176872" y="824152"/>
            <a:ext cx="231775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7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1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r>
              <a:rPr sz="900" spc="46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71991" y="1638184"/>
            <a:ext cx="4311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30754" y="1638184"/>
            <a:ext cx="5099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spc="1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71757" y="2240881"/>
            <a:ext cx="77025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898989"/>
                </a:solidFill>
                <a:latin typeface="Courier New"/>
                <a:cs typeface="Courier New"/>
              </a:rPr>
              <a:t>Address(Hex)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94002" y="2233407"/>
            <a:ext cx="3467735" cy="32829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900" spc="65" dirty="0">
                <a:solidFill>
                  <a:srgbClr val="999999"/>
                </a:solidFill>
                <a:latin typeface="Courier New"/>
                <a:cs typeface="Courier New"/>
              </a:rPr>
              <a:t>;Jump</a:t>
            </a:r>
            <a:r>
              <a:rPr sz="900" spc="13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262626"/>
                </a:solidFill>
                <a:latin typeface="Courier New"/>
                <a:cs typeface="Courier New"/>
              </a:rPr>
              <a:t>to</a:t>
            </a:r>
            <a:r>
              <a:rPr sz="900" spc="90" dirty="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242424"/>
                </a:solidFill>
                <a:latin typeface="Courier New"/>
                <a:cs typeface="Courier New"/>
              </a:rPr>
              <a:t>NEG</a:t>
            </a:r>
            <a:r>
              <a:rPr sz="900" spc="175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C1C1C"/>
                </a:solidFill>
                <a:latin typeface="Courier New"/>
                <a:cs typeface="Courier New"/>
              </a:rPr>
              <a:t>if</a:t>
            </a:r>
            <a:r>
              <a:rPr sz="900" spc="12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14D"/>
                </a:solidFill>
                <a:latin typeface="Courier New"/>
                <a:cs typeface="Courier New"/>
              </a:rPr>
              <a:t>the</a:t>
            </a:r>
            <a:r>
              <a:rPr sz="900" spc="185" dirty="0">
                <a:solidFill>
                  <a:srgbClr val="24214D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131313"/>
                </a:solidFill>
                <a:latin typeface="Courier New"/>
                <a:cs typeface="Courier New"/>
              </a:rPr>
              <a:t>result</a:t>
            </a:r>
            <a:r>
              <a:rPr sz="900" spc="135" dirty="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1F1F1F"/>
                </a:solidFill>
                <a:latin typeface="Courier New"/>
                <a:cs typeface="Courier New"/>
              </a:rPr>
              <a:t>of</a:t>
            </a:r>
            <a:r>
              <a:rPr sz="900" spc="10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282828"/>
                </a:solidFill>
                <a:latin typeface="Courier New"/>
                <a:cs typeface="Courier New"/>
              </a:rPr>
              <a:t>the</a:t>
            </a:r>
            <a:r>
              <a:rPr sz="900" spc="10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900" spc="65" dirty="0">
                <a:solidFill>
                  <a:srgbClr val="7C79D1"/>
                </a:solidFill>
                <a:latin typeface="Courier New"/>
                <a:cs typeface="Courier New"/>
              </a:rPr>
              <a:t>AND</a:t>
            </a:r>
            <a:r>
              <a:rPr sz="900" spc="120" dirty="0">
                <a:solidFill>
                  <a:srgbClr val="7C79D1"/>
                </a:solidFill>
                <a:latin typeface="Courier New"/>
                <a:cs typeface="Courier New"/>
              </a:rPr>
              <a:t> </a:t>
            </a:r>
            <a:r>
              <a:rPr sz="900" spc="50" dirty="0">
                <a:solidFill>
                  <a:srgbClr val="111111"/>
                </a:solidFill>
                <a:latin typeface="Courier New"/>
                <a:cs typeface="Courier New"/>
              </a:rPr>
              <a:t>operat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solidFill>
                  <a:srgbClr val="1F1F1F"/>
                </a:solidFill>
                <a:latin typeface="Courier New"/>
                <a:cs typeface="Courier New"/>
              </a:rPr>
              <a:t>;Move</a:t>
            </a:r>
            <a:r>
              <a:rPr sz="950" spc="24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61616"/>
                </a:solidFill>
                <a:latin typeface="Courier New"/>
                <a:cs typeface="Courier New"/>
              </a:rPr>
              <a:t>immediate</a:t>
            </a:r>
            <a:r>
              <a:rPr sz="950" spc="265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F0F0F"/>
                </a:solidFill>
                <a:latin typeface="Courier New"/>
                <a:cs typeface="Courier New"/>
              </a:rPr>
              <a:t>value</a:t>
            </a:r>
            <a:r>
              <a:rPr sz="950" spc="185" dirty="0">
                <a:solidFill>
                  <a:srgbClr val="0F0F0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313131"/>
                </a:solidFill>
                <a:latin typeface="Courier New"/>
                <a:cs typeface="Courier New"/>
              </a:rPr>
              <a:t>22</a:t>
            </a:r>
            <a:r>
              <a:rPr sz="950" spc="204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into</a:t>
            </a:r>
            <a:r>
              <a:rPr sz="950" spc="18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12121"/>
                </a:solidFill>
                <a:latin typeface="Courier New"/>
                <a:cs typeface="Courier New"/>
              </a:rPr>
              <a:t>the</a:t>
            </a:r>
            <a:r>
              <a:rPr sz="950" spc="15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1C1C1C"/>
                </a:solidFill>
                <a:latin typeface="Courier New"/>
                <a:cs typeface="Courier New"/>
              </a:rPr>
              <a:t>accumulate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88224" y="2212161"/>
            <a:ext cx="805815" cy="373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20"/>
              </a:spcBef>
            </a:pPr>
            <a:r>
              <a:rPr sz="900" spc="-45" dirty="0">
                <a:solidFill>
                  <a:srgbClr val="7C7C7C"/>
                </a:solidFill>
                <a:latin typeface="Courier New"/>
                <a:cs typeface="Courier New"/>
              </a:rPr>
              <a:t>Address</a:t>
            </a:r>
            <a:r>
              <a:rPr sz="900" spc="10" dirty="0">
                <a:solidFill>
                  <a:srgbClr val="7C7C7C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8C8C8C"/>
                </a:solidFill>
                <a:latin typeface="Courier New"/>
                <a:cs typeface="Courier New"/>
              </a:rPr>
              <a:t>Data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526415" algn="l"/>
              </a:tabLst>
            </a:pPr>
            <a:r>
              <a:rPr sz="950" spc="-20" dirty="0">
                <a:latin typeface="Courier New"/>
                <a:cs typeface="Courier New"/>
              </a:rPr>
              <a:t>8050</a:t>
            </a:r>
            <a:r>
              <a:rPr sz="950" dirty="0">
                <a:latin typeface="Courier New"/>
                <a:cs typeface="Courier New"/>
              </a:rPr>
              <a:t>	</a:t>
            </a:r>
            <a:r>
              <a:rPr sz="950" spc="-50" dirty="0">
                <a:latin typeface="Courier New"/>
                <a:cs typeface="Courier New"/>
              </a:rPr>
              <a:t>9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94447" y="2432866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59650" y="2385467"/>
            <a:ext cx="95250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Courier New"/>
                <a:cs typeface="Courier New"/>
              </a:rPr>
              <a:t>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91269" y="2538315"/>
            <a:ext cx="3470275" cy="60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ts val="1075"/>
              </a:lnSpc>
              <a:spcBef>
                <a:spcPts val="95"/>
              </a:spcBef>
              <a:tabLst>
                <a:tab pos="492125" algn="l"/>
              </a:tabLst>
            </a:pPr>
            <a:r>
              <a:rPr sz="900" dirty="0">
                <a:solidFill>
                  <a:srgbClr val="161846"/>
                </a:solidFill>
                <a:latin typeface="Arial MT"/>
                <a:cs typeface="Arial MT"/>
              </a:rPr>
              <a:t>;</a:t>
            </a:r>
            <a:r>
              <a:rPr sz="900" spc="85" dirty="0">
                <a:solidFill>
                  <a:srgbClr val="161846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919191"/>
                </a:solidFill>
                <a:latin typeface="Arial MT"/>
                <a:cs typeface="Arial MT"/>
              </a:rPr>
              <a:t>Sum</a:t>
            </a:r>
            <a:r>
              <a:rPr sz="900" dirty="0">
                <a:solidFill>
                  <a:srgbClr val="919191"/>
                </a:solidFill>
                <a:latin typeface="Arial MT"/>
                <a:cs typeface="Arial MT"/>
              </a:rPr>
              <a:t>	</a:t>
            </a:r>
            <a:r>
              <a:rPr sz="900" dirty="0">
                <a:solidFill>
                  <a:srgbClr val="1D1D1D"/>
                </a:solidFill>
                <a:latin typeface="Arial MT"/>
                <a:cs typeface="Arial MT"/>
              </a:rPr>
              <a:t>tO</a:t>
            </a:r>
            <a:r>
              <a:rPr sz="900" spc="195" dirty="0">
                <a:solidFill>
                  <a:srgbClr val="1D1D1D"/>
                </a:solidFill>
                <a:latin typeface="Arial MT"/>
                <a:cs typeface="Arial MT"/>
              </a:rPr>
              <a:t>  </a:t>
            </a:r>
            <a:r>
              <a:rPr sz="900" spc="-20" dirty="0">
                <a:solidFill>
                  <a:srgbClr val="9E9CB6"/>
                </a:solidFill>
                <a:latin typeface="Arial MT"/>
                <a:cs typeface="Arial MT"/>
              </a:rPr>
              <a:t>£i'EO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solidFill>
                  <a:srgbClr val="1A1A1A"/>
                </a:solidFill>
                <a:latin typeface="Courier New"/>
                <a:cs typeface="Courier New"/>
              </a:rPr>
              <a:t>;Move</a:t>
            </a:r>
            <a:r>
              <a:rPr sz="1000" spc="6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F1F1F"/>
                </a:solidFill>
                <a:latin typeface="Courier New"/>
                <a:cs typeface="Courier New"/>
              </a:rPr>
              <a:t>immediate</a:t>
            </a:r>
            <a:r>
              <a:rPr sz="1000" spc="13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32323"/>
                </a:solidFill>
                <a:latin typeface="Courier New"/>
                <a:cs typeface="Courier New"/>
              </a:rPr>
              <a:t>value</a:t>
            </a:r>
            <a:r>
              <a:rPr sz="1000" spc="45" dirty="0">
                <a:solidFill>
                  <a:srgbClr val="23232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61616"/>
                </a:solidFill>
                <a:latin typeface="Courier New"/>
                <a:cs typeface="Courier New"/>
              </a:rPr>
              <a:t>11</a:t>
            </a:r>
            <a:r>
              <a:rPr sz="1000" spc="75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81818"/>
                </a:solidFill>
                <a:latin typeface="Courier New"/>
                <a:cs typeface="Courier New"/>
              </a:rPr>
              <a:t>into</a:t>
            </a:r>
            <a:r>
              <a:rPr sz="1000" spc="45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C1C1C"/>
                </a:solidFill>
                <a:latin typeface="Courier New"/>
                <a:cs typeface="Courier New"/>
              </a:rPr>
              <a:t>the</a:t>
            </a:r>
            <a:r>
              <a:rPr sz="1000" spc="1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1C1C1C"/>
                </a:solidFill>
                <a:latin typeface="Courier New"/>
                <a:cs typeface="Courier New"/>
              </a:rPr>
              <a:t>accumulato</a:t>
            </a:r>
            <a:endParaRPr sz="1000">
              <a:latin typeface="Courier New"/>
              <a:cs typeface="Courier New"/>
            </a:endParaRPr>
          </a:p>
          <a:p>
            <a:pPr marL="13970">
              <a:lnSpc>
                <a:spcPts val="1075"/>
              </a:lnSpc>
            </a:pP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;Store</a:t>
            </a:r>
            <a:r>
              <a:rPr sz="950" spc="22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the</a:t>
            </a:r>
            <a:r>
              <a:rPr sz="950" spc="210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accumulator</a:t>
            </a:r>
            <a:r>
              <a:rPr sz="950" spc="36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61616"/>
                </a:solidFill>
                <a:latin typeface="Courier New"/>
                <a:cs typeface="Courier New"/>
              </a:rPr>
              <a:t>content</a:t>
            </a:r>
            <a:r>
              <a:rPr sz="950" spc="280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82828"/>
                </a:solidFill>
                <a:latin typeface="Courier New"/>
                <a:cs typeface="Courier New"/>
              </a:rPr>
              <a:t>at</a:t>
            </a:r>
            <a:r>
              <a:rPr sz="950" spc="20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memory</a:t>
            </a:r>
            <a:r>
              <a:rPr sz="950" spc="320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161616"/>
                </a:solidFill>
                <a:latin typeface="Courier New"/>
                <a:cs typeface="Courier New"/>
              </a:rPr>
              <a:t>loc</a:t>
            </a:r>
            <a:endParaRPr sz="95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185"/>
              </a:spcBef>
            </a:pP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;Halt</a:t>
            </a:r>
            <a:r>
              <a:rPr sz="950" spc="204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11111"/>
                </a:solidFill>
                <a:latin typeface="Courier New"/>
                <a:cs typeface="Courier New"/>
              </a:rPr>
              <a:t>the</a:t>
            </a:r>
            <a:r>
              <a:rPr sz="950" spc="175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1A1A1A"/>
                </a:solidFill>
                <a:latin typeface="Courier New"/>
                <a:cs typeface="Courier New"/>
              </a:rPr>
              <a:t>processor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273399" y="2616568"/>
          <a:ext cx="1403348" cy="184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marL="32384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99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22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1F74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80B2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1750">
                        <a:lnSpc>
                          <a:spcPts val="1120"/>
                        </a:lnSpc>
                      </a:pPr>
                      <a:r>
                        <a:rPr sz="950" spc="-20" dirty="0">
                          <a:solidFill>
                            <a:srgbClr val="181818"/>
                          </a:solidFill>
                          <a:latin typeface="Courier New"/>
                          <a:cs typeface="Courier New"/>
                        </a:rPr>
                        <a:t>1F75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112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80B3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12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2384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7117415" y="4542087"/>
            <a:ext cx="1483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909090"/>
                </a:solidFill>
                <a:latin typeface="Arial MT"/>
                <a:cs typeface="Arial MT"/>
              </a:rPr>
              <a:t>tJo</a:t>
            </a:r>
            <a:r>
              <a:rPr sz="900" spc="38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65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7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05367" y="4729941"/>
            <a:ext cx="711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63122" y="4729941"/>
            <a:ext cx="146113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0" y="2738977"/>
            <a:ext cx="1956808" cy="2269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026" y="1064730"/>
            <a:ext cx="164274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90320" algn="l"/>
              </a:tabLst>
            </a:pPr>
            <a:r>
              <a:rPr sz="1350" spc="-15" baseline="3086" dirty="0">
                <a:solidFill>
                  <a:srgbClr val="343434"/>
                </a:solidFill>
                <a:latin typeface="Arial MT"/>
                <a:cs typeface="Arial MT"/>
              </a:rPr>
              <a:t>F</a:t>
            </a:r>
            <a:r>
              <a:rPr sz="1125" spc="-15" baseline="3703" dirty="0">
                <a:solidFill>
                  <a:srgbClr val="343434"/>
                </a:solidFill>
                <a:latin typeface="Arial MT"/>
                <a:cs typeface="Arial MT"/>
              </a:rPr>
              <a:t>i</a:t>
            </a:r>
            <a:r>
              <a:rPr sz="950" spc="-10" dirty="0">
                <a:solidFill>
                  <a:srgbClr val="343434"/>
                </a:solidFill>
                <a:latin typeface="Arial MT"/>
                <a:cs typeface="Arial MT"/>
              </a:rPr>
              <a:t>l</a:t>
            </a:r>
            <a:r>
              <a:rPr sz="825" spc="-15" baseline="5050" dirty="0">
                <a:solidFill>
                  <a:srgbClr val="343434"/>
                </a:solidFill>
                <a:latin typeface="Arial MT"/>
                <a:cs typeface="Arial MT"/>
              </a:rPr>
              <a:t>€'</a:t>
            </a:r>
            <a:r>
              <a:rPr sz="825" spc="262" baseline="5050" dirty="0">
                <a:solidFill>
                  <a:srgbClr val="343434"/>
                </a:solidFill>
                <a:latin typeface="Arial MT"/>
                <a:cs typeface="Arial MT"/>
              </a:rPr>
              <a:t>  </a:t>
            </a:r>
            <a:r>
              <a:rPr sz="1425" baseline="2923" dirty="0">
                <a:solidFill>
                  <a:srgbClr val="282828"/>
                </a:solidFill>
                <a:latin typeface="Arial MT"/>
                <a:cs typeface="Arial MT"/>
              </a:rPr>
              <a:t>R</a:t>
            </a:r>
            <a:r>
              <a:rPr sz="950" dirty="0">
                <a:solidFill>
                  <a:srgbClr val="282828"/>
                </a:solidFill>
                <a:latin typeface="Arial MT"/>
                <a:cs typeface="Arial MT"/>
              </a:rPr>
              <a:t>eset</a:t>
            </a:r>
            <a:r>
              <a:rPr sz="950" spc="20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82828"/>
                </a:solidFill>
                <a:latin typeface="Arial MT"/>
                <a:cs typeface="Arial MT"/>
              </a:rPr>
              <a:t>Assembler</a:t>
            </a:r>
            <a:r>
              <a:rPr sz="950" dirty="0">
                <a:solidFill>
                  <a:srgbClr val="282828"/>
                </a:solidFill>
                <a:latin typeface="Arial MT"/>
                <a:cs typeface="Arial MT"/>
              </a:rPr>
              <a:t>	</a:t>
            </a:r>
            <a:r>
              <a:rPr sz="1425" spc="-30" baseline="2923" dirty="0">
                <a:solidFill>
                  <a:srgbClr val="2D2D2D"/>
                </a:solidFill>
                <a:latin typeface="Arial MT"/>
                <a:cs typeface="Arial MT"/>
              </a:rPr>
              <a:t>Debu</a:t>
            </a:r>
            <a:r>
              <a:rPr sz="1425" spc="-30" baseline="-5847" dirty="0">
                <a:solidFill>
                  <a:srgbClr val="2D2D2D"/>
                </a:solidFill>
                <a:latin typeface="Arial MT"/>
                <a:cs typeface="Arial MT"/>
              </a:rPr>
              <a:t>9</a:t>
            </a:r>
            <a:endParaRPr sz="1425" baseline="-584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8979" y="1064730"/>
            <a:ext cx="20320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60" baseline="3472" dirty="0">
                <a:solidFill>
                  <a:srgbClr val="212121"/>
                </a:solidFill>
                <a:latin typeface="Arial MT"/>
                <a:cs typeface="Arial MT"/>
              </a:rPr>
              <a:t>H</a:t>
            </a:r>
            <a:r>
              <a:rPr sz="825" spc="60" baseline="5050" dirty="0">
                <a:solidFill>
                  <a:srgbClr val="212121"/>
                </a:solidFill>
                <a:latin typeface="Arial MT"/>
                <a:cs typeface="Arial MT"/>
              </a:rPr>
              <a:t>i</a:t>
            </a:r>
            <a:r>
              <a:rPr sz="950" spc="40" dirty="0">
                <a:solidFill>
                  <a:srgbClr val="212121"/>
                </a:solidFill>
                <a:latin typeface="Arial MT"/>
                <a:cs typeface="Arial MT"/>
              </a:rPr>
              <a:t>ll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81" y="1547041"/>
            <a:ext cx="504190" cy="9880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00" spc="-110" dirty="0">
                <a:solidFill>
                  <a:srgbClr val="262626"/>
                </a:solidFill>
                <a:latin typeface="Courier New"/>
                <a:cs typeface="Courier New"/>
              </a:rPr>
              <a:t>Registers</a:t>
            </a:r>
            <a:endParaRPr sz="900">
              <a:latin typeface="Courier New"/>
              <a:cs typeface="Courier New"/>
            </a:endParaRPr>
          </a:p>
          <a:p>
            <a:pPr marR="55244" algn="ctr">
              <a:lnSpc>
                <a:spcPct val="100000"/>
              </a:lnSpc>
              <a:spcBef>
                <a:spcPts val="325"/>
              </a:spcBef>
            </a:pPr>
            <a:r>
              <a:rPr sz="850" spc="-50" dirty="0">
                <a:solidFill>
                  <a:srgbClr val="484848"/>
                </a:solidFill>
                <a:latin typeface="Courier New"/>
                <a:cs typeface="Courier New"/>
              </a:rPr>
              <a:t>A</a:t>
            </a:r>
            <a:endParaRPr sz="850">
              <a:latin typeface="Courier New"/>
              <a:cs typeface="Courier New"/>
            </a:endParaRPr>
          </a:p>
          <a:p>
            <a:pPr marL="163830" marR="203835" algn="ctr">
              <a:lnSpc>
                <a:spcPct val="157100"/>
              </a:lnSpc>
            </a:pPr>
            <a:r>
              <a:rPr sz="85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r>
              <a:rPr sz="850" i="1" spc="500" dirty="0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sz="85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endParaRPr sz="850">
              <a:latin typeface="Cambria"/>
              <a:cs typeface="Cambria"/>
            </a:endParaRPr>
          </a:p>
          <a:p>
            <a:pPr marR="49530" algn="ctr">
              <a:lnSpc>
                <a:spcPct val="100000"/>
              </a:lnSpc>
              <a:spcBef>
                <a:spcPts val="585"/>
              </a:spcBef>
            </a:pPr>
            <a:r>
              <a:rPr sz="850" spc="-135" dirty="0">
                <a:solidFill>
                  <a:srgbClr val="2D2D2D"/>
                </a:solidFill>
                <a:latin typeface="Cambria"/>
                <a:cs typeface="Cambria"/>
              </a:rPr>
              <a:t>/-</a:t>
            </a:r>
            <a:r>
              <a:rPr sz="850" spc="-35" dirty="0">
                <a:solidFill>
                  <a:srgbClr val="2D2D2D"/>
                </a:solidFill>
                <a:latin typeface="Cambria"/>
                <a:cs typeface="Cambria"/>
              </a:rPr>
              <a:t>II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335" y="1769399"/>
            <a:ext cx="1377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45" dirty="0">
                <a:solidFill>
                  <a:srgbClr val="2F2F2F"/>
                </a:solidFill>
                <a:latin typeface="Courier New"/>
                <a:cs typeface="Courier New"/>
              </a:rPr>
              <a:t>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62626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736" y="1898546"/>
            <a:ext cx="130175" cy="6362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850" spc="-4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4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50" spc="-4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spc="-4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50" spc="-25" dirty="0">
                <a:solidFill>
                  <a:srgbClr val="343434"/>
                </a:solidFill>
                <a:latin typeface="Cambria"/>
                <a:cs typeface="Cambria"/>
              </a:rPr>
              <a:t>IF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6617" y="1898546"/>
            <a:ext cx="140970" cy="6362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680"/>
              </a:spcBef>
            </a:pPr>
            <a:r>
              <a:rPr sz="850" spc="-3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3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20955">
              <a:lnSpc>
                <a:spcPct val="100000"/>
              </a:lnSpc>
              <a:spcBef>
                <a:spcPts val="585"/>
              </a:spcBef>
            </a:pPr>
            <a:r>
              <a:rPr sz="850" spc="-3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spc="-3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50" spc="-25" dirty="0">
                <a:solidFill>
                  <a:srgbClr val="4D4D4D"/>
                </a:solidFill>
                <a:latin typeface="Cambria"/>
                <a:cs typeface="Cambria"/>
              </a:rPr>
              <a:t>7A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3431" y="2176415"/>
            <a:ext cx="831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0" dirty="0">
                <a:solidFill>
                  <a:srgbClr val="313131"/>
                </a:solidFill>
                <a:latin typeface="Cambria"/>
                <a:cs typeface="Cambria"/>
              </a:rPr>
              <a:t>8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0371" y="249548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40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62626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06231" y="1700801"/>
            <a:ext cx="52514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0" dirty="0">
                <a:solidFill>
                  <a:srgbClr val="2B2B2B"/>
                </a:solidFill>
                <a:latin typeface="Arial MT"/>
                <a:cs typeface="Arial MT"/>
              </a:rPr>
              <a:t>Load</a:t>
            </a:r>
            <a:r>
              <a:rPr sz="900" spc="4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900" spc="-75" dirty="0">
                <a:solidFill>
                  <a:srgbClr val="333333"/>
                </a:solidFill>
                <a:latin typeface="Arial MT"/>
                <a:cs typeface="Arial MT"/>
              </a:rPr>
              <a:t>me</a:t>
            </a:r>
            <a:r>
              <a:rPr sz="9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Arial MT"/>
                <a:cs typeface="Arial MT"/>
              </a:rPr>
              <a:t>at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590" y="3186346"/>
            <a:ext cx="139827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sz="750" i="1" dirty="0">
                <a:solidFill>
                  <a:srgbClr val="313131"/>
                </a:solidFill>
                <a:latin typeface="Calibri"/>
                <a:cs typeface="Calibri"/>
              </a:rPr>
              <a:t>Jfit-</a:t>
            </a:r>
            <a:r>
              <a:rPr sz="750" i="1" spc="-25" dirty="0">
                <a:solidFill>
                  <a:srgbClr val="313131"/>
                </a:solidFill>
                <a:latin typeface="Calibri"/>
                <a:cs typeface="Calibri"/>
              </a:rPr>
              <a:t>Rep</a:t>
            </a:r>
            <a:r>
              <a:rPr sz="750" i="1" dirty="0">
                <a:solidFill>
                  <a:srgbClr val="313131"/>
                </a:solidFill>
                <a:latin typeface="Calibri"/>
                <a:cs typeface="Calibri"/>
              </a:rPr>
              <a:t>	</a:t>
            </a:r>
            <a:r>
              <a:rPr sz="750" spc="-25" dirty="0">
                <a:solidFill>
                  <a:srgbClr val="2F2F2F"/>
                </a:solidFill>
                <a:latin typeface="Arial MT"/>
                <a:cs typeface="Arial MT"/>
              </a:rPr>
              <a:t>00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750">
              <a:latin typeface="Arial MT"/>
              <a:cs typeface="Arial MT"/>
            </a:endParaRPr>
          </a:p>
          <a:p>
            <a:pPr marL="118745">
              <a:lnSpc>
                <a:spcPct val="100000"/>
              </a:lnSpc>
            </a:pPr>
            <a:r>
              <a:rPr sz="900" b="1" dirty="0">
                <a:solidFill>
                  <a:srgbClr val="2A2A2A"/>
                </a:solidFill>
                <a:latin typeface="Calibri"/>
                <a:cs typeface="Calibri"/>
              </a:rPr>
              <a:t>Decfiual</a:t>
            </a:r>
            <a:r>
              <a:rPr sz="900" b="1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313131"/>
                </a:solidFill>
                <a:latin typeface="Calibri"/>
                <a:cs typeface="Calibri"/>
              </a:rPr>
              <a:t>-</a:t>
            </a:r>
            <a:r>
              <a:rPr sz="900" b="1" spc="7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2A2A2A"/>
                </a:solidFill>
                <a:latin typeface="Calibri"/>
                <a:cs typeface="Calibri"/>
              </a:rPr>
              <a:t>Hex</a:t>
            </a:r>
            <a:r>
              <a:rPr sz="900" b="1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282828"/>
                </a:solidFill>
                <a:latin typeface="Calibri"/>
                <a:cs typeface="Calibri"/>
              </a:rPr>
              <a:t>Convertiorr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415" y="4726244"/>
            <a:ext cx="97155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  <a:tabLst>
                <a:tab pos="358140" algn="l"/>
                <a:tab pos="64262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Arial MT"/>
                <a:cs typeface="Arial MT"/>
              </a:rPr>
              <a:t>/J</a:t>
            </a:r>
            <a:r>
              <a:rPr sz="900" spc="195" dirty="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sz="900" spc="-90" dirty="0">
                <a:solidFill>
                  <a:srgbClr val="333333"/>
                </a:solidFill>
                <a:latin typeface="Arial MT"/>
                <a:cs typeface="Arial MT"/>
              </a:rPr>
              <a:t>Update</a:t>
            </a:r>
            <a:r>
              <a:rPr sz="9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900" spc="-70" dirty="0">
                <a:solidFill>
                  <a:srgbClr val="363636"/>
                </a:solidFill>
                <a:latin typeface="Arial MT"/>
                <a:cs typeface="Arial MT"/>
              </a:rPr>
              <a:t>Port</a:t>
            </a:r>
            <a:r>
              <a:rPr sz="900" spc="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2F2F2F"/>
                </a:solidFill>
                <a:latin typeface="Arial MT"/>
                <a:cs typeface="Arial MT"/>
              </a:rPr>
              <a:t>Value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77" y="5340465"/>
            <a:ext cx="5816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282828"/>
                </a:solidFill>
                <a:latin typeface="Courier New"/>
                <a:cs typeface="Courier New"/>
              </a:rPr>
              <a:t>xnMemory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059" y="5540083"/>
            <a:ext cx="909955" cy="235585"/>
          </a:xfrm>
          <a:prstGeom prst="rect">
            <a:avLst/>
          </a:prstGeom>
          <a:ln w="17219">
            <a:solidFill>
              <a:srgbClr val="64809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30"/>
              </a:spcBef>
              <a:tabLst>
                <a:tab pos="477520" algn="l"/>
                <a:tab pos="732155" algn="l"/>
              </a:tabLst>
            </a:pPr>
            <a:r>
              <a:rPr sz="900" spc="-25" dirty="0">
                <a:latin typeface="Arial MT"/>
                <a:cs typeface="Arial MT"/>
              </a:rPr>
              <a:t>053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360" dirty="0">
                <a:solidFill>
                  <a:srgbClr val="444444"/>
                </a:solidFill>
                <a:latin typeface="Arial MT"/>
                <a:cs typeface="Arial MT"/>
              </a:rPr>
              <a:t>—</a:t>
            </a:r>
            <a:r>
              <a:rPr sz="900" dirty="0">
                <a:solidFill>
                  <a:srgbClr val="444444"/>
                </a:solidFill>
                <a:latin typeface="Arial MT"/>
                <a:cs typeface="Arial MT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Arial MT"/>
                <a:cs typeface="Arial MT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Arial MT"/>
                <a:cs typeface="Arial MT"/>
              </a:rPr>
              <a:t>I-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9878" y="5583109"/>
            <a:ext cx="14224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 MT"/>
                <a:cs typeface="Arial MT"/>
              </a:rPr>
              <a:t>12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993" y="5888371"/>
            <a:ext cx="72453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solidFill>
                  <a:srgbClr val="212121"/>
                </a:solidFill>
                <a:latin typeface="Arial MT"/>
                <a:cs typeface="Arial MT"/>
              </a:rPr>
              <a:t>Update</a:t>
            </a:r>
            <a:r>
              <a:rPr sz="900" spc="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2D2D2D"/>
                </a:solidFill>
                <a:latin typeface="Arial MT"/>
                <a:cs typeface="Arial MT"/>
              </a:rPr>
              <a:t>Nemory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044374" y="1965217"/>
          <a:ext cx="574040" cy="73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605">
                <a:tc>
                  <a:txBody>
                    <a:bodyPr/>
                    <a:lstStyle/>
                    <a:p>
                      <a:pPr marR="46990" algn="ctr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015"/>
                        </a:lnSpc>
                      </a:pPr>
                      <a:r>
                        <a:rPr sz="950" spc="-25" dirty="0">
                          <a:solidFill>
                            <a:srgbClr val="BA8782"/>
                          </a:solidFill>
                          <a:latin typeface="Courier New"/>
                          <a:cs typeface="Courier New"/>
                        </a:rPr>
                        <a:t>LXI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78740" algn="ctr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015"/>
                        </a:lnSpc>
                      </a:pPr>
                      <a:r>
                        <a:rPr sz="950" spc="-25" dirty="0">
                          <a:solidFill>
                            <a:srgbClr val="9C6060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R="60960" algn="ctr">
                        <a:lnSpc>
                          <a:spcPts val="925"/>
                        </a:lnSpc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85"/>
                        </a:lnSpc>
                      </a:pPr>
                      <a:r>
                        <a:rPr sz="900" spc="-25" dirty="0">
                          <a:solidFill>
                            <a:srgbClr val="977B7C"/>
                          </a:solidFill>
                          <a:latin typeface="Courier New"/>
                          <a:cs typeface="Courier New"/>
                        </a:rPr>
                        <a:t>IMX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R="52705" algn="ctr">
                        <a:lnSpc>
                          <a:spcPts val="1080"/>
                        </a:lnSpc>
                      </a:pPr>
                      <a:r>
                        <a:rPr sz="1000" spc="20" dirty="0">
                          <a:latin typeface="Courier New"/>
                          <a:cs typeface="Courier New"/>
                        </a:rPr>
                        <a:t>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070"/>
                        </a:lnSpc>
                      </a:pPr>
                      <a:r>
                        <a:rPr sz="950" spc="-2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53340" algn="ctr">
                        <a:lnSpc>
                          <a:spcPts val="1060"/>
                        </a:lnSpc>
                      </a:pPr>
                      <a:r>
                        <a:rPr sz="1000" spc="-5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040"/>
                        </a:lnSpc>
                      </a:pPr>
                      <a:r>
                        <a:rPr sz="900" spc="-25" dirty="0">
                          <a:solidFill>
                            <a:srgbClr val="997575"/>
                          </a:solidFill>
                          <a:latin typeface="Courier New"/>
                          <a:cs typeface="Courier New"/>
                        </a:rPr>
                        <a:t>DCR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16902" y="2616568"/>
          <a:ext cx="8562336" cy="531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8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marR="135890" algn="r">
                        <a:lnSpc>
                          <a:spcPts val="800"/>
                        </a:lnSpc>
                      </a:pPr>
                      <a:r>
                        <a:rPr sz="800" spc="-25" dirty="0">
                          <a:solidFill>
                            <a:srgbClr val="3F3F3F"/>
                          </a:solidFill>
                          <a:latin typeface="Courier New"/>
                          <a:cs typeface="Courier New"/>
                        </a:rPr>
                        <a:t>FT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800"/>
                        </a:lnSpc>
                      </a:pPr>
                      <a:r>
                        <a:rPr sz="800" spc="-25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800"/>
                        </a:lnSpc>
                      </a:pPr>
                      <a:r>
                        <a:rPr sz="800" spc="-25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560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ts val="8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8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8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581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i="1" spc="-25" dirty="0">
                          <a:solidFill>
                            <a:srgbClr val="343434"/>
                          </a:solidFill>
                          <a:latin typeface="Calibri"/>
                          <a:cs typeface="Calibri"/>
                        </a:rPr>
                        <a:t>IP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25" dirty="0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FF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25" dirty="0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FF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952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825"/>
                        </a:lnSpc>
                      </a:pPr>
                      <a:r>
                        <a:rPr sz="900" spc="55" dirty="0">
                          <a:solidFill>
                            <a:srgbClr val="484848"/>
                          </a:solidFill>
                          <a:latin typeface="Courier New"/>
                          <a:cs typeface="Courier New"/>
                        </a:rPr>
                        <a:t>LOCP:</a:t>
                      </a:r>
                      <a:r>
                        <a:rPr sz="900" spc="165" dirty="0">
                          <a:solidFill>
                            <a:srgbClr val="48484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25" dirty="0">
                          <a:solidFill>
                            <a:srgbClr val="897477"/>
                          </a:solidFill>
                          <a:latin typeface="Courier New"/>
                          <a:cs typeface="Courier New"/>
                        </a:rPr>
                        <a:t>IMX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104775" marR="109855" indent="-1905">
                        <a:lnSpc>
                          <a:spcPct val="102699"/>
                        </a:lnSpc>
                        <a:spcBef>
                          <a:spcPts val="10"/>
                        </a:spcBef>
                      </a:pPr>
                      <a:r>
                        <a:rPr sz="950" dirty="0">
                          <a:solidFill>
                            <a:srgbClr val="AE6769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950" spc="45" dirty="0">
                          <a:solidFill>
                            <a:srgbClr val="AE676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70" dirty="0">
                          <a:latin typeface="Courier New"/>
                          <a:cs typeface="Courier New"/>
                        </a:rPr>
                        <a:t>A,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 dirty="0">
                          <a:solidFill>
                            <a:srgbClr val="488060"/>
                          </a:solidFill>
                          <a:latin typeface="Courier New"/>
                          <a:cs typeface="Courier New"/>
                        </a:rPr>
                        <a:t>M </a:t>
                      </a:r>
                      <a:r>
                        <a:rPr sz="950" dirty="0">
                          <a:solidFill>
                            <a:srgbClr val="575757"/>
                          </a:solidFill>
                          <a:latin typeface="Courier New"/>
                          <a:cs typeface="Courier New"/>
                        </a:rPr>
                        <a:t>CMP</a:t>
                      </a:r>
                      <a:r>
                        <a:rPr sz="950" spc="105" dirty="0">
                          <a:solidFill>
                            <a:srgbClr val="5757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20" dirty="0">
                          <a:solidFill>
                            <a:srgbClr val="56565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825"/>
                        </a:lnSpc>
                      </a:pPr>
                      <a:r>
                        <a:rPr sz="900" spc="-50" dirty="0">
                          <a:solidFill>
                            <a:srgbClr val="575757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1F74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R="23431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8052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2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506244" y="3133165"/>
          <a:ext cx="7167879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50" spc="-50" dirty="0">
                          <a:solidFill>
                            <a:srgbClr val="1D1D1D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dirty="0">
                          <a:solidFill>
                            <a:srgbClr val="494949"/>
                          </a:solidFill>
                          <a:latin typeface="Courier New"/>
                          <a:cs typeface="Courier New"/>
                        </a:rPr>
                        <a:t>JNC</a:t>
                      </a:r>
                      <a:r>
                        <a:rPr sz="950" spc="145" dirty="0">
                          <a:solidFill>
                            <a:srgbClr val="4949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SKIP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99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03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10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040"/>
                        </a:lnSpc>
                      </a:pPr>
                      <a:r>
                        <a:rPr sz="950" dirty="0">
                          <a:solidFill>
                            <a:srgbClr val="A05E62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950" spc="110" dirty="0">
                          <a:solidFill>
                            <a:srgbClr val="A05E6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B,</a:t>
                      </a:r>
                      <a:r>
                        <a:rPr sz="95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10" dirty="0">
                          <a:solidFill>
                            <a:srgbClr val="97AFA1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1030"/>
                        </a:lnSpc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103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103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104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30"/>
                        </a:lnSpc>
                      </a:pPr>
                      <a:r>
                        <a:rPr sz="900" spc="60" dirty="0">
                          <a:solidFill>
                            <a:srgbClr val="525252"/>
                          </a:solidFill>
                          <a:latin typeface="Courier New"/>
                          <a:cs typeface="Courier New"/>
                        </a:rPr>
                        <a:t>SKIP:</a:t>
                      </a:r>
                      <a:r>
                        <a:rPr sz="900" spc="75" dirty="0">
                          <a:solidFill>
                            <a:srgbClr val="52525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30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DCR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030"/>
                        </a:lnSpc>
                      </a:pPr>
                      <a:r>
                        <a:rPr sz="900" spc="10" dirty="0">
                          <a:solidFill>
                            <a:srgbClr val="70707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  <a:spcBef>
                          <a:spcPts val="13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  <a:spcBef>
                          <a:spcPts val="13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990"/>
                        </a:lnSpc>
                        <a:spcBef>
                          <a:spcPts val="13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14799" y="3591153"/>
          <a:ext cx="8500742" cy="891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6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68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50" spc="-10" dirty="0">
                          <a:solidFill>
                            <a:srgbClr val="242424"/>
                          </a:solidFill>
                          <a:latin typeface="Arial MT"/>
                          <a:cs typeface="Arial MT"/>
                        </a:rPr>
                        <a:t>Decimal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746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50" spc="-25" dirty="0">
                          <a:solidFill>
                            <a:srgbClr val="262626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245745">
                        <a:lnSpc>
                          <a:spcPts val="1130"/>
                        </a:lnSpc>
                        <a:spcBef>
                          <a:spcPts val="10"/>
                        </a:spcBef>
                      </a:pPr>
                      <a:r>
                        <a:rPr sz="950" spc="-25" dirty="0">
                          <a:solidFill>
                            <a:srgbClr val="3D3D3D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245110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38125">
                        <a:lnSpc>
                          <a:spcPts val="100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1'5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090"/>
                        </a:lnSpc>
                      </a:pPr>
                      <a:r>
                        <a:rPr sz="950" spc="-25" dirty="0">
                          <a:solidFill>
                            <a:srgbClr val="4D4D4D"/>
                          </a:solidFill>
                          <a:latin typeface="Courier New"/>
                          <a:cs typeface="Courier New"/>
                        </a:rPr>
                        <a:t>JNZ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95885" marR="34925" indent="1905" algn="just">
                        <a:lnSpc>
                          <a:spcPts val="1170"/>
                        </a:lnSpc>
                      </a:pPr>
                      <a:r>
                        <a:rPr sz="900" spc="-25" dirty="0">
                          <a:solidFill>
                            <a:srgbClr val="AE8280"/>
                          </a:solidFill>
                          <a:latin typeface="Courier New"/>
                          <a:cs typeface="Courier New"/>
                        </a:rPr>
                        <a:t>LXI </a:t>
                      </a:r>
                      <a:r>
                        <a:rPr sz="950" spc="-25" dirty="0">
                          <a:solidFill>
                            <a:srgbClr val="AA5B52"/>
                          </a:solidFill>
                          <a:latin typeface="Courier New"/>
                          <a:cs typeface="Courier New"/>
                        </a:rPr>
                        <a:t>MOV </a:t>
                      </a:r>
                      <a:r>
                        <a:rPr sz="900" spc="-25" dirty="0">
                          <a:solidFill>
                            <a:srgbClr val="54342F"/>
                          </a:solidFill>
                          <a:latin typeface="Courier New"/>
                          <a:cs typeface="Courier New"/>
                        </a:rPr>
                        <a:t>HLT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09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LOOK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40" dirty="0">
                          <a:latin typeface="Courier New"/>
                          <a:cs typeface="Courier New"/>
                        </a:rPr>
                        <a:t>H,8G58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M,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20" dirty="0">
                          <a:solidFill>
                            <a:srgbClr val="626262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851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08851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08851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2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144780">
                        <a:lnSpc>
                          <a:spcPts val="1050"/>
                        </a:lnSpc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050"/>
                        </a:lnSpc>
                      </a:pPr>
                      <a:r>
                        <a:rPr sz="900" spc="-4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Arial MT"/>
                          <a:cs typeface="Arial MT"/>
                        </a:rPr>
                        <a:t>Dec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2317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229235" algn="r">
                        <a:lnSpc>
                          <a:spcPts val="900"/>
                        </a:lnSpc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9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2651051" y="1931488"/>
            <a:ext cx="484505" cy="622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7780" marR="5080" indent="635">
              <a:lnSpc>
                <a:spcPct val="104900"/>
              </a:lnSpc>
              <a:spcBef>
                <a:spcPts val="80"/>
              </a:spcBef>
            </a:pPr>
            <a:r>
              <a:rPr sz="950" spc="-140" dirty="0">
                <a:latin typeface="Courier New"/>
                <a:cs typeface="Courier New"/>
              </a:rPr>
              <a:t>H,9'35'? </a:t>
            </a:r>
            <a:r>
              <a:rPr sz="950" dirty="0">
                <a:latin typeface="Courier New"/>
                <a:cs typeface="Courier New"/>
              </a:rPr>
              <a:t>C,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498262"/>
                </a:solidFill>
                <a:latin typeface="Courier New"/>
                <a:cs typeface="Courier New"/>
              </a:rPr>
              <a:t>M</a:t>
            </a:r>
            <a:r>
              <a:rPr sz="950" spc="500" dirty="0">
                <a:solidFill>
                  <a:srgbClr val="498262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94949"/>
                </a:solidFill>
                <a:latin typeface="Courier New"/>
                <a:cs typeface="Courier New"/>
              </a:rPr>
              <a:t>H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60" dirty="0">
                <a:latin typeface="Courier New"/>
                <a:cs typeface="Courier New"/>
              </a:rPr>
              <a:t>B,</a:t>
            </a:r>
            <a:r>
              <a:rPr sz="950" spc="25" dirty="0"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467962"/>
                </a:solidFill>
                <a:latin typeface="Courier New"/>
                <a:cs typeface="Courier New"/>
              </a:rPr>
              <a:t>M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76760" y="824152"/>
            <a:ext cx="18135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Arial MT"/>
                <a:cs typeface="Arial MT"/>
              </a:rPr>
              <a:t>¢¥ltAim8085</a:t>
            </a:r>
            <a:r>
              <a:rPr sz="900" spc="9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111111"/>
                </a:solidFill>
                <a:latin typeface="Arial MT"/>
                <a:cs typeface="Arial MT"/>
              </a:rPr>
              <a:t>-</a:t>
            </a:r>
            <a:r>
              <a:rPr sz="9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1A1A1A"/>
                </a:solidFill>
                <a:latin typeface="Arial MT"/>
                <a:cs typeface="Arial MT"/>
              </a:rPr>
              <a:t>8085</a:t>
            </a:r>
            <a:r>
              <a:rPr sz="900" spc="3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282828"/>
                </a:solidFill>
                <a:latin typeface="Arial MT"/>
                <a:cs typeface="Arial MT"/>
              </a:rPr>
              <a:t>£4icroprooessor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64067" y="824152"/>
            <a:ext cx="42735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282828"/>
                </a:solidFill>
                <a:latin typeface="Arial MT"/>
                <a:cs typeface="Arial MT"/>
              </a:rPr>
              <a:t>'imuIator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99695" y="1638184"/>
            <a:ext cx="2641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838383"/>
                </a:solidFill>
                <a:latin typeface="Calibri"/>
                <a:cs typeface="Calibri"/>
              </a:rPr>
              <a:t>DaLa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53682" y="1638184"/>
            <a:ext cx="3086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858585"/>
                </a:solidFill>
                <a:latin typeface="Calibri"/>
                <a:cs typeface="Calibri"/>
              </a:rPr>
              <a:t>SLack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53307" y="1638184"/>
            <a:ext cx="3917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878787"/>
                </a:solidFill>
                <a:latin typeface="Arial MT"/>
                <a:cs typeface="Arial MT"/>
              </a:rPr>
              <a:t>KeyPad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75264" y="1638184"/>
            <a:ext cx="42862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30" dirty="0">
                <a:solidFill>
                  <a:srgbClr val="282828"/>
                </a:solidFill>
                <a:latin typeface="Calibri"/>
                <a:cs typeface="Calibri"/>
              </a:rPr>
              <a:t>38ernory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29645" y="1638184"/>
            <a:ext cx="5073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858585"/>
                </a:solidFill>
                <a:latin typeface="Calibri"/>
                <a:cs typeface="Calibri"/>
              </a:rPr>
              <a:t>I/O</a:t>
            </a:r>
            <a:r>
              <a:rPr sz="900" b="1" spc="19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900" spc="-65" dirty="0">
                <a:solidFill>
                  <a:srgbClr val="7C7C7C"/>
                </a:solidFill>
                <a:latin typeface="Arial MT"/>
                <a:cs typeface="Arial MT"/>
              </a:rPr>
              <a:t>PorCs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44114" y="1959100"/>
            <a:ext cx="779145" cy="62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8620" algn="l"/>
              </a:tabLst>
            </a:pPr>
            <a:r>
              <a:rPr sz="900" spc="-10" dirty="0">
                <a:solidFill>
                  <a:srgbClr val="2D2D2D"/>
                </a:solidFill>
                <a:latin typeface="Arial MT"/>
                <a:cs typeface="Arial MT"/>
              </a:rPr>
              <a:t>Start</a:t>
            </a:r>
            <a:r>
              <a:rPr sz="900" dirty="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sz="900" spc="-20" dirty="0">
                <a:latin typeface="Arial MT"/>
                <a:cs typeface="Arial MT"/>
              </a:rPr>
              <a:t>8050</a:t>
            </a:r>
            <a:endParaRPr sz="900">
              <a:latin typeface="Arial MT"/>
              <a:cs typeface="Arial MT"/>
            </a:endParaRPr>
          </a:p>
          <a:p>
            <a:pPr marL="161925" marR="5080" indent="-120650">
              <a:lnSpc>
                <a:spcPct val="137000"/>
              </a:lnSpc>
              <a:spcBef>
                <a:spcPts val="675"/>
              </a:spcBef>
            </a:pPr>
            <a:r>
              <a:rPr sz="900" dirty="0">
                <a:solidFill>
                  <a:srgbClr val="898989"/>
                </a:solidFill>
                <a:latin typeface="Arial MT"/>
                <a:cs typeface="Arial MT"/>
              </a:rPr>
              <a:t>Address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909090"/>
                </a:solidFill>
                <a:latin typeface="Arial MT"/>
                <a:cs typeface="Arial MT"/>
              </a:rPr>
              <a:t>(Flex) </a:t>
            </a:r>
            <a:r>
              <a:rPr sz="900" spc="-20" dirty="0">
                <a:latin typeface="Arial MT"/>
                <a:cs typeface="Arial MT"/>
              </a:rPr>
              <a:t>1F72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97781" y="2181522"/>
            <a:ext cx="80137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37000"/>
              </a:lnSpc>
              <a:spcBef>
                <a:spcPts val="100"/>
              </a:spcBef>
              <a:tabLst>
                <a:tab pos="537210" algn="l"/>
              </a:tabLst>
            </a:pPr>
            <a:r>
              <a:rPr sz="900" spc="-25" dirty="0">
                <a:solidFill>
                  <a:srgbClr val="7E7E7E"/>
                </a:solidFill>
                <a:latin typeface="Arial MT"/>
                <a:cs typeface="Arial MT"/>
              </a:rPr>
              <a:t>Addl</a:t>
            </a:r>
            <a:r>
              <a:rPr sz="900" spc="-7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E7E7E"/>
                </a:solidFill>
                <a:latin typeface="Arial MT"/>
                <a:cs typeface="Arial MT"/>
              </a:rPr>
              <a:t>ess</a:t>
            </a:r>
            <a:r>
              <a:rPr sz="900" spc="49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 </a:t>
            </a:r>
            <a:r>
              <a:rPr sz="900" spc="-20" dirty="0">
                <a:latin typeface="Arial MT"/>
                <a:cs typeface="Arial MT"/>
              </a:rPr>
              <a:t>8050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17415" y="4542087"/>
            <a:ext cx="1483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909090"/>
                </a:solidFill>
                <a:latin typeface="Arial MT"/>
                <a:cs typeface="Arial MT"/>
              </a:rPr>
              <a:t>tJo</a:t>
            </a:r>
            <a:r>
              <a:rPr sz="900" spc="38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65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7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05367" y="4729941"/>
            <a:ext cx="711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63122" y="4729941"/>
            <a:ext cx="146113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824" y="2151935"/>
            <a:ext cx="234817" cy="704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799" y="4359084"/>
            <a:ext cx="769620" cy="0"/>
          </a:xfrm>
          <a:custGeom>
            <a:avLst/>
            <a:gdLst/>
            <a:ahLst/>
            <a:cxnLst/>
            <a:rect l="l" t="t" r="r" b="b"/>
            <a:pathLst>
              <a:path w="769619">
                <a:moveTo>
                  <a:pt x="0" y="0"/>
                </a:moveTo>
                <a:lnTo>
                  <a:pt x="7691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051" y="2162111"/>
            <a:ext cx="2640965" cy="0"/>
          </a:xfrm>
          <a:custGeom>
            <a:avLst/>
            <a:gdLst/>
            <a:ahLst/>
            <a:cxnLst/>
            <a:rect l="l" t="t" r="r" b="b"/>
            <a:pathLst>
              <a:path w="2640965">
                <a:moveTo>
                  <a:pt x="0" y="0"/>
                </a:moveTo>
                <a:lnTo>
                  <a:pt x="2640385" y="0"/>
                </a:lnTo>
              </a:path>
            </a:pathLst>
          </a:custGeom>
          <a:ln w="17219">
            <a:solidFill>
              <a:srgbClr val="647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3102" y="1855022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7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1493" y="1643165"/>
            <a:ext cx="203508" cy="1017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7593" y="1885809"/>
            <a:ext cx="211335" cy="7044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97698" y="1995391"/>
            <a:ext cx="868822" cy="9001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1033" y="1064730"/>
            <a:ext cx="57912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397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spc="-30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spc="-2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054" y="1064730"/>
            <a:ext cx="48514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7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7694" y="1060816"/>
            <a:ext cx="37528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20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8771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8771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51" y="1555345"/>
            <a:ext cx="508634" cy="7721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900" spc="-10" dirty="0">
                <a:solidFill>
                  <a:srgbClr val="262626"/>
                </a:solidFill>
                <a:latin typeface="Cambria"/>
                <a:cs typeface="Cambria"/>
              </a:rPr>
              <a:t>Registers</a:t>
            </a:r>
            <a:endParaRPr sz="900">
              <a:latin typeface="Cambria"/>
              <a:cs typeface="Cambria"/>
            </a:endParaRPr>
          </a:p>
          <a:p>
            <a:pPr marR="45720" algn="ctr">
              <a:lnSpc>
                <a:spcPct val="100000"/>
              </a:lnSpc>
              <a:spcBef>
                <a:spcPts val="275"/>
              </a:spcBef>
            </a:pPr>
            <a:r>
              <a:rPr sz="900" i="1" spc="-50" dirty="0">
                <a:solidFill>
                  <a:srgbClr val="484848"/>
                </a:solidFill>
                <a:latin typeface="Cambria"/>
                <a:cs typeface="Cambria"/>
              </a:rPr>
              <a:t>A</a:t>
            </a:r>
            <a:endParaRPr sz="900">
              <a:latin typeface="Cambria"/>
              <a:cs typeface="Cambria"/>
            </a:endParaRPr>
          </a:p>
          <a:p>
            <a:pPr marL="165735" marR="206375" algn="ctr">
              <a:lnSpc>
                <a:spcPct val="154100"/>
              </a:lnSpc>
              <a:spcBef>
                <a:spcPts val="20"/>
              </a:spcBef>
            </a:pPr>
            <a:r>
              <a:rPr sz="85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r>
              <a:rPr sz="850" i="1" spc="500" dirty="0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sz="85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7657" y="1763420"/>
            <a:ext cx="12827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2A2A2A"/>
                </a:solidFill>
                <a:latin typeface="Cambria"/>
                <a:cs typeface="Cambria"/>
              </a:rPr>
              <a:t>F8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7160" y="1902460"/>
            <a:ext cx="132715" cy="4248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850" spc="-35" dirty="0">
                <a:solidFill>
                  <a:srgbClr val="2D2D2D"/>
                </a:solidFill>
                <a:latin typeface="Cambria"/>
                <a:cs typeface="Cambria"/>
              </a:rPr>
              <a:t>10</a:t>
            </a:r>
            <a:endParaRPr sz="8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50"/>
              </a:spcBef>
            </a:pPr>
            <a:r>
              <a:rPr sz="850" spc="-4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5443" y="1902460"/>
            <a:ext cx="130175" cy="4248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850" spc="-4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4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850" spc="-4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spc="-4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7854" y="2172501"/>
            <a:ext cx="240029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solidFill>
                  <a:srgbClr val="2D2D2D"/>
                </a:solidFill>
                <a:latin typeface="Cambria"/>
                <a:cs typeface="Cambria"/>
              </a:rPr>
              <a:t>Z</a:t>
            </a:r>
            <a:r>
              <a:rPr sz="850" i="1" spc="240" dirty="0">
                <a:solidFill>
                  <a:srgbClr val="2D2D2D"/>
                </a:solidFill>
                <a:latin typeface="Cambria"/>
                <a:cs typeface="Cambria"/>
              </a:rPr>
              <a:t>  </a:t>
            </a:r>
            <a:r>
              <a:rPr sz="850" spc="-50" dirty="0">
                <a:solidFill>
                  <a:srgbClr val="262626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764" y="2951682"/>
            <a:ext cx="782320" cy="3784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450"/>
              </a:spcBef>
              <a:tabLst>
                <a:tab pos="478790" algn="l"/>
              </a:tabLst>
            </a:pPr>
            <a:r>
              <a:rPr sz="800" i="1" spc="-20" dirty="0">
                <a:solidFill>
                  <a:srgbClr val="363636"/>
                </a:solidFill>
                <a:latin typeface="Cambria"/>
                <a:cs typeface="Cambria"/>
              </a:rPr>
              <a:t>:S’P</a:t>
            </a:r>
            <a:r>
              <a:rPr sz="800" i="1" dirty="0">
                <a:solidFill>
                  <a:srgbClr val="363636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665480" algn="l"/>
              </a:tabLst>
            </a:pPr>
            <a:r>
              <a:rPr sz="900" i="1" spc="-5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900" i="1" spc="-25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r>
              <a:rPr sz="900" i="1" dirty="0">
                <a:solidFill>
                  <a:srgbClr val="313131"/>
                </a:solidFill>
                <a:latin typeface="Cambria"/>
                <a:cs typeface="Cambria"/>
              </a:rPr>
              <a:t>	</a:t>
            </a:r>
            <a:r>
              <a:rPr sz="900" spc="-6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306" y="3394270"/>
            <a:ext cx="1341120" cy="6108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Decfiual</a:t>
            </a:r>
            <a:r>
              <a:rPr sz="900" spc="5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313131"/>
                </a:solidFill>
                <a:latin typeface="Cambria"/>
                <a:cs typeface="Cambria"/>
              </a:rPr>
              <a:t>-</a:t>
            </a:r>
            <a:r>
              <a:rPr sz="900" spc="90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2A2A2A"/>
                </a:solidFill>
                <a:latin typeface="Cambria"/>
                <a:cs typeface="Cambria"/>
              </a:rPr>
              <a:t>Hex</a:t>
            </a:r>
            <a:r>
              <a:rPr sz="900" spc="-1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Convertiorr</a:t>
            </a:r>
            <a:endParaRPr sz="900">
              <a:latin typeface="Cambria"/>
              <a:cs typeface="Cambria"/>
            </a:endParaRPr>
          </a:p>
          <a:p>
            <a:pPr marR="28575" algn="r">
              <a:lnSpc>
                <a:spcPct val="100000"/>
              </a:lnSpc>
              <a:spcBef>
                <a:spcPts val="325"/>
              </a:spcBef>
              <a:tabLst>
                <a:tab pos="970280" algn="l"/>
              </a:tabLst>
            </a:pPr>
            <a:r>
              <a:rPr sz="850" spc="-10" dirty="0">
                <a:solidFill>
                  <a:srgbClr val="242424"/>
                </a:solidFill>
                <a:latin typeface="Cambria"/>
                <a:cs typeface="Cambria"/>
              </a:rPr>
              <a:t>Decimal</a:t>
            </a:r>
            <a:r>
              <a:rPr sz="850" dirty="0">
                <a:solidFill>
                  <a:srgbClr val="242424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262626"/>
                </a:solidFill>
                <a:latin typeface="Cambria"/>
                <a:cs typeface="Cambria"/>
              </a:rPr>
              <a:t>Hex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889000" algn="l"/>
              </a:tabLst>
            </a:pPr>
            <a:r>
              <a:rPr sz="800" spc="-50" dirty="0">
                <a:latin typeface="Courier New"/>
                <a:cs typeface="Courier New"/>
              </a:rPr>
              <a:t>0</a:t>
            </a:r>
            <a:r>
              <a:rPr sz="800" dirty="0">
                <a:latin typeface="Courier New"/>
                <a:cs typeface="Courier New"/>
              </a:rPr>
              <a:t>	</a:t>
            </a: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17167" y="2960965"/>
          <a:ext cx="7694293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ts val="875"/>
                        </a:lnSpc>
                        <a:spcBef>
                          <a:spcPts val="380"/>
                        </a:spcBef>
                      </a:pPr>
                      <a:r>
                        <a:rPr sz="800" spc="-25" dirty="0">
                          <a:solidFill>
                            <a:srgbClr val="232323"/>
                          </a:solidFill>
                          <a:latin typeface="Cambria"/>
                          <a:cs typeface="Cambria"/>
                        </a:rPr>
                        <a:t>FF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3204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1E43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spc="-50" dirty="0">
                          <a:solidFill>
                            <a:srgbClr val="1D1D1D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1F44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990"/>
                        </a:lnSpc>
                        <a:spcBef>
                          <a:spcPts val="2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  <a:spcBef>
                          <a:spcPts val="2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2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47380" y="4150726"/>
            <a:ext cx="4819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80" dirty="0">
                <a:solidFill>
                  <a:srgbClr val="4B4B4B"/>
                </a:solidFill>
                <a:latin typeface="Arial MT"/>
                <a:cs typeface="Arial MT"/>
              </a:rPr>
              <a:t>•@To</a:t>
            </a:r>
            <a:r>
              <a:rPr sz="900" spc="1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900" spc="-65" dirty="0">
                <a:solidFill>
                  <a:srgbClr val="3B3B3B"/>
                </a:solidFill>
                <a:latin typeface="Arial MT"/>
                <a:cs typeface="Arial MT"/>
              </a:rPr>
              <a:t>Hex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5514" y="5583109"/>
            <a:ext cx="12503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  <a:tab pos="693420" algn="l"/>
                <a:tab pos="981710" algn="l"/>
              </a:tabLst>
            </a:pPr>
            <a:r>
              <a:rPr sz="900" spc="-20" dirty="0">
                <a:latin typeface="Cambria"/>
                <a:cs typeface="Cambria"/>
              </a:rPr>
              <a:t>8000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424242"/>
                </a:solidFill>
                <a:latin typeface="Cambria"/>
                <a:cs typeface="Cambria"/>
              </a:rPr>
              <a:t>—</a:t>
            </a:r>
            <a:r>
              <a:rPr sz="900" dirty="0">
                <a:solidFill>
                  <a:srgbClr val="424242"/>
                </a:solidFill>
                <a:latin typeface="Cambria"/>
                <a:cs typeface="Cambria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Cambria"/>
                <a:cs typeface="Cambria"/>
              </a:rPr>
              <a:t>I-</a:t>
            </a:r>
            <a:r>
              <a:rPr sz="900" dirty="0">
                <a:solidFill>
                  <a:srgbClr val="383838"/>
                </a:solidFill>
                <a:latin typeface="Cambria"/>
                <a:cs typeface="Cambria"/>
              </a:rPr>
              <a:t>	</a:t>
            </a:r>
            <a:r>
              <a:rPr sz="900" spc="-35" dirty="0">
                <a:latin typeface="Cambria"/>
                <a:cs typeface="Cambria"/>
              </a:rPr>
              <a:t>07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900">
              <a:latin typeface="Cambria"/>
              <a:cs typeface="Cambria"/>
            </a:endParaRPr>
          </a:p>
          <a:p>
            <a:pPr marL="546100">
              <a:lnSpc>
                <a:spcPct val="100000"/>
              </a:lnSpc>
            </a:pPr>
            <a:r>
              <a:rPr sz="900" spc="-55" dirty="0">
                <a:solidFill>
                  <a:srgbClr val="212121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900" spc="-50" dirty="0">
                <a:solidFill>
                  <a:srgbClr val="2D2D2D"/>
                </a:solidFill>
                <a:latin typeface="Cambria"/>
                <a:cs typeface="Cambria"/>
              </a:rPr>
              <a:t>Nemory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A2A2A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13131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65688" y="2059033"/>
            <a:ext cx="922019" cy="3441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spc="-50" dirty="0"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60"/>
              </a:spcBef>
              <a:tabLst>
                <a:tab pos="287655" algn="l"/>
              </a:tabLst>
            </a:pPr>
            <a:r>
              <a:rPr sz="900" spc="-50" dirty="0">
                <a:latin typeface="Courier New"/>
                <a:cs typeface="Courier New"/>
              </a:rPr>
              <a:t>3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dirty="0">
                <a:solidFill>
                  <a:srgbClr val="675450"/>
                </a:solidFill>
                <a:latin typeface="Courier New"/>
                <a:cs typeface="Courier New"/>
              </a:rPr>
              <a:t>STA</a:t>
            </a:r>
            <a:r>
              <a:rPr sz="900" spc="300" dirty="0">
                <a:solidFill>
                  <a:srgbClr val="675450"/>
                </a:solidFill>
                <a:latin typeface="Courier New"/>
                <a:cs typeface="Courier New"/>
              </a:rPr>
              <a:t> </a:t>
            </a:r>
            <a:r>
              <a:rPr sz="900" spc="30" dirty="0">
                <a:solidFill>
                  <a:srgbClr val="8E758E"/>
                </a:solidFill>
                <a:latin typeface="Courier New"/>
                <a:cs typeface="Courier New"/>
              </a:rPr>
              <a:t>900i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66298" y="2526575"/>
            <a:ext cx="53340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1465" algn="l"/>
              </a:tabLst>
            </a:pPr>
            <a:r>
              <a:rPr sz="900" spc="5" dirty="0">
                <a:solidFill>
                  <a:srgbClr val="262626"/>
                </a:solidFill>
                <a:latin typeface="Courier New"/>
                <a:cs typeface="Courier New"/>
              </a:rPr>
              <a:t>5</a:t>
            </a:r>
            <a:r>
              <a:rPr sz="900" dirty="0">
                <a:solidFill>
                  <a:srgbClr val="262626"/>
                </a:solidFill>
                <a:latin typeface="Courier New"/>
                <a:cs typeface="Courier New"/>
              </a:rPr>
              <a:t>	</a:t>
            </a:r>
            <a:r>
              <a:rPr sz="900" spc="25" dirty="0">
                <a:solidFill>
                  <a:srgbClr val="494949"/>
                </a:solidFill>
                <a:latin typeface="Courier New"/>
                <a:cs typeface="Courier New"/>
              </a:rPr>
              <a:t>HLT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76872" y="824152"/>
            <a:ext cx="231775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7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1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r>
              <a:rPr sz="900" spc="46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43462" y="1931488"/>
            <a:ext cx="3624579" cy="763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1130"/>
              </a:lnSpc>
              <a:spcBef>
                <a:spcPts val="135"/>
              </a:spcBef>
            </a:pPr>
            <a:r>
              <a:rPr sz="950" spc="7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r>
              <a:rPr sz="950" spc="8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Load</a:t>
            </a:r>
            <a:r>
              <a:rPr sz="950" spc="18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61616"/>
                </a:solidFill>
                <a:latin typeface="Courier New"/>
                <a:cs typeface="Courier New"/>
              </a:rPr>
              <a:t>the</a:t>
            </a:r>
            <a:r>
              <a:rPr sz="950" spc="190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A8A5CA"/>
                </a:solidFill>
                <a:latin typeface="Courier New"/>
                <a:cs typeface="Courier New"/>
              </a:rPr>
              <a:t>number</a:t>
            </a:r>
            <a:r>
              <a:rPr sz="950" spc="265" dirty="0">
                <a:solidFill>
                  <a:srgbClr val="A8A5C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31313"/>
                </a:solidFill>
                <a:latin typeface="Courier New"/>
                <a:cs typeface="Courier New"/>
              </a:rPr>
              <a:t>from</a:t>
            </a:r>
            <a:r>
              <a:rPr sz="950" spc="190" dirty="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12121"/>
                </a:solidFill>
                <a:latin typeface="Courier New"/>
                <a:cs typeface="Courier New"/>
              </a:rPr>
              <a:t>memory</a:t>
            </a:r>
            <a:r>
              <a:rPr sz="950" spc="2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31313"/>
                </a:solidFill>
                <a:latin typeface="Courier New"/>
                <a:cs typeface="Courier New"/>
              </a:rPr>
              <a:t>location</a:t>
            </a:r>
            <a:r>
              <a:rPr sz="950" spc="195" dirty="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31313"/>
                </a:solidFill>
                <a:latin typeface="Courier New"/>
                <a:cs typeface="Courier New"/>
              </a:rPr>
              <a:t>8000H</a:t>
            </a:r>
            <a:r>
              <a:rPr sz="950" spc="229" dirty="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626262"/>
                </a:solidFill>
                <a:latin typeface="Courier New"/>
                <a:cs typeface="Courier New"/>
              </a:rPr>
              <a:t>i</a:t>
            </a:r>
            <a:endParaRPr sz="950">
              <a:latin typeface="Courier New"/>
              <a:cs typeface="Courier New"/>
            </a:endParaRPr>
          </a:p>
          <a:p>
            <a:pPr marR="8890" algn="r">
              <a:lnSpc>
                <a:spcPts val="1190"/>
              </a:lnSpc>
            </a:pPr>
            <a:r>
              <a:rPr sz="1000" dirty="0">
                <a:solidFill>
                  <a:srgbClr val="2D2D2D"/>
                </a:solidFill>
                <a:latin typeface="Courier New"/>
                <a:cs typeface="Courier New"/>
              </a:rPr>
              <a:t>;</a:t>
            </a:r>
            <a:r>
              <a:rPr sz="1000" spc="-50" dirty="0">
                <a:solidFill>
                  <a:srgbClr val="2D2D2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11111"/>
                </a:solidFill>
                <a:latin typeface="Courier New"/>
                <a:cs typeface="Courier New"/>
              </a:rPr>
              <a:t>Complement</a:t>
            </a:r>
            <a:r>
              <a:rPr sz="1000" spc="140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C1C1C"/>
                </a:solidFill>
                <a:latin typeface="Courier New"/>
                <a:cs typeface="Courier New"/>
              </a:rPr>
              <a:t>the</a:t>
            </a:r>
            <a:r>
              <a:rPr sz="1000" spc="3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F2D54"/>
                </a:solidFill>
                <a:latin typeface="Courier New"/>
                <a:cs typeface="Courier New"/>
              </a:rPr>
              <a:t>number</a:t>
            </a:r>
            <a:r>
              <a:rPr sz="1000" spc="120" dirty="0">
                <a:solidFill>
                  <a:srgbClr val="2F2D54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63636"/>
                </a:solidFill>
                <a:latin typeface="Courier New"/>
                <a:cs typeface="Courier New"/>
              </a:rPr>
              <a:t>in</a:t>
            </a:r>
            <a:r>
              <a:rPr sz="1000" spc="-35" dirty="0">
                <a:solidFill>
                  <a:srgbClr val="36363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F1F1F"/>
                </a:solidFill>
                <a:latin typeface="Courier New"/>
                <a:cs typeface="Courier New"/>
              </a:rPr>
              <a:t>the</a:t>
            </a:r>
            <a:r>
              <a:rPr sz="1000" spc="2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C1C1C"/>
                </a:solidFill>
                <a:latin typeface="Courier New"/>
                <a:cs typeface="Courier New"/>
              </a:rPr>
              <a:t>accumulator</a:t>
            </a:r>
            <a:r>
              <a:rPr sz="1000" spc="18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000" spc="-25" dirty="0">
                <a:solidFill>
                  <a:srgbClr val="696969"/>
                </a:solidFill>
                <a:latin typeface="Courier New"/>
                <a:cs typeface="Courier New"/>
              </a:rPr>
              <a:t>(o</a:t>
            </a:r>
            <a:endParaRPr sz="1000">
              <a:latin typeface="Courier New"/>
              <a:cs typeface="Courier New"/>
            </a:endParaRPr>
          </a:p>
          <a:p>
            <a:pPr marR="15875" algn="r">
              <a:lnSpc>
                <a:spcPct val="100000"/>
              </a:lnSpc>
              <a:spcBef>
                <a:spcPts val="25"/>
              </a:spcBef>
            </a:pPr>
            <a:r>
              <a:rPr sz="950" spc="70" dirty="0">
                <a:solidFill>
                  <a:srgbClr val="212121"/>
                </a:solidFill>
                <a:latin typeface="Courier New"/>
                <a:cs typeface="Courier New"/>
              </a:rPr>
              <a:t>; </a:t>
            </a:r>
            <a:r>
              <a:rPr sz="950" dirty="0">
                <a:solidFill>
                  <a:srgbClr val="151515"/>
                </a:solidFill>
                <a:latin typeface="Courier New"/>
                <a:cs typeface="Courier New"/>
              </a:rPr>
              <a:t>Store</a:t>
            </a:r>
            <a:r>
              <a:rPr sz="950" spc="220" dirty="0">
                <a:solidFill>
                  <a:srgbClr val="151515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82828"/>
                </a:solidFill>
                <a:latin typeface="Courier New"/>
                <a:cs typeface="Courier New"/>
              </a:rPr>
              <a:t>the</a:t>
            </a:r>
            <a:r>
              <a:rPr sz="950" spc="17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F1F1F"/>
                </a:solidFill>
                <a:latin typeface="Courier New"/>
                <a:cs typeface="Courier New"/>
              </a:rPr>
              <a:t>result</a:t>
            </a:r>
            <a:r>
              <a:rPr sz="950" spc="29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11111"/>
                </a:solidFill>
                <a:latin typeface="Courier New"/>
                <a:cs typeface="Courier New"/>
              </a:rPr>
              <a:t>(one's</a:t>
            </a:r>
            <a:r>
              <a:rPr sz="950" spc="190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complement)</a:t>
            </a:r>
            <a:r>
              <a:rPr sz="950" spc="33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F1F1F"/>
                </a:solidFill>
                <a:latin typeface="Courier New"/>
                <a:cs typeface="Courier New"/>
              </a:rPr>
              <a:t>in</a:t>
            </a:r>
            <a:r>
              <a:rPr sz="950" spc="13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1A1A1A"/>
                </a:solidFill>
                <a:latin typeface="Courier New"/>
                <a:cs typeface="Courier New"/>
              </a:rPr>
              <a:t>memor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950" spc="70" dirty="0">
                <a:solidFill>
                  <a:srgbClr val="2B2B2B"/>
                </a:solidFill>
                <a:latin typeface="Courier New"/>
                <a:cs typeface="Courier New"/>
              </a:rPr>
              <a:t>;</a:t>
            </a:r>
            <a:r>
              <a:rPr sz="950" spc="50" dirty="0">
                <a:solidFill>
                  <a:srgbClr val="2B2B2B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Halt</a:t>
            </a:r>
            <a:r>
              <a:rPr sz="950" spc="14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the</a:t>
            </a:r>
            <a:r>
              <a:rPr sz="950" spc="105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111111"/>
                </a:solidFill>
                <a:latin typeface="Courier New"/>
                <a:cs typeface="Courier New"/>
              </a:rPr>
              <a:t>program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12499" y="2397983"/>
          <a:ext cx="8617582" cy="534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9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87630">
                        <a:lnSpc>
                          <a:spcPts val="975"/>
                        </a:lnSpc>
                      </a:pPr>
                      <a:r>
                        <a:rPr sz="850" spc="-13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/-</a:t>
                      </a:r>
                      <a:r>
                        <a:rPr sz="850" spc="-3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II</a:t>
                      </a:r>
                      <a:endParaRPr sz="850">
                        <a:latin typeface="Cambria"/>
                        <a:cs typeface="Cambr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00" spc="30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UPS'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975"/>
                        </a:lnSpc>
                      </a:pP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80</a:t>
                      </a:r>
                      <a:endParaRPr sz="850">
                        <a:latin typeface="Cambria"/>
                        <a:cs typeface="Cambria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00" spc="-25" dirty="0">
                          <a:solidFill>
                            <a:srgbClr val="36363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0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975"/>
                        </a:lnSpc>
                      </a:pPr>
                      <a:r>
                        <a:rPr sz="850" spc="-25" dirty="0">
                          <a:solidFill>
                            <a:srgbClr val="232323"/>
                          </a:solidFill>
                          <a:latin typeface="Cambria"/>
                          <a:cs typeface="Cambria"/>
                        </a:rPr>
                        <a:t>51</a:t>
                      </a:r>
                      <a:endParaRPr sz="850">
                        <a:latin typeface="Cambria"/>
                        <a:cs typeface="Cambria"/>
                      </a:endParaRPr>
                    </a:p>
                    <a:p>
                      <a:pPr marL="1301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00" spc="-25" dirty="0">
                          <a:solidFill>
                            <a:srgbClr val="36363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0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800" i="1" spc="-25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AC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ts val="994"/>
                        </a:lnSpc>
                      </a:pPr>
                      <a:r>
                        <a:rPr sz="950" spc="35" dirty="0">
                          <a:latin typeface="Courier New"/>
                          <a:cs typeface="Courier New"/>
                        </a:rPr>
                        <a:t>4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ts val="835"/>
                        </a:lnSpc>
                      </a:pPr>
                      <a:r>
                        <a:rPr sz="800" spc="-5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1E40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R="230504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8000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7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248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76835">
                        <a:lnSpc>
                          <a:spcPts val="880"/>
                        </a:lnSpc>
                        <a:spcBef>
                          <a:spcPts val="340"/>
                        </a:spcBef>
                      </a:pPr>
                      <a:r>
                        <a:rPr sz="800" spc="-50" dirty="0">
                          <a:solidFill>
                            <a:srgbClr val="5D5D5D"/>
                          </a:solidFill>
                          <a:latin typeface="Cambria"/>
                          <a:cs typeface="Cambria"/>
                        </a:rPr>
                        <a:t>K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880"/>
                        </a:lnSpc>
                        <a:spcBef>
                          <a:spcPts val="340"/>
                        </a:spcBef>
                      </a:pPr>
                      <a:r>
                        <a:rPr sz="800" spc="-25" dirty="0">
                          <a:solidFill>
                            <a:srgbClr val="1C1C1C"/>
                          </a:solidFill>
                          <a:latin typeface="Cambria"/>
                          <a:cs typeface="Cambria"/>
                        </a:rPr>
                        <a:t>42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880"/>
                        </a:lnSpc>
                        <a:spcBef>
                          <a:spcPts val="340"/>
                        </a:spcBef>
                      </a:pPr>
                      <a:r>
                        <a:rPr sz="80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00" spc="-25" dirty="0">
                          <a:solidFill>
                            <a:srgbClr val="2B2B2B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ts val="880"/>
                        </a:lnSpc>
                        <a:spcBef>
                          <a:spcPts val="340"/>
                        </a:spcBef>
                      </a:pPr>
                      <a:r>
                        <a:rPr sz="800" i="1" spc="-50" dirty="0">
                          <a:solidFill>
                            <a:srgbClr val="383838"/>
                          </a:solidFill>
                          <a:latin typeface="Cambria"/>
                          <a:cs typeface="Cambria"/>
                        </a:rPr>
                        <a:t>p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880"/>
                        </a:lnSpc>
                        <a:spcBef>
                          <a:spcPts val="340"/>
                        </a:spcBef>
                      </a:pPr>
                      <a:r>
                        <a:rPr sz="800" spc="-5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71991" y="1638184"/>
            <a:ext cx="4311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30754" y="1638184"/>
            <a:ext cx="5099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spc="1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43004" y="1959100"/>
            <a:ext cx="78232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900" spc="-10" dirty="0">
                <a:solidFill>
                  <a:srgbClr val="2D2D2D"/>
                </a:solidFill>
                <a:latin typeface="Cambria"/>
                <a:cs typeface="Cambria"/>
              </a:rPr>
              <a:t>Start</a:t>
            </a:r>
            <a:r>
              <a:rPr sz="90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900" spc="-20" dirty="0">
                <a:latin typeface="Cambria"/>
                <a:cs typeface="Cambria"/>
              </a:rPr>
              <a:t>8000)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ambria"/>
              <a:cs typeface="Cambria"/>
            </a:endParaRPr>
          </a:p>
          <a:p>
            <a:pPr marL="42545">
              <a:lnSpc>
                <a:spcPct val="100000"/>
              </a:lnSpc>
            </a:pPr>
            <a:r>
              <a:rPr sz="900" spc="-10" dirty="0">
                <a:solidFill>
                  <a:srgbClr val="898989"/>
                </a:solidFill>
                <a:latin typeface="Arial MT"/>
                <a:cs typeface="Arial MT"/>
              </a:rPr>
              <a:t>Addi</a:t>
            </a:r>
            <a:r>
              <a:rPr sz="900" spc="-6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ess</a:t>
            </a:r>
            <a:r>
              <a:rPr sz="900" spc="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909090"/>
                </a:solidFill>
                <a:latin typeface="Arial MT"/>
                <a:cs typeface="Arial MT"/>
              </a:rPr>
              <a:t>(Hex)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18207" y="2233053"/>
            <a:ext cx="44132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7C7C7C"/>
                </a:solidFill>
                <a:latin typeface="Arial MT"/>
                <a:cs typeface="Arial MT"/>
              </a:rPr>
              <a:t>Addl</a:t>
            </a:r>
            <a:r>
              <a:rPr sz="900" spc="-4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C7C7C"/>
                </a:solidFill>
                <a:latin typeface="Arial MT"/>
                <a:cs typeface="Arial MT"/>
              </a:rPr>
              <a:t>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33700" y="2233053"/>
            <a:ext cx="26543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93391" y="3418227"/>
            <a:ext cx="245745" cy="370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00" spc="-85" dirty="0">
                <a:latin typeface="Arial MT"/>
                <a:cs typeface="Arial MT"/>
              </a:rPr>
              <a:t>1E46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85" dirty="0">
                <a:solidFill>
                  <a:srgbClr val="131313"/>
                </a:solidFill>
                <a:latin typeface="Arial MT"/>
                <a:cs typeface="Arial MT"/>
              </a:rPr>
              <a:t>1E47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97781" y="3418227"/>
            <a:ext cx="240665" cy="370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00" spc="-70" dirty="0">
                <a:latin typeface="Arial MT"/>
                <a:cs typeface="Arial MT"/>
              </a:rPr>
              <a:t>8006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70" dirty="0">
                <a:latin typeface="Arial MT"/>
                <a:cs typeface="Arial MT"/>
              </a:rPr>
              <a:t>8007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22096" y="3418227"/>
            <a:ext cx="71120" cy="370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49238"/>
              </p:ext>
            </p:extLst>
          </p:nvPr>
        </p:nvGraphicFramePr>
        <p:xfrm>
          <a:off x="990144" y="3745780"/>
          <a:ext cx="7620634" cy="71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4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5180" algn="r">
                        <a:lnSpc>
                          <a:spcPts val="1405"/>
                        </a:lnSpc>
                      </a:pPr>
                      <a:endParaRPr sz="12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944"/>
                        </a:lnSpc>
                        <a:spcBef>
                          <a:spcPts val="509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944"/>
                        </a:lnSpc>
                        <a:spcBef>
                          <a:spcPts val="509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4"/>
                        </a:lnSpc>
                        <a:spcBef>
                          <a:spcPts val="509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476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7875" algn="r">
                        <a:lnSpc>
                          <a:spcPts val="1470"/>
                        </a:lnSpc>
                      </a:pPr>
                      <a:endParaRPr sz="13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2065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177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8010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8011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7105367" y="4490556"/>
            <a:ext cx="38862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">
              <a:lnSpc>
                <a:spcPct val="137000"/>
              </a:lnSpc>
              <a:spcBef>
                <a:spcPts val="100"/>
              </a:spcBef>
            </a:pPr>
            <a:r>
              <a:rPr sz="900" spc="-3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-2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114" dirty="0">
                <a:solidFill>
                  <a:srgbClr val="909090"/>
                </a:solidFill>
                <a:latin typeface="Arial MT"/>
                <a:cs typeface="Arial MT"/>
              </a:rPr>
              <a:t>I4o</a:t>
            </a:r>
            <a:r>
              <a:rPr sz="900" spc="5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63122" y="4490556"/>
            <a:ext cx="1461135" cy="401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500"/>
              </a:spcBef>
            </a:pP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114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824" y="2887696"/>
            <a:ext cx="226989" cy="704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799" y="3444564"/>
          <a:ext cx="8498204" cy="1018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79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4625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b="1" spc="-6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Decfiual</a:t>
                      </a:r>
                      <a:r>
                        <a:rPr sz="900" b="1" spc="6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900" spc="10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r>
                        <a:rPr sz="900" spc="-2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Convertiorr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101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1015"/>
                        </a:lnSpc>
                      </a:pPr>
                      <a:r>
                        <a:rPr sz="950" spc="-25" dirty="0">
                          <a:solidFill>
                            <a:srgbClr val="525252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15"/>
                        </a:lnSpc>
                      </a:pPr>
                      <a:r>
                        <a:rPr sz="950" spc="-25" dirty="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A,C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162050" algn="l"/>
                        </a:tabLst>
                      </a:pPr>
                      <a:r>
                        <a:rPr sz="850" spc="-1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Decimal</a:t>
                      </a:r>
                      <a:r>
                        <a:rPr sz="85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815"/>
                        </a:lnSpc>
                      </a:pPr>
                      <a:r>
                        <a:rPr sz="1000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815"/>
                        </a:lnSpc>
                      </a:pPr>
                      <a:r>
                        <a:rPr sz="1000" spc="-25" dirty="0">
                          <a:solidFill>
                            <a:srgbClr val="644F49"/>
                          </a:solidFill>
                          <a:latin typeface="Courier New"/>
                          <a:cs typeface="Courier New"/>
                        </a:rPr>
                        <a:t>STA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815"/>
                        </a:lnSpc>
                      </a:pPr>
                      <a:r>
                        <a:rPr sz="1000" spc="-20" dirty="0">
                          <a:solidFill>
                            <a:srgbClr val="958095"/>
                          </a:solidFill>
                          <a:latin typeface="Courier New"/>
                          <a:cs typeface="Courier New"/>
                        </a:rPr>
                        <a:t>%U63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01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38100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237490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6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2317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R="229235" algn="r">
                        <a:lnSpc>
                          <a:spcPts val="900"/>
                        </a:lnSpc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698" y="2887696"/>
            <a:ext cx="46963" cy="78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1493" y="1643165"/>
            <a:ext cx="203508" cy="1017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7593" y="1885809"/>
            <a:ext cx="211335" cy="7044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5420" y="3185130"/>
            <a:ext cx="203508" cy="7044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11598" y="3764345"/>
            <a:ext cx="571387" cy="9001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1033" y="1064730"/>
            <a:ext cx="57912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397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spc="-30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spc="-2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054" y="1064730"/>
            <a:ext cx="48514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7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7694" y="1060816"/>
            <a:ext cx="37528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20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8771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8771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381" y="1547041"/>
            <a:ext cx="504190" cy="3771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00" spc="-110" dirty="0">
                <a:solidFill>
                  <a:srgbClr val="262626"/>
                </a:solidFill>
                <a:latin typeface="Courier New"/>
                <a:cs typeface="Courier New"/>
              </a:rPr>
              <a:t>Registers</a:t>
            </a:r>
            <a:endParaRPr sz="900">
              <a:latin typeface="Courier New"/>
              <a:cs typeface="Courier New"/>
            </a:endParaRPr>
          </a:p>
          <a:p>
            <a:pPr marR="55244" algn="ctr">
              <a:lnSpc>
                <a:spcPct val="100000"/>
              </a:lnSpc>
              <a:spcBef>
                <a:spcPts val="325"/>
              </a:spcBef>
            </a:pPr>
            <a:r>
              <a:rPr sz="850" spc="-50" dirty="0">
                <a:solidFill>
                  <a:srgbClr val="484848"/>
                </a:solidFill>
                <a:latin typeface="Courier New"/>
                <a:cs typeface="Courier New"/>
              </a:rPr>
              <a:t>A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2335" y="1769399"/>
            <a:ext cx="1377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45" dirty="0">
                <a:solidFill>
                  <a:srgbClr val="2F2F2F"/>
                </a:solidFill>
                <a:latin typeface="Courier New"/>
                <a:cs typeface="Courier New"/>
              </a:rPr>
              <a:t>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444" y="2379923"/>
            <a:ext cx="608330" cy="96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95"/>
              </a:spcBef>
              <a:tabLst>
                <a:tab pos="479425" algn="l"/>
              </a:tabLst>
            </a:pPr>
            <a:r>
              <a:rPr sz="850" spc="-145" dirty="0">
                <a:solidFill>
                  <a:srgbClr val="2D2D2D"/>
                </a:solidFill>
                <a:latin typeface="Cambria"/>
                <a:cs typeface="Cambria"/>
              </a:rPr>
              <a:t>/-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/l</a:t>
            </a:r>
            <a:r>
              <a:rPr sz="85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38383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51435">
              <a:lnSpc>
                <a:spcPct val="100000"/>
              </a:lnSpc>
              <a:spcBef>
                <a:spcPts val="635"/>
              </a:spcBef>
              <a:tabLst>
                <a:tab pos="480059" algn="l"/>
              </a:tabLst>
            </a:pPr>
            <a:r>
              <a:rPr sz="800" spc="30" dirty="0">
                <a:solidFill>
                  <a:srgbClr val="3F3F3F"/>
                </a:solidFill>
                <a:latin typeface="Cambria"/>
                <a:cs typeface="Cambria"/>
              </a:rPr>
              <a:t>UPS'</a:t>
            </a:r>
            <a:r>
              <a:rPr sz="800" dirty="0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363636"/>
                </a:solidFill>
                <a:latin typeface="Cambria"/>
                <a:cs typeface="Cambria"/>
              </a:rPr>
              <a:t>0</a:t>
            </a:r>
            <a:r>
              <a:rPr sz="80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  <a:p>
            <a:pPr marL="97155">
              <a:lnSpc>
                <a:spcPct val="100000"/>
              </a:lnSpc>
              <a:spcBef>
                <a:spcPts val="640"/>
              </a:spcBef>
              <a:tabLst>
                <a:tab pos="474980" algn="l"/>
              </a:tabLst>
            </a:pPr>
            <a:r>
              <a:rPr sz="800" spc="-50" dirty="0">
                <a:solidFill>
                  <a:srgbClr val="5D5D5D"/>
                </a:solidFill>
                <a:latin typeface="Cambria"/>
                <a:cs typeface="Cambria"/>
              </a:rPr>
              <a:t>K</a:t>
            </a:r>
            <a:r>
              <a:rPr sz="800" dirty="0">
                <a:solidFill>
                  <a:srgbClr val="5D5D5D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1C1C1C"/>
                </a:solidFill>
                <a:latin typeface="Cambria"/>
                <a:cs typeface="Cambria"/>
              </a:rPr>
              <a:t>42</a:t>
            </a:r>
            <a:endParaRPr sz="800">
              <a:latin typeface="Cambria"/>
              <a:cs typeface="Cambria"/>
            </a:endParaRPr>
          </a:p>
          <a:p>
            <a:pPr marL="100965">
              <a:lnSpc>
                <a:spcPct val="100000"/>
              </a:lnSpc>
              <a:spcBef>
                <a:spcPts val="645"/>
              </a:spcBef>
              <a:tabLst>
                <a:tab pos="480695" algn="l"/>
              </a:tabLst>
            </a:pPr>
            <a:r>
              <a:rPr sz="800" i="1" spc="-25" dirty="0">
                <a:solidFill>
                  <a:srgbClr val="363636"/>
                </a:solidFill>
                <a:latin typeface="Cambria"/>
                <a:cs typeface="Cambria"/>
              </a:rPr>
              <a:t>IP</a:t>
            </a:r>
            <a:r>
              <a:rPr sz="800" i="1" dirty="0">
                <a:solidFill>
                  <a:srgbClr val="363636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00" i="1" spc="-1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800" i="1" spc="-25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3387" y="2379923"/>
            <a:ext cx="140335" cy="560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850" spc="-25" dirty="0">
                <a:solidFill>
                  <a:srgbClr val="38383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4604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343434"/>
                </a:solidFill>
                <a:latin typeface="Cambria"/>
                <a:cs typeface="Cambria"/>
              </a:rPr>
              <a:t>0</a:t>
            </a:r>
            <a:r>
              <a:rPr sz="80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00" spc="-25" dirty="0">
                <a:solidFill>
                  <a:srgbClr val="2B2B2B"/>
                </a:solidFill>
                <a:latin typeface="Cambria"/>
                <a:cs typeface="Cambria"/>
              </a:rPr>
              <a:t>18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0371" y="249548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41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62626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65290" y="2792918"/>
            <a:ext cx="2171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83838"/>
                </a:solidFill>
                <a:latin typeface="Cambria"/>
                <a:cs typeface="Cambria"/>
              </a:rPr>
              <a:t>p</a:t>
            </a:r>
            <a:r>
              <a:rPr sz="800" i="1" spc="250" dirty="0">
                <a:solidFill>
                  <a:srgbClr val="383838"/>
                </a:solidFill>
                <a:latin typeface="Cambria"/>
                <a:cs typeface="Cambria"/>
              </a:rPr>
              <a:t>  </a:t>
            </a:r>
            <a:r>
              <a:rPr sz="800" spc="-50" dirty="0">
                <a:solidFill>
                  <a:srgbClr val="313131"/>
                </a:solidFill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917167" y="2960965"/>
          <a:ext cx="7694927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3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marL="31750">
                        <a:lnSpc>
                          <a:spcPts val="890"/>
                        </a:lnSpc>
                        <a:spcBef>
                          <a:spcPts val="380"/>
                        </a:spcBef>
                      </a:pPr>
                      <a:r>
                        <a:rPr sz="800" spc="-25" dirty="0">
                          <a:solidFill>
                            <a:srgbClr val="232323"/>
                          </a:solidFill>
                          <a:latin typeface="Cambria"/>
                          <a:cs typeface="Cambria"/>
                        </a:rPr>
                        <a:t>FF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1055"/>
                        </a:lnSpc>
                        <a:spcBef>
                          <a:spcPts val="215"/>
                        </a:spcBef>
                      </a:pPr>
                      <a:r>
                        <a:rPr sz="900" spc="-50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55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solidFill>
                            <a:srgbClr val="97797E"/>
                          </a:solidFill>
                          <a:latin typeface="Courier New"/>
                          <a:cs typeface="Courier New"/>
                        </a:rPr>
                        <a:t>IWR</a:t>
                      </a:r>
                      <a:r>
                        <a:rPr sz="900" spc="190" dirty="0">
                          <a:solidFill>
                            <a:srgbClr val="9779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60" dirty="0">
                          <a:solidFill>
                            <a:srgbClr val="91B3A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110"/>
                        </a:lnSpc>
                      </a:pPr>
                      <a:r>
                        <a:rPr sz="950" spc="10" dirty="0">
                          <a:solidFill>
                            <a:srgbClr val="676767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110"/>
                        </a:lnSpc>
                        <a:tabLst>
                          <a:tab pos="409575" algn="l"/>
                        </a:tabLst>
                      </a:pPr>
                      <a:r>
                        <a:rPr sz="950" spc="35" dirty="0">
                          <a:solidFill>
                            <a:srgbClr val="957B7C"/>
                          </a:solidFill>
                          <a:latin typeface="Courier New"/>
                          <a:cs typeface="Courier New"/>
                        </a:rPr>
                        <a:t>HR</a:t>
                      </a:r>
                      <a:r>
                        <a:rPr sz="950" dirty="0">
                          <a:solidFill>
                            <a:srgbClr val="957B7C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950" spc="-50" dirty="0">
                          <a:solidFill>
                            <a:srgbClr val="5D5D5D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75"/>
                        </a:lnSpc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75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980"/>
                        </a:lnSpc>
                      </a:pPr>
                      <a:r>
                        <a:rPr sz="90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980"/>
                        </a:lnSpc>
                      </a:pPr>
                      <a:r>
                        <a:rPr sz="900" spc="55" dirty="0">
                          <a:solidFill>
                            <a:srgbClr val="746074"/>
                          </a:solidFill>
                          <a:latin typeface="Courier New"/>
                          <a:cs typeface="Courier New"/>
                        </a:rPr>
                        <a:t>LGOP:</a:t>
                      </a:r>
                      <a:r>
                        <a:rPr sz="900" spc="125" dirty="0">
                          <a:solidFill>
                            <a:srgbClr val="7460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25" dirty="0">
                          <a:solidFill>
                            <a:srgbClr val="6B5750"/>
                          </a:solidFill>
                          <a:latin typeface="Courier New"/>
                          <a:cs typeface="Courier New"/>
                        </a:rPr>
                        <a:t>STA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980"/>
                        </a:lnSpc>
                      </a:pPr>
                      <a:r>
                        <a:rPr sz="900" dirty="0">
                          <a:solidFill>
                            <a:srgbClr val="9A809A"/>
                          </a:solidFill>
                          <a:latin typeface="Courier New"/>
                          <a:cs typeface="Courier New"/>
                        </a:rPr>
                        <a:t>%J-</a:t>
                      </a:r>
                      <a:r>
                        <a:rPr sz="900" spc="-50" dirty="0">
                          <a:solidFill>
                            <a:srgbClr val="9A809A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80"/>
                        </a:lnSpc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8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47966" y="3199934"/>
            <a:ext cx="1289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661" y="5340465"/>
            <a:ext cx="59118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solidFill>
                  <a:srgbClr val="3F3F3F"/>
                </a:solidFill>
                <a:latin typeface="Courier New"/>
                <a:cs typeface="Courier New"/>
              </a:rPr>
              <a:t>xn</a:t>
            </a:r>
            <a:r>
              <a:rPr sz="900" spc="-1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ourier New"/>
                <a:cs typeface="Courier New"/>
              </a:rPr>
              <a:t>Memory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059" y="5540083"/>
            <a:ext cx="909955" cy="235585"/>
          </a:xfrm>
          <a:prstGeom prst="rect">
            <a:avLst/>
          </a:prstGeom>
          <a:ln w="17219">
            <a:solidFill>
              <a:srgbClr val="64809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430"/>
              </a:spcBef>
              <a:tabLst>
                <a:tab pos="472440" algn="l"/>
                <a:tab pos="729615" algn="l"/>
              </a:tabLst>
            </a:pPr>
            <a:r>
              <a:rPr sz="900" spc="-25" dirty="0">
                <a:latin typeface="Cambria"/>
                <a:cs typeface="Cambria"/>
              </a:rPr>
              <a:t>050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444444"/>
                </a:solidFill>
                <a:latin typeface="Cambria"/>
                <a:cs typeface="Cambria"/>
              </a:rPr>
              <a:t>—</a:t>
            </a:r>
            <a:r>
              <a:rPr sz="900" dirty="0">
                <a:solidFill>
                  <a:srgbClr val="444444"/>
                </a:solidFill>
                <a:latin typeface="Cambria"/>
                <a:cs typeface="Cambria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Cambria"/>
                <a:cs typeface="Cambria"/>
              </a:rPr>
              <a:t>I-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6091" y="5583109"/>
            <a:ext cx="7302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latin typeface="Cambria"/>
                <a:cs typeface="Cambria"/>
              </a:rPr>
              <a:t>8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930" y="5888371"/>
            <a:ext cx="71691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212121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900" spc="-50" dirty="0">
                <a:solidFill>
                  <a:srgbClr val="2D2D2D"/>
                </a:solidFill>
                <a:latin typeface="Cambria"/>
                <a:cs typeface="Cambria"/>
              </a:rPr>
              <a:t>Nemory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B2B2B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63424" y="2240881"/>
            <a:ext cx="927100" cy="61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210" indent="-267970">
              <a:lnSpc>
                <a:spcPts val="1075"/>
              </a:lnSpc>
              <a:spcBef>
                <a:spcPts val="95"/>
              </a:spcBef>
              <a:buClr>
                <a:srgbClr val="000000"/>
              </a:buClr>
              <a:buAutoNum type="arabicPlain" startAt="3"/>
              <a:tabLst>
                <a:tab pos="283210" algn="l"/>
              </a:tabLst>
            </a:pPr>
            <a:r>
              <a:rPr sz="900" dirty="0">
                <a:solidFill>
                  <a:srgbClr val="606060"/>
                </a:solidFill>
                <a:latin typeface="Courier New"/>
                <a:cs typeface="Courier New"/>
              </a:rPr>
              <a:t>MOV</a:t>
            </a:r>
            <a:r>
              <a:rPr sz="900" spc="315" dirty="0">
                <a:solidFill>
                  <a:srgbClr val="606060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C0C0C"/>
                </a:solidFill>
                <a:latin typeface="Courier New"/>
                <a:cs typeface="Courier New"/>
              </a:rPr>
              <a:t>B,A</a:t>
            </a:r>
            <a:endParaRPr sz="900">
              <a:latin typeface="Courier New"/>
              <a:cs typeface="Courier New"/>
            </a:endParaRPr>
          </a:p>
          <a:p>
            <a:pPr marL="292100" indent="-279400">
              <a:lnSpc>
                <a:spcPts val="1195"/>
              </a:lnSpc>
              <a:buClr>
                <a:srgbClr val="000000"/>
              </a:buClr>
              <a:buAutoNum type="arabicPlain" startAt="3"/>
              <a:tabLst>
                <a:tab pos="292100" algn="l"/>
              </a:tabLst>
            </a:pPr>
            <a:r>
              <a:rPr sz="1000" dirty="0">
                <a:solidFill>
                  <a:srgbClr val="8E7575"/>
                </a:solidFill>
                <a:latin typeface="Courier New"/>
                <a:cs typeface="Courier New"/>
              </a:rPr>
              <a:t>LDA</a:t>
            </a:r>
            <a:r>
              <a:rPr sz="1000" spc="50" dirty="0">
                <a:solidFill>
                  <a:srgbClr val="8E7575"/>
                </a:solidFill>
                <a:latin typeface="Courier New"/>
                <a:cs typeface="Courier New"/>
              </a:rPr>
              <a:t> </a:t>
            </a:r>
            <a:r>
              <a:rPr sz="1000" spc="-110" dirty="0">
                <a:solidFill>
                  <a:srgbClr val="99829E"/>
                </a:solidFill>
                <a:latin typeface="Courier New"/>
                <a:cs typeface="Courier New"/>
              </a:rPr>
              <a:t>8'J5:</a:t>
            </a:r>
            <a:endParaRPr sz="1000">
              <a:latin typeface="Courier New"/>
              <a:cs typeface="Courier New"/>
            </a:endParaRPr>
          </a:p>
          <a:p>
            <a:pPr marL="288925" indent="-274955">
              <a:lnSpc>
                <a:spcPct val="100000"/>
              </a:lnSpc>
              <a:spcBef>
                <a:spcPts val="20"/>
              </a:spcBef>
              <a:buClr>
                <a:srgbClr val="808080"/>
              </a:buClr>
              <a:buAutoNum type="arabicPlain" startAt="3"/>
              <a:tabLst>
                <a:tab pos="288925" algn="l"/>
              </a:tabLst>
            </a:pPr>
            <a:r>
              <a:rPr sz="950" dirty="0">
                <a:solidFill>
                  <a:srgbClr val="66544B"/>
                </a:solidFill>
                <a:latin typeface="Courier New"/>
                <a:cs typeface="Courier New"/>
              </a:rPr>
              <a:t>SUB</a:t>
            </a:r>
            <a:r>
              <a:rPr sz="950" spc="135" dirty="0">
                <a:solidFill>
                  <a:srgbClr val="66544B"/>
                </a:solidFill>
                <a:latin typeface="Courier New"/>
                <a:cs typeface="Courier New"/>
              </a:rPr>
              <a:t> </a:t>
            </a:r>
            <a:r>
              <a:rPr sz="950" spc="20" dirty="0">
                <a:solidFill>
                  <a:srgbClr val="95AA9E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  <a:p>
            <a:pPr marL="289560" indent="-27241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AutoNum type="arabicPlain" startAt="3"/>
              <a:tabLst>
                <a:tab pos="289560" algn="l"/>
              </a:tabLst>
            </a:pPr>
            <a:r>
              <a:rPr sz="950" dirty="0">
                <a:solidFill>
                  <a:srgbClr val="464646"/>
                </a:solidFill>
                <a:latin typeface="Courier New"/>
                <a:cs typeface="Courier New"/>
              </a:rPr>
              <a:t>JC</a:t>
            </a:r>
            <a:r>
              <a:rPr sz="950" spc="140" dirty="0">
                <a:solidFill>
                  <a:srgbClr val="464646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LOOP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61722" y="1975172"/>
          <a:ext cx="7635875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3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6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  <a:spcBef>
                          <a:spcPts val="80"/>
                        </a:spcBef>
                      </a:pPr>
                      <a:r>
                        <a:rPr sz="850" i="1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BC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80"/>
                        </a:spcBef>
                      </a:pPr>
                      <a:r>
                        <a:rPr sz="85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30810" marR="21590">
                        <a:lnSpc>
                          <a:spcPts val="944"/>
                        </a:lnSpc>
                        <a:spcBef>
                          <a:spcPts val="80"/>
                        </a:spcBef>
                      </a:pPr>
                      <a:r>
                        <a:rPr sz="85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925"/>
                        </a:lnSpc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925"/>
                        </a:lnSpc>
                      </a:pPr>
                      <a:r>
                        <a:rPr sz="900" spc="-25" dirty="0">
                          <a:solidFill>
                            <a:srgbClr val="724850"/>
                          </a:solidFill>
                          <a:latin typeface="Courier New"/>
                          <a:cs typeface="Courier New"/>
                        </a:rPr>
                        <a:t>MVI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925"/>
                        </a:lnSpc>
                      </a:pPr>
                      <a:r>
                        <a:rPr sz="900" spc="-10" dirty="0">
                          <a:solidFill>
                            <a:srgbClr val="0A0A0A"/>
                          </a:solidFill>
                          <a:latin typeface="Courier New"/>
                          <a:cs typeface="Courier New"/>
                        </a:rPr>
                        <a:t>C,C’0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025"/>
                        </a:lnSpc>
                      </a:pPr>
                      <a:r>
                        <a:rPr sz="900" spc="-1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Start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025"/>
                        </a:lnSpc>
                      </a:pPr>
                      <a:r>
                        <a:rPr sz="900" spc="-40" dirty="0">
                          <a:latin typeface="Cambria"/>
                          <a:cs typeface="Cambria"/>
                        </a:rPr>
                        <a:t>8050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90">
                <a:tc>
                  <a:txBody>
                    <a:bodyPr/>
                    <a:lstStyle/>
                    <a:p>
                      <a:pPr marL="31750">
                        <a:lnSpc>
                          <a:spcPts val="445"/>
                        </a:lnSpc>
                        <a:spcBef>
                          <a:spcPts val="525"/>
                        </a:spcBef>
                      </a:pPr>
                      <a:r>
                        <a:rPr sz="850" i="1" spc="-25" dirty="0">
                          <a:solidFill>
                            <a:srgbClr val="2B2B2B"/>
                          </a:solidFill>
                          <a:latin typeface="Cambria"/>
                          <a:cs typeface="Cambria"/>
                        </a:rPr>
                        <a:t>DF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445"/>
                        </a:lnSpc>
                        <a:spcBef>
                          <a:spcPts val="525"/>
                        </a:spcBef>
                      </a:pPr>
                      <a:r>
                        <a:rPr sz="850" spc="-2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445"/>
                        </a:lnSpc>
                        <a:spcBef>
                          <a:spcPts val="525"/>
                        </a:spcBef>
                        <a:tabLst>
                          <a:tab pos="553720" algn="l"/>
                        </a:tabLst>
                      </a:pPr>
                      <a:r>
                        <a:rPr sz="850" spc="-2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i="1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Z</a:t>
                      </a:r>
                      <a:r>
                        <a:rPr sz="850" i="1" spc="24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850" spc="-7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975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975"/>
                        </a:lnSpc>
                      </a:pPr>
                      <a:r>
                        <a:rPr sz="950" spc="-25" dirty="0">
                          <a:solidFill>
                            <a:srgbClr val="826764"/>
                          </a:solidFill>
                          <a:latin typeface="Courier New"/>
                          <a:cs typeface="Courier New"/>
                        </a:rPr>
                        <a:t>LDA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975"/>
                        </a:lnSpc>
                      </a:pPr>
                      <a:r>
                        <a:rPr sz="950" spc="-20" dirty="0">
                          <a:solidFill>
                            <a:srgbClr val="A18AA0"/>
                          </a:solidFill>
                          <a:latin typeface="Courier New"/>
                          <a:cs typeface="Courier New"/>
                        </a:rPr>
                        <a:t>8J5G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72934" y="1638184"/>
            <a:ext cx="4298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90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32141" y="1638184"/>
            <a:ext cx="50863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b="1" spc="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72867" y="2181522"/>
            <a:ext cx="750570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37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Arial MT"/>
                <a:cs typeface="Arial MT"/>
              </a:rPr>
              <a:t>Address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909090"/>
                </a:solidFill>
                <a:latin typeface="Arial MT"/>
                <a:cs typeface="Arial MT"/>
              </a:rPr>
              <a:t>(Flex) </a:t>
            </a:r>
            <a:r>
              <a:rPr sz="900" spc="-20" dirty="0">
                <a:latin typeface="Arial MT"/>
                <a:cs typeface="Arial MT"/>
              </a:rPr>
              <a:t>1F72</a:t>
            </a:r>
            <a:endParaRPr sz="900">
              <a:latin typeface="Arial MT"/>
              <a:cs typeface="Arial MT"/>
            </a:endParaRPr>
          </a:p>
          <a:p>
            <a:pPr marL="132715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latin typeface="Arial MT"/>
                <a:cs typeface="Arial MT"/>
              </a:rPr>
              <a:t>1F73</a:t>
            </a:r>
            <a:endParaRPr sz="900">
              <a:latin typeface="Arial MT"/>
              <a:cs typeface="Arial MT"/>
            </a:endParaRPr>
          </a:p>
          <a:p>
            <a:pPr marL="132715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latin typeface="Arial MT"/>
                <a:cs typeface="Arial MT"/>
              </a:rPr>
              <a:t>1F74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97781" y="2181522"/>
            <a:ext cx="801370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37000"/>
              </a:lnSpc>
              <a:spcBef>
                <a:spcPts val="100"/>
              </a:spcBef>
              <a:tabLst>
                <a:tab pos="537210" algn="l"/>
              </a:tabLst>
            </a:pPr>
            <a:r>
              <a:rPr sz="900" spc="-25" dirty="0">
                <a:solidFill>
                  <a:srgbClr val="7E7E7E"/>
                </a:solidFill>
                <a:latin typeface="Arial MT"/>
                <a:cs typeface="Arial MT"/>
              </a:rPr>
              <a:t>Addl</a:t>
            </a:r>
            <a:r>
              <a:rPr sz="900" spc="-7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E7E7E"/>
                </a:solidFill>
                <a:latin typeface="Arial MT"/>
                <a:cs typeface="Arial MT"/>
              </a:rPr>
              <a:t>ess</a:t>
            </a:r>
            <a:r>
              <a:rPr sz="900" spc="49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 </a:t>
            </a:r>
            <a:r>
              <a:rPr sz="900" spc="-20" dirty="0">
                <a:latin typeface="Arial MT"/>
                <a:cs typeface="Arial MT"/>
              </a:rPr>
              <a:t>8050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6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537845" algn="l"/>
              </a:tabLst>
            </a:pPr>
            <a:r>
              <a:rPr sz="900" spc="-20" dirty="0">
                <a:latin typeface="Arial MT"/>
                <a:cs typeface="Arial MT"/>
              </a:rPr>
              <a:t>8051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537210" algn="l"/>
              </a:tabLst>
            </a:pPr>
            <a:r>
              <a:rPr sz="900" spc="-20" dirty="0">
                <a:latin typeface="Arial MT"/>
                <a:cs typeface="Arial MT"/>
              </a:rPr>
              <a:t>8052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05367" y="4490556"/>
            <a:ext cx="39878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">
              <a:lnSpc>
                <a:spcPct val="137000"/>
              </a:lnSpc>
              <a:spcBef>
                <a:spcPts val="100"/>
              </a:spcBef>
            </a:pP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95" dirty="0">
                <a:solidFill>
                  <a:srgbClr val="909090"/>
                </a:solidFill>
                <a:latin typeface="Arial MT"/>
                <a:cs typeface="Arial MT"/>
              </a:rPr>
              <a:t>tJo</a:t>
            </a:r>
            <a:r>
              <a:rPr sz="900" spc="5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63122" y="4490556"/>
            <a:ext cx="1461135" cy="401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500"/>
              </a:spcBef>
            </a:pP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114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824" y="2151935"/>
            <a:ext cx="234817" cy="704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799" y="4359084"/>
            <a:ext cx="769620" cy="0"/>
          </a:xfrm>
          <a:custGeom>
            <a:avLst/>
            <a:gdLst/>
            <a:ahLst/>
            <a:cxnLst/>
            <a:rect l="l" t="t" r="r" b="b"/>
            <a:pathLst>
              <a:path w="769619">
                <a:moveTo>
                  <a:pt x="0" y="0"/>
                </a:moveTo>
                <a:lnTo>
                  <a:pt x="7691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144" y="4359084"/>
            <a:ext cx="769620" cy="0"/>
          </a:xfrm>
          <a:custGeom>
            <a:avLst/>
            <a:gdLst/>
            <a:ahLst/>
            <a:cxnLst/>
            <a:rect l="l" t="t" r="r" b="b"/>
            <a:pathLst>
              <a:path w="769619">
                <a:moveTo>
                  <a:pt x="0" y="0"/>
                </a:moveTo>
                <a:lnTo>
                  <a:pt x="7691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1493" y="1643165"/>
            <a:ext cx="203508" cy="10175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7593" y="1885809"/>
            <a:ext cx="211335" cy="7044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754" y="5799426"/>
            <a:ext cx="1753299" cy="30030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97698" y="1987564"/>
            <a:ext cx="868822" cy="978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89871" y="2433716"/>
            <a:ext cx="876650" cy="978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033" y="1064730"/>
            <a:ext cx="18224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6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spc="-60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spc="-4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spc="-60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endParaRPr sz="825" baseline="50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2460" y="1064730"/>
            <a:ext cx="29781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25" spc="-30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spc="-2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7054" y="1064730"/>
            <a:ext cx="48514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7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7694" y="1060816"/>
            <a:ext cx="37528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20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8771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8771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501" y="1609578"/>
          <a:ext cx="10585444" cy="3265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R="175260" algn="ctr">
                        <a:lnSpc>
                          <a:spcPts val="1030"/>
                        </a:lnSpc>
                      </a:pPr>
                      <a:r>
                        <a:rPr sz="900" spc="-1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Registers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R="2286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i="1" spc="-50" dirty="0">
                          <a:solidFill>
                            <a:srgbClr val="484848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F9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900" spc="-65" dirty="0">
                          <a:solidFill>
                            <a:srgbClr val="2B2B2B"/>
                          </a:solidFill>
                          <a:latin typeface="Cambria"/>
                          <a:cs typeface="Cambria"/>
                        </a:rPr>
                        <a:t>Load</a:t>
                      </a:r>
                      <a:r>
                        <a:rPr sz="900" spc="60" dirty="0">
                          <a:solidFill>
                            <a:srgbClr val="2B2B2B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Cambria"/>
                          <a:cs typeface="Cambria"/>
                        </a:rPr>
                        <a:t>me</a:t>
                      </a:r>
                      <a:r>
                        <a:rPr sz="900" spc="-15" dirty="0">
                          <a:solidFill>
                            <a:srgbClr val="33333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at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02870" marB="0"/>
                </a:tc>
                <a:tc gridSpan="2"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-20" dirty="0">
                          <a:solidFill>
                            <a:srgbClr val="838383"/>
                          </a:solidFill>
                          <a:latin typeface="Cambria"/>
                          <a:cs typeface="Cambria"/>
                        </a:rPr>
                        <a:t>DaLa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406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-10" dirty="0">
                          <a:solidFill>
                            <a:srgbClr val="858585"/>
                          </a:solidFill>
                          <a:latin typeface="Cambria"/>
                          <a:cs typeface="Cambria"/>
                        </a:rPr>
                        <a:t>SLack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-10" dirty="0">
                          <a:solidFill>
                            <a:srgbClr val="878787"/>
                          </a:solidFill>
                          <a:latin typeface="Cambria"/>
                          <a:cs typeface="Cambria"/>
                        </a:rPr>
                        <a:t>KeyPad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-1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38ernory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dirty="0">
                          <a:solidFill>
                            <a:srgbClr val="858585"/>
                          </a:solidFill>
                          <a:latin typeface="Cambria"/>
                          <a:cs typeface="Cambria"/>
                        </a:rPr>
                        <a:t>I/O</a:t>
                      </a:r>
                      <a:r>
                        <a:rPr sz="900" spc="140" dirty="0">
                          <a:solidFill>
                            <a:srgbClr val="858585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7C7C7C"/>
                          </a:solidFill>
                          <a:latin typeface="Cambria"/>
                          <a:cs typeface="Cambria"/>
                        </a:rPr>
                        <a:t>PorCs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184785">
                        <a:lnSpc>
                          <a:spcPts val="910"/>
                        </a:lnSpc>
                        <a:spcBef>
                          <a:spcPts val="375"/>
                        </a:spcBef>
                        <a:tabLst>
                          <a:tab pos="560705" algn="l"/>
                        </a:tabLst>
                      </a:pPr>
                      <a:r>
                        <a:rPr sz="850" i="1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BC</a:t>
                      </a:r>
                      <a:r>
                        <a:rPr sz="850" i="1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910"/>
                        </a:lnSpc>
                        <a:spcBef>
                          <a:spcPts val="375"/>
                        </a:spcBef>
                      </a:pPr>
                      <a:r>
                        <a:rPr sz="85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4367530" algn="l"/>
                        </a:tabLst>
                      </a:pPr>
                      <a:r>
                        <a:rPr sz="1000" dirty="0">
                          <a:solidFill>
                            <a:srgbClr val="313131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000" spc="-50" dirty="0">
                          <a:solidFill>
                            <a:srgbClr val="3131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Load</a:t>
                      </a:r>
                      <a:r>
                        <a:rPr sz="10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000" spc="45" dirty="0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AAA3CA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r>
                        <a:rPr sz="1000" spc="114" dirty="0">
                          <a:solidFill>
                            <a:srgbClr val="AAA3C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000" spc="55" dirty="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memory</a:t>
                      </a:r>
                      <a:r>
                        <a:rPr sz="1000" spc="105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location</a:t>
                      </a:r>
                      <a:r>
                        <a:rPr sz="1000" spc="65" dirty="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8000H</a:t>
                      </a:r>
                      <a:r>
                        <a:rPr sz="1000" spc="50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000" spc="21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-15" baseline="-6172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Start</a:t>
                      </a:r>
                      <a:r>
                        <a:rPr sz="1350" baseline="-6172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1350" spc="-30" baseline="-6172" dirty="0">
                          <a:latin typeface="Cambria"/>
                          <a:cs typeface="Cambria"/>
                        </a:rPr>
                        <a:t>8000</a:t>
                      </a:r>
                      <a:endParaRPr sz="1350" baseline="-6172">
                        <a:latin typeface="Cambria"/>
                        <a:cs typeface="Cambria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070"/>
                        </a:lnSpc>
                        <a:spcBef>
                          <a:spcPts val="210"/>
                        </a:spcBef>
                      </a:pPr>
                      <a:r>
                        <a:rPr sz="950" spc="-2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563245" algn="l"/>
                        </a:tabLst>
                      </a:pPr>
                      <a:r>
                        <a:rPr sz="850" i="1" spc="-25" dirty="0">
                          <a:solidFill>
                            <a:srgbClr val="2B2B2B"/>
                          </a:solidFill>
                          <a:latin typeface="Cambria"/>
                          <a:cs typeface="Cambria"/>
                        </a:rPr>
                        <a:t>DF</a:t>
                      </a:r>
                      <a:r>
                        <a:rPr sz="850" i="1" dirty="0">
                          <a:solidFill>
                            <a:srgbClr val="2B2B2B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R="211454" algn="r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422275" algn="l"/>
                        </a:tabLst>
                      </a:pP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i="1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Z</a:t>
                      </a:r>
                      <a:r>
                        <a:rPr sz="850" i="1" spc="24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850" spc="-5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1035"/>
                        </a:lnSpc>
                      </a:pPr>
                      <a:r>
                        <a:rPr sz="105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274320">
                        <a:lnSpc>
                          <a:spcPts val="1075"/>
                        </a:lnSpc>
                        <a:spcBef>
                          <a:spcPts val="60"/>
                        </a:spcBef>
                        <a:tabLst>
                          <a:tab pos="542290" algn="l"/>
                        </a:tabLst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900" dirty="0">
                          <a:solidFill>
                            <a:srgbClr val="673B3A"/>
                          </a:solidFill>
                          <a:latin typeface="Courier New"/>
                          <a:cs typeface="Courier New"/>
                        </a:rPr>
                        <a:t>ADI</a:t>
                      </a:r>
                      <a:r>
                        <a:rPr sz="900" spc="370" dirty="0">
                          <a:solidFill>
                            <a:srgbClr val="673B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5" dirty="0">
                          <a:solidFill>
                            <a:srgbClr val="754D77"/>
                          </a:solidFill>
                          <a:latin typeface="Courier New"/>
                          <a:cs typeface="Courier New"/>
                        </a:rPr>
                        <a:t>0iH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9570">
                        <a:lnSpc>
                          <a:spcPts val="1010"/>
                        </a:lnSpc>
                      </a:pPr>
                      <a:r>
                        <a:rPr sz="1000" dirty="0">
                          <a:solidFill>
                            <a:srgbClr val="2D2D2D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000" spc="-55" dirty="0">
                          <a:solidFill>
                            <a:srgbClr val="2D2D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Complement</a:t>
                      </a:r>
                      <a:r>
                        <a:rPr sz="1000" spc="140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000" spc="15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accumulator</a:t>
                      </a:r>
                      <a:r>
                        <a:rPr sz="1000" spc="175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(one's</a:t>
                      </a:r>
                      <a:r>
                        <a:rPr sz="1000" spc="30" dirty="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complemen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61315">
                        <a:lnSpc>
                          <a:spcPts val="1160"/>
                        </a:lnSpc>
                        <a:tabLst>
                          <a:tab pos="4021454" algn="l"/>
                        </a:tabLst>
                      </a:pPr>
                      <a:r>
                        <a:rPr sz="1000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000" spc="50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7E7CA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1000" spc="45" dirty="0">
                          <a:solidFill>
                            <a:srgbClr val="7E7CA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65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00" spc="-50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000" spc="25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2D2D2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000" spc="30" dirty="0">
                          <a:solidFill>
                            <a:srgbClr val="2D2D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C1C1C"/>
                          </a:solidFill>
                          <a:latin typeface="Courier New"/>
                          <a:cs typeface="Courier New"/>
                        </a:rPr>
                        <a:t>accumulator</a:t>
                      </a:r>
                      <a:r>
                        <a:rPr sz="1000" spc="185" dirty="0">
                          <a:solidFill>
                            <a:srgbClr val="1C1C1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(to</a:t>
                      </a:r>
                      <a:r>
                        <a:rPr sz="1000" spc="40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get</a:t>
                      </a:r>
                      <a:r>
                        <a:rPr sz="1000" spc="3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2B2B2B"/>
                          </a:solidFill>
                          <a:latin typeface="Courier New"/>
                          <a:cs typeface="Courier New"/>
                        </a:rPr>
                        <a:t>two's</a:t>
                      </a:r>
                      <a:r>
                        <a:rPr sz="1000" spc="10" dirty="0">
                          <a:solidFill>
                            <a:srgbClr val="2B2B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20" dirty="0">
                          <a:solidFill>
                            <a:srgbClr val="8E89A3"/>
                          </a:solidFill>
                          <a:latin typeface="Courier New"/>
                          <a:cs typeface="Courier New"/>
                        </a:rPr>
                        <a:t>comp</a:t>
                      </a:r>
                      <a:r>
                        <a:rPr sz="1000" dirty="0">
                          <a:solidFill>
                            <a:srgbClr val="8E89A3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350" baseline="3086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Address</a:t>
                      </a:r>
                      <a:r>
                        <a:rPr sz="1350" spc="15" baseline="3086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5" baseline="3086" dirty="0">
                          <a:solidFill>
                            <a:srgbClr val="909090"/>
                          </a:solidFill>
                          <a:latin typeface="Arial MT"/>
                          <a:cs typeface="Arial MT"/>
                        </a:rPr>
                        <a:t>(Flex)</a:t>
                      </a:r>
                      <a:endParaRPr sz="1350" baseline="3086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7C7C7C"/>
                          </a:solidFill>
                          <a:latin typeface="Arial MT"/>
                          <a:cs typeface="Arial MT"/>
                        </a:rPr>
                        <a:t>Addl</a:t>
                      </a:r>
                      <a:r>
                        <a:rPr sz="900" spc="-40" dirty="0">
                          <a:solidFill>
                            <a:srgbClr val="7C7C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7C7C7C"/>
                          </a:solidFill>
                          <a:latin typeface="Arial MT"/>
                          <a:cs typeface="Arial MT"/>
                        </a:rPr>
                        <a:t>ess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8C8C8C"/>
                          </a:solidFill>
                          <a:latin typeface="Arial MT"/>
                          <a:cs typeface="Arial MT"/>
                        </a:rPr>
                        <a:t>Datn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191135">
                        <a:lnSpc>
                          <a:spcPts val="940"/>
                        </a:lnSpc>
                        <a:tabLst>
                          <a:tab pos="564515" algn="l"/>
                        </a:tabLst>
                      </a:pPr>
                      <a:r>
                        <a:rPr sz="850" spc="-13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/-</a:t>
                      </a:r>
                      <a:r>
                        <a:rPr sz="850" spc="-3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II</a:t>
                      </a:r>
                      <a:r>
                        <a:rPr sz="850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80</a:t>
                      </a:r>
                      <a:endParaRPr sz="850">
                        <a:latin typeface="Cambria"/>
                        <a:cs typeface="Cambria"/>
                      </a:endParaRPr>
                    </a:p>
                    <a:p>
                      <a:pPr marL="135255">
                        <a:lnSpc>
                          <a:spcPts val="890"/>
                        </a:lnSpc>
                        <a:spcBef>
                          <a:spcPts val="580"/>
                        </a:spcBef>
                        <a:tabLst>
                          <a:tab pos="563245" algn="l"/>
                        </a:tabLst>
                      </a:pPr>
                      <a:r>
                        <a:rPr sz="850" spc="-20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UPS'</a:t>
                      </a:r>
                      <a:r>
                        <a:rPr sz="850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36363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885"/>
                        </a:lnSpc>
                      </a:pPr>
                      <a:r>
                        <a:rPr sz="850" spc="-25" dirty="0">
                          <a:solidFill>
                            <a:srgbClr val="232323"/>
                          </a:solidFill>
                          <a:latin typeface="Cambria"/>
                          <a:cs typeface="Cambria"/>
                        </a:rPr>
                        <a:t>51</a:t>
                      </a:r>
                      <a:endParaRPr sz="850">
                        <a:latin typeface="Cambria"/>
                        <a:cs typeface="Cambria"/>
                      </a:endParaRPr>
                    </a:p>
                    <a:p>
                      <a:pPr marL="604520">
                        <a:lnSpc>
                          <a:spcPts val="770"/>
                        </a:lnSpc>
                      </a:pPr>
                      <a:r>
                        <a:rPr sz="800" i="1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AC</a:t>
                      </a:r>
                      <a:r>
                        <a:rPr sz="800" i="1" spc="415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800" spc="-5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00">
                        <a:latin typeface="Cambria"/>
                        <a:cs typeface="Cambria"/>
                      </a:endParaRPr>
                    </a:p>
                    <a:p>
                      <a:pPr marL="209550">
                        <a:lnSpc>
                          <a:spcPts val="755"/>
                        </a:lnSpc>
                      </a:pPr>
                      <a:r>
                        <a:rPr sz="850" spc="-25" dirty="0">
                          <a:solidFill>
                            <a:srgbClr val="36363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808080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6510" marB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095"/>
                        </a:lnSpc>
                        <a:tabLst>
                          <a:tab pos="4142104" algn="l"/>
                        </a:tabLst>
                      </a:pPr>
                      <a:r>
                        <a:rPr sz="1000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000" spc="-60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C1C1C"/>
                          </a:solidFill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sz="1000" spc="65" dirty="0">
                          <a:solidFill>
                            <a:srgbClr val="1C1C1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000" spc="3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sz="1000" spc="114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(two's</a:t>
                      </a:r>
                      <a:r>
                        <a:rPr sz="1000" spc="55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0A0A0A"/>
                          </a:solidFill>
                          <a:latin typeface="Courier New"/>
                          <a:cs typeface="Courier New"/>
                        </a:rPr>
                        <a:t>complement)</a:t>
                      </a:r>
                      <a:r>
                        <a:rPr sz="1000" spc="175" dirty="0">
                          <a:solidFill>
                            <a:srgbClr val="0A0A0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000" spc="-10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solidFill>
                            <a:srgbClr val="1A1A1A"/>
                          </a:solidFill>
                          <a:latin typeface="Courier New"/>
                          <a:cs typeface="Courier New"/>
                        </a:rPr>
                        <a:t>memor</a:t>
                      </a:r>
                      <a:r>
                        <a:rPr sz="1000" dirty="0">
                          <a:solidFill>
                            <a:srgbClr val="1A1A1A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350" spc="-30" baseline="-15432" dirty="0">
                          <a:latin typeface="Arial MT"/>
                          <a:cs typeface="Arial MT"/>
                        </a:rPr>
                        <a:t>1E40</a:t>
                      </a:r>
                      <a:endParaRPr sz="1350" baseline="-15432">
                        <a:latin typeface="Arial MT"/>
                        <a:cs typeface="Arial MT"/>
                      </a:endParaRPr>
                    </a:p>
                    <a:p>
                      <a:pPr marR="418465" algn="r">
                        <a:lnSpc>
                          <a:spcPts val="815"/>
                        </a:lnSpc>
                        <a:spcBef>
                          <a:spcPts val="50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8000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9530">
                        <a:lnSpc>
                          <a:spcPts val="815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7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5085">
                        <a:lnSpc>
                          <a:spcPts val="815"/>
                        </a:lnSpc>
                        <a:spcBef>
                          <a:spcPts val="275"/>
                        </a:spcBef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249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558165" algn="l"/>
                        </a:tabLst>
                      </a:pPr>
                      <a:r>
                        <a:rPr sz="850" spc="-50" dirty="0">
                          <a:solidFill>
                            <a:srgbClr val="5D5D5D"/>
                          </a:solidFill>
                          <a:latin typeface="Cambria"/>
                          <a:cs typeface="Cambria"/>
                        </a:rPr>
                        <a:t>K</a:t>
                      </a:r>
                      <a:r>
                        <a:rPr sz="850" dirty="0">
                          <a:solidFill>
                            <a:srgbClr val="5D5D5D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1C1C1C"/>
                          </a:solidFill>
                          <a:latin typeface="Cambria"/>
                          <a:cs typeface="Cambria"/>
                        </a:rPr>
                        <a:t>42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228600" algn="r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437515" algn="l"/>
                        </a:tabLst>
                      </a:pPr>
                      <a:r>
                        <a:rPr sz="850" spc="-25" dirty="0">
                          <a:solidFill>
                            <a:srgbClr val="1D1D1D"/>
                          </a:solidFill>
                          <a:latin typeface="Cambria"/>
                          <a:cs typeface="Cambria"/>
                        </a:rPr>
                        <a:t>0A</a:t>
                      </a:r>
                      <a:r>
                        <a:rPr sz="850" dirty="0">
                          <a:solidFill>
                            <a:srgbClr val="1D1D1D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i="1" dirty="0">
                          <a:solidFill>
                            <a:srgbClr val="383838"/>
                          </a:solidFill>
                          <a:latin typeface="Cambria"/>
                          <a:cs typeface="Cambria"/>
                        </a:rPr>
                        <a:t>p</a:t>
                      </a:r>
                      <a:r>
                        <a:rPr sz="850" i="1" spc="229" dirty="0">
                          <a:solidFill>
                            <a:srgbClr val="383838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850" spc="-5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j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ts val="800"/>
                        </a:lnSpc>
                        <a:tabLst>
                          <a:tab pos="553085" algn="l"/>
                        </a:tabLst>
                      </a:pPr>
                      <a:r>
                        <a:rPr sz="850" spc="-50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85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484848"/>
                          </a:solidFill>
                          <a:latin typeface="Cambria"/>
                          <a:cs typeface="Cambria"/>
                        </a:rPr>
                        <a:t>HLT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ts val="850"/>
                        </a:lnSpc>
                        <a:tabLst>
                          <a:tab pos="4142104" algn="l"/>
                        </a:tabLst>
                      </a:pPr>
                      <a:r>
                        <a:rPr sz="950" dirty="0">
                          <a:solidFill>
                            <a:srgbClr val="7C7E8E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950" spc="195" dirty="0">
                          <a:solidFill>
                            <a:srgbClr val="7C7E8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Halt</a:t>
                      </a:r>
                      <a:r>
                        <a:rPr sz="950" spc="140" dirty="0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2A2A2A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950" spc="95" dirty="0">
                          <a:solidFill>
                            <a:srgbClr val="2A2A2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program</a:t>
                      </a:r>
                      <a:r>
                        <a:rPr sz="950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350" spc="-30" baseline="-43209" dirty="0">
                          <a:latin typeface="Arial MT"/>
                          <a:cs typeface="Arial MT"/>
                        </a:rPr>
                        <a:t>1E42</a:t>
                      </a:r>
                      <a:endParaRPr sz="1350" baseline="-43209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183515">
                        <a:lnSpc>
                          <a:spcPts val="930"/>
                        </a:lnSpc>
                        <a:spcBef>
                          <a:spcPts val="445"/>
                        </a:spcBef>
                        <a:tabLst>
                          <a:tab pos="563880" algn="l"/>
                        </a:tabLst>
                      </a:pPr>
                      <a:r>
                        <a:rPr sz="850" i="1" spc="-20" dirty="0">
                          <a:solidFill>
                            <a:srgbClr val="363636"/>
                          </a:solidFill>
                          <a:latin typeface="Cambria"/>
                          <a:cs typeface="Cambria"/>
                        </a:rPr>
                        <a:t>:S’P</a:t>
                      </a:r>
                      <a:r>
                        <a:rPr sz="850" i="1" dirty="0">
                          <a:solidFill>
                            <a:srgbClr val="363636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32323"/>
                          </a:solidFill>
                          <a:latin typeface="Cambria"/>
                          <a:cs typeface="Cambria"/>
                        </a:rPr>
                        <a:t>FF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930"/>
                        </a:lnSpc>
                        <a:spcBef>
                          <a:spcPts val="445"/>
                        </a:spcBef>
                      </a:pPr>
                      <a:r>
                        <a:rPr sz="850" spc="-25" dirty="0">
                          <a:solidFill>
                            <a:srgbClr val="232323"/>
                          </a:solidFill>
                          <a:latin typeface="Cambria"/>
                          <a:cs typeface="Cambria"/>
                        </a:rPr>
                        <a:t>FF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3434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spc="-2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1E43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97790">
                        <a:lnSpc>
                          <a:spcPts val="940"/>
                        </a:lnSpc>
                        <a:spcBef>
                          <a:spcPts val="365"/>
                        </a:spcBef>
                      </a:pPr>
                      <a:r>
                        <a:rPr sz="900" i="1" spc="-5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Jfit-</a:t>
                      </a:r>
                      <a:r>
                        <a:rPr sz="900" i="1" spc="-2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Rep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940"/>
                        </a:lnSpc>
                        <a:spcBef>
                          <a:spcPts val="365"/>
                        </a:spcBef>
                        <a:tabLst>
                          <a:tab pos="796290" algn="l"/>
                        </a:tabLst>
                      </a:pPr>
                      <a:r>
                        <a:rPr sz="90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00</a:t>
                      </a:r>
                      <a:r>
                        <a:rPr sz="900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1350" spc="-75" baseline="21604" dirty="0">
                          <a:solidFill>
                            <a:srgbClr val="1D1D1D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1350" baseline="21604">
                        <a:latin typeface="Cambria"/>
                        <a:cs typeface="Cambria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23545" algn="r">
                        <a:lnSpc>
                          <a:spcPts val="985"/>
                        </a:lnSpc>
                      </a:pPr>
                      <a:r>
                        <a:rPr sz="900" spc="-2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1F44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98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26084" algn="r">
                        <a:lnSpc>
                          <a:spcPts val="84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84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8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690">
                <a:tc gridSpan="2"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Decfiual</a:t>
                      </a:r>
                      <a:r>
                        <a:rPr sz="900" spc="5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900" spc="9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r>
                        <a:rPr sz="900" spc="-1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Convertiorr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77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26084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gridSpan="3"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268730" algn="l"/>
                        </a:tabLst>
                      </a:pPr>
                      <a:r>
                        <a:rPr sz="850" spc="-1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Decimal</a:t>
                      </a:r>
                      <a:r>
                        <a:rPr sz="85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26084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1E47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 gridSpan="3">
                  <a:txBody>
                    <a:bodyPr/>
                    <a:lstStyle/>
                    <a:p>
                      <a:pPr marL="43815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144145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gridSpan="5"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981075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8008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456565">
                        <a:lnSpc>
                          <a:spcPts val="960"/>
                        </a:lnSpc>
                        <a:tabLst>
                          <a:tab pos="981075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8009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251460">
                        <a:lnSpc>
                          <a:spcPts val="869"/>
                        </a:lnSpc>
                        <a:spcBef>
                          <a:spcPts val="150"/>
                        </a:spcBef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4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ts val="869"/>
                        </a:lnSpc>
                        <a:spcBef>
                          <a:spcPts val="150"/>
                        </a:spcBef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935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 gridSpan="5">
                  <a:txBody>
                    <a:bodyPr/>
                    <a:lstStyle/>
                    <a:p>
                      <a:pPr marL="456565">
                        <a:lnSpc>
                          <a:spcPts val="935"/>
                        </a:lnSpc>
                        <a:spcBef>
                          <a:spcPts val="85"/>
                        </a:spcBef>
                        <a:tabLst>
                          <a:tab pos="981075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8010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9905" algn="r">
                        <a:lnSpc>
                          <a:spcPts val="1275"/>
                        </a:lnSpc>
                      </a:pPr>
                      <a:r>
                        <a:rPr sz="1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</a:rPr>
                        <a:t>192411091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R="48323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spc="-10" dirty="0">
                          <a:latin typeface="Cambria"/>
                          <a:cs typeface="Cambria"/>
                        </a:rPr>
                        <a:t>Poojasree.B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1E4B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spc="-30" dirty="0">
                          <a:solidFill>
                            <a:srgbClr val="8A8A8A"/>
                          </a:solidFill>
                          <a:latin typeface="Arial MT"/>
                          <a:cs typeface="Arial MT"/>
                        </a:rPr>
                        <a:t>Line</a:t>
                      </a:r>
                      <a:r>
                        <a:rPr sz="900" spc="-25" dirty="0">
                          <a:solidFill>
                            <a:srgbClr val="8A8A8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8E8E8E"/>
                          </a:solidFill>
                          <a:latin typeface="Arial MT"/>
                          <a:cs typeface="Arial MT"/>
                        </a:rPr>
                        <a:t>I4o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 gridSpan="5">
                  <a:txBody>
                    <a:bodyPr/>
                    <a:lstStyle/>
                    <a:p>
                      <a:pPr marR="2005330" algn="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523875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8011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R="1997710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spc="-25" dirty="0">
                          <a:solidFill>
                            <a:srgbClr val="8A8A8A"/>
                          </a:solidFill>
                          <a:latin typeface="Arial MT"/>
                          <a:cs typeface="Arial MT"/>
                        </a:rPr>
                        <a:t>Assemhlei</a:t>
                      </a:r>
                      <a:r>
                        <a:rPr sz="900" spc="114" dirty="0">
                          <a:solidFill>
                            <a:srgbClr val="8A8A8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45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I.Message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568960" algn="l"/>
                        </a:tabLst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800" spc="-50" dirty="0">
                          <a:solidFill>
                            <a:srgbClr val="3A3A3A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384810" algn="l"/>
                        </a:tabLst>
                      </a:pPr>
                      <a:r>
                        <a:rPr sz="800" spc="-50" dirty="0">
                          <a:solidFill>
                            <a:srgbClr val="3F3F3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800" dirty="0">
                          <a:solidFill>
                            <a:srgbClr val="3F3F3F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00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15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/>
                </a:tc>
                <a:tc gridSpan="5">
                  <a:txBody>
                    <a:bodyPr/>
                    <a:lstStyle/>
                    <a:p>
                      <a:pPr marL="22225">
                        <a:lnSpc>
                          <a:spcPts val="990"/>
                        </a:lnSpc>
                        <a:spcBef>
                          <a:spcPts val="150"/>
                        </a:spcBef>
                      </a:pPr>
                      <a:r>
                        <a:rPr sz="900" spc="-65" dirty="0">
                          <a:latin typeface="Arial MT"/>
                          <a:cs typeface="Arial MT"/>
                        </a:rPr>
                        <a:t>Program</a:t>
                      </a:r>
                      <a:r>
                        <a:rPr sz="90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90" dirty="0">
                          <a:latin typeface="Arial MT"/>
                          <a:cs typeface="Arial MT"/>
                        </a:rPr>
                        <a:t>assembled</a:t>
                      </a:r>
                      <a:r>
                        <a:rPr sz="9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successfully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76975" y="5019549"/>
            <a:ext cx="975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83838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514" y="5583109"/>
            <a:ext cx="110617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  <a:tab pos="693420" algn="l"/>
                <a:tab pos="981710" algn="l"/>
              </a:tabLst>
            </a:pPr>
            <a:r>
              <a:rPr sz="900" spc="-20" dirty="0">
                <a:latin typeface="Cambria"/>
                <a:cs typeface="Cambria"/>
              </a:rPr>
              <a:t>8000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424242"/>
                </a:solidFill>
                <a:latin typeface="Cambria"/>
                <a:cs typeface="Cambria"/>
              </a:rPr>
              <a:t>—</a:t>
            </a:r>
            <a:r>
              <a:rPr sz="900" dirty="0">
                <a:solidFill>
                  <a:srgbClr val="424242"/>
                </a:solidFill>
                <a:latin typeface="Cambria"/>
                <a:cs typeface="Cambria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Cambria"/>
                <a:cs typeface="Cambria"/>
              </a:rPr>
              <a:t>I-</a:t>
            </a:r>
            <a:r>
              <a:rPr sz="900" dirty="0">
                <a:solidFill>
                  <a:srgbClr val="383838"/>
                </a:solidFill>
                <a:latin typeface="Cambria"/>
                <a:cs typeface="Cambria"/>
              </a:rPr>
              <a:t>	</a:t>
            </a:r>
            <a:r>
              <a:rPr sz="900" spc="-35" dirty="0">
                <a:latin typeface="Cambria"/>
                <a:cs typeface="Cambria"/>
              </a:rPr>
              <a:t>07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5997" y="3341675"/>
            <a:ext cx="234817" cy="704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4799" y="6098296"/>
            <a:ext cx="1731010" cy="0"/>
          </a:xfrm>
          <a:custGeom>
            <a:avLst/>
            <a:gdLst/>
            <a:ahLst/>
            <a:cxnLst/>
            <a:rect l="l" t="t" r="r" b="b"/>
            <a:pathLst>
              <a:path w="1731010">
                <a:moveTo>
                  <a:pt x="0" y="0"/>
                </a:moveTo>
                <a:lnTo>
                  <a:pt x="1730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929" y="5228690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39">
                <a:moveTo>
                  <a:pt x="0" y="0"/>
                </a:moveTo>
                <a:lnTo>
                  <a:pt x="17420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2977" y="2169286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72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633" y="1064730"/>
            <a:ext cx="164020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89685" algn="l"/>
              </a:tabLst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412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r>
              <a:rPr sz="950" spc="44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	</a:t>
            </a:r>
            <a:r>
              <a:rPr sz="1425" spc="-30" baseline="2923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5847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5847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331" y="1620094"/>
          <a:ext cx="1612897" cy="902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445">
                <a:tc>
                  <a:txBody>
                    <a:bodyPr/>
                    <a:lstStyle/>
                    <a:p>
                      <a:pPr marL="5715" algn="ctr">
                        <a:lnSpc>
                          <a:spcPts val="935"/>
                        </a:lnSpc>
                      </a:pPr>
                      <a:r>
                        <a:rPr sz="900" spc="-85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Registers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77825">
                        <a:lnSpc>
                          <a:spcPts val="935"/>
                        </a:lnSpc>
                      </a:pPr>
                      <a:r>
                        <a:rPr sz="850" spc="-20" dirty="0">
                          <a:solidFill>
                            <a:srgbClr val="262626"/>
                          </a:solidFill>
                          <a:latin typeface="Arial MT"/>
                          <a:cs typeface="Arial MT"/>
                        </a:rPr>
                        <a:t>Flag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50" spc="-50" dirty="0">
                          <a:solidFill>
                            <a:srgbClr val="484848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50" i="1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BC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85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3A3A3A"/>
                          </a:solidFill>
                          <a:latin typeface="Cambria"/>
                          <a:cs typeface="Cambria"/>
                        </a:rPr>
                        <a:t>9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109220" marB="0"/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50" spc="-25" dirty="0">
                          <a:solidFill>
                            <a:srgbClr val="363636"/>
                          </a:solidFill>
                          <a:latin typeface="Courier New"/>
                          <a:cs typeface="Courier New"/>
                        </a:rPr>
                        <a:t>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2317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5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298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800" spc="-50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800" spc="-5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90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850" i="1" spc="-25" dirty="0">
                          <a:solidFill>
                            <a:srgbClr val="2B2B2B"/>
                          </a:solidFill>
                          <a:latin typeface="Cambria"/>
                          <a:cs typeface="Cambria"/>
                        </a:rPr>
                        <a:t>DF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850" spc="-2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33019" marB="0"/>
                </a:tc>
                <a:tc gridSpan="2"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850" spc="-25" dirty="0">
                          <a:solidFill>
                            <a:srgbClr val="232323"/>
                          </a:solidFill>
                          <a:latin typeface="Cambria"/>
                          <a:cs typeface="Cambria"/>
                        </a:rPr>
                        <a:t>FB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3301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850" spc="-5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3301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R="30480" algn="ctr">
                        <a:lnSpc>
                          <a:spcPts val="940"/>
                        </a:lnSpc>
                        <a:spcBef>
                          <a:spcPts val="259"/>
                        </a:spcBef>
                      </a:pPr>
                      <a:r>
                        <a:rPr sz="850" spc="-1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/-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850" i="1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£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ts val="940"/>
                        </a:lnSpc>
                        <a:spcBef>
                          <a:spcPts val="259"/>
                        </a:spcBef>
                      </a:pPr>
                      <a:r>
                        <a:rPr sz="850" spc="-25" dirty="0">
                          <a:solidFill>
                            <a:srgbClr val="343434"/>
                          </a:solidFill>
                          <a:latin typeface="Cambria"/>
                          <a:cs typeface="Cambria"/>
                        </a:rPr>
                        <a:t>IF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33019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940"/>
                        </a:lnSpc>
                        <a:spcBef>
                          <a:spcPts val="259"/>
                        </a:spcBef>
                      </a:pPr>
                      <a:r>
                        <a:rPr sz="850" i="1" spc="-25" dirty="0">
                          <a:solidFill>
                            <a:srgbClr val="3D3D3D"/>
                          </a:solidFill>
                          <a:latin typeface="Cambria"/>
                          <a:cs typeface="Cambria"/>
                        </a:rPr>
                        <a:t>74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3301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2444" y="2589410"/>
            <a:ext cx="60833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  <a:tabLst>
                <a:tab pos="480059" algn="l"/>
              </a:tabLst>
            </a:pPr>
            <a:r>
              <a:rPr sz="800" spc="30" dirty="0">
                <a:solidFill>
                  <a:srgbClr val="3F3F3F"/>
                </a:solidFill>
                <a:latin typeface="Cambria"/>
                <a:cs typeface="Cambria"/>
              </a:rPr>
              <a:t>UPS'</a:t>
            </a:r>
            <a:r>
              <a:rPr sz="800" dirty="0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363636"/>
                </a:solidFill>
                <a:latin typeface="Cambria"/>
                <a:cs typeface="Cambria"/>
              </a:rPr>
              <a:t>0</a:t>
            </a:r>
            <a:r>
              <a:rPr sz="80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  <a:p>
            <a:pPr marL="97155">
              <a:lnSpc>
                <a:spcPct val="100000"/>
              </a:lnSpc>
              <a:spcBef>
                <a:spcPts val="640"/>
              </a:spcBef>
              <a:tabLst>
                <a:tab pos="474980" algn="l"/>
              </a:tabLst>
            </a:pPr>
            <a:r>
              <a:rPr sz="800" spc="-50" dirty="0">
                <a:solidFill>
                  <a:srgbClr val="5D5D5D"/>
                </a:solidFill>
                <a:latin typeface="Cambria"/>
                <a:cs typeface="Cambria"/>
              </a:rPr>
              <a:t>K</a:t>
            </a:r>
            <a:r>
              <a:rPr sz="800" dirty="0">
                <a:solidFill>
                  <a:srgbClr val="5D5D5D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1C1C1C"/>
                </a:solidFill>
                <a:latin typeface="Cambria"/>
                <a:cs typeface="Cambria"/>
              </a:rPr>
              <a:t>42</a:t>
            </a:r>
            <a:endParaRPr sz="800">
              <a:latin typeface="Cambria"/>
              <a:cs typeface="Cambria"/>
            </a:endParaRPr>
          </a:p>
          <a:p>
            <a:pPr marL="100965">
              <a:lnSpc>
                <a:spcPct val="100000"/>
              </a:lnSpc>
              <a:spcBef>
                <a:spcPts val="645"/>
              </a:spcBef>
              <a:tabLst>
                <a:tab pos="480695" algn="l"/>
              </a:tabLst>
            </a:pPr>
            <a:r>
              <a:rPr sz="800" i="1" spc="-25" dirty="0">
                <a:solidFill>
                  <a:srgbClr val="343434"/>
                </a:solidFill>
                <a:latin typeface="Cambria"/>
                <a:cs typeface="Cambria"/>
              </a:rPr>
              <a:t>IP</a:t>
            </a:r>
            <a:r>
              <a:rPr sz="800" i="1" dirty="0">
                <a:solidFill>
                  <a:srgbClr val="343434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00" i="1" spc="-1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800" i="1" spc="-25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1268" y="2589410"/>
            <a:ext cx="139700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363636"/>
                </a:solidFill>
                <a:latin typeface="Cambria"/>
                <a:cs typeface="Cambria"/>
              </a:rPr>
              <a:t>0</a:t>
            </a:r>
            <a:r>
              <a:rPr sz="80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  <a:p>
            <a:pPr marL="17145" marR="5080" indent="-5080">
              <a:lnSpc>
                <a:spcPct val="166900"/>
              </a:lnSpc>
            </a:pPr>
            <a:r>
              <a:rPr sz="800" spc="-25" dirty="0">
                <a:solidFill>
                  <a:srgbClr val="262626"/>
                </a:solidFill>
                <a:latin typeface="Cambria"/>
                <a:cs typeface="Cambria"/>
              </a:rPr>
              <a:t>lD</a:t>
            </a:r>
            <a:r>
              <a:rPr sz="800" spc="500" dirty="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0371" y="2495483"/>
            <a:ext cx="26797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40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60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800">
              <a:latin typeface="Cambria"/>
              <a:cs typeface="Cambria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800" i="1" dirty="0">
                <a:solidFill>
                  <a:srgbClr val="383838"/>
                </a:solidFill>
                <a:latin typeface="Cambria"/>
                <a:cs typeface="Cambria"/>
              </a:rPr>
              <a:t>p</a:t>
            </a:r>
            <a:r>
              <a:rPr sz="800" i="1" spc="250" dirty="0">
                <a:solidFill>
                  <a:srgbClr val="383838"/>
                </a:solidFill>
                <a:latin typeface="Cambria"/>
                <a:cs typeface="Cambria"/>
              </a:rPr>
              <a:t>  </a:t>
            </a:r>
            <a:r>
              <a:rPr sz="800" spc="-50" dirty="0">
                <a:solidFill>
                  <a:srgbClr val="313131"/>
                </a:solidFill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7966" y="3199934"/>
            <a:ext cx="1289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7558" y="3137316"/>
            <a:ext cx="2368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4F4F"/>
                </a:solidFill>
                <a:latin typeface="Courier New"/>
                <a:cs typeface="Courier New"/>
              </a:rPr>
              <a:t>O</a:t>
            </a:r>
            <a:r>
              <a:rPr sz="800" spc="215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1D1D1D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306" y="3401379"/>
            <a:ext cx="1344930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02235">
              <a:lnSpc>
                <a:spcPct val="132900"/>
              </a:lnSpc>
              <a:spcBef>
                <a:spcPts val="100"/>
              </a:spcBef>
              <a:tabLst>
                <a:tab pos="1136650" algn="l"/>
              </a:tabLst>
            </a:pPr>
            <a:r>
              <a:rPr sz="850" dirty="0">
                <a:solidFill>
                  <a:srgbClr val="2A2A2A"/>
                </a:solidFill>
                <a:latin typeface="Cambria"/>
                <a:cs typeface="Cambria"/>
              </a:rPr>
              <a:t>Decfiual</a:t>
            </a:r>
            <a:r>
              <a:rPr sz="850" spc="9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850" dirty="0">
                <a:solidFill>
                  <a:srgbClr val="313131"/>
                </a:solidFill>
                <a:latin typeface="Cambria"/>
                <a:cs typeface="Cambria"/>
              </a:rPr>
              <a:t>-</a:t>
            </a:r>
            <a:r>
              <a:rPr sz="850" spc="125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850" dirty="0">
                <a:solidFill>
                  <a:srgbClr val="2A2A2A"/>
                </a:solidFill>
                <a:latin typeface="Cambria"/>
                <a:cs typeface="Cambria"/>
              </a:rPr>
              <a:t>Hex</a:t>
            </a:r>
            <a:r>
              <a:rPr sz="850" spc="2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mbria"/>
                <a:cs typeface="Cambria"/>
              </a:rPr>
              <a:t>Convertiorr</a:t>
            </a:r>
            <a:r>
              <a:rPr sz="850" spc="500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850" spc="-10" dirty="0">
                <a:solidFill>
                  <a:srgbClr val="242424"/>
                </a:solidFill>
                <a:latin typeface="Cambria"/>
                <a:cs typeface="Cambria"/>
              </a:rPr>
              <a:t>Decimal</a:t>
            </a:r>
            <a:r>
              <a:rPr sz="850" dirty="0">
                <a:solidFill>
                  <a:srgbClr val="242424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262626"/>
                </a:solidFill>
                <a:latin typeface="Cambria"/>
                <a:cs typeface="Cambria"/>
              </a:rPr>
              <a:t>Hex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889000" algn="l"/>
              </a:tabLst>
            </a:pPr>
            <a:r>
              <a:rPr sz="800" spc="-50" dirty="0">
                <a:latin typeface="Courier New"/>
                <a:cs typeface="Courier New"/>
              </a:rPr>
              <a:t>0</a:t>
            </a:r>
            <a:r>
              <a:rPr sz="800" dirty="0">
                <a:latin typeface="Courier New"/>
                <a:cs typeface="Courier New"/>
              </a:rPr>
              <a:t>	</a:t>
            </a: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514" y="5583109"/>
            <a:ext cx="12503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  <a:tab pos="693420" algn="l"/>
                <a:tab pos="981710" algn="l"/>
              </a:tabLst>
            </a:pPr>
            <a:r>
              <a:rPr sz="900" spc="-20" dirty="0">
                <a:latin typeface="Cambria"/>
                <a:cs typeface="Cambria"/>
              </a:rPr>
              <a:t>8055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424242"/>
                </a:solidFill>
                <a:latin typeface="Cambria"/>
                <a:cs typeface="Cambria"/>
              </a:rPr>
              <a:t>—</a:t>
            </a:r>
            <a:r>
              <a:rPr sz="900" dirty="0">
                <a:solidFill>
                  <a:srgbClr val="424242"/>
                </a:solidFill>
                <a:latin typeface="Cambria"/>
                <a:cs typeface="Cambria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Cambria"/>
                <a:cs typeface="Cambria"/>
              </a:rPr>
              <a:t>I-</a:t>
            </a:r>
            <a:r>
              <a:rPr sz="900" dirty="0">
                <a:solidFill>
                  <a:srgbClr val="383838"/>
                </a:solidFill>
                <a:latin typeface="Cambria"/>
                <a:cs typeface="Cambria"/>
              </a:rPr>
              <a:t>	</a:t>
            </a:r>
            <a:r>
              <a:rPr sz="900" spc="-35" dirty="0">
                <a:latin typeface="Cambria"/>
                <a:cs typeface="Cambria"/>
              </a:rPr>
              <a:t>00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900">
              <a:latin typeface="Cambria"/>
              <a:cs typeface="Cambria"/>
            </a:endParaRPr>
          </a:p>
          <a:p>
            <a:pPr marL="546100">
              <a:lnSpc>
                <a:spcPct val="100000"/>
              </a:lnSpc>
            </a:pPr>
            <a:r>
              <a:rPr sz="900" spc="-55" dirty="0">
                <a:solidFill>
                  <a:srgbClr val="212121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900" spc="-50" dirty="0">
                <a:solidFill>
                  <a:srgbClr val="2D2D2D"/>
                </a:solidFill>
                <a:latin typeface="Cambria"/>
                <a:cs typeface="Cambria"/>
              </a:rPr>
              <a:t>Nemory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B2B2B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76872" y="824152"/>
            <a:ext cx="231775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7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1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r>
              <a:rPr sz="900" spc="46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65784" y="1931488"/>
            <a:ext cx="1148080" cy="471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9560" indent="-27178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AutoNum type="arabicPlain"/>
              <a:tabLst>
                <a:tab pos="289560" algn="l"/>
              </a:tabLst>
            </a:pPr>
            <a:r>
              <a:rPr sz="950" dirty="0">
                <a:solidFill>
                  <a:srgbClr val="AF857E"/>
                </a:solidFill>
                <a:latin typeface="Courier New"/>
                <a:cs typeface="Courier New"/>
              </a:rPr>
              <a:t>LXI</a:t>
            </a:r>
            <a:r>
              <a:rPr sz="950" spc="120" dirty="0">
                <a:solidFill>
                  <a:srgbClr val="AF857E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A0A0A"/>
                </a:solidFill>
                <a:latin typeface="Courier New"/>
                <a:cs typeface="Courier New"/>
              </a:rPr>
              <a:t>H,</a:t>
            </a:r>
            <a:r>
              <a:rPr sz="950" spc="165" dirty="0">
                <a:solidFill>
                  <a:srgbClr val="0A0A0A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9E829A"/>
                </a:solidFill>
                <a:latin typeface="Courier New"/>
                <a:cs typeface="Courier New"/>
              </a:rPr>
              <a:t>805U</a:t>
            </a:r>
            <a:endParaRPr sz="950">
              <a:latin typeface="Courier New"/>
              <a:cs typeface="Courier New"/>
            </a:endParaRPr>
          </a:p>
          <a:p>
            <a:pPr marL="280670" indent="-267335">
              <a:lnSpc>
                <a:spcPts val="1115"/>
              </a:lnSpc>
              <a:spcBef>
                <a:spcPts val="35"/>
              </a:spcBef>
              <a:buClr>
                <a:srgbClr val="000000"/>
              </a:buClr>
              <a:buAutoNum type="arabicPlain"/>
              <a:tabLst>
                <a:tab pos="280670" algn="l"/>
              </a:tabLst>
            </a:pPr>
            <a:r>
              <a:rPr sz="950" dirty="0">
                <a:solidFill>
                  <a:srgbClr val="955654"/>
                </a:solidFill>
                <a:latin typeface="Courier New"/>
                <a:cs typeface="Courier New"/>
              </a:rPr>
              <a:t>MOV</a:t>
            </a:r>
            <a:r>
              <a:rPr sz="950" spc="185" dirty="0">
                <a:solidFill>
                  <a:srgbClr val="955654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11111"/>
                </a:solidFill>
                <a:latin typeface="Courier New"/>
                <a:cs typeface="Courier New"/>
              </a:rPr>
              <a:t>C,</a:t>
            </a:r>
            <a:r>
              <a:rPr sz="950" spc="140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5D896D"/>
                </a:solidFill>
                <a:latin typeface="Courier New"/>
                <a:cs typeface="Courier New"/>
              </a:rPr>
              <a:t>M</a:t>
            </a:r>
            <a:endParaRPr sz="950">
              <a:latin typeface="Courier New"/>
              <a:cs typeface="Courier New"/>
            </a:endParaRPr>
          </a:p>
          <a:p>
            <a:pPr marL="279400" indent="-266700">
              <a:lnSpc>
                <a:spcPts val="1175"/>
              </a:lnSpc>
              <a:buClr>
                <a:srgbClr val="000000"/>
              </a:buClr>
              <a:buSzPct val="95000"/>
              <a:buAutoNum type="arabicPlain"/>
              <a:tabLst>
                <a:tab pos="279400" algn="l"/>
              </a:tabLst>
            </a:pPr>
            <a:r>
              <a:rPr sz="1000" dirty="0">
                <a:solidFill>
                  <a:srgbClr val="5B5B5B"/>
                </a:solidFill>
                <a:latin typeface="Courier New"/>
                <a:cs typeface="Courier New"/>
              </a:rPr>
              <a:t>DCR</a:t>
            </a:r>
            <a:r>
              <a:rPr sz="1000" spc="110" dirty="0">
                <a:solidFill>
                  <a:srgbClr val="5B5B5B"/>
                </a:solidFill>
                <a:latin typeface="Courier New"/>
                <a:cs typeface="Courier New"/>
              </a:rPr>
              <a:t> </a:t>
            </a:r>
            <a:r>
              <a:rPr sz="1000" spc="-50" dirty="0">
                <a:solidFill>
                  <a:srgbClr val="494949"/>
                </a:solidFill>
                <a:latin typeface="Courier New"/>
                <a:cs typeface="Courier New"/>
              </a:rPr>
              <a:t>C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43462" y="1931488"/>
            <a:ext cx="3619500" cy="471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70" dirty="0">
                <a:solidFill>
                  <a:srgbClr val="2F2F2F"/>
                </a:solidFill>
                <a:latin typeface="Courier New"/>
                <a:cs typeface="Courier New"/>
              </a:rPr>
              <a:t>; </a:t>
            </a:r>
            <a:r>
              <a:rPr sz="950" dirty="0">
                <a:latin typeface="Courier New"/>
                <a:cs typeface="Courier New"/>
              </a:rPr>
              <a:t>Load</a:t>
            </a:r>
            <a:r>
              <a:rPr sz="950" spc="190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42424"/>
                </a:solidFill>
                <a:latin typeface="Courier New"/>
                <a:cs typeface="Courier New"/>
              </a:rPr>
              <a:t>HL</a:t>
            </a:r>
            <a:r>
              <a:rPr sz="950" spc="15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12121"/>
                </a:solidFill>
                <a:latin typeface="Courier New"/>
                <a:cs typeface="Courier New"/>
              </a:rPr>
              <a:t>with</a:t>
            </a:r>
            <a:r>
              <a:rPr sz="950" spc="1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61616"/>
                </a:solidFill>
                <a:latin typeface="Courier New"/>
                <a:cs typeface="Courier New"/>
              </a:rPr>
              <a:t>the</a:t>
            </a:r>
            <a:r>
              <a:rPr sz="950" spc="155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62626"/>
                </a:solidFill>
                <a:latin typeface="Courier New"/>
                <a:cs typeface="Courier New"/>
              </a:rPr>
              <a:t>address</a:t>
            </a:r>
            <a:r>
              <a:rPr sz="950" spc="220" dirty="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111111"/>
                </a:solidFill>
                <a:latin typeface="Courier New"/>
                <a:cs typeface="Courier New"/>
              </a:rPr>
              <a:t>8050H</a:t>
            </a:r>
            <a:endParaRPr sz="950">
              <a:latin typeface="Courier New"/>
              <a:cs typeface="Courier New"/>
            </a:endParaRPr>
          </a:p>
          <a:p>
            <a:pPr marL="247015">
              <a:lnSpc>
                <a:spcPts val="1115"/>
              </a:lnSpc>
              <a:spcBef>
                <a:spcPts val="35"/>
              </a:spcBef>
            </a:pPr>
            <a:r>
              <a:rPr sz="950" spc="70" dirty="0">
                <a:solidFill>
                  <a:srgbClr val="797595"/>
                </a:solidFill>
                <a:latin typeface="Courier New"/>
                <a:cs typeface="Courier New"/>
              </a:rPr>
              <a:t>; </a:t>
            </a:r>
            <a:r>
              <a:rPr sz="950" dirty="0">
                <a:solidFill>
                  <a:srgbClr val="161616"/>
                </a:solidFill>
                <a:latin typeface="Courier New"/>
                <a:cs typeface="Courier New"/>
              </a:rPr>
              <a:t>Load</a:t>
            </a:r>
            <a:r>
              <a:rPr sz="950" spc="170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3A3A3A"/>
                </a:solidFill>
                <a:latin typeface="Courier New"/>
                <a:cs typeface="Courier New"/>
              </a:rPr>
              <a:t>the</a:t>
            </a:r>
            <a:r>
              <a:rPr sz="950" spc="175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number</a:t>
            </a:r>
            <a:r>
              <a:rPr sz="950" spc="22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of</a:t>
            </a:r>
            <a:r>
              <a:rPr sz="950" spc="18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61616"/>
                </a:solidFill>
                <a:latin typeface="Courier New"/>
                <a:cs typeface="Courier New"/>
              </a:rPr>
              <a:t>elements</a:t>
            </a:r>
            <a:r>
              <a:rPr sz="950" spc="220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312D50"/>
                </a:solidFill>
                <a:latin typeface="Courier New"/>
                <a:cs typeface="Courier New"/>
              </a:rPr>
              <a:t>(n)</a:t>
            </a:r>
            <a:r>
              <a:rPr sz="950" spc="130" dirty="0">
                <a:solidFill>
                  <a:srgbClr val="312D5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32323"/>
                </a:solidFill>
                <a:latin typeface="Courier New"/>
                <a:cs typeface="Courier New"/>
              </a:rPr>
              <a:t>into</a:t>
            </a:r>
            <a:r>
              <a:rPr sz="950" spc="175" dirty="0">
                <a:solidFill>
                  <a:srgbClr val="232323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161616"/>
                </a:solidFill>
                <a:latin typeface="Courier New"/>
                <a:cs typeface="Courier New"/>
              </a:rPr>
              <a:t>regi</a:t>
            </a:r>
            <a:endParaRPr sz="950">
              <a:latin typeface="Courier New"/>
              <a:cs typeface="Courier New"/>
            </a:endParaRPr>
          </a:p>
          <a:p>
            <a:pPr marL="238760">
              <a:lnSpc>
                <a:spcPts val="1175"/>
              </a:lnSpc>
            </a:pPr>
            <a:r>
              <a:rPr sz="1000" dirty="0">
                <a:solidFill>
                  <a:srgbClr val="262626"/>
                </a:solidFill>
                <a:latin typeface="Courier New"/>
                <a:cs typeface="Courier New"/>
              </a:rPr>
              <a:t>;</a:t>
            </a:r>
            <a:r>
              <a:rPr sz="1000" spc="55" dirty="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27EA0"/>
                </a:solidFill>
                <a:latin typeface="Courier New"/>
                <a:cs typeface="Courier New"/>
              </a:rPr>
              <a:t>Decrement</a:t>
            </a:r>
            <a:r>
              <a:rPr sz="1000" spc="114" dirty="0">
                <a:solidFill>
                  <a:srgbClr val="827EA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42424"/>
                </a:solidFill>
                <a:latin typeface="Courier New"/>
                <a:cs typeface="Courier New"/>
              </a:rPr>
              <a:t>C</a:t>
            </a:r>
            <a:r>
              <a:rPr sz="1000" spc="5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61616"/>
                </a:solidFill>
                <a:latin typeface="Courier New"/>
                <a:cs typeface="Courier New"/>
              </a:rPr>
              <a:t>(n—1</a:t>
            </a:r>
            <a:r>
              <a:rPr sz="1000" spc="15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782C4"/>
                </a:solidFill>
                <a:latin typeface="Courier New"/>
                <a:cs typeface="Courier New"/>
              </a:rPr>
              <a:t>passes</a:t>
            </a:r>
            <a:r>
              <a:rPr sz="1000" spc="40" dirty="0">
                <a:solidFill>
                  <a:srgbClr val="8782C4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Courier New"/>
                <a:cs typeface="Courier New"/>
              </a:rPr>
              <a:t>required)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93091" y="2363857"/>
            <a:ext cx="3471545" cy="4876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25"/>
              </a:spcBef>
            </a:pPr>
            <a:r>
              <a:rPr sz="1000" dirty="0">
                <a:solidFill>
                  <a:srgbClr val="8989AA"/>
                </a:solidFill>
                <a:latin typeface="Courier New"/>
                <a:cs typeface="Courier New"/>
              </a:rPr>
              <a:t>;</a:t>
            </a:r>
            <a:r>
              <a:rPr sz="1000" spc="-55" dirty="0">
                <a:solidFill>
                  <a:srgbClr val="8989A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5D5D5D"/>
                </a:solidFill>
                <a:latin typeface="Courier New"/>
                <a:cs typeface="Courier New"/>
              </a:rPr>
              <a:t>Copy</a:t>
            </a:r>
            <a:r>
              <a:rPr sz="1000" spc="40" dirty="0">
                <a:solidFill>
                  <a:srgbClr val="5D5D5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61616"/>
                </a:solidFill>
                <a:latin typeface="Courier New"/>
                <a:cs typeface="Courier New"/>
              </a:rPr>
              <a:t>C</a:t>
            </a:r>
            <a:r>
              <a:rPr sz="1000" spc="5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62626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sz="1000" spc="70" dirty="0">
                <a:solidFill>
                  <a:srgbClr val="2F2F2F"/>
                </a:solidFill>
                <a:latin typeface="Courier New"/>
                <a:cs typeface="Courier New"/>
              </a:rPr>
              <a:t>D</a:t>
            </a:r>
            <a:r>
              <a:rPr sz="1000" spc="-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C1C1C"/>
                </a:solidFill>
                <a:latin typeface="Courier New"/>
                <a:cs typeface="Courier New"/>
              </a:rPr>
              <a:t>for</a:t>
            </a:r>
            <a:r>
              <a:rPr sz="1000" spc="8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61616"/>
                </a:solidFill>
                <a:latin typeface="Courier New"/>
                <a:cs typeface="Courier New"/>
              </a:rPr>
              <a:t>inner</a:t>
            </a:r>
            <a:r>
              <a:rPr sz="1000" spc="110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C1C1C"/>
                </a:solidFill>
                <a:latin typeface="Courier New"/>
                <a:cs typeface="Courier New"/>
              </a:rPr>
              <a:t>loop</a:t>
            </a:r>
            <a:r>
              <a:rPr sz="1000" spc="3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151515"/>
                </a:solidFill>
                <a:latin typeface="Courier New"/>
                <a:cs typeface="Courier New"/>
              </a:rPr>
              <a:t>control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10"/>
              </a:lnSpc>
              <a:spcBef>
                <a:spcPts val="85"/>
              </a:spcBef>
            </a:pPr>
            <a:r>
              <a:rPr sz="950" dirty="0">
                <a:solidFill>
                  <a:srgbClr val="1C1A46"/>
                </a:solidFill>
                <a:latin typeface="Courier New"/>
                <a:cs typeface="Courier New"/>
              </a:rPr>
              <a:t>;</a:t>
            </a:r>
            <a:r>
              <a:rPr sz="950" spc="350" dirty="0">
                <a:solidFill>
                  <a:srgbClr val="1C1A46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11111"/>
                </a:solidFill>
                <a:latin typeface="Courier New"/>
                <a:cs typeface="Courier New"/>
              </a:rPr>
              <a:t>Load</a:t>
            </a:r>
            <a:r>
              <a:rPr sz="950" spc="190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HL</a:t>
            </a:r>
            <a:r>
              <a:rPr sz="950" spc="14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with</a:t>
            </a:r>
            <a:r>
              <a:rPr sz="950" spc="114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the</a:t>
            </a:r>
            <a:r>
              <a:rPr sz="950" spc="19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starting</a:t>
            </a:r>
            <a:r>
              <a:rPr sz="950" spc="16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D2D2D"/>
                </a:solidFill>
                <a:latin typeface="Courier New"/>
                <a:cs typeface="Courier New"/>
              </a:rPr>
              <a:t>address</a:t>
            </a:r>
            <a:r>
              <a:rPr sz="950" spc="200" dirty="0">
                <a:solidFill>
                  <a:srgbClr val="2D2D2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51515"/>
                </a:solidFill>
                <a:latin typeface="Courier New"/>
                <a:cs typeface="Courier New"/>
              </a:rPr>
              <a:t>of</a:t>
            </a:r>
            <a:r>
              <a:rPr sz="950" spc="160" dirty="0">
                <a:solidFill>
                  <a:srgbClr val="151515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the</a:t>
            </a:r>
            <a:r>
              <a:rPr sz="950" spc="145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2A2A2A"/>
                </a:solidFill>
                <a:latin typeface="Courier New"/>
                <a:cs typeface="Courier New"/>
              </a:rPr>
              <a:t>a</a:t>
            </a:r>
            <a:endParaRPr sz="950">
              <a:latin typeface="Courier New"/>
              <a:cs typeface="Courier New"/>
            </a:endParaRPr>
          </a:p>
          <a:p>
            <a:pPr marL="97790">
              <a:lnSpc>
                <a:spcPts val="1110"/>
              </a:lnSpc>
            </a:pPr>
            <a:r>
              <a:rPr sz="950" spc="70" dirty="0">
                <a:solidFill>
                  <a:srgbClr val="1F1F1F"/>
                </a:solidFill>
                <a:latin typeface="Courier New"/>
                <a:cs typeface="Courier New"/>
              </a:rPr>
              <a:t>;</a:t>
            </a:r>
            <a:r>
              <a:rPr sz="950" spc="7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Load</a:t>
            </a:r>
            <a:r>
              <a:rPr sz="950" spc="15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12121"/>
                </a:solidFill>
                <a:latin typeface="Courier New"/>
                <a:cs typeface="Courier New"/>
              </a:rPr>
              <a:t>current</a:t>
            </a:r>
            <a:r>
              <a:rPr sz="950" spc="22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12121"/>
                </a:solidFill>
                <a:latin typeface="Courier New"/>
                <a:cs typeface="Courier New"/>
              </a:rPr>
              <a:t>element</a:t>
            </a:r>
            <a:r>
              <a:rPr sz="950" spc="28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32323"/>
                </a:solidFill>
                <a:latin typeface="Courier New"/>
                <a:cs typeface="Courier New"/>
              </a:rPr>
              <a:t>into</a:t>
            </a:r>
            <a:r>
              <a:rPr sz="950" spc="190" dirty="0">
                <a:solidFill>
                  <a:srgbClr val="232323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56597B"/>
                </a:solidFill>
                <a:latin typeface="Courier New"/>
                <a:cs typeface="Courier New"/>
              </a:rPr>
              <a:t>A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71991" y="1638184"/>
            <a:ext cx="4311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30754" y="1638184"/>
            <a:ext cx="5099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spc="1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43004" y="1959100"/>
            <a:ext cx="807085" cy="148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900" spc="-10" dirty="0">
                <a:solidFill>
                  <a:srgbClr val="2D2D2D"/>
                </a:solidFill>
                <a:latin typeface="Cambria"/>
                <a:cs typeface="Cambria"/>
              </a:rPr>
              <a:t>Start</a:t>
            </a:r>
            <a:r>
              <a:rPr sz="90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900" spc="-20" dirty="0">
                <a:latin typeface="Cambria"/>
                <a:cs typeface="Cambria"/>
              </a:rPr>
              <a:t>8050</a:t>
            </a:r>
            <a:endParaRPr sz="900">
              <a:latin typeface="Cambria"/>
              <a:cs typeface="Cambria"/>
            </a:endParaRPr>
          </a:p>
          <a:p>
            <a:pPr marL="41275">
              <a:lnSpc>
                <a:spcPct val="100000"/>
              </a:lnSpc>
              <a:spcBef>
                <a:spcPts val="1005"/>
              </a:spcBef>
            </a:pPr>
            <a:r>
              <a:rPr sz="1000" spc="-10" dirty="0">
                <a:solidFill>
                  <a:srgbClr val="8C8C8C"/>
                </a:solidFill>
                <a:latin typeface="Courier New"/>
                <a:cs typeface="Courier New"/>
              </a:rPr>
              <a:t>AdresHex)</a:t>
            </a:r>
            <a:endParaRPr sz="10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250"/>
              </a:spcBef>
            </a:pPr>
            <a:r>
              <a:rPr sz="800" spc="-20" dirty="0">
                <a:latin typeface="Courier New"/>
                <a:cs typeface="Courier New"/>
              </a:rPr>
              <a:t>1</a:t>
            </a:r>
            <a:r>
              <a:rPr sz="1000" spc="-20" dirty="0">
                <a:latin typeface="Courier New"/>
                <a:cs typeface="Courier New"/>
              </a:rPr>
              <a:t>F72</a:t>
            </a:r>
            <a:endParaRPr sz="1000">
              <a:latin typeface="Courier New"/>
              <a:cs typeface="Courier New"/>
            </a:endParaRPr>
          </a:p>
          <a:p>
            <a:pPr marL="161925" marR="414020" indent="1905">
              <a:lnSpc>
                <a:spcPts val="1360"/>
              </a:lnSpc>
              <a:spcBef>
                <a:spcPts val="65"/>
              </a:spcBef>
            </a:pPr>
            <a:r>
              <a:rPr sz="950" spc="-150" dirty="0">
                <a:latin typeface="Courier New"/>
                <a:cs typeface="Courier New"/>
              </a:rPr>
              <a:t>lF </a:t>
            </a:r>
            <a:r>
              <a:rPr sz="950" spc="-155" dirty="0">
                <a:latin typeface="Courier New"/>
                <a:cs typeface="Courier New"/>
              </a:rPr>
              <a:t>3 1F74</a:t>
            </a:r>
            <a:endParaRPr sz="95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solidFill>
                  <a:srgbClr val="181818"/>
                </a:solidFill>
                <a:latin typeface="Courier New"/>
                <a:cs typeface="Courier New"/>
              </a:rPr>
              <a:t>1F7ñ</a:t>
            </a:r>
            <a:endParaRPr sz="950">
              <a:latin typeface="Courier New"/>
              <a:cs typeface="Courier New"/>
            </a:endParaRPr>
          </a:p>
          <a:p>
            <a:pPr marL="160655">
              <a:lnSpc>
                <a:spcPct val="100000"/>
              </a:lnSpc>
              <a:spcBef>
                <a:spcPts val="290"/>
              </a:spcBef>
            </a:pPr>
            <a:r>
              <a:rPr sz="1000" spc="-25" dirty="0">
                <a:solidFill>
                  <a:srgbClr val="161616"/>
                </a:solidFill>
                <a:latin typeface="Courier New"/>
                <a:cs typeface="Courier New"/>
              </a:rPr>
              <a:t>176</a:t>
            </a:r>
            <a:endParaRPr sz="10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  <a:spcBef>
                <a:spcPts val="85"/>
              </a:spcBef>
            </a:pPr>
            <a:r>
              <a:rPr sz="950" spc="-20" dirty="0">
                <a:solidFill>
                  <a:srgbClr val="181818"/>
                </a:solidFill>
                <a:latin typeface="Courier New"/>
                <a:cs typeface="Courier New"/>
              </a:rPr>
              <a:t>1F77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87549" y="2192938"/>
            <a:ext cx="753110" cy="1253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9209">
              <a:lnSpc>
                <a:spcPct val="120700"/>
              </a:lnSpc>
              <a:spcBef>
                <a:spcPts val="90"/>
              </a:spcBef>
              <a:tabLst>
                <a:tab pos="530225" algn="l"/>
              </a:tabLst>
            </a:pPr>
            <a:r>
              <a:rPr sz="1000" spc="-20" dirty="0">
                <a:solidFill>
                  <a:srgbClr val="7C7C7C"/>
                </a:solidFill>
                <a:latin typeface="Courier New"/>
                <a:cs typeface="Courier New"/>
              </a:rPr>
              <a:t>Addess</a:t>
            </a:r>
            <a:r>
              <a:rPr sz="1000" spc="-55" dirty="0">
                <a:solidFill>
                  <a:srgbClr val="7C7C7C"/>
                </a:solidFill>
                <a:latin typeface="Courier New"/>
                <a:cs typeface="Courier New"/>
              </a:rPr>
              <a:t> </a:t>
            </a:r>
            <a:r>
              <a:rPr sz="1000" spc="-130" dirty="0">
                <a:solidFill>
                  <a:srgbClr val="909090"/>
                </a:solidFill>
                <a:latin typeface="Courier New"/>
                <a:cs typeface="Courier New"/>
              </a:rPr>
              <a:t>Dat </a:t>
            </a:r>
            <a:r>
              <a:rPr sz="1000" spc="-20" dirty="0">
                <a:latin typeface="Courier New"/>
                <a:cs typeface="Courier New"/>
              </a:rPr>
              <a:t>8050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20" dirty="0"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204"/>
              </a:spcBef>
              <a:tabLst>
                <a:tab pos="527685" algn="l"/>
              </a:tabLst>
            </a:pPr>
            <a:r>
              <a:rPr sz="950" spc="-20" dirty="0">
                <a:latin typeface="Courier New"/>
                <a:cs typeface="Courier New"/>
              </a:rPr>
              <a:t>8051</a:t>
            </a:r>
            <a:r>
              <a:rPr sz="950" dirty="0">
                <a:latin typeface="Courier New"/>
                <a:cs typeface="Courier New"/>
              </a:rPr>
              <a:t>	</a:t>
            </a:r>
            <a:r>
              <a:rPr sz="950" spc="-50" dirty="0">
                <a:latin typeface="Courier New"/>
                <a:cs typeface="Courier New"/>
              </a:rPr>
              <a:t>9</a:t>
            </a:r>
            <a:endParaRPr sz="95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219"/>
              </a:spcBef>
              <a:tabLst>
                <a:tab pos="537845" algn="l"/>
              </a:tabLst>
            </a:pPr>
            <a:r>
              <a:rPr sz="950" spc="-20" dirty="0">
                <a:latin typeface="Courier New"/>
                <a:cs typeface="Courier New"/>
              </a:rPr>
              <a:t>80B2</a:t>
            </a:r>
            <a:r>
              <a:rPr sz="950" dirty="0">
                <a:latin typeface="Courier New"/>
                <a:cs typeface="Courier New"/>
              </a:rPr>
              <a:t>	</a:t>
            </a:r>
            <a:r>
              <a:rPr sz="950" spc="-50" dirty="0">
                <a:latin typeface="Courier New"/>
                <a:cs typeface="Courier New"/>
              </a:rPr>
              <a:t>8</a:t>
            </a:r>
            <a:endParaRPr sz="95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215"/>
              </a:spcBef>
              <a:tabLst>
                <a:tab pos="539750" algn="l"/>
              </a:tabLst>
            </a:pPr>
            <a:r>
              <a:rPr sz="950" spc="-20" dirty="0">
                <a:latin typeface="Courier New"/>
                <a:cs typeface="Courier New"/>
              </a:rPr>
              <a:t>8073</a:t>
            </a:r>
            <a:r>
              <a:rPr sz="950" dirty="0">
                <a:latin typeface="Courier New"/>
                <a:cs typeface="Courier New"/>
              </a:rPr>
              <a:t>	</a:t>
            </a:r>
            <a:r>
              <a:rPr sz="950" spc="-50" dirty="0">
                <a:latin typeface="Courier New"/>
                <a:cs typeface="Courier New"/>
              </a:rPr>
              <a:t>5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31495" algn="l"/>
              </a:tabLst>
            </a:pPr>
            <a:r>
              <a:rPr sz="1000" spc="-20" dirty="0">
                <a:latin typeface="Courier New"/>
                <a:cs typeface="Courier New"/>
              </a:rPr>
              <a:t>8094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0" dirty="0"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80"/>
              </a:spcBef>
              <a:tabLst>
                <a:tab pos="537845" algn="l"/>
              </a:tabLst>
            </a:pPr>
            <a:r>
              <a:rPr sz="950" spc="-25" dirty="0">
                <a:latin typeface="Courier New"/>
                <a:cs typeface="Courier New"/>
              </a:rPr>
              <a:t>80b</a:t>
            </a:r>
            <a:r>
              <a:rPr sz="950" dirty="0">
                <a:latin typeface="Courier New"/>
                <a:cs typeface="Courier New"/>
              </a:rPr>
              <a:t>	</a:t>
            </a: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70452" y="2814117"/>
            <a:ext cx="3393440" cy="323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0"/>
              </a:spcBef>
              <a:tabLst>
                <a:tab pos="2676525" algn="l"/>
                <a:tab pos="2916555" algn="l"/>
                <a:tab pos="3302635" algn="l"/>
              </a:tabLst>
            </a:pPr>
            <a:r>
              <a:rPr sz="950" dirty="0">
                <a:solidFill>
                  <a:srgbClr val="161616"/>
                </a:solidFill>
                <a:latin typeface="Courier New"/>
                <a:cs typeface="Courier New"/>
              </a:rPr>
              <a:t>;</a:t>
            </a:r>
            <a:r>
              <a:rPr sz="950" spc="110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Increment</a:t>
            </a:r>
            <a:r>
              <a:rPr sz="950" spc="254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HL</a:t>
            </a:r>
            <a:r>
              <a:rPr sz="950" spc="15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F1F1F"/>
                </a:solidFill>
                <a:latin typeface="Courier New"/>
                <a:cs typeface="Courier New"/>
              </a:rPr>
              <a:t>to</a:t>
            </a:r>
            <a:r>
              <a:rPr sz="950" spc="12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point</a:t>
            </a:r>
            <a:r>
              <a:rPr sz="950" spc="19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t,</a:t>
            </a:r>
            <a:r>
              <a:rPr sz="950" spc="150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1C1C1C"/>
                </a:solidFill>
                <a:latin typeface="Courier New"/>
                <a:cs typeface="Courier New"/>
              </a:rPr>
              <a:t>t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	</a:t>
            </a:r>
            <a:r>
              <a:rPr sz="950" spc="-50" dirty="0">
                <a:solidFill>
                  <a:srgbClr val="161616"/>
                </a:solidFill>
                <a:latin typeface="Courier New"/>
                <a:cs typeface="Courier New"/>
              </a:rPr>
              <a:t>t</a:t>
            </a:r>
            <a:r>
              <a:rPr sz="950" dirty="0">
                <a:solidFill>
                  <a:srgbClr val="161616"/>
                </a:solidFill>
                <a:latin typeface="Courier New"/>
                <a:cs typeface="Courier New"/>
              </a:rPr>
              <a:t>	</a:t>
            </a:r>
            <a:r>
              <a:rPr sz="950" spc="-25" dirty="0">
                <a:solidFill>
                  <a:srgbClr val="1D1D1D"/>
                </a:solidFill>
                <a:latin typeface="Courier New"/>
                <a:cs typeface="Courier New"/>
              </a:rPr>
              <a:t>i,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	</a:t>
            </a:r>
            <a:r>
              <a:rPr sz="950" spc="-50" dirty="0">
                <a:solidFill>
                  <a:srgbClr val="1D1D1D"/>
                </a:solidFill>
                <a:latin typeface="Courier New"/>
                <a:cs typeface="Courier New"/>
              </a:rPr>
              <a:t>t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8214B"/>
                </a:solidFill>
                <a:latin typeface="Courier New"/>
                <a:cs typeface="Courier New"/>
              </a:rPr>
              <a:t>;</a:t>
            </a:r>
            <a:r>
              <a:rPr sz="950" spc="165" dirty="0">
                <a:solidFill>
                  <a:srgbClr val="28214B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62626"/>
                </a:solidFill>
                <a:latin typeface="Courier New"/>
                <a:cs typeface="Courier New"/>
              </a:rPr>
              <a:t>Compare</a:t>
            </a:r>
            <a:r>
              <a:rPr sz="950" spc="225" dirty="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8A85B5"/>
                </a:solidFill>
                <a:latin typeface="Courier New"/>
                <a:cs typeface="Courier New"/>
              </a:rPr>
              <a:t>A</a:t>
            </a:r>
            <a:r>
              <a:rPr sz="950" spc="130" dirty="0">
                <a:solidFill>
                  <a:srgbClr val="8A85B5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F1F1F"/>
                </a:solidFill>
                <a:latin typeface="Courier New"/>
                <a:cs typeface="Courier New"/>
              </a:rPr>
              <a:t>with</a:t>
            </a:r>
            <a:r>
              <a:rPr sz="950" spc="13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42424"/>
                </a:solidFill>
                <a:latin typeface="Courier New"/>
                <a:cs typeface="Courier New"/>
              </a:rPr>
              <a:t>the</a:t>
            </a:r>
            <a:r>
              <a:rPr sz="950" spc="16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next</a:t>
            </a:r>
            <a:r>
              <a:rPr sz="950" spc="185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51515"/>
                </a:solidFill>
                <a:latin typeface="Courier New"/>
                <a:cs typeface="Courier New"/>
              </a:rPr>
              <a:t>ei,</a:t>
            </a:r>
            <a:r>
              <a:rPr sz="950" spc="85" dirty="0">
                <a:solidFill>
                  <a:srgbClr val="151515"/>
                </a:solidFill>
                <a:latin typeface="Courier New"/>
                <a:cs typeface="Courier New"/>
              </a:rPr>
              <a:t> </a:t>
            </a:r>
            <a:r>
              <a:rPr sz="950" spc="30" dirty="0">
                <a:solidFill>
                  <a:srgbClr val="151515"/>
                </a:solidFill>
                <a:latin typeface="Courier New"/>
                <a:cs typeface="Courier New"/>
              </a:rPr>
              <a:t>,nt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55641" y="3107420"/>
            <a:ext cx="322135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dirty="0">
                <a:solidFill>
                  <a:srgbClr val="6D6D89"/>
                </a:solidFill>
                <a:latin typeface="Courier New"/>
                <a:cs typeface="Courier New"/>
              </a:rPr>
              <a:t>;</a:t>
            </a:r>
            <a:r>
              <a:rPr sz="1000" spc="-80" dirty="0">
                <a:solidFill>
                  <a:srgbClr val="6D6D89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12121"/>
                </a:solidFill>
                <a:latin typeface="Courier New"/>
                <a:cs typeface="Courier New"/>
              </a:rPr>
              <a:t>Jump</a:t>
            </a:r>
            <a:r>
              <a:rPr sz="1000" spc="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81818"/>
                </a:solidFill>
                <a:latin typeface="Courier New"/>
                <a:cs typeface="Courier New"/>
              </a:rPr>
              <a:t>to</a:t>
            </a:r>
            <a:r>
              <a:rPr sz="1000" spc="25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F1F1F"/>
                </a:solidFill>
                <a:latin typeface="Courier New"/>
                <a:cs typeface="Courier New"/>
              </a:rPr>
              <a:t>LOOP1</a:t>
            </a:r>
            <a:r>
              <a:rPr sz="1000" spc="10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C1C1C"/>
                </a:solidFill>
                <a:latin typeface="Courier New"/>
                <a:cs typeface="Courier New"/>
              </a:rPr>
              <a:t>if</a:t>
            </a:r>
            <a:r>
              <a:rPr sz="1000" spc="4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000" spc="75" dirty="0">
                <a:solidFill>
                  <a:srgbClr val="1F1F1F"/>
                </a:solidFill>
                <a:latin typeface="Courier New"/>
                <a:cs typeface="Courier New"/>
              </a:rPr>
              <a:t>A</a:t>
            </a:r>
            <a:r>
              <a:rPr sz="1000" spc="-7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000" spc="75" dirty="0">
                <a:solidFill>
                  <a:srgbClr val="181818"/>
                </a:solidFill>
                <a:latin typeface="Courier New"/>
                <a:cs typeface="Courier New"/>
              </a:rPr>
              <a:t>2</a:t>
            </a:r>
            <a:r>
              <a:rPr sz="1000" spc="-25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12121"/>
                </a:solidFill>
                <a:latin typeface="Courier New"/>
                <a:cs typeface="Courier New"/>
              </a:rPr>
              <a:t>next</a:t>
            </a:r>
            <a:r>
              <a:rPr sz="1000" spc="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D2D2D"/>
                </a:solidFill>
                <a:latin typeface="Courier New"/>
                <a:cs typeface="Courier New"/>
              </a:rPr>
              <a:t>element</a:t>
            </a:r>
            <a:r>
              <a:rPr sz="1000" spc="114" dirty="0">
                <a:solidFill>
                  <a:srgbClr val="2D2D2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1D1D1D"/>
                </a:solidFill>
                <a:latin typeface="Courier New"/>
                <a:cs typeface="Courier New"/>
              </a:rPr>
              <a:t>(no</a:t>
            </a:r>
            <a:r>
              <a:rPr sz="1000" spc="160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1000" spc="-50" dirty="0">
                <a:solidFill>
                  <a:srgbClr val="9EA5C3"/>
                </a:solidFill>
                <a:latin typeface="Courier New"/>
                <a:cs typeface="Courier New"/>
              </a:rPr>
              <a:t>¿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78279" y="3269944"/>
            <a:ext cx="221043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70" dirty="0">
                <a:solidFill>
                  <a:srgbClr val="212121"/>
                </a:solidFill>
                <a:latin typeface="Courier New"/>
                <a:cs typeface="Courier New"/>
              </a:rPr>
              <a:t>;</a:t>
            </a:r>
            <a:r>
              <a:rPr sz="950" spc="3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51515"/>
                </a:solidFill>
                <a:latin typeface="Courier New"/>
                <a:cs typeface="Courier New"/>
              </a:rPr>
              <a:t>Save</a:t>
            </a:r>
            <a:r>
              <a:rPr sz="950" spc="160" dirty="0">
                <a:solidFill>
                  <a:srgbClr val="151515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the</a:t>
            </a:r>
            <a:r>
              <a:rPr sz="950" spc="16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12121"/>
                </a:solidFill>
                <a:latin typeface="Courier New"/>
                <a:cs typeface="Courier New"/>
              </a:rPr>
              <a:t>next</a:t>
            </a:r>
            <a:r>
              <a:rPr sz="950" spc="1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C0C0C"/>
                </a:solidFill>
                <a:latin typeface="Courier New"/>
                <a:cs typeface="Courier New"/>
              </a:rPr>
              <a:t>element</a:t>
            </a:r>
            <a:r>
              <a:rPr sz="950" spc="275" dirty="0">
                <a:solidFill>
                  <a:srgbClr val="0C0C0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in</a:t>
            </a:r>
            <a:r>
              <a:rPr sz="950" spc="114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212121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79190" y="3428555"/>
            <a:ext cx="338264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dirty="0">
                <a:solidFill>
                  <a:srgbClr val="282828"/>
                </a:solidFill>
                <a:latin typeface="Courier New"/>
                <a:cs typeface="Courier New"/>
              </a:rPr>
              <a:t>;</a:t>
            </a:r>
            <a:r>
              <a:rPr sz="950" spc="15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51515"/>
                </a:solidFill>
                <a:latin typeface="Courier New"/>
                <a:cs typeface="Courier New"/>
              </a:rPr>
              <a:t>Place</a:t>
            </a:r>
            <a:r>
              <a:rPr sz="950" spc="200" dirty="0">
                <a:solidFill>
                  <a:srgbClr val="151515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11111"/>
                </a:solidFill>
                <a:latin typeface="Courier New"/>
                <a:cs typeface="Courier New"/>
              </a:rPr>
              <a:t>the</a:t>
            </a:r>
            <a:r>
              <a:rPr sz="950" spc="210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larger</a:t>
            </a:r>
            <a:r>
              <a:rPr sz="950" spc="235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element</a:t>
            </a:r>
            <a:r>
              <a:rPr sz="950" spc="24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11111"/>
                </a:solidFill>
                <a:latin typeface="Courier New"/>
                <a:cs typeface="Courier New"/>
              </a:rPr>
              <a:t>at</a:t>
            </a:r>
            <a:r>
              <a:rPr sz="950" spc="155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12121"/>
                </a:solidFill>
                <a:latin typeface="Courier New"/>
                <a:cs typeface="Courier New"/>
              </a:rPr>
              <a:t>the</a:t>
            </a:r>
            <a:r>
              <a:rPr sz="950" spc="1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11111"/>
                </a:solidFill>
                <a:latin typeface="Courier New"/>
                <a:cs typeface="Courier New"/>
              </a:rPr>
              <a:t>current</a:t>
            </a:r>
            <a:r>
              <a:rPr sz="950" spc="200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85859C"/>
                </a:solidFill>
                <a:latin typeface="Courier New"/>
                <a:cs typeface="Courier New"/>
              </a:rPr>
              <a:t>p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92748" y="2375575"/>
            <a:ext cx="1549400" cy="1814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2585" indent="-27876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SzPct val="95000"/>
              <a:buAutoNum type="arabicPlain" startAt="4"/>
              <a:tabLst>
                <a:tab pos="362585" algn="l"/>
              </a:tabLst>
            </a:pPr>
            <a:r>
              <a:rPr sz="1000" dirty="0">
                <a:solidFill>
                  <a:srgbClr val="4B4B4B"/>
                </a:solidFill>
                <a:latin typeface="Courier New"/>
                <a:cs typeface="Courier New"/>
              </a:rPr>
              <a:t>LOGP3:</a:t>
            </a:r>
            <a:r>
              <a:rPr sz="1000" spc="80" dirty="0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A84F4B"/>
                </a:solidFill>
                <a:latin typeface="Courier New"/>
                <a:cs typeface="Courier New"/>
              </a:rPr>
              <a:t>MOV</a:t>
            </a:r>
            <a:r>
              <a:rPr sz="1000" spc="-35" dirty="0">
                <a:solidFill>
                  <a:srgbClr val="A84F4B"/>
                </a:solidFill>
                <a:latin typeface="Courier New"/>
                <a:cs typeface="Courier New"/>
              </a:rPr>
              <a:t> </a:t>
            </a:r>
            <a:r>
              <a:rPr sz="1000" spc="55" dirty="0">
                <a:latin typeface="Courier New"/>
                <a:cs typeface="Courier New"/>
              </a:rPr>
              <a:t>D,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0" dirty="0">
                <a:solidFill>
                  <a:srgbClr val="728579"/>
                </a:solidFill>
                <a:latin typeface="Courier New"/>
                <a:cs typeface="Courier New"/>
              </a:rPr>
              <a:t>C</a:t>
            </a:r>
            <a:endParaRPr sz="1000">
              <a:latin typeface="Courier New"/>
              <a:cs typeface="Courier New"/>
            </a:endParaRPr>
          </a:p>
          <a:p>
            <a:pPr marL="363220" indent="-278130">
              <a:lnSpc>
                <a:spcPts val="1110"/>
              </a:lnSpc>
              <a:spcBef>
                <a:spcPts val="80"/>
              </a:spcBef>
              <a:buClr>
                <a:srgbClr val="808080"/>
              </a:buClr>
              <a:buAutoNum type="arabicPlain" startAt="4"/>
              <a:tabLst>
                <a:tab pos="363220" algn="l"/>
              </a:tabLst>
            </a:pPr>
            <a:r>
              <a:rPr sz="950" dirty="0">
                <a:solidFill>
                  <a:srgbClr val="B59797"/>
                </a:solidFill>
                <a:latin typeface="Courier New"/>
                <a:cs typeface="Courier New"/>
              </a:rPr>
              <a:t>LXI</a:t>
            </a:r>
            <a:r>
              <a:rPr sz="950" spc="135" dirty="0">
                <a:solidFill>
                  <a:srgbClr val="B5979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C0C0C"/>
                </a:solidFill>
                <a:latin typeface="Courier New"/>
                <a:cs typeface="Courier New"/>
              </a:rPr>
              <a:t>H,</a:t>
            </a:r>
            <a:r>
              <a:rPr sz="950" spc="150" dirty="0">
                <a:solidFill>
                  <a:srgbClr val="0C0C0C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A07997"/>
                </a:solidFill>
                <a:latin typeface="Courier New"/>
                <a:cs typeface="Courier New"/>
              </a:rPr>
              <a:t>8'J5i</a:t>
            </a:r>
            <a:endParaRPr sz="950">
              <a:latin typeface="Courier New"/>
              <a:cs typeface="Courier New"/>
            </a:endParaRPr>
          </a:p>
          <a:p>
            <a:pPr marL="362585" indent="-274955">
              <a:lnSpc>
                <a:spcPts val="1095"/>
              </a:lnSpc>
              <a:buClr>
                <a:srgbClr val="000000"/>
              </a:buClr>
              <a:buAutoNum type="arabicPlain" startAt="4"/>
              <a:tabLst>
                <a:tab pos="362585" algn="l"/>
              </a:tabLst>
            </a:pPr>
            <a:r>
              <a:rPr sz="950" dirty="0">
                <a:solidFill>
                  <a:srgbClr val="484848"/>
                </a:solidFill>
                <a:latin typeface="Courier New"/>
                <a:cs typeface="Courier New"/>
              </a:rPr>
              <a:t>LOOP2:</a:t>
            </a:r>
            <a:r>
              <a:rPr sz="950" spc="185" dirty="0">
                <a:solidFill>
                  <a:srgbClr val="48484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A15B5D"/>
                </a:solidFill>
                <a:latin typeface="Courier New"/>
                <a:cs typeface="Courier New"/>
              </a:rPr>
              <a:t>MOV</a:t>
            </a:r>
            <a:r>
              <a:rPr sz="950" spc="185" dirty="0">
                <a:solidFill>
                  <a:srgbClr val="A15B5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A,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4B8564"/>
                </a:solidFill>
                <a:latin typeface="Courier New"/>
                <a:cs typeface="Courier New"/>
              </a:rPr>
              <a:t>M</a:t>
            </a:r>
            <a:endParaRPr sz="950">
              <a:latin typeface="Courier New"/>
              <a:cs typeface="Courier New"/>
            </a:endParaRPr>
          </a:p>
          <a:p>
            <a:pPr marL="365125" indent="-273685">
              <a:lnSpc>
                <a:spcPts val="1125"/>
              </a:lnSpc>
              <a:buClr>
                <a:srgbClr val="797979"/>
              </a:buClr>
              <a:buAutoNum type="arabicPlain" startAt="4"/>
              <a:tabLst>
                <a:tab pos="365125" algn="l"/>
              </a:tabLst>
            </a:pPr>
            <a:r>
              <a:rPr sz="1425" baseline="2923" dirty="0">
                <a:solidFill>
                  <a:srgbClr val="8A6B69"/>
                </a:solidFill>
                <a:latin typeface="Courier New"/>
                <a:cs typeface="Courier New"/>
              </a:rPr>
              <a:t>IMX</a:t>
            </a:r>
            <a:r>
              <a:rPr sz="1425" spc="225" baseline="2923" dirty="0">
                <a:solidFill>
                  <a:srgbClr val="8A6B69"/>
                </a:solidFill>
                <a:latin typeface="Courier New"/>
                <a:cs typeface="Courier New"/>
              </a:rPr>
              <a:t> </a:t>
            </a:r>
            <a:r>
              <a:rPr sz="1425" spc="-89" baseline="2923" dirty="0">
                <a:solidFill>
                  <a:srgbClr val="95AFA8"/>
                </a:solidFill>
                <a:latin typeface="Courier New"/>
                <a:cs typeface="Courier New"/>
              </a:rPr>
              <a:t>H</a:t>
            </a:r>
            <a:endParaRPr sz="1425" baseline="2923">
              <a:latin typeface="Courier New"/>
              <a:cs typeface="Courier New"/>
            </a:endParaRPr>
          </a:p>
          <a:p>
            <a:pPr marL="363220" indent="-273050">
              <a:lnSpc>
                <a:spcPts val="1130"/>
              </a:lnSpc>
              <a:spcBef>
                <a:spcPts val="95"/>
              </a:spcBef>
              <a:buClr>
                <a:srgbClr val="111111"/>
              </a:buClr>
              <a:buAutoNum type="arabicPlain" startAt="4"/>
              <a:tabLst>
                <a:tab pos="363220" algn="l"/>
              </a:tabLst>
            </a:pPr>
            <a:r>
              <a:rPr sz="1425" baseline="5847" dirty="0">
                <a:solidFill>
                  <a:srgbClr val="525252"/>
                </a:solidFill>
                <a:latin typeface="Courier New"/>
                <a:cs typeface="Courier New"/>
              </a:rPr>
              <a:t>CMP</a:t>
            </a:r>
            <a:r>
              <a:rPr sz="1425" spc="202" baseline="5847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1425" spc="-75" baseline="5847" dirty="0">
                <a:solidFill>
                  <a:srgbClr val="579377"/>
                </a:solidFill>
                <a:latin typeface="Courier New"/>
                <a:cs typeface="Courier New"/>
              </a:rPr>
              <a:t>M</a:t>
            </a:r>
            <a:endParaRPr sz="1425" baseline="5847">
              <a:latin typeface="Courier New"/>
              <a:cs typeface="Courier New"/>
            </a:endParaRPr>
          </a:p>
          <a:p>
            <a:pPr marL="359410" indent="-271780">
              <a:lnSpc>
                <a:spcPts val="1190"/>
              </a:lnSpc>
              <a:buClr>
                <a:srgbClr val="646464"/>
              </a:buClr>
              <a:buSzPct val="95000"/>
              <a:buAutoNum type="arabicPlain" startAt="4"/>
              <a:tabLst>
                <a:tab pos="359410" algn="l"/>
              </a:tabLst>
            </a:pPr>
            <a:r>
              <a:rPr sz="1500" baseline="2777" dirty="0">
                <a:solidFill>
                  <a:srgbClr val="545454"/>
                </a:solidFill>
                <a:latin typeface="Courier New"/>
                <a:cs typeface="Courier New"/>
              </a:rPr>
              <a:t>JNC</a:t>
            </a:r>
            <a:r>
              <a:rPr sz="1500" spc="97" baseline="2777" dirty="0">
                <a:solidFill>
                  <a:srgbClr val="545454"/>
                </a:solidFill>
                <a:latin typeface="Courier New"/>
                <a:cs typeface="Courier New"/>
              </a:rPr>
              <a:t> </a:t>
            </a:r>
            <a:r>
              <a:rPr sz="1500" spc="-30" baseline="2777" dirty="0">
                <a:latin typeface="Courier New"/>
                <a:cs typeface="Courier New"/>
              </a:rPr>
              <a:t>LOOP1</a:t>
            </a:r>
            <a:endParaRPr sz="1500" baseline="2777">
              <a:latin typeface="Courier New"/>
              <a:cs typeface="Courier New"/>
            </a:endParaRPr>
          </a:p>
          <a:p>
            <a:pPr marL="670560" indent="-6578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AutoNum type="arabicPlain" startAt="4"/>
              <a:tabLst>
                <a:tab pos="670560" algn="l"/>
              </a:tabLst>
            </a:pPr>
            <a:r>
              <a:rPr sz="950" spc="60" dirty="0">
                <a:solidFill>
                  <a:srgbClr val="131313"/>
                </a:solidFill>
                <a:latin typeface="Courier New"/>
                <a:cs typeface="Courier New"/>
              </a:rPr>
              <a:t>B,</a:t>
            </a:r>
            <a:r>
              <a:rPr sz="950" spc="25" dirty="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5D876D"/>
                </a:solidFill>
                <a:latin typeface="Courier New"/>
                <a:cs typeface="Courier New"/>
              </a:rPr>
              <a:t>M</a:t>
            </a:r>
            <a:endParaRPr sz="950">
              <a:latin typeface="Courier New"/>
              <a:cs typeface="Courier New"/>
            </a:endParaRPr>
          </a:p>
          <a:p>
            <a:pPr marL="361315" indent="-348615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AutoNum type="arabicPlain" startAt="4"/>
              <a:tabLst>
                <a:tab pos="361315" algn="l"/>
              </a:tabLst>
            </a:pPr>
            <a:r>
              <a:rPr sz="1425" baseline="2923" dirty="0">
                <a:solidFill>
                  <a:srgbClr val="A5595D"/>
                </a:solidFill>
                <a:latin typeface="Courier New"/>
                <a:cs typeface="Courier New"/>
              </a:rPr>
              <a:t>MO</a:t>
            </a:r>
            <a:r>
              <a:rPr sz="950" dirty="0">
                <a:solidFill>
                  <a:srgbClr val="A5595D"/>
                </a:solidFill>
                <a:latin typeface="Courier New"/>
                <a:cs typeface="Courier New"/>
              </a:rPr>
              <a:t>V</a:t>
            </a:r>
            <a:r>
              <a:rPr sz="950" spc="195" dirty="0">
                <a:solidFill>
                  <a:srgbClr val="A5595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61616"/>
                </a:solidFill>
                <a:latin typeface="Courier New"/>
                <a:cs typeface="Courier New"/>
              </a:rPr>
              <a:t>M,</a:t>
            </a:r>
            <a:r>
              <a:rPr sz="950" spc="80" dirty="0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8CB5AA"/>
                </a:solidFill>
                <a:latin typeface="Courier New"/>
                <a:cs typeface="Courier New"/>
              </a:rPr>
              <a:t>A</a:t>
            </a:r>
            <a:endParaRPr sz="950">
              <a:latin typeface="Courier New"/>
              <a:cs typeface="Courier New"/>
            </a:endParaRPr>
          </a:p>
          <a:p>
            <a:pPr marL="353695" indent="-340995">
              <a:lnSpc>
                <a:spcPts val="1110"/>
              </a:lnSpc>
              <a:spcBef>
                <a:spcPts val="95"/>
              </a:spcBef>
              <a:buClr>
                <a:srgbClr val="000000"/>
              </a:buClr>
              <a:buAutoNum type="arabicPlain" startAt="4"/>
              <a:tabLst>
                <a:tab pos="353695" algn="l"/>
              </a:tabLst>
            </a:pPr>
            <a:r>
              <a:rPr sz="950" dirty="0">
                <a:solidFill>
                  <a:srgbClr val="8E7570"/>
                </a:solidFill>
                <a:latin typeface="Courier New"/>
                <a:cs typeface="Courier New"/>
              </a:rPr>
              <a:t>DCX</a:t>
            </a:r>
            <a:r>
              <a:rPr sz="950" spc="235" dirty="0">
                <a:solidFill>
                  <a:srgbClr val="8E7570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95AFA7"/>
                </a:solidFill>
                <a:latin typeface="Courier New"/>
                <a:cs typeface="Courier New"/>
              </a:rPr>
              <a:t>H</a:t>
            </a:r>
            <a:endParaRPr sz="950">
              <a:latin typeface="Courier New"/>
              <a:cs typeface="Courier New"/>
            </a:endParaRPr>
          </a:p>
          <a:p>
            <a:pPr marL="353695" indent="-340995">
              <a:lnSpc>
                <a:spcPts val="1110"/>
              </a:lnSpc>
              <a:buClr>
                <a:srgbClr val="3D3D3D"/>
              </a:buClr>
              <a:buAutoNum type="arabicPlain" startAt="4"/>
              <a:tabLst>
                <a:tab pos="353695" algn="l"/>
              </a:tabLst>
            </a:pPr>
            <a:r>
              <a:rPr sz="950" dirty="0">
                <a:solidFill>
                  <a:srgbClr val="9E6462"/>
                </a:solidFill>
                <a:latin typeface="Courier New"/>
                <a:cs typeface="Courier New"/>
              </a:rPr>
              <a:t>MOV</a:t>
            </a:r>
            <a:r>
              <a:rPr sz="950" spc="185" dirty="0">
                <a:solidFill>
                  <a:srgbClr val="9E6462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M,</a:t>
            </a:r>
            <a:r>
              <a:rPr sz="950" spc="114" dirty="0">
                <a:latin typeface="Courier New"/>
                <a:cs typeface="Courier New"/>
              </a:rPr>
              <a:t> </a:t>
            </a:r>
            <a:r>
              <a:rPr sz="950" spc="20" dirty="0">
                <a:solidFill>
                  <a:srgbClr val="758E8C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  <a:p>
            <a:pPr marL="365125" indent="-35242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AutoNum type="arabicPlain" startAt="4"/>
              <a:tabLst>
                <a:tab pos="365125" algn="l"/>
              </a:tabLst>
            </a:pPr>
            <a:r>
              <a:rPr sz="950" dirty="0">
                <a:solidFill>
                  <a:srgbClr val="7C6766"/>
                </a:solidFill>
                <a:latin typeface="Courier New"/>
                <a:cs typeface="Courier New"/>
              </a:rPr>
              <a:t>IMX</a:t>
            </a:r>
            <a:r>
              <a:rPr sz="950" spc="150" dirty="0">
                <a:solidFill>
                  <a:srgbClr val="7C6766"/>
                </a:solidFill>
                <a:latin typeface="Courier New"/>
                <a:cs typeface="Courier New"/>
              </a:rPr>
              <a:t> </a:t>
            </a:r>
            <a:r>
              <a:rPr sz="950" spc="-60" dirty="0">
                <a:solidFill>
                  <a:srgbClr val="9CB5AF"/>
                </a:solidFill>
                <a:latin typeface="Courier New"/>
                <a:cs typeface="Courier New"/>
              </a:rPr>
              <a:t>H</a:t>
            </a:r>
            <a:endParaRPr sz="950">
              <a:latin typeface="Courier New"/>
              <a:cs typeface="Courier New"/>
            </a:endParaRPr>
          </a:p>
          <a:p>
            <a:pPr marL="362585" indent="-34988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AutoNum type="arabicPlain" startAt="4"/>
              <a:tabLst>
                <a:tab pos="362585" algn="l"/>
              </a:tabLst>
            </a:pPr>
            <a:r>
              <a:rPr sz="950" dirty="0">
                <a:solidFill>
                  <a:srgbClr val="5D5D5D"/>
                </a:solidFill>
                <a:latin typeface="Courier New"/>
                <a:cs typeface="Courier New"/>
              </a:rPr>
              <a:t>LGGP1:</a:t>
            </a:r>
            <a:r>
              <a:rPr sz="950" spc="150" dirty="0">
                <a:solidFill>
                  <a:srgbClr val="5D5D5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525252"/>
                </a:solidFill>
                <a:latin typeface="Courier New"/>
                <a:cs typeface="Courier New"/>
              </a:rPr>
              <a:t>DCR</a:t>
            </a:r>
            <a:r>
              <a:rPr sz="950" spc="185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597566"/>
                </a:solidFill>
                <a:latin typeface="Courier New"/>
                <a:cs typeface="Courier New"/>
              </a:rPr>
              <a:t>D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273399" y="3461282"/>
          <a:ext cx="1344930" cy="658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marL="33655">
                        <a:lnSpc>
                          <a:spcPts val="975"/>
                        </a:lnSpc>
                      </a:pPr>
                      <a:r>
                        <a:rPr sz="1200" spc="-30" baseline="-10416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25" spc="-30" baseline="-8771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78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97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80B6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75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1750">
                        <a:lnSpc>
                          <a:spcPts val="112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1F79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12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80B7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2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2384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3670452" y="3585099"/>
            <a:ext cx="3396615" cy="604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955">
              <a:lnSpc>
                <a:spcPts val="1110"/>
              </a:lnSpc>
              <a:spcBef>
                <a:spcPts val="90"/>
              </a:spcBef>
              <a:tabLst>
                <a:tab pos="2128520" algn="l"/>
                <a:tab pos="2439670" algn="l"/>
              </a:tabLst>
            </a:pPr>
            <a:r>
              <a:rPr sz="950" dirty="0">
                <a:solidFill>
                  <a:srgbClr val="2D2D2D"/>
                </a:solidFill>
                <a:latin typeface="Courier New"/>
                <a:cs typeface="Courier New"/>
              </a:rPr>
              <a:t>;</a:t>
            </a:r>
            <a:r>
              <a:rPr sz="950" spc="135" dirty="0">
                <a:solidFill>
                  <a:srgbClr val="2D2D2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12121"/>
                </a:solidFill>
                <a:latin typeface="Courier New"/>
                <a:cs typeface="Courier New"/>
              </a:rPr>
              <a:t>Decrement</a:t>
            </a:r>
            <a:r>
              <a:rPr sz="950" spc="2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HL</a:t>
            </a:r>
            <a:r>
              <a:rPr sz="950" spc="16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B2B2B"/>
                </a:solidFill>
                <a:latin typeface="Courier New"/>
                <a:cs typeface="Courier New"/>
              </a:rPr>
              <a:t>to</a:t>
            </a:r>
            <a:r>
              <a:rPr sz="950" spc="130" dirty="0">
                <a:solidFill>
                  <a:srgbClr val="2B2B2B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32323"/>
                </a:solidFill>
                <a:latin typeface="Courier New"/>
                <a:cs typeface="Courier New"/>
              </a:rPr>
              <a:t>point</a:t>
            </a:r>
            <a:r>
              <a:rPr sz="950" spc="200" dirty="0">
                <a:solidFill>
                  <a:srgbClr val="232323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181818"/>
                </a:solidFill>
                <a:latin typeface="Courier New"/>
                <a:cs typeface="Courier New"/>
              </a:rPr>
              <a:t>t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	</a:t>
            </a:r>
            <a:r>
              <a:rPr sz="950" spc="-50" dirty="0">
                <a:solidFill>
                  <a:srgbClr val="1A1A1A"/>
                </a:solidFill>
                <a:latin typeface="Courier New"/>
                <a:cs typeface="Courier New"/>
              </a:rPr>
              <a:t>t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	</a:t>
            </a:r>
            <a:r>
              <a:rPr sz="950" spc="-50" dirty="0">
                <a:solidFill>
                  <a:srgbClr val="1D1D1D"/>
                </a:solidFill>
                <a:latin typeface="Courier New"/>
                <a:cs typeface="Courier New"/>
              </a:rPr>
              <a:t>p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0"/>
              </a:lnSpc>
            </a:pPr>
            <a:r>
              <a:rPr sz="950" spc="70" dirty="0">
                <a:solidFill>
                  <a:srgbClr val="212121"/>
                </a:solidFill>
                <a:latin typeface="Courier New"/>
                <a:cs typeface="Courier New"/>
              </a:rPr>
              <a:t>;</a:t>
            </a:r>
            <a:r>
              <a:rPr sz="950" spc="1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3051D"/>
                </a:solidFill>
                <a:latin typeface="Courier New"/>
                <a:cs typeface="Courier New"/>
              </a:rPr>
              <a:t>Place</a:t>
            </a:r>
            <a:r>
              <a:rPr sz="950" spc="185" dirty="0">
                <a:solidFill>
                  <a:srgbClr val="03051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31313"/>
                </a:solidFill>
                <a:latin typeface="Courier New"/>
                <a:cs typeface="Courier New"/>
              </a:rPr>
              <a:t>the</a:t>
            </a:r>
            <a:r>
              <a:rPr sz="950" spc="175" dirty="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F1F1F"/>
                </a:solidFill>
                <a:latin typeface="Courier New"/>
                <a:cs typeface="Courier New"/>
              </a:rPr>
              <a:t>smaller</a:t>
            </a:r>
            <a:r>
              <a:rPr sz="950" spc="25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E0E0E"/>
                </a:solidFill>
                <a:latin typeface="Courier New"/>
                <a:cs typeface="Courier New"/>
              </a:rPr>
              <a:t>element</a:t>
            </a:r>
            <a:r>
              <a:rPr sz="950" spc="220" dirty="0">
                <a:solidFill>
                  <a:srgbClr val="0E0E0E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at</a:t>
            </a:r>
            <a:r>
              <a:rPr sz="950" spc="1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the</a:t>
            </a:r>
            <a:r>
              <a:rPr sz="950" spc="15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F2F2F"/>
                </a:solidFill>
                <a:latin typeface="Courier New"/>
                <a:cs typeface="Courier New"/>
              </a:rPr>
              <a:t>next</a:t>
            </a:r>
            <a:r>
              <a:rPr sz="950" spc="15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A2A2A"/>
                </a:solidFill>
                <a:latin typeface="Courier New"/>
                <a:cs typeface="Courier New"/>
              </a:rPr>
              <a:t>pos</a:t>
            </a:r>
            <a:endParaRPr sz="95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  <a:spcBef>
                <a:spcPts val="30"/>
              </a:spcBef>
            </a:pP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;</a:t>
            </a:r>
            <a:r>
              <a:rPr sz="950" spc="12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Increment</a:t>
            </a:r>
            <a:r>
              <a:rPr sz="950" spc="27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HL</a:t>
            </a:r>
            <a:r>
              <a:rPr sz="950" spc="18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to</a:t>
            </a:r>
            <a:r>
              <a:rPr sz="950" spc="14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restore</a:t>
            </a:r>
            <a:r>
              <a:rPr sz="950" spc="204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181818"/>
                </a:solidFill>
                <a:latin typeface="Courier New"/>
                <a:cs typeface="Courier New"/>
              </a:rPr>
              <a:t>position</a:t>
            </a:r>
            <a:endParaRPr sz="95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30"/>
              </a:spcBef>
            </a:pPr>
            <a:r>
              <a:rPr sz="950" spc="70" dirty="0">
                <a:solidFill>
                  <a:srgbClr val="181818"/>
                </a:solidFill>
                <a:latin typeface="Courier New"/>
                <a:cs typeface="Courier New"/>
              </a:rPr>
              <a:t>;</a:t>
            </a:r>
            <a:r>
              <a:rPr sz="950" spc="30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D1D1D"/>
                </a:solidFill>
                <a:latin typeface="Courier New"/>
                <a:cs typeface="Courier New"/>
              </a:rPr>
              <a:t>Decrement</a:t>
            </a:r>
            <a:r>
              <a:rPr sz="950" spc="24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7C828E"/>
                </a:solidFill>
                <a:latin typeface="Courier New"/>
                <a:cs typeface="Courier New"/>
              </a:rPr>
              <a:t>D</a:t>
            </a:r>
            <a:r>
              <a:rPr sz="950" spc="180" dirty="0">
                <a:solidFill>
                  <a:srgbClr val="7C828E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A2A2A"/>
                </a:solidFill>
                <a:latin typeface="Courier New"/>
                <a:cs typeface="Courier New"/>
              </a:rPr>
              <a:t>(inner</a:t>
            </a:r>
            <a:r>
              <a:rPr sz="950" spc="225" dirty="0">
                <a:solidFill>
                  <a:srgbClr val="2A2A2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81818"/>
                </a:solidFill>
                <a:latin typeface="Courier New"/>
                <a:cs typeface="Courier New"/>
              </a:rPr>
              <a:t>loop</a:t>
            </a:r>
            <a:r>
              <a:rPr sz="950" spc="170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1F1F1F"/>
                </a:solidFill>
                <a:latin typeface="Courier New"/>
                <a:cs typeface="Courier New"/>
              </a:rPr>
              <a:t>counter)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78279" y="4459684"/>
            <a:ext cx="221424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70" dirty="0">
                <a:solidFill>
                  <a:srgbClr val="797595"/>
                </a:solidFill>
                <a:latin typeface="Courier New"/>
                <a:cs typeface="Courier New"/>
              </a:rPr>
              <a:t>;</a:t>
            </a:r>
            <a:r>
              <a:rPr sz="950" spc="40" dirty="0">
                <a:solidFill>
                  <a:srgbClr val="797595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A1A1A"/>
                </a:solidFill>
                <a:latin typeface="Courier New"/>
                <a:cs typeface="Courier New"/>
              </a:rPr>
              <a:t>Repeat</a:t>
            </a:r>
            <a:r>
              <a:rPr sz="950" spc="14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32323"/>
                </a:solidFill>
                <a:latin typeface="Courier New"/>
                <a:cs typeface="Courier New"/>
              </a:rPr>
              <a:t>outer</a:t>
            </a:r>
            <a:r>
              <a:rPr sz="950" spc="204" dirty="0">
                <a:solidFill>
                  <a:srgbClr val="23232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31313"/>
                </a:solidFill>
                <a:latin typeface="Courier New"/>
                <a:cs typeface="Courier New"/>
              </a:rPr>
              <a:t>loop</a:t>
            </a:r>
            <a:r>
              <a:rPr sz="950" spc="200" dirty="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F0F0F"/>
                </a:solidFill>
                <a:latin typeface="Courier New"/>
                <a:cs typeface="Courier New"/>
              </a:rPr>
              <a:t>if</a:t>
            </a:r>
            <a:r>
              <a:rPr sz="950" spc="130" dirty="0">
                <a:solidFill>
                  <a:srgbClr val="0F0F0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C1C1C"/>
                </a:solidFill>
                <a:latin typeface="Courier New"/>
                <a:cs typeface="Courier New"/>
              </a:rPr>
              <a:t>C</a:t>
            </a:r>
            <a:r>
              <a:rPr sz="950" spc="7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6134B"/>
                </a:solidFill>
                <a:latin typeface="Courier New"/>
                <a:cs typeface="Courier New"/>
              </a:rPr>
              <a:t>#</a:t>
            </a:r>
            <a:r>
              <a:rPr sz="950" spc="150" dirty="0">
                <a:solidFill>
                  <a:srgbClr val="16134B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7E7EA1"/>
                </a:solidFill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84919" y="4459684"/>
            <a:ext cx="1085215" cy="325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8300" indent="-34798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AutoNum type="arabicPlain" startAt="18"/>
              <a:tabLst>
                <a:tab pos="368300" algn="l"/>
              </a:tabLst>
            </a:pPr>
            <a:r>
              <a:rPr sz="950" dirty="0">
                <a:solidFill>
                  <a:srgbClr val="525252"/>
                </a:solidFill>
                <a:latin typeface="Courier New"/>
                <a:cs typeface="Courier New"/>
              </a:rPr>
              <a:t>JNZ</a:t>
            </a:r>
            <a:r>
              <a:rPr sz="950" spc="170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LOOP3</a:t>
            </a:r>
            <a:endParaRPr sz="950">
              <a:latin typeface="Courier New"/>
              <a:cs typeface="Courier New"/>
            </a:endParaRPr>
          </a:p>
          <a:p>
            <a:pPr marL="372745" indent="-36004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SzPct val="118750"/>
              <a:buFont typeface="Courier New"/>
              <a:buAutoNum type="arabicPlain" startAt="18"/>
              <a:tabLst>
                <a:tab pos="372745" algn="l"/>
              </a:tabLst>
            </a:pPr>
            <a:r>
              <a:rPr sz="800" spc="-25" dirty="0">
                <a:solidFill>
                  <a:srgbClr val="484848"/>
                </a:solidFill>
                <a:latin typeface="Cambria"/>
                <a:cs typeface="Cambria"/>
              </a:rPr>
              <a:t>HU</a:t>
            </a:r>
            <a:endParaRPr sz="800">
              <a:latin typeface="Cambria"/>
              <a:cs typeface="Cambria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23409" y="4163403"/>
          <a:ext cx="8496296" cy="32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0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92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marL="136525">
                        <a:lnSpc>
                          <a:spcPts val="1075"/>
                        </a:lnSpc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085"/>
                        </a:lnSpc>
                      </a:pPr>
                      <a:r>
                        <a:rPr sz="950" spc="-8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50" spc="25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50" spc="-25" dirty="0">
                          <a:solidFill>
                            <a:srgbClr val="414141"/>
                          </a:solidFill>
                          <a:latin typeface="Courier New"/>
                          <a:cs typeface="Courier New"/>
                        </a:rPr>
                        <a:t>JNZ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LOOK2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50" spc="-50" dirty="0">
                          <a:solidFill>
                            <a:srgbClr val="282828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50" dirty="0">
                          <a:solidFill>
                            <a:srgbClr val="0F0F0F"/>
                          </a:solidFill>
                          <a:latin typeface="Courier New"/>
                          <a:cs typeface="Courier New"/>
                        </a:rPr>
                        <a:t>Repeat</a:t>
                      </a:r>
                      <a:r>
                        <a:rPr sz="950" spc="180" dirty="0">
                          <a:solidFill>
                            <a:srgbClr val="0F0F0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inner</a:t>
                      </a:r>
                      <a:r>
                        <a:rPr sz="950" spc="190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950" spc="195" dirty="0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950" spc="105" dirty="0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8C90A3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50" spc="114" dirty="0">
                          <a:solidFill>
                            <a:srgbClr val="8C90A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A184D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950" spc="170" dirty="0">
                          <a:solidFill>
                            <a:srgbClr val="1A18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 dirty="0">
                          <a:solidFill>
                            <a:srgbClr val="7C799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231775" algn="r">
                        <a:lnSpc>
                          <a:spcPts val="1015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15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1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06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060"/>
                        </a:lnSpc>
                      </a:pPr>
                      <a:r>
                        <a:rPr sz="950" spc="-25" dirty="0">
                          <a:solidFill>
                            <a:srgbClr val="575757"/>
                          </a:solidFill>
                          <a:latin typeface="Courier New"/>
                          <a:cs typeface="Courier New"/>
                        </a:rPr>
                        <a:t>DCR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0"/>
                        </a:lnSpc>
                      </a:pPr>
                      <a:r>
                        <a:rPr sz="950" spc="-50" dirty="0">
                          <a:solidFill>
                            <a:srgbClr val="545454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060"/>
                        </a:lnSpc>
                      </a:pPr>
                      <a:r>
                        <a:rPr sz="950" spc="-50" dirty="0">
                          <a:solidFill>
                            <a:srgbClr val="2A2A2A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60"/>
                        </a:lnSpc>
                      </a:pPr>
                      <a:r>
                        <a:rPr sz="950" dirty="0">
                          <a:solidFill>
                            <a:srgbClr val="282828"/>
                          </a:solidFill>
                          <a:latin typeface="Courier New"/>
                          <a:cs typeface="Courier New"/>
                        </a:rPr>
                        <a:t>Decrement</a:t>
                      </a:r>
                      <a:r>
                        <a:rPr sz="950" spc="280" dirty="0">
                          <a:solidFill>
                            <a:srgbClr val="2828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50" spc="170" dirty="0">
                          <a:solidFill>
                            <a:srgbClr val="1F1F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(outer</a:t>
                      </a:r>
                      <a:r>
                        <a:rPr sz="950" spc="250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0C0C0C"/>
                          </a:solidFill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950" spc="185" dirty="0">
                          <a:solidFill>
                            <a:srgbClr val="0C0C0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solidFill>
                            <a:srgbClr val="1A1A1A"/>
                          </a:solidFill>
                          <a:latin typeface="Courier New"/>
                          <a:cs typeface="Courier New"/>
                        </a:rPr>
                        <a:t>counter)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7102550" y="4491752"/>
            <a:ext cx="40386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>
              <a:lnSpc>
                <a:spcPct val="129800"/>
              </a:lnSpc>
              <a:spcBef>
                <a:spcPts val="100"/>
              </a:spcBef>
            </a:pPr>
            <a:r>
              <a:rPr sz="950" spc="-40" dirty="0">
                <a:solidFill>
                  <a:srgbClr val="8A8A8A"/>
                </a:solidFill>
                <a:latin typeface="Cambria"/>
                <a:cs typeface="Cambria"/>
              </a:rPr>
              <a:t>Line</a:t>
            </a:r>
            <a:r>
              <a:rPr sz="950" spc="50" dirty="0">
                <a:solidFill>
                  <a:srgbClr val="8A8A8A"/>
                </a:solidFill>
                <a:latin typeface="Cambria"/>
                <a:cs typeface="Cambria"/>
              </a:rPr>
              <a:t> </a:t>
            </a:r>
            <a:r>
              <a:rPr sz="950" spc="-65" dirty="0">
                <a:solidFill>
                  <a:srgbClr val="8E8E8E"/>
                </a:solidFill>
                <a:latin typeface="Cambria"/>
                <a:cs typeface="Cambria"/>
              </a:rPr>
              <a:t>tJo</a:t>
            </a:r>
            <a:r>
              <a:rPr sz="950" spc="500" dirty="0">
                <a:solidFill>
                  <a:srgbClr val="8E8E8E"/>
                </a:solidFill>
                <a:latin typeface="Cambria"/>
                <a:cs typeface="Cambria"/>
              </a:rPr>
              <a:t> </a:t>
            </a:r>
            <a:r>
              <a:rPr sz="950" spc="-50" dirty="0">
                <a:latin typeface="Cambria"/>
                <a:cs typeface="Cambria"/>
              </a:rPr>
              <a:t>0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64825" y="4491752"/>
            <a:ext cx="1461770" cy="4013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440"/>
              </a:spcBef>
            </a:pPr>
            <a:r>
              <a:rPr sz="950" spc="-25" dirty="0">
                <a:solidFill>
                  <a:srgbClr val="8A8A8A"/>
                </a:solidFill>
                <a:latin typeface="Cambria"/>
                <a:cs typeface="Cambria"/>
              </a:rPr>
              <a:t>Assemhlei</a:t>
            </a:r>
            <a:r>
              <a:rPr sz="950" spc="185" dirty="0">
                <a:solidFill>
                  <a:srgbClr val="8A8A8A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898989"/>
                </a:solidFill>
                <a:latin typeface="Cambria"/>
                <a:cs typeface="Cambria"/>
              </a:rPr>
              <a:t>I.Message</a:t>
            </a: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50" spc="-85" dirty="0">
                <a:latin typeface="Cambria"/>
                <a:cs typeface="Cambria"/>
              </a:rPr>
              <a:t>Program</a:t>
            </a:r>
            <a:r>
              <a:rPr sz="950" spc="110" dirty="0">
                <a:latin typeface="Cambria"/>
                <a:cs typeface="Cambria"/>
              </a:rPr>
              <a:t> </a:t>
            </a:r>
            <a:r>
              <a:rPr sz="950" spc="-75" dirty="0">
                <a:latin typeface="Cambria"/>
                <a:cs typeface="Cambria"/>
              </a:rPr>
              <a:t>assembled</a:t>
            </a:r>
            <a:r>
              <a:rPr sz="950" spc="45" dirty="0">
                <a:latin typeface="Cambria"/>
                <a:cs typeface="Cambria"/>
              </a:rPr>
              <a:t> </a:t>
            </a:r>
            <a:r>
              <a:rPr sz="950" spc="-65" dirty="0">
                <a:latin typeface="Cambria"/>
                <a:cs typeface="Cambria"/>
              </a:rPr>
              <a:t>successfully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6567"/>
            <a:ext cx="10692000" cy="5659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4905" y="813478"/>
            <a:ext cx="790550" cy="782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98" y="738920"/>
            <a:ext cx="1856105" cy="354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434"/>
              </a:spcBef>
            </a:pPr>
            <a:r>
              <a:rPr sz="800" spc="-40" dirty="0">
                <a:latin typeface="Arial MT"/>
                <a:cs typeface="Arial MT"/>
              </a:rPr>
              <a:t>Logisim: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main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Untitled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800" dirty="0">
                <a:latin typeface="Arial MT"/>
                <a:cs typeface="Arial MT"/>
              </a:rPr>
              <a:t>File</a:t>
            </a:r>
            <a:r>
              <a:rPr sz="800" spc="17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Edit</a:t>
            </a:r>
            <a:r>
              <a:rPr sz="800" spc="200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81818"/>
                </a:solidFill>
                <a:latin typeface="Arial MT"/>
                <a:cs typeface="Arial MT"/>
              </a:rPr>
              <a:t>p</a:t>
            </a:r>
            <a:r>
              <a:rPr sz="800" spc="-10" dirty="0">
                <a:latin typeface="Arial MT"/>
                <a:cs typeface="Arial MT"/>
              </a:rPr>
              <a:t>roject</a:t>
            </a:r>
            <a:r>
              <a:rPr sz="800" spc="180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Simulate</a:t>
            </a:r>
            <a:r>
              <a:rPr sz="800" spc="19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Window</a:t>
            </a:r>
            <a:r>
              <a:rPr sz="800" spc="204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Help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4426" y="4653951"/>
            <a:ext cx="4921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343434"/>
                </a:solidFill>
                <a:latin typeface="Arial MT"/>
                <a:cs typeface="Arial MT"/>
              </a:rPr>
              <a:t>Pull</a:t>
            </a:r>
            <a:r>
              <a:rPr sz="75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55" dirty="0">
                <a:latin typeface="Arial MT"/>
                <a:cs typeface="Arial MT"/>
              </a:rPr>
              <a:t>Behavior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873" y="6521942"/>
            <a:ext cx="1019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10" dirty="0">
                <a:solidFill>
                  <a:srgbClr val="2F2F2F"/>
                </a:solidFill>
                <a:latin typeface="Arial MT"/>
                <a:cs typeface="Arial MT"/>
              </a:rPr>
              <a:t>Type</a:t>
            </a:r>
            <a:r>
              <a:rPr sz="1050" spc="-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050" spc="-90" dirty="0">
                <a:solidFill>
                  <a:srgbClr val="1A1A1A"/>
                </a:solidFill>
                <a:latin typeface="Arial MT"/>
                <a:cs typeface="Arial MT"/>
              </a:rPr>
              <a:t>here</a:t>
            </a:r>
            <a:r>
              <a:rPr sz="1050" spc="-4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sz="105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050" spc="-105" dirty="0">
                <a:solidFill>
                  <a:srgbClr val="282828"/>
                </a:solidFill>
                <a:latin typeface="Arial MT"/>
                <a:cs typeface="Arial MT"/>
              </a:rPr>
              <a:t>search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799" y="3456806"/>
          <a:ext cx="8499475" cy="1006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4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560">
                <a:tc gridSpan="5">
                  <a:txBody>
                    <a:bodyPr/>
                    <a:lstStyle/>
                    <a:p>
                      <a:pPr marL="90805">
                        <a:lnSpc>
                          <a:spcPts val="1030"/>
                        </a:lnSpc>
                      </a:pPr>
                      <a:r>
                        <a:rPr sz="900" b="1" spc="-6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Decfiual</a:t>
                      </a:r>
                      <a:r>
                        <a:rPr sz="900" b="1" spc="6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900" spc="10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r>
                        <a:rPr sz="900" spc="-2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Convertiorr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162050" algn="l"/>
                        </a:tabLst>
                      </a:pPr>
                      <a:r>
                        <a:rPr sz="850" spc="-1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Decimal</a:t>
                      </a:r>
                      <a:r>
                        <a:rPr sz="85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01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38100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6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7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ts val="900"/>
                        </a:lnSpc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7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9871" y="2292825"/>
            <a:ext cx="876650" cy="78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853" y="1322249"/>
            <a:ext cx="3788380" cy="1878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97698" y="1987564"/>
            <a:ext cx="868822" cy="978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633" y="1064730"/>
            <a:ext cx="164020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89685" algn="l"/>
              </a:tabLst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412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r>
              <a:rPr sz="950" spc="44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262626"/>
                </a:solidFill>
                <a:latin typeface="Cambria"/>
                <a:cs typeface="Cambria"/>
              </a:rPr>
              <a:t>Assembler</a:t>
            </a:r>
            <a:r>
              <a:rPr sz="950" dirty="0">
                <a:solidFill>
                  <a:srgbClr val="262626"/>
                </a:solidFill>
                <a:latin typeface="Cambria"/>
                <a:cs typeface="Cambria"/>
              </a:rPr>
              <a:t>	</a:t>
            </a:r>
            <a:r>
              <a:rPr sz="1425" spc="-30" baseline="2923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5847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5847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81" y="1555345"/>
            <a:ext cx="671195" cy="177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2085" algn="ctr">
              <a:lnSpc>
                <a:spcPct val="125499"/>
              </a:lnSpc>
              <a:spcBef>
                <a:spcPts val="100"/>
              </a:spcBef>
            </a:pPr>
            <a:r>
              <a:rPr sz="900" spc="-130" dirty="0">
                <a:solidFill>
                  <a:srgbClr val="262626"/>
                </a:solidFill>
                <a:latin typeface="Courier New"/>
                <a:cs typeface="Courier New"/>
              </a:rPr>
              <a:t>Registers </a:t>
            </a:r>
            <a:r>
              <a:rPr sz="900" spc="-50" dirty="0">
                <a:solidFill>
                  <a:srgbClr val="484848"/>
                </a:solidFill>
                <a:latin typeface="Courier New"/>
                <a:cs typeface="Courier New"/>
              </a:rPr>
              <a:t>x</a:t>
            </a:r>
            <a:endParaRPr sz="9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575"/>
              </a:spcBef>
              <a:tabLst>
                <a:tab pos="542925" algn="l"/>
              </a:tabLst>
            </a:pPr>
            <a:r>
              <a:rPr sz="85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r>
              <a:rPr sz="850" i="1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484848"/>
                </a:solidFill>
                <a:latin typeface="Cambria"/>
                <a:cs typeface="Cambria"/>
              </a:rPr>
              <a:t>6</a:t>
            </a:r>
            <a:endParaRPr sz="850">
              <a:latin typeface="Cambria"/>
              <a:cs typeface="Cambria"/>
            </a:endParaRPr>
          </a:p>
          <a:p>
            <a:pPr marL="160020">
              <a:lnSpc>
                <a:spcPct val="100000"/>
              </a:lnSpc>
              <a:spcBef>
                <a:spcPts val="550"/>
              </a:spcBef>
              <a:tabLst>
                <a:tab pos="542925" algn="l"/>
              </a:tabLst>
            </a:pPr>
            <a:r>
              <a:rPr sz="850" spc="-25" dirty="0">
                <a:solidFill>
                  <a:srgbClr val="2B2B2B"/>
                </a:solidFill>
                <a:latin typeface="Cambria"/>
                <a:cs typeface="Cambria"/>
              </a:rPr>
              <a:t>#£</a:t>
            </a:r>
            <a:r>
              <a:rPr sz="850" dirty="0">
                <a:solidFill>
                  <a:srgbClr val="2B2B2B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70815">
              <a:lnSpc>
                <a:spcPct val="100000"/>
              </a:lnSpc>
              <a:spcBef>
                <a:spcPts val="610"/>
              </a:spcBef>
              <a:tabLst>
                <a:tab pos="542925" algn="l"/>
              </a:tabLst>
            </a:pPr>
            <a:r>
              <a:rPr sz="850" spc="-145" dirty="0">
                <a:solidFill>
                  <a:srgbClr val="2D2D2D"/>
                </a:solidFill>
                <a:latin typeface="Cambria"/>
                <a:cs typeface="Cambria"/>
              </a:rPr>
              <a:t>/-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/l</a:t>
            </a:r>
            <a:r>
              <a:rPr sz="85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38383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635"/>
              </a:spcBef>
              <a:tabLst>
                <a:tab pos="542925" algn="l"/>
              </a:tabLst>
            </a:pPr>
            <a:r>
              <a:rPr sz="800" spc="30" dirty="0">
                <a:solidFill>
                  <a:srgbClr val="3F3F3F"/>
                </a:solidFill>
                <a:latin typeface="Cambria"/>
                <a:cs typeface="Cambria"/>
              </a:rPr>
              <a:t>UPS'</a:t>
            </a:r>
            <a:r>
              <a:rPr sz="800" dirty="0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363636"/>
                </a:solidFill>
                <a:latin typeface="Cambria"/>
                <a:cs typeface="Cambria"/>
              </a:rPr>
              <a:t>0</a:t>
            </a:r>
            <a:r>
              <a:rPr sz="80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  <a:p>
            <a:pPr marL="159385">
              <a:lnSpc>
                <a:spcPct val="100000"/>
              </a:lnSpc>
              <a:spcBef>
                <a:spcPts val="575"/>
              </a:spcBef>
              <a:tabLst>
                <a:tab pos="537210" algn="l"/>
              </a:tabLst>
            </a:pPr>
            <a:r>
              <a:rPr sz="900" spc="-50" dirty="0">
                <a:solidFill>
                  <a:srgbClr val="5D5D5D"/>
                </a:solidFill>
                <a:latin typeface="Cambria"/>
                <a:cs typeface="Cambria"/>
              </a:rPr>
              <a:t>K</a:t>
            </a:r>
            <a:r>
              <a:rPr sz="900" dirty="0">
                <a:solidFill>
                  <a:srgbClr val="5D5D5D"/>
                </a:solidFill>
                <a:latin typeface="Cambria"/>
                <a:cs typeface="Cambria"/>
              </a:rPr>
              <a:t>	</a:t>
            </a:r>
            <a:r>
              <a:rPr sz="900" spc="-25" dirty="0">
                <a:solidFill>
                  <a:srgbClr val="1C1C1C"/>
                </a:solidFill>
                <a:latin typeface="Cambria"/>
                <a:cs typeface="Cambria"/>
              </a:rPr>
              <a:t>42</a:t>
            </a:r>
            <a:endParaRPr sz="900">
              <a:latin typeface="Cambria"/>
              <a:cs typeface="Cambria"/>
            </a:endParaRPr>
          </a:p>
          <a:p>
            <a:pPr marL="162560">
              <a:lnSpc>
                <a:spcPct val="100000"/>
              </a:lnSpc>
              <a:spcBef>
                <a:spcPts val="590"/>
              </a:spcBef>
              <a:tabLst>
                <a:tab pos="543560" algn="l"/>
              </a:tabLst>
            </a:pPr>
            <a:r>
              <a:rPr sz="800" i="1" spc="-20" dirty="0">
                <a:solidFill>
                  <a:srgbClr val="363636"/>
                </a:solidFill>
                <a:latin typeface="Cambria"/>
                <a:cs typeface="Cambria"/>
              </a:rPr>
              <a:t>:S’P</a:t>
            </a:r>
            <a:r>
              <a:rPr sz="800" i="1" dirty="0">
                <a:solidFill>
                  <a:srgbClr val="363636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  <a:p>
            <a:pPr marR="196215" algn="ctr">
              <a:lnSpc>
                <a:spcPct val="100000"/>
              </a:lnSpc>
              <a:spcBef>
                <a:spcPts val="390"/>
              </a:spcBef>
            </a:pPr>
            <a:r>
              <a:rPr sz="900" i="1" spc="-5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900" i="1" spc="-25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1666" y="1763420"/>
            <a:ext cx="14414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D2D2D"/>
                </a:solidFill>
                <a:latin typeface="Courier New"/>
                <a:cs typeface="Courier New"/>
              </a:rPr>
              <a:t>06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62626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5443" y="1902460"/>
            <a:ext cx="247650" cy="12414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850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r>
              <a:rPr sz="850" spc="90" dirty="0">
                <a:solidFill>
                  <a:srgbClr val="2F2F2F"/>
                </a:solidFill>
                <a:latin typeface="Cambria"/>
                <a:cs typeface="Cambria"/>
              </a:rPr>
              <a:t> </a:t>
            </a:r>
            <a:r>
              <a:rPr sz="850" spc="-50" dirty="0">
                <a:solidFill>
                  <a:srgbClr val="2D2D2D"/>
                </a:solidFill>
                <a:latin typeface="Cambria"/>
                <a:cs typeface="Cambria"/>
              </a:rPr>
              <a:t>1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50" spc="-25" dirty="0">
                <a:solidFill>
                  <a:srgbClr val="38383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343434"/>
                </a:solidFill>
                <a:latin typeface="Cambria"/>
                <a:cs typeface="Cambria"/>
              </a:rPr>
              <a:t>0</a:t>
            </a:r>
            <a:r>
              <a:rPr sz="80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900" spc="-25" dirty="0">
                <a:solidFill>
                  <a:srgbClr val="282828"/>
                </a:solidFill>
                <a:latin typeface="Cambria"/>
                <a:cs typeface="Cambria"/>
              </a:rPr>
              <a:t>OF</a:t>
            </a:r>
            <a:endParaRPr sz="90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595"/>
              </a:spcBef>
            </a:pP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2486" y="2172501"/>
            <a:ext cx="7493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0" dirty="0">
                <a:solidFill>
                  <a:srgbClr val="262626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30371" y="249548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41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3441" y="2784873"/>
            <a:ext cx="7302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262626"/>
                </a:solidFill>
                <a:latin typeface="Cambria"/>
                <a:cs typeface="Cambria"/>
              </a:rPr>
              <a:t>o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7213" y="3168408"/>
            <a:ext cx="1289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2110" y="3125358"/>
            <a:ext cx="755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1D1D1D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83838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83838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424242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424242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13131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661" y="5340465"/>
            <a:ext cx="650240" cy="40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solidFill>
                  <a:srgbClr val="3F3F3F"/>
                </a:solidFill>
                <a:latin typeface="Courier New"/>
                <a:cs typeface="Courier New"/>
              </a:rPr>
              <a:t>xn</a:t>
            </a:r>
            <a:r>
              <a:rPr sz="900" spc="-1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ourier New"/>
                <a:cs typeface="Courier New"/>
              </a:rPr>
              <a:t>Memory</a:t>
            </a:r>
            <a:endParaRPr sz="90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830"/>
              </a:spcBef>
              <a:tabLst>
                <a:tab pos="553085" algn="l"/>
              </a:tabLst>
            </a:pPr>
            <a:r>
              <a:rPr sz="900" spc="-20" dirty="0">
                <a:latin typeface="Cambria"/>
                <a:cs typeface="Cambria"/>
              </a:rPr>
              <a:t>8052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185" dirty="0">
                <a:solidFill>
                  <a:srgbClr val="3D3D3D"/>
                </a:solidFill>
                <a:latin typeface="Cambria"/>
                <a:cs typeface="Cambria"/>
              </a:rPr>
              <a:t>—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930" y="5583109"/>
            <a:ext cx="7169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95"/>
              </a:spcBef>
              <a:tabLst>
                <a:tab pos="288290" algn="l"/>
              </a:tabLst>
            </a:pPr>
            <a:r>
              <a:rPr sz="900" spc="-75" dirty="0">
                <a:solidFill>
                  <a:srgbClr val="363636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63636"/>
                </a:solidFill>
                <a:latin typeface="Cambria"/>
                <a:cs typeface="Cambria"/>
              </a:rPr>
              <a:t>I-</a:t>
            </a:r>
            <a:r>
              <a:rPr sz="900" dirty="0">
                <a:solidFill>
                  <a:srgbClr val="363636"/>
                </a:solidFill>
                <a:latin typeface="Cambria"/>
                <a:cs typeface="Cambria"/>
              </a:rPr>
              <a:t>	</a:t>
            </a:r>
            <a:r>
              <a:rPr sz="900" spc="-50" dirty="0"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900" spc="-55" dirty="0">
                <a:solidFill>
                  <a:srgbClr val="212121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900" spc="-35" dirty="0">
                <a:solidFill>
                  <a:srgbClr val="2D2D2D"/>
                </a:solidFill>
                <a:latin typeface="Cambria"/>
                <a:cs typeface="Cambria"/>
              </a:rPr>
              <a:t>Nemory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B2B2B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66686" y="2080205"/>
            <a:ext cx="85407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9400" algn="l"/>
              </a:tabLst>
            </a:pPr>
            <a:r>
              <a:rPr sz="950" spc="10" dirty="0">
                <a:latin typeface="Courier New"/>
                <a:cs typeface="Courier New"/>
              </a:rPr>
              <a:t>2</a:t>
            </a:r>
            <a:r>
              <a:rPr sz="950" dirty="0">
                <a:latin typeface="Courier New"/>
                <a:cs typeface="Courier New"/>
              </a:rPr>
              <a:t>	</a:t>
            </a:r>
            <a:r>
              <a:rPr sz="950" dirty="0">
                <a:solidFill>
                  <a:srgbClr val="9A6264"/>
                </a:solidFill>
                <a:latin typeface="Courier New"/>
                <a:cs typeface="Courier New"/>
              </a:rPr>
              <a:t>MOV</a:t>
            </a:r>
            <a:r>
              <a:rPr sz="950" spc="180" dirty="0">
                <a:solidFill>
                  <a:srgbClr val="9A6264"/>
                </a:solidFill>
                <a:latin typeface="Courier New"/>
                <a:cs typeface="Courier New"/>
              </a:rPr>
              <a:t> </a:t>
            </a:r>
            <a:r>
              <a:rPr sz="950" spc="30" dirty="0">
                <a:latin typeface="Courier New"/>
                <a:cs typeface="Courier New"/>
              </a:rPr>
              <a:t>B,A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4233" y="2389598"/>
            <a:ext cx="918844" cy="602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6479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AutoNum type="arabicPlain" startAt="4"/>
              <a:tabLst>
                <a:tab pos="288925" algn="l"/>
              </a:tabLst>
            </a:pPr>
            <a:r>
              <a:rPr sz="900" dirty="0">
                <a:solidFill>
                  <a:srgbClr val="695456"/>
                </a:solidFill>
                <a:latin typeface="Arial MT"/>
                <a:cs typeface="Arial MT"/>
              </a:rPr>
              <a:t>.SLA</a:t>
            </a:r>
            <a:r>
              <a:rPr sz="900" spc="370" dirty="0">
                <a:solidFill>
                  <a:srgbClr val="695456"/>
                </a:solidFill>
                <a:latin typeface="Arial MT"/>
                <a:cs typeface="Arial MT"/>
              </a:rPr>
              <a:t> </a:t>
            </a:r>
            <a:r>
              <a:rPr sz="900" spc="-185" dirty="0">
                <a:solidFill>
                  <a:srgbClr val="A589A0"/>
                </a:solidFill>
                <a:latin typeface="Arial MT"/>
                <a:cs typeface="Arial MT"/>
              </a:rPr>
              <a:t>S</a:t>
            </a:r>
            <a:r>
              <a:rPr sz="900" spc="-60" dirty="0">
                <a:solidFill>
                  <a:srgbClr val="A589A0"/>
                </a:solidFill>
                <a:latin typeface="Arial MT"/>
                <a:cs typeface="Arial MT"/>
              </a:rPr>
              <a:t> </a:t>
            </a:r>
            <a:r>
              <a:rPr sz="900" spc="-215" dirty="0">
                <a:solidFill>
                  <a:srgbClr val="745977"/>
                </a:solidFill>
                <a:latin typeface="Arial MT"/>
                <a:cs typeface="Arial MT"/>
              </a:rPr>
              <a:t>›3</a:t>
            </a:r>
            <a:r>
              <a:rPr sz="900" spc="-65" dirty="0">
                <a:solidFill>
                  <a:srgbClr val="745977"/>
                </a:solidFill>
                <a:latin typeface="Arial MT"/>
                <a:cs typeface="Arial MT"/>
              </a:rPr>
              <a:t> </a:t>
            </a:r>
            <a:r>
              <a:rPr sz="900" spc="-165" dirty="0">
                <a:solidFill>
                  <a:srgbClr val="8C7C8E"/>
                </a:solidFill>
                <a:latin typeface="Arial MT"/>
                <a:cs typeface="Arial MT"/>
              </a:rPr>
              <a:t>E</a:t>
            </a:r>
            <a:r>
              <a:rPr sz="900" spc="-50" dirty="0">
                <a:solidFill>
                  <a:srgbClr val="8C7C8E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755B7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L="281940" indent="-268605">
              <a:lnSpc>
                <a:spcPct val="100000"/>
              </a:lnSpc>
              <a:spcBef>
                <a:spcPts val="40"/>
              </a:spcBef>
              <a:buClr>
                <a:srgbClr val="808080"/>
              </a:buClr>
              <a:buAutoNum type="arabicPlain" startAt="4"/>
              <a:tabLst>
                <a:tab pos="281940" algn="l"/>
              </a:tabLst>
            </a:pPr>
            <a:r>
              <a:rPr sz="950" dirty="0">
                <a:solidFill>
                  <a:srgbClr val="A16E69"/>
                </a:solidFill>
                <a:latin typeface="Courier New"/>
                <a:cs typeface="Courier New"/>
              </a:rPr>
              <a:t>MOV</a:t>
            </a:r>
            <a:r>
              <a:rPr sz="950" spc="155" dirty="0">
                <a:solidFill>
                  <a:srgbClr val="A16E69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A,B</a:t>
            </a:r>
            <a:endParaRPr sz="950">
              <a:latin typeface="Courier New"/>
              <a:cs typeface="Courier New"/>
            </a:endParaRPr>
          </a:p>
          <a:p>
            <a:pPr marL="287655" indent="-271145">
              <a:lnSpc>
                <a:spcPts val="1125"/>
              </a:lnSpc>
              <a:spcBef>
                <a:spcPts val="30"/>
              </a:spcBef>
              <a:buClr>
                <a:srgbClr val="000000"/>
              </a:buClr>
              <a:buAutoNum type="arabicPlain" startAt="4"/>
              <a:tabLst>
                <a:tab pos="287655" algn="l"/>
              </a:tabLst>
            </a:pPr>
            <a:r>
              <a:rPr sz="950" spc="55" dirty="0">
                <a:solidFill>
                  <a:srgbClr val="525252"/>
                </a:solidFill>
                <a:latin typeface="Courier New"/>
                <a:cs typeface="Courier New"/>
              </a:rPr>
              <a:t>STA</a:t>
            </a:r>
            <a:r>
              <a:rPr sz="950" spc="40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877989"/>
                </a:solidFill>
                <a:latin typeface="Courier New"/>
                <a:cs typeface="Courier New"/>
              </a:rPr>
              <a:t>%05</a:t>
            </a:r>
            <a:endParaRPr sz="950">
              <a:latin typeface="Courier New"/>
              <a:cs typeface="Courier New"/>
            </a:endParaRPr>
          </a:p>
          <a:p>
            <a:pPr marL="292735" indent="-280035">
              <a:lnSpc>
                <a:spcPts val="1125"/>
              </a:lnSpc>
              <a:buClr>
                <a:srgbClr val="000000"/>
              </a:buClr>
              <a:buAutoNum type="arabicPlain" startAt="4"/>
              <a:tabLst>
                <a:tab pos="292735" algn="l"/>
              </a:tabLst>
            </a:pPr>
            <a:r>
              <a:rPr sz="950" spc="-25" dirty="0">
                <a:solidFill>
                  <a:srgbClr val="484848"/>
                </a:solidFill>
                <a:latin typeface="Courier New"/>
                <a:cs typeface="Courier New"/>
              </a:rPr>
              <a:t>HLT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31313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31313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A2A2A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72934" y="1638184"/>
            <a:ext cx="4298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90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32141" y="1638184"/>
            <a:ext cx="50863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b="1" spc="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43004" y="1959100"/>
            <a:ext cx="780415" cy="62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900" spc="-10" dirty="0">
                <a:solidFill>
                  <a:srgbClr val="2D2D2D"/>
                </a:solidFill>
                <a:latin typeface="Cambria"/>
                <a:cs typeface="Cambria"/>
              </a:rPr>
              <a:t>Start</a:t>
            </a:r>
            <a:r>
              <a:rPr sz="90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900" spc="-20" dirty="0">
                <a:latin typeface="Cambria"/>
                <a:cs typeface="Cambria"/>
              </a:rPr>
              <a:t>8050</a:t>
            </a:r>
            <a:endParaRPr sz="900">
              <a:latin typeface="Cambria"/>
              <a:cs typeface="Cambria"/>
            </a:endParaRPr>
          </a:p>
          <a:p>
            <a:pPr marL="162560" marR="5080" indent="-120650">
              <a:lnSpc>
                <a:spcPct val="137000"/>
              </a:lnSpc>
              <a:spcBef>
                <a:spcPts val="675"/>
              </a:spcBef>
            </a:pPr>
            <a:r>
              <a:rPr sz="900" spc="-10" dirty="0">
                <a:solidFill>
                  <a:srgbClr val="878787"/>
                </a:solidFill>
                <a:latin typeface="Arial MT"/>
                <a:cs typeface="Arial MT"/>
              </a:rPr>
              <a:t>Arldi</a:t>
            </a:r>
            <a:r>
              <a:rPr sz="900" spc="-60" dirty="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78787"/>
                </a:solidFill>
                <a:latin typeface="Arial MT"/>
                <a:cs typeface="Arial MT"/>
              </a:rPr>
              <a:t>ess</a:t>
            </a:r>
            <a:r>
              <a:rPr sz="900" spc="10" dirty="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909090"/>
                </a:solidFill>
                <a:latin typeface="Arial MT"/>
                <a:cs typeface="Arial MT"/>
              </a:rPr>
              <a:t>(Flex) </a:t>
            </a:r>
            <a:r>
              <a:rPr sz="900" spc="-20" dirty="0">
                <a:latin typeface="Arial MT"/>
                <a:cs typeface="Arial MT"/>
              </a:rPr>
              <a:t>1F72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97781" y="2181522"/>
            <a:ext cx="80137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37000"/>
              </a:lnSpc>
              <a:spcBef>
                <a:spcPts val="100"/>
              </a:spcBef>
              <a:tabLst>
                <a:tab pos="528955" algn="l"/>
              </a:tabLst>
            </a:pPr>
            <a:r>
              <a:rPr sz="900" spc="-25" dirty="0">
                <a:solidFill>
                  <a:srgbClr val="7C7C7C"/>
                </a:solidFill>
                <a:latin typeface="Arial MT"/>
                <a:cs typeface="Arial MT"/>
              </a:rPr>
              <a:t>Addl</a:t>
            </a:r>
            <a:r>
              <a:rPr sz="900" spc="-7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C7C7C"/>
                </a:solidFill>
                <a:latin typeface="Arial MT"/>
                <a:cs typeface="Arial MT"/>
              </a:rPr>
              <a:t>ess</a:t>
            </a:r>
            <a:r>
              <a:rPr sz="900" spc="49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 </a:t>
            </a:r>
            <a:r>
              <a:rPr sz="900" spc="-20" dirty="0">
                <a:latin typeface="Arial MT"/>
                <a:cs typeface="Arial MT"/>
              </a:rPr>
              <a:t>8050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3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274341" y="2616568"/>
          <a:ext cx="1346199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D1D1D"/>
                          </a:solidFill>
                          <a:latin typeface="Arial MT"/>
                          <a:cs typeface="Arial MT"/>
                        </a:rPr>
                        <a:t>1F75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7117415" y="4542087"/>
            <a:ext cx="148590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8E8E8E"/>
                </a:solidFill>
                <a:latin typeface="Arial MT"/>
                <a:cs typeface="Arial MT"/>
              </a:rPr>
              <a:t>tJo</a:t>
            </a:r>
            <a:r>
              <a:rPr sz="900" spc="370" dirty="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A8A8A"/>
                </a:solidFill>
                <a:latin typeface="Arial MT"/>
                <a:cs typeface="Arial MT"/>
              </a:rPr>
              <a:t>Assefnhlei</a:t>
            </a:r>
            <a:r>
              <a:rPr sz="900" spc="114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t4essage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05367" y="4729941"/>
            <a:ext cx="711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63122" y="4729941"/>
            <a:ext cx="146113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6567"/>
            <a:ext cx="10692130" cy="5659120"/>
            <a:chOff x="0" y="1126567"/>
            <a:chExt cx="10692130" cy="5659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6567"/>
              <a:ext cx="10692000" cy="56590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570" y="3192958"/>
              <a:ext cx="93926" cy="25047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4905" y="813478"/>
            <a:ext cx="790550" cy="782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798" y="738920"/>
            <a:ext cx="1851025" cy="354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434"/>
              </a:spcBef>
            </a:pPr>
            <a:r>
              <a:rPr sz="800" spc="-35" dirty="0">
                <a:latin typeface="Times New Roman"/>
                <a:cs typeface="Times New Roman"/>
              </a:rPr>
              <a:t>Logisim\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main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8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Untitled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800" spc="-10" dirty="0">
                <a:latin typeface="Times New Roman"/>
                <a:cs typeface="Times New Roman"/>
              </a:rPr>
              <a:t>File</a:t>
            </a:r>
            <a:r>
              <a:rPr sz="800" spc="2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Edit</a:t>
            </a:r>
            <a:r>
              <a:rPr sz="800" spc="300" dirty="0">
                <a:latin typeface="Times New Roman"/>
                <a:cs typeface="Times New Roman"/>
              </a:rPr>
              <a:t> </a:t>
            </a:r>
            <a:r>
              <a:rPr sz="800" spc="-80" dirty="0">
                <a:solidFill>
                  <a:srgbClr val="1A1A1A"/>
                </a:solidFill>
                <a:latin typeface="Times New Roman"/>
                <a:cs typeface="Times New Roman"/>
              </a:rPr>
              <a:t>p</a:t>
            </a:r>
            <a:r>
              <a:rPr sz="800" spc="-1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roject</a:t>
            </a:r>
            <a:r>
              <a:rPr sz="800" spc="2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Simulate</a:t>
            </a:r>
            <a:r>
              <a:rPr sz="800" spc="2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Window</a:t>
            </a:r>
            <a:r>
              <a:rPr sz="800" spc="30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Help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7" y="4021793"/>
            <a:ext cx="2578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5" dirty="0">
                <a:solidFill>
                  <a:srgbClr val="0C0C0C"/>
                </a:solidFill>
                <a:latin typeface="Times New Roman"/>
                <a:cs typeface="Times New Roman"/>
              </a:rPr>
              <a:t>Facing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397" y="3168625"/>
            <a:ext cx="933450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6540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B4B4B"/>
                </a:solidFill>
                <a:latin typeface="Times New Roman"/>
                <a:cs typeface="Times New Roman"/>
              </a:rPr>
              <a:t>,</a:t>
            </a:r>
            <a:r>
              <a:rPr sz="800" spc="3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sz="800" spc="-55" dirty="0">
                <a:solidFill>
                  <a:srgbClr val="1C1C1C"/>
                </a:solidFill>
                <a:latin typeface="Times New Roman"/>
                <a:cs typeface="Times New Roman"/>
              </a:rPr>
              <a:t>Odd</a:t>
            </a:r>
            <a:r>
              <a:rPr sz="800" spc="4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Parit</a:t>
            </a:r>
            <a:endParaRPr sz="800">
              <a:latin typeface="Times New Roman"/>
              <a:cs typeface="Times New Roman"/>
            </a:endParaRPr>
          </a:p>
          <a:p>
            <a:pPr marR="280670" algn="ctr">
              <a:lnSpc>
                <a:spcPct val="100000"/>
              </a:lnSpc>
              <a:spcBef>
                <a:spcPts val="25"/>
              </a:spcBef>
              <a:tabLst>
                <a:tab pos="198755" algn="l"/>
              </a:tabLst>
            </a:pPr>
            <a:r>
              <a:rPr sz="800" spc="-5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800" spc="-45" dirty="0">
                <a:latin typeface="Times New Roman"/>
                <a:cs typeface="Times New Roman"/>
              </a:rPr>
              <a:t>Even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Parity</a:t>
            </a:r>
            <a:endParaRPr sz="800">
              <a:latin typeface="Times New Roman"/>
              <a:cs typeface="Times New Roman"/>
            </a:endParaRPr>
          </a:p>
          <a:p>
            <a:pPr marL="53340" marR="5080">
              <a:lnSpc>
                <a:spcPct val="102699"/>
              </a:lnSpc>
            </a:pPr>
            <a:r>
              <a:rPr sz="800" dirty="0">
                <a:solidFill>
                  <a:srgbClr val="3B3B3B"/>
                </a:solidFill>
                <a:latin typeface="Times New Roman"/>
                <a:cs typeface="Times New Roman"/>
              </a:rPr>
              <a:t>Q</a:t>
            </a:r>
            <a:r>
              <a:rPr sz="800" spc="43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800" spc="-45" dirty="0">
                <a:latin typeface="Times New Roman"/>
                <a:cs typeface="Times New Roman"/>
              </a:rPr>
              <a:t>Conbolled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Buffer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Q•</a:t>
            </a:r>
            <a:r>
              <a:rPr sz="800" spc="12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-45" dirty="0">
                <a:latin typeface="Times New Roman"/>
                <a:cs typeface="Times New Roman"/>
              </a:rPr>
              <a:t>Conbolled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Inverter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5" y="4653951"/>
            <a:ext cx="49022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70" dirty="0">
                <a:solidFill>
                  <a:srgbClr val="343434"/>
                </a:solidFill>
                <a:latin typeface="Times New Roman"/>
                <a:cs typeface="Times New Roman"/>
              </a:rPr>
              <a:t>Pull</a:t>
            </a:r>
            <a:r>
              <a:rPr sz="750" spc="3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750" spc="-35" dirty="0">
                <a:latin typeface="Times New Roman"/>
                <a:cs typeface="Times New Roman"/>
              </a:rPr>
              <a:t>Behavior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932" y="6521942"/>
            <a:ext cx="101600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5" dirty="0">
                <a:solidFill>
                  <a:srgbClr val="2F2F2F"/>
                </a:solidFill>
                <a:latin typeface="Times New Roman"/>
                <a:cs typeface="Times New Roman"/>
              </a:rPr>
              <a:t>Type</a:t>
            </a:r>
            <a:r>
              <a:rPr sz="1050" spc="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050" spc="-20" dirty="0">
                <a:solidFill>
                  <a:srgbClr val="343434"/>
                </a:solidFill>
                <a:latin typeface="Times New Roman"/>
                <a:cs typeface="Times New Roman"/>
              </a:rPr>
              <a:t>here</a:t>
            </a:r>
            <a:r>
              <a:rPr sz="1050" spc="-4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1050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050" spc="-10" dirty="0">
                <a:solidFill>
                  <a:srgbClr val="282828"/>
                </a:solidFill>
                <a:latin typeface="Times New Roman"/>
                <a:cs typeface="Times New Roman"/>
              </a:rPr>
              <a:t>search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6567"/>
            <a:ext cx="10692000" cy="5659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4905" y="813478"/>
            <a:ext cx="790550" cy="782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98" y="738920"/>
            <a:ext cx="1856105" cy="354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434"/>
              </a:spcBef>
            </a:pPr>
            <a:r>
              <a:rPr sz="800" spc="-40" dirty="0">
                <a:latin typeface="Arial MT"/>
                <a:cs typeface="Arial MT"/>
              </a:rPr>
              <a:t>Logisim: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main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Untitled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800" dirty="0">
                <a:latin typeface="Arial MT"/>
                <a:cs typeface="Arial MT"/>
              </a:rPr>
              <a:t>File</a:t>
            </a:r>
            <a:r>
              <a:rPr sz="800" spc="17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Edit</a:t>
            </a:r>
            <a:r>
              <a:rPr sz="800" spc="200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81818"/>
                </a:solidFill>
                <a:latin typeface="Arial MT"/>
                <a:cs typeface="Arial MT"/>
              </a:rPr>
              <a:t>p</a:t>
            </a:r>
            <a:r>
              <a:rPr sz="800" spc="-10" dirty="0">
                <a:latin typeface="Arial MT"/>
                <a:cs typeface="Arial MT"/>
              </a:rPr>
              <a:t>roject</a:t>
            </a:r>
            <a:r>
              <a:rPr sz="800" spc="180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Simulate</a:t>
            </a:r>
            <a:r>
              <a:rPr sz="800" spc="19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Window</a:t>
            </a:r>
            <a:r>
              <a:rPr sz="800" spc="204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Help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873" y="6521942"/>
            <a:ext cx="1019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10" dirty="0">
                <a:solidFill>
                  <a:srgbClr val="2F2F2F"/>
                </a:solidFill>
                <a:latin typeface="Arial MT"/>
                <a:cs typeface="Arial MT"/>
              </a:rPr>
              <a:t>Type</a:t>
            </a:r>
            <a:r>
              <a:rPr sz="1050" spc="-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050" spc="-90" dirty="0">
                <a:solidFill>
                  <a:srgbClr val="1A1A1A"/>
                </a:solidFill>
                <a:latin typeface="Arial MT"/>
                <a:cs typeface="Arial MT"/>
              </a:rPr>
              <a:t>here</a:t>
            </a:r>
            <a:r>
              <a:rPr sz="1050" spc="-4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sz="105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050" spc="-105" dirty="0">
                <a:solidFill>
                  <a:srgbClr val="282828"/>
                </a:solidFill>
                <a:latin typeface="Arial MT"/>
                <a:cs typeface="Arial MT"/>
              </a:rPr>
              <a:t>search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6567"/>
            <a:ext cx="10692000" cy="5659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4905" y="813478"/>
            <a:ext cx="790550" cy="782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98" y="738920"/>
            <a:ext cx="1856105" cy="354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434"/>
              </a:spcBef>
            </a:pPr>
            <a:r>
              <a:rPr sz="800" spc="-40" dirty="0">
                <a:latin typeface="Arial MT"/>
                <a:cs typeface="Arial MT"/>
              </a:rPr>
              <a:t>Logisim: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main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Untitled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800" dirty="0">
                <a:latin typeface="Arial MT"/>
                <a:cs typeface="Arial MT"/>
              </a:rPr>
              <a:t>File</a:t>
            </a:r>
            <a:r>
              <a:rPr sz="800" spc="17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Edit</a:t>
            </a:r>
            <a:r>
              <a:rPr sz="800" spc="200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81818"/>
                </a:solidFill>
                <a:latin typeface="Arial MT"/>
                <a:cs typeface="Arial MT"/>
              </a:rPr>
              <a:t>p</a:t>
            </a:r>
            <a:r>
              <a:rPr sz="800" spc="-10" dirty="0">
                <a:latin typeface="Arial MT"/>
                <a:cs typeface="Arial MT"/>
              </a:rPr>
              <a:t>roject</a:t>
            </a:r>
            <a:r>
              <a:rPr sz="800" spc="180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Simulate</a:t>
            </a:r>
            <a:r>
              <a:rPr sz="800" spc="19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Window</a:t>
            </a:r>
            <a:r>
              <a:rPr sz="800" spc="204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Help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4426" y="4653951"/>
            <a:ext cx="4921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343434"/>
                </a:solidFill>
                <a:latin typeface="Arial MT"/>
                <a:cs typeface="Arial MT"/>
              </a:rPr>
              <a:t>Pull</a:t>
            </a:r>
            <a:r>
              <a:rPr sz="75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55" dirty="0">
                <a:latin typeface="Arial MT"/>
                <a:cs typeface="Arial MT"/>
              </a:rPr>
              <a:t>Behavior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873" y="6521942"/>
            <a:ext cx="1019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10" dirty="0">
                <a:solidFill>
                  <a:srgbClr val="2F2F2F"/>
                </a:solidFill>
                <a:latin typeface="Arial MT"/>
                <a:cs typeface="Arial MT"/>
              </a:rPr>
              <a:t>Type</a:t>
            </a:r>
            <a:r>
              <a:rPr sz="1050" spc="-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050" spc="-90" dirty="0">
                <a:solidFill>
                  <a:srgbClr val="1A1A1A"/>
                </a:solidFill>
                <a:latin typeface="Arial MT"/>
                <a:cs typeface="Arial MT"/>
              </a:rPr>
              <a:t>here</a:t>
            </a:r>
            <a:r>
              <a:rPr sz="1050" spc="-4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sz="105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050" spc="-105" dirty="0">
                <a:solidFill>
                  <a:srgbClr val="282828"/>
                </a:solidFill>
                <a:latin typeface="Arial MT"/>
                <a:cs typeface="Arial MT"/>
              </a:rPr>
              <a:t>search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5997" y="2598087"/>
            <a:ext cx="242644" cy="704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4740" y="1995391"/>
            <a:ext cx="281780" cy="7827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799" y="3456806"/>
          <a:ext cx="8499475" cy="1006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4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560">
                <a:tc gridSpan="5">
                  <a:txBody>
                    <a:bodyPr/>
                    <a:lstStyle/>
                    <a:p>
                      <a:pPr marL="90805">
                        <a:lnSpc>
                          <a:spcPts val="1030"/>
                        </a:lnSpc>
                      </a:pPr>
                      <a:r>
                        <a:rPr sz="900" b="1" spc="-6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Decfiual</a:t>
                      </a:r>
                      <a:r>
                        <a:rPr sz="900" b="1" spc="6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900" spc="10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r>
                        <a:rPr sz="900" spc="-2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Convertiorr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162050" algn="l"/>
                        </a:tabLst>
                      </a:pPr>
                      <a:r>
                        <a:rPr sz="850" spc="-1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Decimal</a:t>
                      </a:r>
                      <a:r>
                        <a:rPr sz="85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01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38100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91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6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7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ts val="900"/>
                        </a:lnSpc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9871" y="2292825"/>
            <a:ext cx="876650" cy="782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97698" y="2887696"/>
            <a:ext cx="641833" cy="782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5420" y="3185130"/>
            <a:ext cx="1581100" cy="7827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5633" y="1064730"/>
            <a:ext cx="164020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89685" algn="l"/>
              </a:tabLst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412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r>
              <a:rPr sz="950" spc="44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	</a:t>
            </a:r>
            <a:r>
              <a:rPr sz="1425" spc="-30" baseline="2923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5847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5847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1" y="1555345"/>
            <a:ext cx="50419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499"/>
              </a:lnSpc>
              <a:spcBef>
                <a:spcPts val="100"/>
              </a:spcBef>
            </a:pPr>
            <a:r>
              <a:rPr sz="900" spc="-130" dirty="0">
                <a:solidFill>
                  <a:srgbClr val="262626"/>
                </a:solidFill>
                <a:latin typeface="Courier New"/>
                <a:cs typeface="Courier New"/>
              </a:rPr>
              <a:t>Registers </a:t>
            </a:r>
            <a:r>
              <a:rPr sz="900" spc="-50" dirty="0">
                <a:solidFill>
                  <a:srgbClr val="484848"/>
                </a:solidFill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  <a:p>
            <a:pPr marL="163830" marR="203835" algn="ctr">
              <a:lnSpc>
                <a:spcPts val="1600"/>
              </a:lnSpc>
              <a:spcBef>
                <a:spcPts val="95"/>
              </a:spcBef>
            </a:pPr>
            <a:r>
              <a:rPr sz="85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r>
              <a:rPr sz="850" i="1" spc="500" dirty="0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sz="85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1666" y="1763420"/>
            <a:ext cx="1390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A2A2A"/>
                </a:solidFill>
                <a:latin typeface="Courier New"/>
                <a:cs typeface="Courier New"/>
              </a:rPr>
              <a:t>08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82828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9736" y="1898546"/>
            <a:ext cx="135255" cy="43243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04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50" spc="-2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5443" y="1898546"/>
            <a:ext cx="130175" cy="43243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850" spc="-4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4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50" spc="-4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spc="-4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3431" y="2176415"/>
            <a:ext cx="831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0" dirty="0">
                <a:solidFill>
                  <a:srgbClr val="313131"/>
                </a:solidFill>
                <a:latin typeface="Cambria"/>
                <a:cs typeface="Cambria"/>
              </a:rPr>
              <a:t>8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764" y="2934173"/>
            <a:ext cx="338455" cy="4159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90"/>
              </a:spcBef>
            </a:pPr>
            <a:r>
              <a:rPr sz="800" i="1" spc="-25" dirty="0">
                <a:solidFill>
                  <a:srgbClr val="363636"/>
                </a:solidFill>
                <a:latin typeface="Calibri"/>
                <a:cs typeface="Calibri"/>
              </a:rPr>
              <a:t>IP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 i="1" spc="-5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900" i="1" spc="-40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8177" y="2996426"/>
            <a:ext cx="1371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3884" y="2996426"/>
            <a:ext cx="1371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7213" y="3187976"/>
            <a:ext cx="1289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A2A2A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13131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5154" y="2526357"/>
            <a:ext cx="8953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7516" y="2526357"/>
            <a:ext cx="8953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solidFill>
                  <a:srgbClr val="839C8E"/>
                </a:solidFill>
                <a:latin typeface="Courier New"/>
                <a:cs typeface="Courier New"/>
              </a:rPr>
              <a:t>A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00249" y="2397983"/>
          <a:ext cx="8423273" cy="53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0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9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r>
                        <a:rPr sz="850" spc="-14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/-</a:t>
                      </a:r>
                      <a:r>
                        <a:rPr sz="850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/l</a:t>
                      </a:r>
                      <a:endParaRPr sz="850">
                        <a:latin typeface="Cambria"/>
                        <a:cs typeface="Cambria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750" spc="-50" dirty="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W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975"/>
                        </a:lnSpc>
                      </a:pPr>
                      <a:r>
                        <a:rPr sz="850" spc="-25" dirty="0">
                          <a:solidFill>
                            <a:srgbClr val="383838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750" spc="-25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750" spc="-25" dirty="0">
                          <a:solidFill>
                            <a:srgbClr val="2F2F2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975"/>
                        </a:lnSpc>
                      </a:pPr>
                      <a:r>
                        <a:rPr sz="850" spc="-25" dirty="0">
                          <a:solidFill>
                            <a:srgbClr val="383838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5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50">
                        <a:latin typeface="Cambria"/>
                        <a:cs typeface="Cambria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75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750" spc="-25" dirty="0">
                          <a:solidFill>
                            <a:srgbClr val="2F2F2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800" i="1" spc="-25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AC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L="592455">
                        <a:lnSpc>
                          <a:spcPts val="960"/>
                        </a:lnSpc>
                        <a:spcBef>
                          <a:spcPts val="25"/>
                        </a:spcBef>
                        <a:tabLst>
                          <a:tab pos="861694" algn="l"/>
                          <a:tab pos="1184275" algn="l"/>
                        </a:tabLst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900" spc="-25" dirty="0">
                          <a:solidFill>
                            <a:srgbClr val="575757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900" dirty="0">
                          <a:solidFill>
                            <a:srgbClr val="57575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900" spc="-25" dirty="0">
                          <a:solidFill>
                            <a:srgbClr val="0F0F0F"/>
                          </a:solidFill>
                          <a:latin typeface="Courier New"/>
                          <a:cs typeface="Courier New"/>
                        </a:rPr>
                        <a:t>C,A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50165">
                        <a:lnSpc>
                          <a:spcPts val="840"/>
                        </a:lnSpc>
                      </a:pPr>
                      <a:r>
                        <a:rPr sz="800" spc="-50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1F72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R="2381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8050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457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4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960"/>
                        </a:lnSpc>
                        <a:spcBef>
                          <a:spcPts val="260"/>
                        </a:spcBef>
                      </a:pPr>
                      <a:r>
                        <a:rPr sz="850" spc="-25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42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960"/>
                        </a:lnSpc>
                        <a:spcBef>
                          <a:spcPts val="260"/>
                        </a:spcBef>
                      </a:pPr>
                      <a:r>
                        <a:rPr sz="850" spc="-25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ts val="960"/>
                        </a:lnSpc>
                        <a:spcBef>
                          <a:spcPts val="260"/>
                        </a:spcBef>
                      </a:pPr>
                      <a:r>
                        <a:rPr sz="850" i="1" spc="-50" dirty="0">
                          <a:solidFill>
                            <a:srgbClr val="383838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ts val="405"/>
                        </a:lnSpc>
                        <a:tabLst>
                          <a:tab pos="871219" algn="l"/>
                        </a:tabLst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900" spc="55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LCCP:</a:t>
                      </a:r>
                      <a:r>
                        <a:rPr sz="900" spc="75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55" dirty="0">
                          <a:solidFill>
                            <a:srgbClr val="643431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900" spc="150" dirty="0">
                          <a:solidFill>
                            <a:srgbClr val="6434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5" dirty="0">
                          <a:solidFill>
                            <a:srgbClr val="646464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ts val="815"/>
                        </a:lnSpc>
                      </a:pPr>
                      <a:r>
                        <a:rPr sz="850" spc="-5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81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969974" y="2960965"/>
          <a:ext cx="6638924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R="90170" algn="r">
                        <a:lnSpc>
                          <a:spcPts val="1025"/>
                        </a:lnSpc>
                        <a:spcBef>
                          <a:spcPts val="229"/>
                        </a:spcBef>
                      </a:pPr>
                      <a:r>
                        <a:rPr sz="950" spc="-50" dirty="0">
                          <a:solidFill>
                            <a:srgbClr val="111111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025"/>
                        </a:lnSpc>
                        <a:spcBef>
                          <a:spcPts val="229"/>
                        </a:spcBef>
                      </a:pPr>
                      <a:r>
                        <a:rPr sz="950" spc="-25" dirty="0">
                          <a:solidFill>
                            <a:srgbClr val="3F3F3F"/>
                          </a:solidFill>
                          <a:latin typeface="Courier New"/>
                          <a:cs typeface="Courier New"/>
                        </a:rPr>
                        <a:t>JNZ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25"/>
                        </a:lnSpc>
                        <a:spcBef>
                          <a:spcPts val="229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LOOK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R="133985" algn="r">
                        <a:lnSpc>
                          <a:spcPts val="1050"/>
                        </a:lnSpc>
                        <a:spcBef>
                          <a:spcPts val="75"/>
                        </a:spcBef>
                      </a:pPr>
                      <a:r>
                        <a:rPr sz="900" spc="-25" dirty="0">
                          <a:latin typeface="Cambria"/>
                          <a:cs typeface="Cambria"/>
                        </a:rPr>
                        <a:t>10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050"/>
                        </a:lnSpc>
                        <a:spcBef>
                          <a:spcPts val="75"/>
                        </a:spcBef>
                      </a:pPr>
                      <a:r>
                        <a:rPr sz="900" spc="-10" dirty="0">
                          <a:solidFill>
                            <a:srgbClr val="161616"/>
                          </a:solidFill>
                          <a:latin typeface="Cambria"/>
                          <a:cs typeface="Cambria"/>
                        </a:rPr>
                        <a:t>HL'£J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9525" marB="0"/>
                </a:tc>
                <a:tc gridSpan="2"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  <a:spcBef>
                          <a:spcPts val="13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71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  <a:spcBef>
                          <a:spcPts val="13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13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067" y="5583109"/>
            <a:ext cx="124841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420" algn="l"/>
                <a:tab pos="694055" algn="l"/>
                <a:tab pos="982980" algn="l"/>
              </a:tabLst>
            </a:pPr>
            <a:r>
              <a:rPr sz="900" spc="-20" dirty="0">
                <a:latin typeface="Arial MT"/>
                <a:cs typeface="Arial MT"/>
              </a:rPr>
              <a:t>8051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360" dirty="0">
                <a:solidFill>
                  <a:srgbClr val="424242"/>
                </a:solidFill>
                <a:latin typeface="Arial MT"/>
                <a:cs typeface="Arial MT"/>
              </a:rPr>
              <a:t>—</a:t>
            </a:r>
            <a:r>
              <a:rPr sz="900" dirty="0">
                <a:solidFill>
                  <a:srgbClr val="424242"/>
                </a:solidFill>
                <a:latin typeface="Arial MT"/>
                <a:cs typeface="Arial MT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Arial MT"/>
                <a:cs typeface="Arial MT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Arial MT"/>
                <a:cs typeface="Arial MT"/>
              </a:rPr>
              <a:t>I-</a:t>
            </a:r>
            <a:r>
              <a:rPr sz="900" dirty="0">
                <a:solidFill>
                  <a:srgbClr val="383838"/>
                </a:solidFill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02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900">
              <a:latin typeface="Arial MT"/>
              <a:cs typeface="Arial MT"/>
            </a:endParaRPr>
          </a:p>
          <a:p>
            <a:pPr marL="544195">
              <a:lnSpc>
                <a:spcPct val="100000"/>
              </a:lnSpc>
            </a:pPr>
            <a:r>
              <a:rPr sz="900" spc="-55" dirty="0">
                <a:solidFill>
                  <a:srgbClr val="212121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900" spc="-50" dirty="0">
                <a:solidFill>
                  <a:srgbClr val="2D2D2D"/>
                </a:solidFill>
                <a:latin typeface="Cambria"/>
                <a:cs typeface="Cambria"/>
              </a:rPr>
              <a:t>Nemory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66187" y="1925509"/>
            <a:ext cx="854075" cy="332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8925" indent="-272415">
              <a:lnSpc>
                <a:spcPts val="1185"/>
              </a:lnSpc>
              <a:spcBef>
                <a:spcPts val="135"/>
              </a:spcBef>
              <a:buClr>
                <a:srgbClr val="000000"/>
              </a:buClr>
              <a:buAutoNum type="arabicPlain"/>
              <a:tabLst>
                <a:tab pos="288925" algn="l"/>
              </a:tabLst>
            </a:pPr>
            <a:r>
              <a:rPr sz="1000" spc="-25" dirty="0">
                <a:solidFill>
                  <a:srgbClr val="977979"/>
                </a:solidFill>
                <a:latin typeface="Courier New"/>
                <a:cs typeface="Courier New"/>
              </a:rPr>
              <a:t>LDA</a:t>
            </a:r>
            <a:endParaRPr sz="1000">
              <a:latin typeface="Courier New"/>
              <a:cs typeface="Courier New"/>
            </a:endParaRPr>
          </a:p>
          <a:p>
            <a:pPr marL="280035" indent="-267335">
              <a:lnSpc>
                <a:spcPts val="1185"/>
              </a:lnSpc>
              <a:buClr>
                <a:srgbClr val="000000"/>
              </a:buClr>
              <a:buAutoNum type="arabicPlain"/>
              <a:tabLst>
                <a:tab pos="280035" algn="l"/>
              </a:tabLst>
            </a:pPr>
            <a:r>
              <a:rPr sz="1000" dirty="0">
                <a:solidFill>
                  <a:srgbClr val="A06060"/>
                </a:solidFill>
                <a:latin typeface="Courier New"/>
                <a:cs typeface="Courier New"/>
              </a:rPr>
              <a:t>MOV</a:t>
            </a:r>
            <a:r>
              <a:rPr sz="1000" spc="70" dirty="0">
                <a:solidFill>
                  <a:srgbClr val="A06060"/>
                </a:solidFill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B,A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72934" y="1638184"/>
            <a:ext cx="4298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90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32141" y="1638184"/>
            <a:ext cx="50863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b="1" spc="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43004" y="1959100"/>
            <a:ext cx="7804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900" spc="-10" dirty="0">
                <a:solidFill>
                  <a:srgbClr val="2D2D2D"/>
                </a:solidFill>
                <a:latin typeface="Cambria"/>
                <a:cs typeface="Cambria"/>
              </a:rPr>
              <a:t>Start</a:t>
            </a:r>
            <a:r>
              <a:rPr sz="90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900" spc="-20" dirty="0">
                <a:latin typeface="Cambria"/>
                <a:cs typeface="Cambria"/>
              </a:rPr>
              <a:t>8050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ambria"/>
              <a:cs typeface="Cambria"/>
            </a:endParaRPr>
          </a:p>
          <a:p>
            <a:pPr marL="42545">
              <a:lnSpc>
                <a:spcPct val="100000"/>
              </a:lnSpc>
            </a:pPr>
            <a:r>
              <a:rPr sz="900" dirty="0">
                <a:solidFill>
                  <a:srgbClr val="898989"/>
                </a:solidFill>
                <a:latin typeface="Arial MT"/>
                <a:cs typeface="Arial MT"/>
              </a:rPr>
              <a:t>Address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909090"/>
                </a:solidFill>
                <a:latin typeface="Arial MT"/>
                <a:cs typeface="Arial MT"/>
              </a:rPr>
              <a:t>(Flex)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18207" y="2233053"/>
            <a:ext cx="44132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7E7E7E"/>
                </a:solidFill>
                <a:latin typeface="Arial MT"/>
                <a:cs typeface="Arial MT"/>
              </a:rPr>
              <a:t>Addl</a:t>
            </a:r>
            <a:r>
              <a:rPr sz="900" spc="-4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E7E7E"/>
                </a:solidFill>
                <a:latin typeface="Arial MT"/>
                <a:cs typeface="Arial MT"/>
              </a:rPr>
              <a:t>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33700" y="2233053"/>
            <a:ext cx="26543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17415" y="4542087"/>
            <a:ext cx="1483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909090"/>
                </a:solidFill>
                <a:latin typeface="Arial MT"/>
                <a:cs typeface="Arial MT"/>
              </a:rPr>
              <a:t>tJo</a:t>
            </a:r>
            <a:r>
              <a:rPr sz="900" spc="38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65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7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05367" y="4729941"/>
            <a:ext cx="711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63122" y="4729941"/>
            <a:ext cx="146113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934" y="4510898"/>
            <a:ext cx="217181" cy="66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708" y="3917827"/>
            <a:ext cx="225534" cy="668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232577" y="3490425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>
                <a:moveTo>
                  <a:pt x="0" y="0"/>
                </a:moveTo>
                <a:lnTo>
                  <a:pt x="345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5381" y="3181359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5">
                <a:moveTo>
                  <a:pt x="0" y="0"/>
                </a:moveTo>
                <a:lnTo>
                  <a:pt x="595856" y="0"/>
                </a:lnTo>
              </a:path>
            </a:pathLst>
          </a:custGeom>
          <a:ln w="19490">
            <a:solidFill>
              <a:srgbClr val="60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84" y="4561017"/>
            <a:ext cx="768487" cy="1002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709" y="5220914"/>
            <a:ext cx="50118" cy="751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5787" y="5220914"/>
            <a:ext cx="50118" cy="751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96634" y="3909472"/>
            <a:ext cx="1110965" cy="751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33568" y="3608761"/>
            <a:ext cx="760134" cy="1002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765" y="2965571"/>
            <a:ext cx="484481" cy="1252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0474" y="3136810"/>
            <a:ext cx="659896" cy="960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6381" y="2965571"/>
            <a:ext cx="242240" cy="1336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36499" y="3182751"/>
            <a:ext cx="258946" cy="918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0474" y="4155891"/>
            <a:ext cx="852018" cy="835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36499" y="3855178"/>
            <a:ext cx="267300" cy="10441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78266" y="4168421"/>
            <a:ext cx="217181" cy="11694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3206" y="4502545"/>
            <a:ext cx="233887" cy="7517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88281" y="3316402"/>
            <a:ext cx="877078" cy="24224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96634" y="3608761"/>
            <a:ext cx="868724" cy="835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96634" y="3750765"/>
            <a:ext cx="868724" cy="10441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96634" y="4343836"/>
            <a:ext cx="877078" cy="24224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225454" y="2965571"/>
            <a:ext cx="3299484" cy="1837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010646" y="5003732"/>
            <a:ext cx="568012" cy="668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349521" y="3333107"/>
            <a:ext cx="133649" cy="10023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7191" y="2401564"/>
            <a:ext cx="156654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5275" algn="l"/>
                <a:tab pos="679450" algn="l"/>
                <a:tab pos="1267460" algn="l"/>
              </a:tabLst>
            </a:pPr>
            <a:r>
              <a:rPr sz="800" spc="-25" dirty="0">
                <a:solidFill>
                  <a:srgbClr val="646464"/>
                </a:solidFill>
                <a:latin typeface="Arial MT"/>
                <a:cs typeface="Arial MT"/>
              </a:rPr>
              <a:t>ile</a:t>
            </a:r>
            <a:r>
              <a:rPr sz="800" dirty="0">
                <a:solidFill>
                  <a:srgbClr val="646464"/>
                </a:solidFill>
                <a:latin typeface="Arial MT"/>
                <a:cs typeface="Arial MT"/>
              </a:rPr>
              <a:t>	</a:t>
            </a:r>
            <a:r>
              <a:rPr sz="800" spc="-10" dirty="0">
                <a:solidFill>
                  <a:srgbClr val="424242"/>
                </a:solidFill>
                <a:latin typeface="Arial MT"/>
                <a:cs typeface="Arial MT"/>
              </a:rPr>
              <a:t>Reset</a:t>
            </a:r>
            <a:r>
              <a:rPr sz="800" dirty="0">
                <a:solidFill>
                  <a:srgbClr val="424242"/>
                </a:solidFill>
                <a:latin typeface="Arial MT"/>
                <a:cs typeface="Arial MT"/>
              </a:rPr>
              <a:t>	</a:t>
            </a:r>
            <a:r>
              <a:rPr sz="800" spc="-10" dirty="0">
                <a:solidFill>
                  <a:srgbClr val="5B5B5B"/>
                </a:solidFill>
                <a:latin typeface="Arial MT"/>
                <a:cs typeface="Arial MT"/>
              </a:rPr>
              <a:t>Asśembler</a:t>
            </a:r>
            <a:r>
              <a:rPr sz="800" dirty="0">
                <a:solidFill>
                  <a:srgbClr val="5B5B5B"/>
                </a:solidFill>
                <a:latin typeface="Arial MT"/>
                <a:cs typeface="Arial MT"/>
              </a:rPr>
              <a:t>	</a:t>
            </a:r>
            <a:r>
              <a:rPr sz="800" spc="-45" dirty="0">
                <a:solidFill>
                  <a:srgbClr val="707070"/>
                </a:solidFill>
                <a:latin typeface="Arial MT"/>
                <a:cs typeface="Arial MT"/>
              </a:rPr>
              <a:t>Oebug'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8035" y="2401564"/>
            <a:ext cx="23431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30" dirty="0">
                <a:solidFill>
                  <a:srgbClr val="4B4B4B"/>
                </a:solidFill>
                <a:latin typeface="Arial MT"/>
                <a:cs typeface="Arial MT"/>
              </a:rPr>
              <a:t>Help'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0631" y="3214137"/>
            <a:ext cx="565785" cy="8445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900" spc="-25" dirty="0">
                <a:solidFill>
                  <a:srgbClr val="4D4D4D"/>
                </a:solidFill>
                <a:latin typeface="Courier New"/>
                <a:cs typeface="Courier New"/>
              </a:rPr>
              <a:t>Ó8</a:t>
            </a:r>
            <a:endParaRPr sz="9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565"/>
              </a:spcBef>
              <a:tabLst>
                <a:tab pos="432434" algn="l"/>
              </a:tabLst>
            </a:pPr>
            <a:r>
              <a:rPr sz="900" spc="-25" dirty="0">
                <a:solidFill>
                  <a:srgbClr val="4D4D4D"/>
                </a:solidFill>
                <a:latin typeface="Courier New"/>
                <a:cs typeface="Courier New"/>
              </a:rPr>
              <a:t>Of</a:t>
            </a:r>
            <a:r>
              <a:rPr sz="900" dirty="0">
                <a:solidFill>
                  <a:srgbClr val="4D4D4D"/>
                </a:solidFill>
                <a:latin typeface="Courier New"/>
                <a:cs typeface="Courier New"/>
              </a:rPr>
              <a:t>	</a:t>
            </a:r>
            <a:r>
              <a:rPr sz="900" spc="-210" dirty="0">
                <a:solidFill>
                  <a:srgbClr val="7C7C7C"/>
                </a:solidFill>
                <a:latin typeface="Courier New"/>
                <a:cs typeface="Courier New"/>
              </a:rPr>
              <a:t>0’0</a:t>
            </a:r>
            <a:endParaRPr sz="90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500"/>
              </a:spcBef>
              <a:tabLst>
                <a:tab pos="439420" algn="l"/>
              </a:tabLst>
            </a:pPr>
            <a:r>
              <a:rPr sz="900" spc="-25" dirty="0">
                <a:solidFill>
                  <a:srgbClr val="6E6E6E"/>
                </a:solidFill>
                <a:latin typeface="Courier New"/>
                <a:cs typeface="Courier New"/>
              </a:rPr>
              <a:t>H1’</a:t>
            </a:r>
            <a:r>
              <a:rPr sz="900" dirty="0">
                <a:solidFill>
                  <a:srgbClr val="6E6E6E"/>
                </a:solidFill>
                <a:latin typeface="Courier New"/>
                <a:cs typeface="Courier New"/>
              </a:rPr>
              <a:t>	</a:t>
            </a:r>
            <a:r>
              <a:rPr sz="900" spc="-75" dirty="0">
                <a:solidFill>
                  <a:srgbClr val="8A8A8A"/>
                </a:solidFill>
                <a:latin typeface="Courier New"/>
                <a:cs typeface="Courier New"/>
              </a:rPr>
              <a:t>OÓ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439420" algn="l"/>
              </a:tabLst>
            </a:pPr>
            <a:r>
              <a:rPr sz="900" spc="-20" dirty="0">
                <a:solidFill>
                  <a:srgbClr val="444444"/>
                </a:solidFill>
                <a:latin typeface="Courier New"/>
                <a:cs typeface="Courier New"/>
              </a:rPr>
              <a:t>£T1r</a:t>
            </a:r>
            <a:r>
              <a:rPr sz="900" dirty="0">
                <a:solidFill>
                  <a:srgbClr val="444444"/>
                </a:solidFill>
                <a:latin typeface="Courier New"/>
                <a:cs typeface="Courier New"/>
              </a:rPr>
              <a:t>	</a:t>
            </a:r>
            <a:r>
              <a:rPr sz="900" spc="-65" dirty="0">
                <a:solidFill>
                  <a:srgbClr val="525252"/>
                </a:solidFill>
                <a:latin typeface="Courier New"/>
                <a:cs typeface="Courier New"/>
              </a:rPr>
              <a:t>OD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6252" y="3214137"/>
            <a:ext cx="168275" cy="844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27305" algn="just">
              <a:lnSpc>
                <a:spcPct val="148200"/>
              </a:lnSpc>
              <a:spcBef>
                <a:spcPts val="140"/>
              </a:spcBef>
            </a:pPr>
            <a:r>
              <a:rPr sz="900" spc="-110" dirty="0">
                <a:solidFill>
                  <a:srgbClr val="676767"/>
                </a:solidFill>
                <a:latin typeface="Courier New"/>
                <a:cs typeface="Courier New"/>
              </a:rPr>
              <a:t>OD </a:t>
            </a:r>
            <a:r>
              <a:rPr sz="900" spc="-330" dirty="0">
                <a:solidFill>
                  <a:srgbClr val="727272"/>
                </a:solidFill>
                <a:latin typeface="Courier New"/>
                <a:cs typeface="Courier New"/>
              </a:rPr>
              <a:t>’0’0’ </a:t>
            </a:r>
            <a:r>
              <a:rPr sz="900" spc="-315" dirty="0">
                <a:solidFill>
                  <a:srgbClr val="808080"/>
                </a:solidFill>
                <a:latin typeface="Courier New"/>
                <a:cs typeface="Courier New"/>
              </a:rPr>
              <a:t>’0’O </a:t>
            </a:r>
            <a:r>
              <a:rPr sz="900" spc="-25" dirty="0">
                <a:solidFill>
                  <a:srgbClr val="464646"/>
                </a:solidFill>
                <a:latin typeface="Courier New"/>
                <a:cs typeface="Courier New"/>
              </a:rPr>
              <a:t>J0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3681" y="3492575"/>
            <a:ext cx="965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898989"/>
                </a:solidFill>
                <a:latin typeface="Courier New"/>
                <a:cs typeface="Courier New"/>
              </a:rPr>
              <a:t>#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823" y="4308628"/>
            <a:ext cx="15176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i="1" spc="-70" dirty="0">
                <a:solidFill>
                  <a:srgbClr val="484848"/>
                </a:solidFill>
                <a:latin typeface="Arial"/>
                <a:cs typeface="Arial"/>
              </a:rPr>
              <a:t>Eł?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624" y="4308628"/>
            <a:ext cx="14414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40" dirty="0">
                <a:solidFill>
                  <a:srgbClr val="626262"/>
                </a:solidFill>
                <a:latin typeface="Arial MT"/>
                <a:cs typeface="Arial MT"/>
              </a:rPr>
              <a:t>FF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1483" y="4308628"/>
            <a:ext cx="14224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65" dirty="0">
                <a:solidFill>
                  <a:srgbClr val="525252"/>
                </a:solidFill>
                <a:latin typeface="Arial MT"/>
                <a:cs typeface="Arial MT"/>
              </a:rPr>
              <a:t>KF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-15089" y="4710069"/>
            <a:ext cx="1496695" cy="3733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5"/>
              </a:spcBef>
              <a:tabLst>
                <a:tab pos="201930" algn="l"/>
              </a:tabLst>
            </a:pPr>
            <a:r>
              <a:rPr sz="900" spc="-50" dirty="0">
                <a:solidFill>
                  <a:srgbClr val="6B6B6B"/>
                </a:solidFill>
                <a:latin typeface="Arial MT"/>
                <a:cs typeface="Arial MT"/>
              </a:rPr>
              <a:t>,</a:t>
            </a:r>
            <a:r>
              <a:rPr sz="900" dirty="0">
                <a:solidFill>
                  <a:srgbClr val="6B6B6B"/>
                </a:solidFill>
                <a:latin typeface="Arial MT"/>
                <a:cs typeface="Arial MT"/>
              </a:rPr>
              <a:t>	</a:t>
            </a:r>
            <a:r>
              <a:rPr sz="900" spc="-45" dirty="0">
                <a:solidFill>
                  <a:srgbClr val="3F3F3F"/>
                </a:solidFill>
                <a:latin typeface="Arial MT"/>
                <a:cs typeface="Arial MT"/>
              </a:rPr>
              <a:t>Dechnat</a:t>
            </a:r>
            <a:r>
              <a:rPr sz="9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94949"/>
                </a:solidFill>
                <a:latin typeface="Arial MT"/>
                <a:cs typeface="Arial MT"/>
              </a:rPr>
              <a:t>-</a:t>
            </a:r>
            <a:r>
              <a:rPr sz="900" spc="-3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900" spc="-185" dirty="0">
                <a:solidFill>
                  <a:srgbClr val="111111"/>
                </a:solidFill>
                <a:latin typeface="Arial MT"/>
                <a:cs typeface="Arial MT"/>
              </a:rPr>
              <a:t>Hęx</a:t>
            </a:r>
            <a:r>
              <a:rPr sz="9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111111"/>
                </a:solidFill>
                <a:latin typeface="Arial MT"/>
                <a:cs typeface="Arial MT"/>
              </a:rPr>
              <a:t>€onvertłon</a:t>
            </a:r>
            <a:endParaRPr sz="900">
              <a:latin typeface="Arial MT"/>
              <a:cs typeface="Arial MT"/>
            </a:endParaRPr>
          </a:p>
          <a:p>
            <a:pPr marR="31750" algn="r">
              <a:lnSpc>
                <a:spcPct val="100000"/>
              </a:lnSpc>
              <a:spcBef>
                <a:spcPts val="340"/>
              </a:spcBef>
              <a:tabLst>
                <a:tab pos="973455" algn="l"/>
              </a:tabLst>
            </a:pPr>
            <a:r>
              <a:rPr sz="800" spc="-10" dirty="0">
                <a:solidFill>
                  <a:srgbClr val="505050"/>
                </a:solidFill>
                <a:latin typeface="Arial MT"/>
                <a:cs typeface="Arial MT"/>
              </a:rPr>
              <a:t>Oecimąl</a:t>
            </a:r>
            <a:r>
              <a:rPr sz="800" dirty="0">
                <a:solidFill>
                  <a:srgbClr val="505050"/>
                </a:solidFill>
                <a:latin typeface="Arial MT"/>
                <a:cs typeface="Arial MT"/>
              </a:rPr>
              <a:t>	</a:t>
            </a:r>
            <a:r>
              <a:rPr sz="800" spc="-25" dirty="0">
                <a:solidFill>
                  <a:srgbClr val="6D6D6D"/>
                </a:solidFill>
                <a:latin typeface="Arial MT"/>
                <a:cs typeface="Arial MT"/>
              </a:rPr>
              <a:t>Hex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06716" y="3016447"/>
            <a:ext cx="5359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solidFill>
                  <a:srgbClr val="545454"/>
                </a:solidFill>
                <a:latin typeface="Arial MT"/>
                <a:cs typeface="Arial MT"/>
              </a:rPr>
              <a:t>toad</a:t>
            </a:r>
            <a:r>
              <a:rPr sz="9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900" spc="-110" dirty="0">
                <a:solidFill>
                  <a:srgbClr val="2D2D2D"/>
                </a:solidFill>
                <a:latin typeface="Arial MT"/>
                <a:cs typeface="Arial MT"/>
              </a:rPr>
              <a:t>me</a:t>
            </a:r>
            <a:r>
              <a:rPr sz="900" spc="4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4B4B4B"/>
                </a:solidFill>
                <a:latin typeface="Arial MT"/>
                <a:cs typeface="Arial MT"/>
              </a:rPr>
              <a:t>al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67636" y="3996314"/>
            <a:ext cx="9258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5750" indent="-273050">
              <a:lnSpc>
                <a:spcPts val="1110"/>
              </a:lnSpc>
              <a:spcBef>
                <a:spcPts val="110"/>
              </a:spcBef>
              <a:buClr>
                <a:srgbClr val="606060"/>
              </a:buClr>
              <a:buAutoNum type="arabicPlain" startAt="6"/>
              <a:tabLst>
                <a:tab pos="285750" algn="l"/>
              </a:tabLst>
            </a:pPr>
            <a:r>
              <a:rPr sz="950" dirty="0">
                <a:solidFill>
                  <a:srgbClr val="6E6E6E"/>
                </a:solidFill>
                <a:latin typeface="Courier New"/>
                <a:cs typeface="Courier New"/>
              </a:rPr>
              <a:t>Jc</a:t>
            </a:r>
            <a:r>
              <a:rPr sz="950" spc="65" dirty="0">
                <a:solidFill>
                  <a:srgbClr val="6E6E6E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3A3A3A"/>
                </a:solidFill>
                <a:latin typeface="Courier New"/>
                <a:cs typeface="Courier New"/>
              </a:rPr>
              <a:t>LOOPl</a:t>
            </a:r>
            <a:endParaRPr sz="950">
              <a:latin typeface="Courier New"/>
              <a:cs typeface="Courier New"/>
            </a:endParaRPr>
          </a:p>
          <a:p>
            <a:pPr marL="282575" indent="-267335">
              <a:lnSpc>
                <a:spcPts val="1230"/>
              </a:lnSpc>
              <a:buClr>
                <a:srgbClr val="626262"/>
              </a:buClr>
              <a:buAutoNum type="arabicPlain" startAt="6"/>
              <a:tabLst>
                <a:tab pos="282575" algn="l"/>
              </a:tabLst>
            </a:pPr>
            <a:r>
              <a:rPr sz="1050" dirty="0">
                <a:solidFill>
                  <a:srgbClr val="676767"/>
                </a:solidFill>
                <a:latin typeface="Courier New"/>
                <a:cs typeface="Courier New"/>
              </a:rPr>
              <a:t>swa</a:t>
            </a:r>
            <a:r>
              <a:rPr sz="1050" spc="25" dirty="0">
                <a:solidFill>
                  <a:srgbClr val="676767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778A87"/>
                </a:solidFill>
                <a:latin typeface="Courier New"/>
                <a:cs typeface="Courier New"/>
              </a:rPr>
              <a:t>U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44346" y="4600988"/>
            <a:ext cx="46863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65" dirty="0">
                <a:solidFill>
                  <a:srgbClr val="5E5E5E"/>
                </a:solidFill>
                <a:latin typeface="Courier New"/>
                <a:cs typeface="Courier New"/>
              </a:rPr>
              <a:t>L.%.J:2’i: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92585" y="4600988"/>
            <a:ext cx="39560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14960" algn="l"/>
              </a:tabLst>
            </a:pPr>
            <a:r>
              <a:rPr sz="850" spc="-25" dirty="0">
                <a:solidFill>
                  <a:srgbClr val="4F4F4F"/>
                </a:solidFill>
                <a:latin typeface="Courier New"/>
                <a:cs typeface="Courier New"/>
              </a:rPr>
              <a:t>STA</a:t>
            </a:r>
            <a:r>
              <a:rPr sz="850" dirty="0">
                <a:solidFill>
                  <a:srgbClr val="4F4F4F"/>
                </a:solidFill>
                <a:latin typeface="Courier New"/>
                <a:cs typeface="Courier New"/>
              </a:rPr>
              <a:t>	</a:t>
            </a:r>
            <a:r>
              <a:rPr sz="850" spc="-365" dirty="0">
                <a:solidFill>
                  <a:srgbClr val="A5A5A5"/>
                </a:solidFill>
                <a:latin typeface="Courier New"/>
                <a:cs typeface="Courier New"/>
              </a:rPr>
              <a:t>..’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84904" y="4589307"/>
            <a:ext cx="981075" cy="62547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09"/>
              </a:spcBef>
            </a:pPr>
            <a:r>
              <a:rPr sz="850" spc="-25" dirty="0">
                <a:solidFill>
                  <a:srgbClr val="212121"/>
                </a:solidFill>
                <a:latin typeface="Courier New"/>
                <a:cs typeface="Courier New"/>
              </a:rPr>
              <a:t>i0</a:t>
            </a:r>
            <a:endParaRPr sz="850">
              <a:latin typeface="Courier New"/>
              <a:cs typeface="Courier New"/>
            </a:endParaRPr>
          </a:p>
          <a:p>
            <a:pPr marL="17145">
              <a:lnSpc>
                <a:spcPts val="1015"/>
              </a:lnSpc>
              <a:spcBef>
                <a:spcPts val="110"/>
              </a:spcBef>
              <a:tabLst>
                <a:tab pos="368935" algn="l"/>
                <a:tab pos="687070" algn="l"/>
              </a:tabLst>
            </a:pPr>
            <a:r>
              <a:rPr sz="900" spc="-380" dirty="0">
                <a:solidFill>
                  <a:srgbClr val="181818"/>
                </a:solidFill>
                <a:latin typeface="Courier New"/>
                <a:cs typeface="Courier New"/>
              </a:rPr>
              <a:t>il</a:t>
            </a:r>
            <a:r>
              <a:rPr sz="900" dirty="0">
                <a:solidFill>
                  <a:srgbClr val="181818"/>
                </a:solidFill>
                <a:latin typeface="Courier New"/>
                <a:cs typeface="Courier New"/>
              </a:rPr>
              <a:t>	</a:t>
            </a:r>
            <a:r>
              <a:rPr sz="900" spc="-380" dirty="0">
                <a:solidFill>
                  <a:srgbClr val="808080"/>
                </a:solidFill>
                <a:latin typeface="Courier New"/>
                <a:cs typeface="Courier New"/>
              </a:rPr>
              <a:t>MOV</a:t>
            </a:r>
            <a:r>
              <a:rPr sz="900" dirty="0">
                <a:solidFill>
                  <a:srgbClr val="808080"/>
                </a:solidFill>
                <a:latin typeface="Courier New"/>
                <a:cs typeface="Courier New"/>
              </a:rPr>
              <a:t>	</a:t>
            </a:r>
            <a:r>
              <a:rPr sz="900" spc="30" dirty="0">
                <a:solidFill>
                  <a:srgbClr val="3F3F3F"/>
                </a:solidFill>
                <a:latin typeface="Courier New"/>
                <a:cs typeface="Courier New"/>
              </a:rPr>
              <a:t>A,C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  <a:tabLst>
                <a:tab pos="347345" algn="l"/>
              </a:tabLst>
            </a:pPr>
            <a:r>
              <a:rPr sz="1100" spc="-25" dirty="0">
                <a:solidFill>
                  <a:srgbClr val="2A2A2A"/>
                </a:solidFill>
                <a:latin typeface="Courier New"/>
                <a:cs typeface="Courier New"/>
              </a:rPr>
              <a:t>12</a:t>
            </a:r>
            <a:r>
              <a:rPr sz="1100" dirty="0">
                <a:solidFill>
                  <a:srgbClr val="2A2A2A"/>
                </a:solidFill>
                <a:latin typeface="Courier New"/>
                <a:cs typeface="Courier New"/>
              </a:rPr>
              <a:t>	</a:t>
            </a:r>
            <a:r>
              <a:rPr sz="1100" spc="-185" dirty="0">
                <a:solidFill>
                  <a:srgbClr val="6E6E6E"/>
                </a:solidFill>
                <a:latin typeface="Courier New"/>
                <a:cs typeface="Courier New"/>
              </a:rPr>
              <a:t>.sTA</a:t>
            </a:r>
            <a:r>
              <a:rPr sz="1100" spc="35" dirty="0">
                <a:solidFill>
                  <a:srgbClr val="6E6E6E"/>
                </a:solidFill>
                <a:latin typeface="Courier New"/>
                <a:cs typeface="Courier New"/>
              </a:rPr>
              <a:t> </a:t>
            </a:r>
            <a:r>
              <a:rPr sz="1100" spc="-350" dirty="0">
                <a:solidFill>
                  <a:srgbClr val="9A9A9A"/>
                </a:solidFill>
                <a:latin typeface="Courier New"/>
                <a:cs typeface="Courier New"/>
              </a:rPr>
              <a:t>.:’-</a:t>
            </a:r>
            <a:r>
              <a:rPr sz="1100" spc="-375" dirty="0">
                <a:solidFill>
                  <a:srgbClr val="9A9A9A"/>
                </a:solidFill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1590">
              <a:lnSpc>
                <a:spcPts val="1235"/>
              </a:lnSpc>
              <a:tabLst>
                <a:tab pos="372745" algn="l"/>
              </a:tabLst>
            </a:pPr>
            <a:r>
              <a:rPr sz="1050" spc="-25" dirty="0">
                <a:solidFill>
                  <a:srgbClr val="3B3B3B"/>
                </a:solidFill>
                <a:latin typeface="Courier New"/>
                <a:cs typeface="Courier New"/>
              </a:rPr>
              <a:t>13</a:t>
            </a:r>
            <a:r>
              <a:rPr sz="1050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1050" spc="-25" dirty="0">
                <a:solidFill>
                  <a:srgbClr val="747474"/>
                </a:solidFill>
                <a:latin typeface="Courier New"/>
                <a:cs typeface="Courier New"/>
              </a:rPr>
              <a:t>R?T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35972" y="3281194"/>
            <a:ext cx="62420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85445" algn="l"/>
              </a:tabLst>
            </a:pPr>
            <a:r>
              <a:rPr sz="850" spc="-25" dirty="0">
                <a:solidFill>
                  <a:srgbClr val="3D3D3D"/>
                </a:solidFill>
                <a:latin typeface="Courier New"/>
                <a:cs typeface="Courier New"/>
              </a:rPr>
              <a:t>Sa4</a:t>
            </a:r>
            <a:r>
              <a:rPr sz="850" dirty="0">
                <a:solidFill>
                  <a:srgbClr val="3D3D3D"/>
                </a:solidFill>
                <a:latin typeface="Courier New"/>
                <a:cs typeface="Courier New"/>
              </a:rPr>
              <a:t>	</a:t>
            </a:r>
            <a:r>
              <a:rPr sz="850" spc="-65" dirty="0">
                <a:solidFill>
                  <a:srgbClr val="424242"/>
                </a:solidFill>
                <a:latin typeface="Courier New"/>
                <a:cs typeface="Courier New"/>
              </a:rPr>
              <a:t>8D50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91721" y="3711753"/>
            <a:ext cx="251460" cy="17322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395"/>
              </a:spcBef>
            </a:pPr>
            <a:r>
              <a:rPr sz="800" dirty="0">
                <a:latin typeface="Arial MT"/>
                <a:cs typeface="Arial MT"/>
              </a:rPr>
              <a:t>I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161616"/>
                </a:solidFill>
                <a:latin typeface="Arial MT"/>
                <a:cs typeface="Arial MT"/>
              </a:rPr>
              <a:t>F72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spc="-55" dirty="0">
                <a:solidFill>
                  <a:srgbClr val="1C1C1C"/>
                </a:solidFill>
                <a:latin typeface="Arial MT"/>
                <a:cs typeface="Arial MT"/>
              </a:rPr>
              <a:t>1F73</a:t>
            </a:r>
            <a:endParaRPr sz="900">
              <a:latin typeface="Arial MT"/>
              <a:cs typeface="Arial MT"/>
            </a:endParaRPr>
          </a:p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sz="750" spc="-35" dirty="0">
                <a:solidFill>
                  <a:srgbClr val="181818"/>
                </a:solidFill>
                <a:latin typeface="Arial MT"/>
                <a:cs typeface="Arial MT"/>
              </a:rPr>
              <a:t>]</a:t>
            </a:r>
            <a:r>
              <a:rPr sz="750" spc="-4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181818"/>
                </a:solidFill>
                <a:latin typeface="Arial MT"/>
                <a:cs typeface="Arial MT"/>
              </a:rPr>
              <a:t>F74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900" spc="-55" dirty="0">
                <a:solidFill>
                  <a:srgbClr val="131313"/>
                </a:solidFill>
                <a:latin typeface="Arial MT"/>
                <a:cs typeface="Arial MT"/>
              </a:rPr>
              <a:t>1F75</a:t>
            </a:r>
            <a:endParaRPr sz="9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355"/>
              </a:spcBef>
            </a:pPr>
            <a:r>
              <a:rPr sz="850" spc="-40" dirty="0">
                <a:solidFill>
                  <a:srgbClr val="262626"/>
                </a:solidFill>
                <a:latin typeface="Arial MT"/>
                <a:cs typeface="Arial MT"/>
              </a:rPr>
              <a:t>1F76</a:t>
            </a:r>
            <a:endParaRPr sz="8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295"/>
              </a:spcBef>
            </a:pPr>
            <a:r>
              <a:rPr sz="850" spc="-65" dirty="0">
                <a:solidFill>
                  <a:srgbClr val="151515"/>
                </a:solidFill>
                <a:latin typeface="Courier New"/>
                <a:cs typeface="Courier New"/>
              </a:rPr>
              <a:t>1f77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80" dirty="0">
                <a:solidFill>
                  <a:srgbClr val="262626"/>
                </a:solidFill>
                <a:latin typeface="Courier New"/>
                <a:cs typeface="Courier New"/>
              </a:rPr>
              <a:t>1F78</a:t>
            </a:r>
            <a:endParaRPr sz="9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335"/>
              </a:spcBef>
            </a:pPr>
            <a:r>
              <a:rPr sz="800" spc="-20" dirty="0">
                <a:solidFill>
                  <a:srgbClr val="0C0C0C"/>
                </a:solidFill>
                <a:latin typeface="Courier New"/>
                <a:cs typeface="Courier New"/>
              </a:rPr>
              <a:t>1F79</a:t>
            </a:r>
            <a:endParaRPr sz="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370"/>
              </a:spcBef>
            </a:pPr>
            <a:r>
              <a:rPr sz="850" spc="-60" dirty="0">
                <a:solidFill>
                  <a:srgbClr val="151515"/>
                </a:solidFill>
                <a:latin typeface="Arial MT"/>
                <a:cs typeface="Arial MT"/>
              </a:rPr>
              <a:t>1F7A</a:t>
            </a:r>
            <a:endParaRPr sz="85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295"/>
              </a:spcBef>
            </a:pPr>
            <a:r>
              <a:rPr sz="850" spc="-25" dirty="0">
                <a:solidFill>
                  <a:srgbClr val="1C1C1C"/>
                </a:solidFill>
                <a:latin typeface="Arial MT"/>
                <a:cs typeface="Arial MT"/>
              </a:rPr>
              <a:t>\F7B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84860" y="3489789"/>
            <a:ext cx="807085" cy="1445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145">
              <a:lnSpc>
                <a:spcPct val="140100"/>
              </a:lnSpc>
              <a:spcBef>
                <a:spcPts val="95"/>
              </a:spcBef>
              <a:tabLst>
                <a:tab pos="546735" algn="l"/>
                <a:tab pos="584200" algn="l"/>
              </a:tabLst>
            </a:pPr>
            <a:r>
              <a:rPr sz="900" spc="-320" dirty="0">
                <a:solidFill>
                  <a:srgbClr val="8A8A8A"/>
                </a:solidFill>
                <a:latin typeface="Courier New"/>
                <a:cs typeface="Courier New"/>
              </a:rPr>
              <a:t>•%..t.:.</a:t>
            </a:r>
            <a:r>
              <a:rPr sz="900" spc="200" dirty="0">
                <a:solidFill>
                  <a:srgbClr val="8A8A8A"/>
                </a:solidFill>
                <a:latin typeface="Courier New"/>
                <a:cs typeface="Courier New"/>
              </a:rPr>
              <a:t> </a:t>
            </a:r>
            <a:r>
              <a:rPr sz="900" spc="-150" dirty="0">
                <a:solidFill>
                  <a:srgbClr val="8A8A8A"/>
                </a:solidFill>
                <a:latin typeface="Courier New"/>
                <a:cs typeface="Courier New"/>
              </a:rPr>
              <a:t>-</a:t>
            </a:r>
            <a:r>
              <a:rPr sz="900" spc="-50" dirty="0">
                <a:solidFill>
                  <a:srgbClr val="8A8A8A"/>
                </a:solidFill>
                <a:latin typeface="Courier New"/>
                <a:cs typeface="Courier New"/>
              </a:rPr>
              <a:t>r</a:t>
            </a:r>
            <a:r>
              <a:rPr sz="900" dirty="0">
                <a:solidFill>
                  <a:srgbClr val="8A8A8A"/>
                </a:solidFill>
                <a:latin typeface="Courier New"/>
                <a:cs typeface="Courier New"/>
              </a:rPr>
              <a:t>		</a:t>
            </a:r>
            <a:r>
              <a:rPr sz="900" spc="-320" dirty="0">
                <a:solidFill>
                  <a:srgbClr val="9A9A9A"/>
                </a:solidFill>
                <a:latin typeface="Courier New"/>
                <a:cs typeface="Courier New"/>
              </a:rPr>
              <a:t>::‹t..‹ </a:t>
            </a:r>
            <a:r>
              <a:rPr sz="900" spc="-20" dirty="0">
                <a:solidFill>
                  <a:srgbClr val="4F4F4F"/>
                </a:solidFill>
                <a:latin typeface="Courier New"/>
                <a:cs typeface="Courier New"/>
              </a:rPr>
              <a:t>8050</a:t>
            </a:r>
            <a:r>
              <a:rPr sz="900" dirty="0">
                <a:solidFill>
                  <a:srgbClr val="4F4F4F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414141"/>
                </a:solidFill>
                <a:latin typeface="Courier New"/>
                <a:cs typeface="Courier New"/>
              </a:rPr>
              <a:t>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541655" algn="l"/>
              </a:tabLst>
            </a:pPr>
            <a:r>
              <a:rPr sz="900" spc="-20" dirty="0">
                <a:solidFill>
                  <a:srgbClr val="3D3D3D"/>
                </a:solidFill>
                <a:latin typeface="Courier New"/>
                <a:cs typeface="Courier New"/>
              </a:rPr>
              <a:t>8051</a:t>
            </a:r>
            <a:r>
              <a:rPr sz="900" dirty="0">
                <a:solidFill>
                  <a:srgbClr val="3D3D3D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262626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538480" algn="l"/>
              </a:tabLst>
            </a:pPr>
            <a:r>
              <a:rPr sz="900" spc="-20" dirty="0">
                <a:solidFill>
                  <a:srgbClr val="1F1F1F"/>
                </a:solidFill>
                <a:latin typeface="Courier New"/>
                <a:cs typeface="Courier New"/>
              </a:rPr>
              <a:t>805Z</a:t>
            </a:r>
            <a:r>
              <a:rPr sz="900" dirty="0">
                <a:solidFill>
                  <a:srgbClr val="1F1F1F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545454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  <a:tabLst>
                <a:tab pos="538480" algn="l"/>
              </a:tabLst>
            </a:pPr>
            <a:r>
              <a:rPr sz="900" spc="-20" dirty="0">
                <a:solidFill>
                  <a:srgbClr val="505050"/>
                </a:solidFill>
                <a:latin typeface="Courier New"/>
                <a:cs typeface="Courier New"/>
              </a:rPr>
              <a:t>8053</a:t>
            </a:r>
            <a:r>
              <a:rPr sz="90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343434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538480" algn="l"/>
              </a:tabLst>
            </a:pPr>
            <a:r>
              <a:rPr sz="900" spc="-25" dirty="0">
                <a:solidFill>
                  <a:srgbClr val="696969"/>
                </a:solidFill>
                <a:latin typeface="Courier New"/>
                <a:cs typeface="Courier New"/>
              </a:rPr>
              <a:t>80M</a:t>
            </a:r>
            <a:r>
              <a:rPr sz="900" dirty="0">
                <a:solidFill>
                  <a:srgbClr val="696969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777777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538480" algn="l"/>
              </a:tabLst>
            </a:pPr>
            <a:r>
              <a:rPr sz="900" spc="-20" dirty="0">
                <a:solidFill>
                  <a:srgbClr val="2A2A2A"/>
                </a:solidFill>
                <a:latin typeface="Courier New"/>
                <a:cs typeface="Courier New"/>
              </a:rPr>
              <a:t>8055</a:t>
            </a:r>
            <a:r>
              <a:rPr sz="900" dirty="0">
                <a:solidFill>
                  <a:srgbClr val="2A2A2A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2F2F2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538480" algn="l"/>
              </a:tabLst>
            </a:pPr>
            <a:r>
              <a:rPr sz="900" spc="-20" dirty="0">
                <a:solidFill>
                  <a:srgbClr val="494949"/>
                </a:solidFill>
                <a:latin typeface="Courier New"/>
                <a:cs typeface="Courier New"/>
              </a:rPr>
              <a:t>8056</a:t>
            </a:r>
            <a:r>
              <a:rPr sz="900" dirty="0">
                <a:solidFill>
                  <a:srgbClr val="494949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5D5D5D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84206" y="5078045"/>
            <a:ext cx="255904" cy="3765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50" spc="-114" dirty="0">
                <a:solidFill>
                  <a:srgbClr val="181818"/>
                </a:solidFill>
                <a:latin typeface="Courier New"/>
                <a:cs typeface="Courier New"/>
              </a:rPr>
              <a:t>8058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50" spc="-25" dirty="0">
                <a:solidFill>
                  <a:srgbClr val="606060"/>
                </a:solidFill>
                <a:latin typeface="Courier New"/>
                <a:cs typeface="Courier New"/>
              </a:rPr>
              <a:t>809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10573" y="5078045"/>
            <a:ext cx="90805" cy="3765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50" spc="-50" dirty="0">
                <a:solidFill>
                  <a:srgbClr val="5D5D5D"/>
                </a:solidFill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50" spc="-50" dirty="0">
                <a:solidFill>
                  <a:srgbClr val="6D6D6D"/>
                </a:solidFill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740" y="1995391"/>
            <a:ext cx="281780" cy="782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799" y="3456806"/>
          <a:ext cx="8931272" cy="14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4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560">
                <a:tc gridSpan="5">
                  <a:txBody>
                    <a:bodyPr/>
                    <a:lstStyle/>
                    <a:p>
                      <a:pPr marL="89535">
                        <a:lnSpc>
                          <a:spcPts val="1030"/>
                        </a:lnSpc>
                      </a:pPr>
                      <a:r>
                        <a:rPr sz="900" spc="-2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Decfiual</a:t>
                      </a:r>
                      <a:r>
                        <a:rPr sz="900" spc="5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900" spc="9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r>
                        <a:rPr sz="900" spc="-15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Convertiorr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162050" algn="l"/>
                        </a:tabLst>
                      </a:pPr>
                      <a:r>
                        <a:rPr sz="850" spc="-1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Decimal</a:t>
                      </a:r>
                      <a:r>
                        <a:rPr sz="850" dirty="0">
                          <a:solidFill>
                            <a:srgbClr val="242424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850" spc="-25" dirty="0">
                          <a:solidFill>
                            <a:srgbClr val="262626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endParaRPr sz="850">
                        <a:latin typeface="Cambria"/>
                        <a:cs typeface="Cambria"/>
                      </a:endParaRPr>
                    </a:p>
                  </a:txBody>
                  <a:tcPr marL="0" marR="0" marT="9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990"/>
                        </a:lnSpc>
                        <a:spcBef>
                          <a:spcPts val="14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R="196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977900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5402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977900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977900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ts val="990"/>
                        </a:lnSpc>
                        <a:tabLst>
                          <a:tab pos="977900" algn="l"/>
                        </a:tabLst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spc="-20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Line</a:t>
                      </a:r>
                      <a:r>
                        <a:rPr sz="900" spc="5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909090"/>
                          </a:solidFill>
                          <a:latin typeface="Arial MT"/>
                          <a:cs typeface="Arial MT"/>
                        </a:rPr>
                        <a:t>tJo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8100" marB="0"/>
                </a:tc>
                <a:tc gridSpan="2"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spc="-25" dirty="0">
                          <a:solidFill>
                            <a:srgbClr val="8A8A8A"/>
                          </a:solidFill>
                          <a:latin typeface="Arial MT"/>
                          <a:cs typeface="Arial MT"/>
                        </a:rPr>
                        <a:t>Assemhlei</a:t>
                      </a:r>
                      <a:r>
                        <a:rPr sz="900" spc="114" dirty="0">
                          <a:solidFill>
                            <a:srgbClr val="8A8A8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I.Message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462915" algn="l"/>
                        </a:tabLst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800" spc="-50" dirty="0">
                          <a:solidFill>
                            <a:srgbClr val="3A3A3A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90" dirty="0">
                          <a:solidFill>
                            <a:srgbClr val="3F3F3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25" dirty="0">
                          <a:latin typeface="Courier New"/>
                          <a:cs typeface="Courier New"/>
                        </a:rPr>
                        <a:t>00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384810" algn="r">
                        <a:lnSpc>
                          <a:spcPts val="990"/>
                        </a:lnSpc>
                        <a:spcBef>
                          <a:spcPts val="15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/>
                </a:tc>
                <a:tc gridSpan="2">
                  <a:txBody>
                    <a:bodyPr/>
                    <a:lstStyle/>
                    <a:p>
                      <a:pPr marL="19050">
                        <a:lnSpc>
                          <a:spcPts val="990"/>
                        </a:lnSpc>
                        <a:spcBef>
                          <a:spcPts val="150"/>
                        </a:spcBef>
                      </a:pPr>
                      <a:r>
                        <a:rPr sz="900" spc="-65" dirty="0">
                          <a:latin typeface="Arial MT"/>
                          <a:cs typeface="Arial MT"/>
                        </a:rPr>
                        <a:t>Program</a:t>
                      </a:r>
                      <a:r>
                        <a:rPr sz="90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90" dirty="0">
                          <a:latin typeface="Arial MT"/>
                          <a:cs typeface="Arial MT"/>
                        </a:rPr>
                        <a:t>assembled</a:t>
                      </a:r>
                      <a:r>
                        <a:rPr sz="9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successfully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9871" y="2292825"/>
            <a:ext cx="876650" cy="78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54" y="5799426"/>
            <a:ext cx="1753299" cy="3003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633" y="1064730"/>
            <a:ext cx="164020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89685" algn="l"/>
              </a:tabLst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412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r>
              <a:rPr sz="950" spc="44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	</a:t>
            </a:r>
            <a:r>
              <a:rPr sz="1425" spc="-30" baseline="2923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5847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5847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81" y="1555345"/>
            <a:ext cx="504190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499"/>
              </a:lnSpc>
              <a:spcBef>
                <a:spcPts val="100"/>
              </a:spcBef>
            </a:pPr>
            <a:r>
              <a:rPr sz="900" spc="-130" dirty="0">
                <a:solidFill>
                  <a:srgbClr val="262626"/>
                </a:solidFill>
                <a:latin typeface="Courier New"/>
                <a:cs typeface="Courier New"/>
              </a:rPr>
              <a:t>Registers </a:t>
            </a:r>
            <a:r>
              <a:rPr sz="900" spc="-50" dirty="0">
                <a:solidFill>
                  <a:srgbClr val="484848"/>
                </a:solidFill>
                <a:latin typeface="Courier New"/>
                <a:cs typeface="Courier New"/>
              </a:rPr>
              <a:t>x</a:t>
            </a:r>
            <a:endParaRPr sz="900">
              <a:latin typeface="Courier New"/>
              <a:cs typeface="Courier New"/>
            </a:endParaRPr>
          </a:p>
          <a:p>
            <a:pPr marR="39370" algn="ctr">
              <a:lnSpc>
                <a:spcPct val="100000"/>
              </a:lnSpc>
              <a:spcBef>
                <a:spcPts val="525"/>
              </a:spcBef>
            </a:pPr>
            <a:r>
              <a:rPr sz="90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endParaRPr sz="900">
              <a:latin typeface="Cambria"/>
              <a:cs typeface="Cambria"/>
            </a:endParaRPr>
          </a:p>
          <a:p>
            <a:pPr marR="41275" algn="ctr">
              <a:lnSpc>
                <a:spcPct val="100000"/>
              </a:lnSpc>
              <a:spcBef>
                <a:spcPts val="560"/>
              </a:spcBef>
            </a:pPr>
            <a:r>
              <a:rPr sz="80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1666" y="1763420"/>
            <a:ext cx="14859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262626"/>
                </a:solidFill>
                <a:latin typeface="Courier New"/>
                <a:cs typeface="Courier New"/>
              </a:rPr>
              <a:t>02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764" y="1887221"/>
            <a:ext cx="607060" cy="14433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720"/>
              </a:spcBef>
            </a:pPr>
            <a:r>
              <a:rPr sz="900" spc="-25" dirty="0">
                <a:solidFill>
                  <a:srgbClr val="1C1C1C"/>
                </a:solidFill>
                <a:latin typeface="Cambria"/>
                <a:cs typeface="Cambria"/>
              </a:rPr>
              <a:t>02</a:t>
            </a:r>
            <a:endParaRPr sz="900">
              <a:latin typeface="Cambria"/>
              <a:cs typeface="Cambria"/>
            </a:endParaRPr>
          </a:p>
          <a:p>
            <a:pPr marR="10160" algn="r">
              <a:lnSpc>
                <a:spcPct val="100000"/>
              </a:lnSpc>
              <a:spcBef>
                <a:spcPts val="560"/>
              </a:spcBef>
            </a:pP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  <a:p>
            <a:pPr marL="104775">
              <a:lnSpc>
                <a:spcPct val="100000"/>
              </a:lnSpc>
              <a:spcBef>
                <a:spcPts val="605"/>
              </a:spcBef>
              <a:tabLst>
                <a:tab pos="472440" algn="l"/>
              </a:tabLst>
            </a:pPr>
            <a:r>
              <a:rPr sz="900" i="1" spc="-25" dirty="0">
                <a:solidFill>
                  <a:srgbClr val="2D2D2D"/>
                </a:solidFill>
                <a:latin typeface="Calibri"/>
                <a:cs typeface="Calibri"/>
              </a:rPr>
              <a:t>Hi</a:t>
            </a:r>
            <a:r>
              <a:rPr sz="900" i="1" dirty="0">
                <a:solidFill>
                  <a:srgbClr val="2D2D2D"/>
                </a:solidFill>
                <a:latin typeface="Calibri"/>
                <a:cs typeface="Calibri"/>
              </a:rPr>
              <a:t>	</a:t>
            </a:r>
            <a:r>
              <a:rPr sz="900" spc="-25" dirty="0">
                <a:solidFill>
                  <a:srgbClr val="343434"/>
                </a:solidFill>
                <a:latin typeface="Arial MT"/>
                <a:cs typeface="Arial MT"/>
              </a:rPr>
              <a:t>1F</a:t>
            </a:r>
            <a:endParaRPr sz="900">
              <a:latin typeface="Arial MT"/>
              <a:cs typeface="Arial MT"/>
            </a:endParaRPr>
          </a:p>
          <a:p>
            <a:pPr marR="15875" algn="r">
              <a:lnSpc>
                <a:spcPct val="100000"/>
              </a:lnSpc>
              <a:spcBef>
                <a:spcPts val="575"/>
              </a:spcBef>
              <a:tabLst>
                <a:tab pos="427990" algn="l"/>
              </a:tabLst>
            </a:pPr>
            <a:r>
              <a:rPr sz="850" spc="-20" dirty="0">
                <a:solidFill>
                  <a:srgbClr val="3F3F3F"/>
                </a:solidFill>
                <a:latin typeface="Cambria"/>
                <a:cs typeface="Cambria"/>
              </a:rPr>
              <a:t>UPS'</a:t>
            </a:r>
            <a:r>
              <a:rPr sz="850" dirty="0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363636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  <a:tabLst>
                <a:tab pos="377825" algn="l"/>
              </a:tabLst>
            </a:pPr>
            <a:r>
              <a:rPr sz="850" spc="-50" dirty="0">
                <a:solidFill>
                  <a:srgbClr val="5D5D5D"/>
                </a:solidFill>
                <a:latin typeface="Cambria"/>
                <a:cs typeface="Cambria"/>
              </a:rPr>
              <a:t>K</a:t>
            </a:r>
            <a:r>
              <a:rPr sz="850" dirty="0">
                <a:solidFill>
                  <a:srgbClr val="5D5D5D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1C1C1C"/>
                </a:solidFill>
                <a:latin typeface="Cambria"/>
                <a:cs typeface="Cambria"/>
              </a:rPr>
              <a:t>42</a:t>
            </a:r>
            <a:endParaRPr sz="850">
              <a:latin typeface="Cambria"/>
              <a:cs typeface="Cambria"/>
            </a:endParaRPr>
          </a:p>
          <a:p>
            <a:pPr marR="10795" algn="r">
              <a:lnSpc>
                <a:spcPct val="100000"/>
              </a:lnSpc>
              <a:spcBef>
                <a:spcPts val="585"/>
              </a:spcBef>
              <a:tabLst>
                <a:tab pos="380365" algn="l"/>
              </a:tabLst>
            </a:pPr>
            <a:r>
              <a:rPr sz="850" i="1" spc="-20" dirty="0">
                <a:solidFill>
                  <a:srgbClr val="343434"/>
                </a:solidFill>
                <a:latin typeface="Cambria"/>
                <a:cs typeface="Cambria"/>
              </a:rPr>
              <a:t>:S’P</a:t>
            </a:r>
            <a:r>
              <a:rPr sz="850" i="1" dirty="0">
                <a:solidFill>
                  <a:srgbClr val="343434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00" i="1" spc="-5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900" i="1" spc="-25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7239" y="1887221"/>
            <a:ext cx="145415" cy="125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 algn="just">
              <a:lnSpc>
                <a:spcPct val="157400"/>
              </a:lnSpc>
              <a:spcBef>
                <a:spcPts val="100"/>
              </a:spcBef>
            </a:pPr>
            <a:r>
              <a:rPr sz="900" spc="-95" dirty="0">
                <a:solidFill>
                  <a:srgbClr val="1C1C1C"/>
                </a:solidFill>
                <a:latin typeface="Cambria"/>
                <a:cs typeface="Cambria"/>
              </a:rPr>
              <a:t>2D</a:t>
            </a:r>
            <a:r>
              <a:rPr sz="900" spc="50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800" spc="-45" dirty="0">
                <a:solidFill>
                  <a:srgbClr val="232323"/>
                </a:solidFill>
                <a:latin typeface="Cambria"/>
                <a:cs typeface="Cambria"/>
              </a:rPr>
              <a:t>FB</a:t>
            </a:r>
            <a:r>
              <a:rPr sz="800" spc="50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900" spc="-90" dirty="0">
                <a:solidFill>
                  <a:srgbClr val="313131"/>
                </a:solidFill>
                <a:latin typeface="Arial MT"/>
                <a:cs typeface="Arial MT"/>
              </a:rPr>
              <a:t>73</a:t>
            </a:r>
            <a:endParaRPr sz="9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575"/>
              </a:spcBef>
            </a:pPr>
            <a:r>
              <a:rPr sz="850" spc="-25" dirty="0">
                <a:solidFill>
                  <a:srgbClr val="343434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7780">
              <a:lnSpc>
                <a:spcPct val="100000"/>
              </a:lnSpc>
              <a:spcBef>
                <a:spcPts val="580"/>
              </a:spcBef>
            </a:pP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10</a:t>
            </a:r>
            <a:endParaRPr sz="850">
              <a:latin typeface="Cambria"/>
              <a:cs typeface="Cambria"/>
            </a:endParaRPr>
          </a:p>
          <a:p>
            <a:pPr marL="20955">
              <a:lnSpc>
                <a:spcPct val="100000"/>
              </a:lnSpc>
              <a:spcBef>
                <a:spcPts val="585"/>
              </a:spcBef>
            </a:pPr>
            <a:r>
              <a:rPr sz="85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82828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7810" y="2174567"/>
            <a:ext cx="24002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2D2D2D"/>
                </a:solidFill>
                <a:latin typeface="Cambria"/>
                <a:cs typeface="Cambria"/>
              </a:rPr>
              <a:t>Z</a:t>
            </a:r>
            <a:r>
              <a:rPr sz="800" i="1" spc="260" dirty="0">
                <a:solidFill>
                  <a:srgbClr val="2D2D2D"/>
                </a:solidFill>
                <a:latin typeface="Cambria"/>
                <a:cs typeface="Cambria"/>
              </a:rPr>
              <a:t>  </a:t>
            </a:r>
            <a:r>
              <a:rPr sz="800" spc="-50" dirty="0">
                <a:solidFill>
                  <a:srgbClr val="262626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30371" y="249548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409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62626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5313" y="2786939"/>
            <a:ext cx="214629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solidFill>
                  <a:srgbClr val="383838"/>
                </a:solidFill>
                <a:latin typeface="Cambria"/>
                <a:cs typeface="Cambria"/>
              </a:rPr>
              <a:t>p</a:t>
            </a:r>
            <a:r>
              <a:rPr sz="850" i="1" spc="229" dirty="0">
                <a:solidFill>
                  <a:srgbClr val="383838"/>
                </a:solidFill>
                <a:latin typeface="Cambria"/>
                <a:cs typeface="Cambria"/>
              </a:rPr>
              <a:t>  </a:t>
            </a:r>
            <a:r>
              <a:rPr sz="850" spc="-50" dirty="0">
                <a:solidFill>
                  <a:srgbClr val="313131"/>
                </a:solidFill>
                <a:latin typeface="Cambria"/>
                <a:cs typeface="Cambria"/>
              </a:rPr>
              <a:t>j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213" y="3168408"/>
            <a:ext cx="1289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2110" y="3125358"/>
            <a:ext cx="755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1D1D1D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975" y="5019549"/>
            <a:ext cx="975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77" y="5340465"/>
            <a:ext cx="647065" cy="40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262626"/>
                </a:solidFill>
                <a:latin typeface="Courier New"/>
                <a:cs typeface="Courier New"/>
              </a:rPr>
              <a:t>xnMemory</a:t>
            </a:r>
            <a:endParaRPr sz="900">
              <a:latin typeface="Courier New"/>
              <a:cs typeface="Courier New"/>
            </a:endParaRPr>
          </a:p>
          <a:p>
            <a:pPr marL="125730">
              <a:lnSpc>
                <a:spcPct val="100000"/>
              </a:lnSpc>
              <a:spcBef>
                <a:spcPts val="830"/>
              </a:spcBef>
              <a:tabLst>
                <a:tab pos="549910" algn="l"/>
              </a:tabLst>
            </a:pPr>
            <a:r>
              <a:rPr sz="900" spc="-20" dirty="0">
                <a:latin typeface="Cambria"/>
                <a:cs typeface="Cambria"/>
              </a:rPr>
              <a:t>8052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185" dirty="0">
                <a:solidFill>
                  <a:srgbClr val="424242"/>
                </a:solidFill>
                <a:latin typeface="Cambria"/>
                <a:cs typeface="Cambria"/>
              </a:rPr>
              <a:t>—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6650" y="5583109"/>
            <a:ext cx="4171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990" algn="l"/>
              </a:tabLst>
            </a:pPr>
            <a:r>
              <a:rPr sz="900" spc="-75" dirty="0">
                <a:solidFill>
                  <a:srgbClr val="383838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Cambria"/>
                <a:cs typeface="Cambria"/>
              </a:rPr>
              <a:t>I-</a:t>
            </a:r>
            <a:r>
              <a:rPr sz="900" dirty="0">
                <a:solidFill>
                  <a:srgbClr val="383838"/>
                </a:solidFill>
                <a:latin typeface="Cambria"/>
                <a:cs typeface="Cambria"/>
              </a:rPr>
              <a:t>	</a:t>
            </a:r>
            <a:r>
              <a:rPr sz="900" spc="-75" dirty="0">
                <a:latin typeface="Cambria"/>
                <a:cs typeface="Cambria"/>
              </a:rPr>
              <a:t>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A2A2A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13131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66187" y="1925509"/>
            <a:ext cx="854075" cy="332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8925" indent="-272415">
              <a:lnSpc>
                <a:spcPts val="1185"/>
              </a:lnSpc>
              <a:spcBef>
                <a:spcPts val="135"/>
              </a:spcBef>
              <a:buClr>
                <a:srgbClr val="000000"/>
              </a:buClr>
              <a:buAutoNum type="arabicPlain"/>
              <a:tabLst>
                <a:tab pos="288925" algn="l"/>
              </a:tabLst>
            </a:pPr>
            <a:r>
              <a:rPr sz="1000" spc="-25" dirty="0">
                <a:solidFill>
                  <a:srgbClr val="977979"/>
                </a:solidFill>
                <a:latin typeface="Courier New"/>
                <a:cs typeface="Courier New"/>
              </a:rPr>
              <a:t>LDA</a:t>
            </a:r>
            <a:endParaRPr sz="1000">
              <a:latin typeface="Courier New"/>
              <a:cs typeface="Courier New"/>
            </a:endParaRPr>
          </a:p>
          <a:p>
            <a:pPr marL="280035" indent="-267335">
              <a:lnSpc>
                <a:spcPts val="1185"/>
              </a:lnSpc>
              <a:buClr>
                <a:srgbClr val="000000"/>
              </a:buClr>
              <a:buAutoNum type="arabicPlain"/>
              <a:tabLst>
                <a:tab pos="280035" algn="l"/>
              </a:tabLst>
            </a:pPr>
            <a:r>
              <a:rPr sz="1000" dirty="0">
                <a:solidFill>
                  <a:srgbClr val="A06060"/>
                </a:solidFill>
                <a:latin typeface="Courier New"/>
                <a:cs typeface="Courier New"/>
              </a:rPr>
              <a:t>MOV</a:t>
            </a:r>
            <a:r>
              <a:rPr sz="1000" spc="70" dirty="0">
                <a:solidFill>
                  <a:srgbClr val="A06060"/>
                </a:solidFill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B,A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4049" y="2377640"/>
            <a:ext cx="1477645" cy="771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1465" indent="-27876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AutoNum type="arabicPlain" startAt="4"/>
              <a:tabLst>
                <a:tab pos="291465" algn="l"/>
              </a:tabLst>
            </a:pPr>
            <a:r>
              <a:rPr sz="950" dirty="0">
                <a:solidFill>
                  <a:srgbClr val="4B4B4B"/>
                </a:solidFill>
                <a:latin typeface="Courier New"/>
                <a:cs typeface="Courier New"/>
              </a:rPr>
              <a:t>CMP</a:t>
            </a:r>
            <a:r>
              <a:rPr sz="950" spc="105" dirty="0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sz="950" spc="20" dirty="0">
                <a:solidFill>
                  <a:srgbClr val="525252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  <a:p>
            <a:pPr marL="288925" indent="-275590">
              <a:lnSpc>
                <a:spcPct val="100000"/>
              </a:lnSpc>
              <a:spcBef>
                <a:spcPts val="35"/>
              </a:spcBef>
              <a:buClr>
                <a:srgbClr val="808080"/>
              </a:buClr>
              <a:buAutoNum type="arabicPlain" startAt="4"/>
              <a:tabLst>
                <a:tab pos="288925" algn="l"/>
              </a:tabLst>
            </a:pPr>
            <a:r>
              <a:rPr sz="950" dirty="0">
                <a:solidFill>
                  <a:srgbClr val="A08E89"/>
                </a:solidFill>
                <a:latin typeface="Courier New"/>
                <a:cs typeface="Courier New"/>
              </a:rPr>
              <a:t>JC</a:t>
            </a:r>
            <a:r>
              <a:rPr sz="950" spc="110" dirty="0">
                <a:solidFill>
                  <a:srgbClr val="A08E89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STORE</a:t>
            </a:r>
            <a:endParaRPr sz="950">
              <a:latin typeface="Courier New"/>
              <a:cs typeface="Courier New"/>
            </a:endParaRPr>
          </a:p>
          <a:p>
            <a:pPr marL="290195" indent="-27368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AutoNum type="arabicPlain" startAt="4"/>
              <a:tabLst>
                <a:tab pos="290195" algn="l"/>
              </a:tabLst>
            </a:pPr>
            <a:r>
              <a:rPr sz="950" dirty="0">
                <a:solidFill>
                  <a:srgbClr val="A35E5D"/>
                </a:solidFill>
                <a:latin typeface="Courier New"/>
                <a:cs typeface="Courier New"/>
              </a:rPr>
              <a:t>MOV</a:t>
            </a:r>
            <a:r>
              <a:rPr sz="950" spc="90" dirty="0">
                <a:solidFill>
                  <a:srgbClr val="A35E5D"/>
                </a:solidFill>
                <a:latin typeface="Courier New"/>
                <a:cs typeface="Courier New"/>
              </a:rPr>
              <a:t> </a:t>
            </a:r>
            <a:r>
              <a:rPr sz="950" spc="35" dirty="0">
                <a:latin typeface="Courier New"/>
                <a:cs typeface="Courier New"/>
              </a:rPr>
              <a:t>A,B</a:t>
            </a:r>
            <a:endParaRPr sz="950">
              <a:latin typeface="Courier New"/>
              <a:cs typeface="Courier New"/>
            </a:endParaRPr>
          </a:p>
          <a:p>
            <a:pPr marL="288290" indent="-275590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AutoNum type="arabicPlain" startAt="4"/>
              <a:tabLst>
                <a:tab pos="288290" algn="l"/>
              </a:tabLst>
            </a:pPr>
            <a:r>
              <a:rPr sz="950" dirty="0">
                <a:solidFill>
                  <a:srgbClr val="5B5B5B"/>
                </a:solidFill>
                <a:latin typeface="Courier New"/>
                <a:cs typeface="Courier New"/>
              </a:rPr>
              <a:t>STORE:</a:t>
            </a:r>
            <a:r>
              <a:rPr sz="950" spc="245" dirty="0">
                <a:solidFill>
                  <a:srgbClr val="5B5B5B"/>
                </a:solidFill>
                <a:latin typeface="Courier New"/>
                <a:cs typeface="Courier New"/>
              </a:rPr>
              <a:t> </a:t>
            </a:r>
            <a:r>
              <a:rPr sz="950" spc="55" dirty="0">
                <a:solidFill>
                  <a:srgbClr val="694F4F"/>
                </a:solidFill>
                <a:latin typeface="Courier New"/>
                <a:cs typeface="Courier New"/>
              </a:rPr>
              <a:t>STA</a:t>
            </a:r>
            <a:r>
              <a:rPr sz="950" spc="125" dirty="0">
                <a:solidFill>
                  <a:srgbClr val="694F4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A0839C"/>
                </a:solidFill>
                <a:latin typeface="Courier New"/>
                <a:cs typeface="Courier New"/>
              </a:rPr>
              <a:t>80-</a:t>
            </a:r>
            <a:r>
              <a:rPr sz="950" spc="-50" dirty="0">
                <a:solidFill>
                  <a:srgbClr val="A0839C"/>
                </a:solidFill>
                <a:latin typeface="Courier New"/>
                <a:cs typeface="Courier New"/>
              </a:rPr>
              <a:t>5</a:t>
            </a:r>
            <a:endParaRPr sz="950">
              <a:latin typeface="Courier New"/>
              <a:cs typeface="Courier New"/>
            </a:endParaRPr>
          </a:p>
          <a:p>
            <a:pPr marL="292735" indent="-273685">
              <a:lnSpc>
                <a:spcPct val="100000"/>
              </a:lnSpc>
              <a:spcBef>
                <a:spcPts val="30"/>
              </a:spcBef>
              <a:buClr>
                <a:srgbClr val="111111"/>
              </a:buClr>
              <a:buAutoNum type="arabicPlain" startAt="4"/>
              <a:tabLst>
                <a:tab pos="292735" algn="l"/>
              </a:tabLst>
            </a:pPr>
            <a:r>
              <a:rPr sz="950" spc="-25" dirty="0">
                <a:solidFill>
                  <a:srgbClr val="494949"/>
                </a:solidFill>
                <a:latin typeface="Courier New"/>
                <a:cs typeface="Courier New"/>
              </a:rPr>
              <a:t>HLT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72934" y="1638184"/>
            <a:ext cx="4298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90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32141" y="1638184"/>
            <a:ext cx="50863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b="1" spc="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43004" y="1959100"/>
            <a:ext cx="780415" cy="62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900" spc="-10" dirty="0">
                <a:solidFill>
                  <a:srgbClr val="2D2D2D"/>
                </a:solidFill>
                <a:latin typeface="Cambria"/>
                <a:cs typeface="Cambria"/>
              </a:rPr>
              <a:t>Start</a:t>
            </a:r>
            <a:r>
              <a:rPr sz="90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900" spc="-20" dirty="0">
                <a:latin typeface="Cambria"/>
                <a:cs typeface="Cambria"/>
              </a:rPr>
              <a:t>8050</a:t>
            </a:r>
            <a:endParaRPr sz="900">
              <a:latin typeface="Cambria"/>
              <a:cs typeface="Cambria"/>
            </a:endParaRPr>
          </a:p>
          <a:p>
            <a:pPr marL="162560" marR="5080" indent="-120650">
              <a:lnSpc>
                <a:spcPct val="137000"/>
              </a:lnSpc>
              <a:spcBef>
                <a:spcPts val="675"/>
              </a:spcBef>
            </a:pPr>
            <a:r>
              <a:rPr sz="900" dirty="0">
                <a:solidFill>
                  <a:srgbClr val="898989"/>
                </a:solidFill>
                <a:latin typeface="Arial MT"/>
                <a:cs typeface="Arial MT"/>
              </a:rPr>
              <a:t>Address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909090"/>
                </a:solidFill>
                <a:latin typeface="Arial MT"/>
                <a:cs typeface="Arial MT"/>
              </a:rPr>
              <a:t>(Flex) </a:t>
            </a:r>
            <a:r>
              <a:rPr sz="900" spc="-20" dirty="0">
                <a:latin typeface="Arial MT"/>
                <a:cs typeface="Arial MT"/>
              </a:rPr>
              <a:t>1F72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97781" y="2181522"/>
            <a:ext cx="80137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37000"/>
              </a:lnSpc>
              <a:spcBef>
                <a:spcPts val="100"/>
              </a:spcBef>
              <a:tabLst>
                <a:tab pos="537845" algn="l"/>
              </a:tabLst>
            </a:pPr>
            <a:r>
              <a:rPr sz="900" spc="-25" dirty="0">
                <a:solidFill>
                  <a:srgbClr val="7C7C7C"/>
                </a:solidFill>
                <a:latin typeface="Arial MT"/>
                <a:cs typeface="Arial MT"/>
              </a:rPr>
              <a:t>Addl</a:t>
            </a:r>
            <a:r>
              <a:rPr sz="900" spc="-7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C7C7C"/>
                </a:solidFill>
                <a:latin typeface="Arial MT"/>
                <a:cs typeface="Arial MT"/>
              </a:rPr>
              <a:t>ess</a:t>
            </a:r>
            <a:r>
              <a:rPr sz="900" spc="49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 </a:t>
            </a:r>
            <a:r>
              <a:rPr sz="900" spc="-20" dirty="0">
                <a:latin typeface="Arial MT"/>
                <a:cs typeface="Arial MT"/>
              </a:rPr>
              <a:t>8050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274341" y="2616568"/>
          <a:ext cx="1347469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2647" y="5118457"/>
            <a:ext cx="281780" cy="782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3824" y="3341675"/>
            <a:ext cx="226989" cy="70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3824" y="2746805"/>
            <a:ext cx="226989" cy="7044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3102" y="1855022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7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9352" y="1917118"/>
            <a:ext cx="2653432" cy="2504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3824" y="4077435"/>
            <a:ext cx="680969" cy="782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8717" y="2637224"/>
            <a:ext cx="1440210" cy="29743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63824" y="5122370"/>
            <a:ext cx="1150603" cy="5244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5633" y="1064730"/>
            <a:ext cx="164020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89685" algn="l"/>
              </a:tabLst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412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r>
              <a:rPr sz="950" spc="44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	</a:t>
            </a:r>
            <a:r>
              <a:rPr sz="1425" spc="-30" baseline="2923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5847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5847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81" y="1547041"/>
            <a:ext cx="504190" cy="9880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00" spc="-110" dirty="0">
                <a:solidFill>
                  <a:srgbClr val="262626"/>
                </a:solidFill>
                <a:latin typeface="Courier New"/>
                <a:cs typeface="Courier New"/>
              </a:rPr>
              <a:t>Registers</a:t>
            </a:r>
            <a:endParaRPr sz="900">
              <a:latin typeface="Courier New"/>
              <a:cs typeface="Courier New"/>
            </a:endParaRPr>
          </a:p>
          <a:p>
            <a:pPr marR="55244" algn="ctr">
              <a:lnSpc>
                <a:spcPct val="100000"/>
              </a:lnSpc>
              <a:spcBef>
                <a:spcPts val="325"/>
              </a:spcBef>
            </a:pPr>
            <a:r>
              <a:rPr sz="850" spc="-50" dirty="0">
                <a:solidFill>
                  <a:srgbClr val="484848"/>
                </a:solidFill>
                <a:latin typeface="Courier New"/>
                <a:cs typeface="Courier New"/>
              </a:rPr>
              <a:t>A</a:t>
            </a:r>
            <a:endParaRPr sz="850">
              <a:latin typeface="Courier New"/>
              <a:cs typeface="Courier New"/>
            </a:endParaRPr>
          </a:p>
          <a:p>
            <a:pPr marL="163830" marR="203835" algn="ctr">
              <a:lnSpc>
                <a:spcPct val="157100"/>
              </a:lnSpc>
            </a:pPr>
            <a:r>
              <a:rPr sz="85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r>
              <a:rPr sz="850" i="1" spc="500" dirty="0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sz="85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endParaRPr sz="850">
              <a:latin typeface="Cambria"/>
              <a:cs typeface="Cambria"/>
            </a:endParaRPr>
          </a:p>
          <a:p>
            <a:pPr marR="49530" algn="ctr">
              <a:lnSpc>
                <a:spcPct val="100000"/>
              </a:lnSpc>
              <a:spcBef>
                <a:spcPts val="585"/>
              </a:spcBef>
            </a:pPr>
            <a:r>
              <a:rPr sz="850" spc="-135" dirty="0">
                <a:solidFill>
                  <a:srgbClr val="2D2D2D"/>
                </a:solidFill>
                <a:latin typeface="Cambria"/>
                <a:cs typeface="Cambria"/>
              </a:rPr>
              <a:t>/-</a:t>
            </a:r>
            <a:r>
              <a:rPr sz="850" spc="-35" dirty="0">
                <a:solidFill>
                  <a:srgbClr val="2D2D2D"/>
                </a:solidFill>
                <a:latin typeface="Cambria"/>
                <a:cs typeface="Cambria"/>
              </a:rPr>
              <a:t>II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2335" y="1769399"/>
            <a:ext cx="1377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45" dirty="0">
                <a:solidFill>
                  <a:srgbClr val="2F2F2F"/>
                </a:solidFill>
                <a:latin typeface="Courier New"/>
                <a:cs typeface="Courier New"/>
              </a:rPr>
              <a:t>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62626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736" y="1898546"/>
            <a:ext cx="134620" cy="6362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12700" marR="5080">
              <a:lnSpc>
                <a:spcPct val="157100"/>
              </a:lnSpc>
            </a:pPr>
            <a:r>
              <a:rPr sz="850" spc="-40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r>
              <a:rPr sz="850" spc="50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850" spc="-65" dirty="0">
                <a:solidFill>
                  <a:srgbClr val="383838"/>
                </a:solidFill>
                <a:latin typeface="Cambria"/>
                <a:cs typeface="Cambria"/>
              </a:rPr>
              <a:t>0</a:t>
            </a:r>
            <a:r>
              <a:rPr sz="850" spc="-6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2867" y="1898546"/>
            <a:ext cx="139700" cy="6362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680"/>
              </a:spcBef>
            </a:pP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04</a:t>
            </a:r>
            <a:endParaRPr sz="850">
              <a:latin typeface="Cambria"/>
              <a:cs typeface="Cambria"/>
            </a:endParaRPr>
          </a:p>
          <a:p>
            <a:pPr marL="12700" marR="5080" indent="2540">
              <a:lnSpc>
                <a:spcPct val="157100"/>
              </a:lnSpc>
            </a:pPr>
            <a:r>
              <a:rPr sz="850" spc="-75" dirty="0">
                <a:solidFill>
                  <a:srgbClr val="232323"/>
                </a:solidFill>
                <a:latin typeface="Cambria"/>
                <a:cs typeface="Cambria"/>
              </a:rPr>
              <a:t>FB</a:t>
            </a:r>
            <a:r>
              <a:rPr sz="850" spc="50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850" spc="-45" dirty="0">
                <a:solidFill>
                  <a:srgbClr val="464646"/>
                </a:solidFill>
                <a:latin typeface="Cambria"/>
                <a:cs typeface="Cambria"/>
              </a:rPr>
              <a:t>14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3431" y="2176415"/>
            <a:ext cx="831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0" dirty="0">
                <a:solidFill>
                  <a:srgbClr val="313131"/>
                </a:solidFill>
                <a:latin typeface="Cambria"/>
                <a:cs typeface="Cambria"/>
              </a:rPr>
              <a:t>8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0371" y="249548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41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444" y="2996426"/>
            <a:ext cx="78486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  <a:tabLst>
                <a:tab pos="480695" algn="l"/>
              </a:tabLst>
            </a:pPr>
            <a:r>
              <a:rPr sz="800" i="1" spc="-25" dirty="0">
                <a:solidFill>
                  <a:srgbClr val="363636"/>
                </a:solidFill>
                <a:latin typeface="Cambria"/>
                <a:cs typeface="Cambria"/>
              </a:rPr>
              <a:t>IP</a:t>
            </a:r>
            <a:r>
              <a:rPr sz="800" i="1" dirty="0">
                <a:solidFill>
                  <a:srgbClr val="363636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668020" algn="l"/>
              </a:tabLst>
            </a:pPr>
            <a:r>
              <a:rPr sz="800" i="1" spc="-1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800" i="1" spc="-25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r>
              <a:rPr sz="800" i="1" dirty="0">
                <a:solidFill>
                  <a:srgbClr val="313131"/>
                </a:solidFill>
                <a:latin typeface="Cambria"/>
                <a:cs typeface="Cambria"/>
              </a:rPr>
              <a:t>	</a:t>
            </a:r>
            <a:r>
              <a:rPr sz="800" spc="-25" dirty="0">
                <a:solidFill>
                  <a:srgbClr val="2F2F2F"/>
                </a:solidFill>
                <a:latin typeface="Cambria"/>
                <a:cs typeface="Cambria"/>
              </a:rPr>
              <a:t>00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6217" y="2996426"/>
            <a:ext cx="1346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306" y="3394270"/>
            <a:ext cx="1341120" cy="6108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900" spc="-25" dirty="0">
                <a:solidFill>
                  <a:srgbClr val="282828"/>
                </a:solidFill>
                <a:latin typeface="Cambria"/>
                <a:cs typeface="Cambria"/>
              </a:rPr>
              <a:t>Decfiual</a:t>
            </a:r>
            <a:r>
              <a:rPr sz="900" spc="50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313131"/>
                </a:solidFill>
                <a:latin typeface="Cambria"/>
                <a:cs typeface="Cambria"/>
              </a:rPr>
              <a:t>-</a:t>
            </a:r>
            <a:r>
              <a:rPr sz="900" spc="90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282828"/>
                </a:solidFill>
                <a:latin typeface="Cambria"/>
                <a:cs typeface="Cambria"/>
              </a:rPr>
              <a:t>Hex</a:t>
            </a:r>
            <a:r>
              <a:rPr sz="900" spc="-1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Convertiorr</a:t>
            </a:r>
            <a:endParaRPr sz="900">
              <a:latin typeface="Cambria"/>
              <a:cs typeface="Cambria"/>
            </a:endParaRPr>
          </a:p>
          <a:p>
            <a:pPr marR="28575" algn="r">
              <a:lnSpc>
                <a:spcPct val="100000"/>
              </a:lnSpc>
              <a:spcBef>
                <a:spcPts val="325"/>
              </a:spcBef>
              <a:tabLst>
                <a:tab pos="970280" algn="l"/>
              </a:tabLst>
            </a:pPr>
            <a:r>
              <a:rPr sz="850" spc="-10" dirty="0">
                <a:solidFill>
                  <a:srgbClr val="242424"/>
                </a:solidFill>
                <a:latin typeface="Cambria"/>
                <a:cs typeface="Cambria"/>
              </a:rPr>
              <a:t>Decimal</a:t>
            </a:r>
            <a:r>
              <a:rPr sz="850" dirty="0">
                <a:solidFill>
                  <a:srgbClr val="242424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262626"/>
                </a:solidFill>
                <a:latin typeface="Cambria"/>
                <a:cs typeface="Cambria"/>
              </a:rPr>
              <a:t>Hex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889000" algn="l"/>
              </a:tabLst>
            </a:pPr>
            <a:r>
              <a:rPr sz="800" spc="-50" dirty="0">
                <a:latin typeface="Courier New"/>
                <a:cs typeface="Courier New"/>
              </a:rPr>
              <a:t>0</a:t>
            </a:r>
            <a:r>
              <a:rPr sz="800" dirty="0">
                <a:latin typeface="Courier New"/>
                <a:cs typeface="Courier New"/>
              </a:rPr>
              <a:t>	</a:t>
            </a: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20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3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661" y="5340465"/>
            <a:ext cx="616585" cy="403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3655" algn="r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262626"/>
                </a:solidFill>
                <a:latin typeface="Courier New"/>
                <a:cs typeface="Courier New"/>
              </a:rPr>
              <a:t>xnMemory</a:t>
            </a:r>
            <a:endParaRPr sz="9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  <a:tabLst>
                <a:tab pos="424815" algn="l"/>
              </a:tabLst>
            </a:pPr>
            <a:r>
              <a:rPr sz="850" spc="-20" dirty="0">
                <a:latin typeface="Courier New"/>
                <a:cs typeface="Courier New"/>
              </a:rPr>
              <a:t>8001</a:t>
            </a:r>
            <a:r>
              <a:rPr sz="850" dirty="0">
                <a:latin typeface="Courier New"/>
                <a:cs typeface="Courier New"/>
              </a:rPr>
              <a:t>	</a:t>
            </a:r>
            <a:r>
              <a:rPr sz="850" spc="-50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930" y="5589089"/>
            <a:ext cx="716915" cy="461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sz="850" spc="-50" dirty="0">
                <a:solidFill>
                  <a:srgbClr val="383838"/>
                </a:solidFill>
                <a:latin typeface="Courier New"/>
                <a:cs typeface="Courier New"/>
              </a:rPr>
              <a:t>e</a:t>
            </a:r>
            <a:r>
              <a:rPr sz="850" dirty="0">
                <a:solidFill>
                  <a:srgbClr val="383838"/>
                </a:solidFill>
                <a:latin typeface="Courier New"/>
                <a:cs typeface="Courier New"/>
              </a:rPr>
              <a:t>	</a:t>
            </a:r>
            <a:r>
              <a:rPr sz="850" spc="-25" dirty="0">
                <a:latin typeface="Courier New"/>
                <a:cs typeface="Courier New"/>
              </a:rPr>
              <a:t>05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8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900" spc="-55" dirty="0">
                <a:solidFill>
                  <a:srgbClr val="212121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900" spc="-35" dirty="0">
                <a:solidFill>
                  <a:srgbClr val="2D2D2D"/>
                </a:solidFill>
                <a:latin typeface="Cambria"/>
                <a:cs typeface="Cambria"/>
              </a:rPr>
              <a:t>Nemory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B2B2B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39754" y="2525921"/>
            <a:ext cx="1208405" cy="6229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306705" algn="l"/>
              </a:tabLst>
            </a:pPr>
            <a:r>
              <a:rPr sz="950" spc="10" dirty="0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sz="950" dirty="0">
                <a:solidFill>
                  <a:srgbClr val="808080"/>
                </a:solidFill>
                <a:latin typeface="Courier New"/>
                <a:cs typeface="Courier New"/>
              </a:rPr>
              <a:t>	</a:t>
            </a:r>
            <a:r>
              <a:rPr sz="900" dirty="0">
                <a:solidFill>
                  <a:srgbClr val="A86B69"/>
                </a:solidFill>
                <a:latin typeface="Courier New"/>
                <a:cs typeface="Courier New"/>
              </a:rPr>
              <a:t>MOV</a:t>
            </a:r>
            <a:r>
              <a:rPr sz="900" spc="270" dirty="0">
                <a:solidFill>
                  <a:srgbClr val="A86B6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A,</a:t>
            </a:r>
            <a:r>
              <a:rPr sz="900" spc="290" dirty="0"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17959"/>
                </a:solidFill>
                <a:latin typeface="Courier New"/>
                <a:cs typeface="Courier New"/>
              </a:rPr>
              <a:t>M</a:t>
            </a:r>
            <a:endParaRPr sz="9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80"/>
              </a:spcBef>
            </a:pPr>
            <a:r>
              <a:rPr sz="900" spc="-50" dirty="0">
                <a:latin typeface="Courier New"/>
                <a:cs typeface="Courier New"/>
              </a:rPr>
              <a:t>6</a:t>
            </a:r>
            <a:endParaRPr sz="900">
              <a:latin typeface="Courier New"/>
              <a:cs typeface="Courier New"/>
            </a:endParaRPr>
          </a:p>
          <a:p>
            <a:pPr marL="314325" indent="-269875">
              <a:lnSpc>
                <a:spcPct val="100000"/>
              </a:lnSpc>
              <a:spcBef>
                <a:spcPts val="45"/>
              </a:spcBef>
              <a:buClr>
                <a:srgbClr val="797979"/>
              </a:buClr>
              <a:buAutoNum type="arabicPlain" startAt="7"/>
              <a:tabLst>
                <a:tab pos="314325" algn="l"/>
              </a:tabLst>
            </a:pPr>
            <a:r>
              <a:rPr sz="950" dirty="0">
                <a:solidFill>
                  <a:srgbClr val="A76E67"/>
                </a:solidFill>
                <a:latin typeface="Courier New"/>
                <a:cs typeface="Courier New"/>
              </a:rPr>
              <a:t>MOV</a:t>
            </a:r>
            <a:r>
              <a:rPr sz="950" spc="80" dirty="0">
                <a:solidFill>
                  <a:srgbClr val="A76E67"/>
                </a:solidFill>
                <a:latin typeface="Courier New"/>
                <a:cs typeface="Courier New"/>
              </a:rPr>
              <a:t> </a:t>
            </a:r>
            <a:r>
              <a:rPr sz="950" spc="60" dirty="0">
                <a:latin typeface="Courier New"/>
                <a:cs typeface="Courier New"/>
              </a:rPr>
              <a:t>E,</a:t>
            </a:r>
            <a:r>
              <a:rPr sz="950" spc="15" dirty="0"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597969"/>
                </a:solidFill>
                <a:latin typeface="Courier New"/>
                <a:cs typeface="Courier New"/>
              </a:rPr>
              <a:t>A</a:t>
            </a:r>
            <a:endParaRPr sz="950">
              <a:latin typeface="Courier New"/>
              <a:cs typeface="Courier New"/>
            </a:endParaRPr>
          </a:p>
          <a:p>
            <a:pPr marL="306705" indent="-263525">
              <a:lnSpc>
                <a:spcPct val="100000"/>
              </a:lnSpc>
              <a:spcBef>
                <a:spcPts val="30"/>
              </a:spcBef>
              <a:buClr>
                <a:srgbClr val="111111"/>
              </a:buClr>
              <a:buSzPct val="105555"/>
              <a:buAutoNum type="arabicPlain" startAt="7"/>
              <a:tabLst>
                <a:tab pos="306705" algn="l"/>
              </a:tabLst>
            </a:pPr>
            <a:r>
              <a:rPr sz="900" dirty="0">
                <a:solidFill>
                  <a:srgbClr val="723D4D"/>
                </a:solidFill>
                <a:latin typeface="Courier New"/>
                <a:cs typeface="Courier New"/>
              </a:rPr>
              <a:t>MVI</a:t>
            </a:r>
            <a:r>
              <a:rPr sz="900" spc="295" dirty="0">
                <a:solidFill>
                  <a:srgbClr val="723D4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C0C0C"/>
                </a:solidFill>
                <a:latin typeface="Courier New"/>
                <a:cs typeface="Courier New"/>
              </a:rPr>
              <a:t>D,</a:t>
            </a:r>
            <a:r>
              <a:rPr sz="900" spc="335" dirty="0">
                <a:solidFill>
                  <a:srgbClr val="0C0C0C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646464"/>
                </a:solidFill>
                <a:latin typeface="Courier New"/>
                <a:cs typeface="Courier New"/>
              </a:rPr>
              <a:t>GFFH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92081" y="3418225"/>
            <a:ext cx="1236980" cy="772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61950" indent="-347345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AutoNum type="arabicPlain" startAt="11"/>
              <a:tabLst>
                <a:tab pos="361950" algn="l"/>
              </a:tabLst>
            </a:pPr>
            <a:r>
              <a:rPr sz="900" dirty="0">
                <a:solidFill>
                  <a:srgbClr val="606060"/>
                </a:solidFill>
                <a:latin typeface="Courier New"/>
                <a:cs typeface="Courier New"/>
              </a:rPr>
              <a:t>MOV</a:t>
            </a:r>
            <a:r>
              <a:rPr sz="900" spc="210" dirty="0">
                <a:solidFill>
                  <a:srgbClr val="60606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D,</a:t>
            </a:r>
            <a:r>
              <a:rPr sz="900" spc="229" dirty="0"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527262"/>
                </a:solidFill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  <a:p>
            <a:pPr marL="366395" indent="-35179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AutoNum type="arabicPlain" startAt="11"/>
              <a:tabLst>
                <a:tab pos="366395" algn="l"/>
              </a:tabLst>
            </a:pPr>
            <a:r>
              <a:rPr sz="900" dirty="0">
                <a:solidFill>
                  <a:srgbClr val="8C7072"/>
                </a:solidFill>
                <a:latin typeface="Courier New"/>
                <a:cs typeface="Courier New"/>
              </a:rPr>
              <a:t>INX</a:t>
            </a:r>
            <a:r>
              <a:rPr sz="900" spc="190" dirty="0">
                <a:solidFill>
                  <a:srgbClr val="8C7072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666666"/>
                </a:solidFill>
                <a:latin typeface="Courier New"/>
                <a:cs typeface="Courier New"/>
              </a:rPr>
              <a:t>D</a:t>
            </a:r>
            <a:endParaRPr sz="900">
              <a:latin typeface="Courier New"/>
              <a:cs typeface="Courier New"/>
            </a:endParaRPr>
          </a:p>
          <a:p>
            <a:pPr marL="363220" indent="-349885">
              <a:lnSpc>
                <a:spcPts val="1130"/>
              </a:lnSpc>
              <a:spcBef>
                <a:spcPts val="45"/>
              </a:spcBef>
              <a:buClr>
                <a:srgbClr val="3D3D3D"/>
              </a:buClr>
              <a:buAutoNum type="arabicPlain" startAt="11"/>
              <a:tabLst>
                <a:tab pos="363220" algn="l"/>
              </a:tabLst>
            </a:pPr>
            <a:r>
              <a:rPr sz="950" dirty="0">
                <a:solidFill>
                  <a:srgbClr val="AE827E"/>
                </a:solidFill>
                <a:latin typeface="Courier New"/>
                <a:cs typeface="Courier New"/>
              </a:rPr>
              <a:t>LXI</a:t>
            </a:r>
            <a:r>
              <a:rPr sz="950" spc="165" dirty="0">
                <a:solidFill>
                  <a:srgbClr val="AE827E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H,</a:t>
            </a:r>
            <a:r>
              <a:rPr sz="950" spc="-5" dirty="0">
                <a:latin typeface="Courier New"/>
                <a:cs typeface="Courier New"/>
              </a:rPr>
              <a:t> </a:t>
            </a:r>
            <a:r>
              <a:rPr sz="950" spc="-265" dirty="0">
                <a:solidFill>
                  <a:srgbClr val="ACACAC"/>
                </a:solidFill>
                <a:latin typeface="Courier New"/>
                <a:cs typeface="Courier New"/>
              </a:rPr>
              <a:t>'?'JG'3</a:t>
            </a:r>
            <a:endParaRPr sz="950">
              <a:latin typeface="Courier New"/>
              <a:cs typeface="Courier New"/>
            </a:endParaRPr>
          </a:p>
          <a:p>
            <a:pPr marL="368300" indent="-355600">
              <a:lnSpc>
                <a:spcPts val="1175"/>
              </a:lnSpc>
              <a:buClr>
                <a:srgbClr val="000000"/>
              </a:buClr>
              <a:buSzPct val="105263"/>
              <a:buAutoNum type="arabicPlain" startAt="11"/>
              <a:tabLst>
                <a:tab pos="368300" algn="l"/>
              </a:tabLst>
            </a:pPr>
            <a:r>
              <a:rPr sz="950" dirty="0">
                <a:solidFill>
                  <a:srgbClr val="5B5B5B"/>
                </a:solidFill>
                <a:latin typeface="Courier New"/>
                <a:cs typeface="Courier New"/>
              </a:rPr>
              <a:t>NEXT:</a:t>
            </a:r>
            <a:r>
              <a:rPr sz="950" spc="150" dirty="0">
                <a:solidFill>
                  <a:srgbClr val="5B5B5B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7E6262"/>
                </a:solidFill>
                <a:latin typeface="Courier New"/>
                <a:cs typeface="Courier New"/>
              </a:rPr>
              <a:t>DAD</a:t>
            </a:r>
            <a:r>
              <a:rPr sz="950" spc="145" dirty="0">
                <a:solidFill>
                  <a:srgbClr val="7E6262"/>
                </a:solidFill>
                <a:latin typeface="Courier New"/>
                <a:cs typeface="Courier New"/>
              </a:rPr>
              <a:t> </a:t>
            </a:r>
            <a:r>
              <a:rPr sz="950" spc="20" dirty="0">
                <a:solidFill>
                  <a:srgbClr val="676767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85"/>
              </a:lnSpc>
            </a:pPr>
            <a:r>
              <a:rPr sz="1000" spc="-25" dirty="0"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92081" y="4459250"/>
            <a:ext cx="1000125" cy="1210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4330" algn="l"/>
              </a:tabLst>
            </a:pPr>
            <a:r>
              <a:rPr sz="1000" spc="-25" dirty="0">
                <a:latin typeface="Courier New"/>
                <a:cs typeface="Courier New"/>
              </a:rPr>
              <a:t>18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900" dirty="0">
                <a:solidFill>
                  <a:srgbClr val="A35D60"/>
                </a:solidFill>
                <a:latin typeface="Courier New"/>
                <a:cs typeface="Courier New"/>
              </a:rPr>
              <a:t>MDV</a:t>
            </a:r>
            <a:r>
              <a:rPr sz="900" spc="280" dirty="0">
                <a:solidFill>
                  <a:srgbClr val="A35D6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A,</a:t>
            </a:r>
            <a:r>
              <a:rPr sz="900" spc="300" dirty="0"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ourier New"/>
                <a:cs typeface="Courier New"/>
              </a:rPr>
              <a:t>H</a:t>
            </a:r>
            <a:endParaRPr sz="900">
              <a:latin typeface="Courier New"/>
              <a:cs typeface="Courier New"/>
            </a:endParaRPr>
          </a:p>
          <a:p>
            <a:pPr marL="14604">
              <a:lnSpc>
                <a:spcPct val="100000"/>
              </a:lnSpc>
              <a:spcBef>
                <a:spcPts val="70"/>
              </a:spcBef>
              <a:tabLst>
                <a:tab pos="357505" algn="l"/>
              </a:tabLst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5D5D5D"/>
                </a:solidFill>
                <a:latin typeface="Arial MT"/>
                <a:cs typeface="Arial MT"/>
              </a:rPr>
              <a:t>9</a:t>
            </a:r>
            <a:r>
              <a:rPr sz="900" dirty="0">
                <a:solidFill>
                  <a:srgbClr val="5D5D5D"/>
                </a:solidFill>
                <a:latin typeface="Arial MT"/>
                <a:cs typeface="Arial MT"/>
              </a:rPr>
              <a:t>	</a:t>
            </a:r>
            <a:r>
              <a:rPr sz="900" dirty="0">
                <a:solidFill>
                  <a:srgbClr val="674D4D"/>
                </a:solidFill>
                <a:latin typeface="Courier New"/>
                <a:cs typeface="Courier New"/>
              </a:rPr>
              <a:t>ORA</a:t>
            </a:r>
            <a:r>
              <a:rPr sz="900" spc="335" dirty="0">
                <a:solidFill>
                  <a:srgbClr val="674D4D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24242"/>
                </a:solidFill>
                <a:latin typeface="Courier New"/>
                <a:cs typeface="Courier New"/>
              </a:rPr>
              <a:t>L</a:t>
            </a:r>
            <a:endParaRPr sz="900">
              <a:latin typeface="Courier New"/>
              <a:cs typeface="Courier New"/>
            </a:endParaRPr>
          </a:p>
          <a:p>
            <a:pPr marL="15875">
              <a:lnSpc>
                <a:spcPct val="100000"/>
              </a:lnSpc>
              <a:spcBef>
                <a:spcPts val="45"/>
              </a:spcBef>
              <a:tabLst>
                <a:tab pos="360680" algn="l"/>
              </a:tabLst>
            </a:pPr>
            <a:r>
              <a:rPr sz="900" spc="-25" dirty="0">
                <a:latin typeface="Arial MT"/>
                <a:cs typeface="Arial MT"/>
              </a:rPr>
              <a:t>2</a:t>
            </a:r>
            <a:r>
              <a:rPr sz="900" spc="-25" dirty="0">
                <a:solidFill>
                  <a:srgbClr val="525252"/>
                </a:solidFill>
                <a:latin typeface="Arial MT"/>
                <a:cs typeface="Arial MT"/>
              </a:rPr>
              <a:t>0</a:t>
            </a:r>
            <a:r>
              <a:rPr sz="900" dirty="0">
                <a:solidFill>
                  <a:srgbClr val="525252"/>
                </a:solidFill>
                <a:latin typeface="Arial MT"/>
                <a:cs typeface="Arial MT"/>
              </a:rPr>
              <a:t>	</a:t>
            </a:r>
            <a:r>
              <a:rPr sz="950" spc="60" dirty="0">
                <a:solidFill>
                  <a:srgbClr val="464646"/>
                </a:solidFill>
                <a:latin typeface="Courier New"/>
                <a:cs typeface="Courier New"/>
              </a:rPr>
              <a:t>JZ</a:t>
            </a:r>
            <a:r>
              <a:rPr sz="950" spc="35" dirty="0">
                <a:solidFill>
                  <a:srgbClr val="464646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EXIT</a:t>
            </a:r>
            <a:endParaRPr sz="950">
              <a:latin typeface="Courier New"/>
              <a:cs typeface="Courier New"/>
            </a:endParaRPr>
          </a:p>
          <a:p>
            <a:pPr marL="15875">
              <a:lnSpc>
                <a:spcPct val="100000"/>
              </a:lnSpc>
              <a:spcBef>
                <a:spcPts val="30"/>
              </a:spcBef>
              <a:tabLst>
                <a:tab pos="360680" algn="l"/>
              </a:tabLst>
            </a:pPr>
            <a:r>
              <a:rPr sz="900" spc="-25" dirty="0">
                <a:latin typeface="Arial MT"/>
                <a:cs typeface="Arial MT"/>
              </a:rPr>
              <a:t>21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50" spc="50" dirty="0">
                <a:solidFill>
                  <a:srgbClr val="9C6467"/>
                </a:solidFill>
                <a:latin typeface="Courier New"/>
                <a:cs typeface="Courier New"/>
              </a:rPr>
              <a:t>JMP</a:t>
            </a:r>
            <a:r>
              <a:rPr sz="950" spc="20" dirty="0">
                <a:solidFill>
                  <a:srgbClr val="9C6467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LOOK</a:t>
            </a:r>
            <a:endParaRPr sz="950">
              <a:latin typeface="Courier New"/>
              <a:cs typeface="Courier New"/>
            </a:endParaRPr>
          </a:p>
          <a:p>
            <a:pPr marL="15875">
              <a:lnSpc>
                <a:spcPct val="100000"/>
              </a:lnSpc>
              <a:spcBef>
                <a:spcPts val="80"/>
              </a:spcBef>
            </a:pPr>
            <a:r>
              <a:rPr sz="900" spc="-25" dirty="0">
                <a:latin typeface="Arial MT"/>
                <a:cs typeface="Arial MT"/>
              </a:rPr>
              <a:t>22</a:t>
            </a:r>
            <a:endParaRPr sz="9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Arial MT"/>
                <a:cs typeface="Arial MT"/>
              </a:rPr>
              <a:t>2</a:t>
            </a:r>
            <a:r>
              <a:rPr sz="900" spc="-25" dirty="0">
                <a:solidFill>
                  <a:srgbClr val="505050"/>
                </a:solidFill>
                <a:latin typeface="Arial MT"/>
                <a:cs typeface="Arial MT"/>
              </a:rPr>
              <a:t>3</a:t>
            </a:r>
            <a:endParaRPr sz="900">
              <a:latin typeface="Arial MT"/>
              <a:cs typeface="Arial MT"/>
            </a:endParaRPr>
          </a:p>
          <a:p>
            <a:pPr marL="15875">
              <a:lnSpc>
                <a:spcPts val="1070"/>
              </a:lnSpc>
              <a:spcBef>
                <a:spcPts val="90"/>
              </a:spcBef>
            </a:pPr>
            <a:r>
              <a:rPr sz="900" spc="-10" dirty="0">
                <a:latin typeface="Arial MT"/>
                <a:cs typeface="Arial MT"/>
              </a:rPr>
              <a:t>2</a:t>
            </a:r>
            <a:r>
              <a:rPr sz="900" spc="-114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4</a:t>
            </a:r>
            <a:endParaRPr sz="900">
              <a:latin typeface="Arial MT"/>
              <a:cs typeface="Arial MT"/>
            </a:endParaRPr>
          </a:p>
          <a:p>
            <a:pPr marL="15240">
              <a:lnSpc>
                <a:spcPts val="1130"/>
              </a:lnSpc>
            </a:pPr>
            <a:r>
              <a:rPr sz="950" spc="25" dirty="0">
                <a:latin typeface="Arial MT"/>
                <a:cs typeface="Arial MT"/>
              </a:rPr>
              <a:t>25</a:t>
            </a:r>
            <a:endParaRPr sz="950">
              <a:latin typeface="Arial MT"/>
              <a:cs typeface="Arial MT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044999" y="2169286"/>
          <a:ext cx="8549638" cy="401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5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3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6854">
                <a:tc>
                  <a:txBody>
                    <a:bodyPr/>
                    <a:lstStyle/>
                    <a:p>
                      <a:pPr marL="34925">
                        <a:lnSpc>
                          <a:spcPts val="565"/>
                        </a:lnSpc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575"/>
                        </a:lnSpc>
                      </a:pPr>
                      <a:r>
                        <a:rPr sz="950" spc="-25" dirty="0">
                          <a:solidFill>
                            <a:srgbClr val="A06060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-25" dirty="0">
                          <a:solidFill>
                            <a:srgbClr val="754242"/>
                          </a:solidFill>
                          <a:latin typeface="Courier New"/>
                          <a:cs typeface="Courier New"/>
                        </a:rPr>
                        <a:t>MVI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57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C,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-25" dirty="0">
                          <a:latin typeface="Courier New"/>
                          <a:cs typeface="Courier New"/>
                        </a:rPr>
                        <a:t>B,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575"/>
                        </a:lnSpc>
                      </a:pPr>
                      <a:r>
                        <a:rPr sz="950" spc="-50" dirty="0">
                          <a:solidFill>
                            <a:srgbClr val="4B8262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-25" dirty="0">
                          <a:solidFill>
                            <a:srgbClr val="695467"/>
                          </a:solidFill>
                          <a:latin typeface="Courier New"/>
                          <a:cs typeface="Courier New"/>
                        </a:rPr>
                        <a:t>OG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10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Arldi</a:t>
                      </a:r>
                      <a:r>
                        <a:rPr sz="900" spc="-60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ess</a:t>
                      </a:r>
                      <a:r>
                        <a:rPr sz="900" spc="10" dirty="0">
                          <a:solidFill>
                            <a:srgbClr val="89898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909090"/>
                          </a:solidFill>
                          <a:latin typeface="Arial MT"/>
                          <a:cs typeface="Arial MT"/>
                        </a:rPr>
                        <a:t>(Hex)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25" dirty="0">
                          <a:solidFill>
                            <a:srgbClr val="7C7C7C"/>
                          </a:solidFill>
                          <a:latin typeface="Arial MT"/>
                          <a:cs typeface="Arial MT"/>
                        </a:rPr>
                        <a:t>Addl</a:t>
                      </a:r>
                      <a:r>
                        <a:rPr sz="900" spc="-40" dirty="0">
                          <a:solidFill>
                            <a:srgbClr val="7C7C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7C7C7C"/>
                          </a:solidFill>
                          <a:latin typeface="Arial MT"/>
                          <a:cs typeface="Arial MT"/>
                        </a:rPr>
                        <a:t>ess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T w="19050">
                      <a:solidFill>
                        <a:srgbClr val="647C8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20" dirty="0">
                          <a:solidFill>
                            <a:srgbClr val="8C8C8C"/>
                          </a:solidFill>
                          <a:latin typeface="Arial MT"/>
                          <a:cs typeface="Arial MT"/>
                        </a:rPr>
                        <a:t>Datn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T w="19050">
                      <a:solidFill>
                        <a:srgbClr val="647C8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045"/>
                        </a:lnSpc>
                      </a:pPr>
                      <a:r>
                        <a:rPr sz="900" spc="-25" dirty="0">
                          <a:solidFill>
                            <a:srgbClr val="857070"/>
                          </a:solidFill>
                          <a:latin typeface="Courier New"/>
                          <a:cs typeface="Courier New"/>
                        </a:rPr>
                        <a:t>INX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45"/>
                        </a:lnSpc>
                      </a:pPr>
                      <a:r>
                        <a:rPr sz="900" spc="-50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4975" algn="r">
                        <a:lnSpc>
                          <a:spcPts val="990"/>
                        </a:lnSpc>
                        <a:spcBef>
                          <a:spcPts val="209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990"/>
                        </a:lnSpc>
                        <a:spcBef>
                          <a:spcPts val="209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90"/>
                        </a:lnSpc>
                        <a:spcBef>
                          <a:spcPts val="209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348508" y="3133165"/>
          <a:ext cx="7263763" cy="315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800" spc="215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0" dirty="0">
                          <a:solidFill>
                            <a:srgbClr val="1D1D1D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85"/>
                        </a:lnSpc>
                      </a:pPr>
                      <a:r>
                        <a:rPr sz="1000" spc="15" dirty="0">
                          <a:solidFill>
                            <a:srgbClr val="646464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 dirty="0">
                          <a:solidFill>
                            <a:srgbClr val="B16060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 dirty="0">
                          <a:latin typeface="Courier New"/>
                          <a:cs typeface="Courier New"/>
                        </a:rPr>
                        <a:t>A,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5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1F44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090"/>
                        </a:lnSpc>
                      </a:pPr>
                      <a:r>
                        <a:rPr sz="105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0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10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14799" y="4166359"/>
          <a:ext cx="8549003" cy="32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7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L="144780">
                        <a:lnSpc>
                          <a:spcPts val="1050"/>
                        </a:lnSpc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050"/>
                        </a:lnSpc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55" dirty="0">
                          <a:solidFill>
                            <a:srgbClr val="494949"/>
                          </a:solidFill>
                          <a:latin typeface="Courier New"/>
                          <a:cs typeface="Courier New"/>
                        </a:rPr>
                        <a:t>LGGP:</a:t>
                      </a:r>
                      <a:r>
                        <a:rPr sz="900" spc="75" dirty="0">
                          <a:solidFill>
                            <a:srgbClr val="4949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25" dirty="0">
                          <a:solidFill>
                            <a:srgbClr val="806E67"/>
                          </a:solidFill>
                          <a:latin typeface="Courier New"/>
                          <a:cs typeface="Courier New"/>
                        </a:rPr>
                        <a:t>DAD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5" dirty="0">
                          <a:solidFill>
                            <a:srgbClr val="727272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2317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8010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99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20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ts val="1070"/>
                        </a:lnSpc>
                      </a:pPr>
                      <a:r>
                        <a:rPr sz="100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060"/>
                        </a:lnSpc>
                      </a:pPr>
                      <a:r>
                        <a:rPr sz="950" dirty="0">
                          <a:solidFill>
                            <a:srgbClr val="794849"/>
                          </a:solidFill>
                          <a:latin typeface="Courier New"/>
                          <a:cs typeface="Courier New"/>
                        </a:rPr>
                        <a:t>JNC</a:t>
                      </a:r>
                      <a:r>
                        <a:rPr sz="950" spc="145" dirty="0">
                          <a:solidFill>
                            <a:srgbClr val="7948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SKIP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8011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2072351" y="1931488"/>
            <a:ext cx="1113790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3210" algn="l"/>
              </a:tabLst>
            </a:pPr>
            <a:r>
              <a:rPr sz="900" spc="-50" dirty="0">
                <a:latin typeface="Courier New"/>
                <a:cs typeface="Courier New"/>
              </a:rPr>
              <a:t>1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50" dirty="0">
                <a:solidFill>
                  <a:srgbClr val="BA8782"/>
                </a:solidFill>
                <a:latin typeface="Courier New"/>
                <a:cs typeface="Courier New"/>
              </a:rPr>
              <a:t>LXI</a:t>
            </a:r>
            <a:r>
              <a:rPr sz="950" spc="160" dirty="0">
                <a:solidFill>
                  <a:srgbClr val="BA8782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H,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spc="-145" dirty="0">
                <a:solidFill>
                  <a:srgbClr val="A8A8A8"/>
                </a:solidFill>
                <a:latin typeface="Courier New"/>
                <a:cs typeface="Courier New"/>
              </a:rPr>
              <a:t>8''?'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71991" y="1638184"/>
            <a:ext cx="4311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030754" y="1638184"/>
            <a:ext cx="5099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spc="1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43004" y="1959100"/>
            <a:ext cx="23749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2D2D2D"/>
                </a:solidFill>
                <a:latin typeface="Cambria"/>
                <a:cs typeface="Cambria"/>
              </a:rPr>
              <a:t>Start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18766" y="1959100"/>
            <a:ext cx="252729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5" dirty="0">
                <a:latin typeface="Cambria"/>
                <a:cs typeface="Cambria"/>
              </a:rPr>
              <a:t>8000)</a:t>
            </a:r>
            <a:endParaRPr sz="900">
              <a:latin typeface="Cambria"/>
              <a:cs typeface="Cambria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274341" y="2616568"/>
          <a:ext cx="1337309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1E43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7274341" y="3477563"/>
          <a:ext cx="1337310" cy="64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364">
                <a:tc>
                  <a:txBody>
                    <a:bodyPr/>
                    <a:lstStyle/>
                    <a:p>
                      <a:pPr marL="31750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0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1E47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1E49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8009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7117415" y="4542087"/>
            <a:ext cx="1483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-3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909090"/>
                </a:solidFill>
                <a:latin typeface="Arial MT"/>
                <a:cs typeface="Arial MT"/>
              </a:rPr>
              <a:t>I4o</a:t>
            </a:r>
            <a:r>
              <a:rPr sz="900" spc="434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70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7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05367" y="4729941"/>
            <a:ext cx="711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63122" y="4729941"/>
            <a:ext cx="146113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3457" y="4069607"/>
            <a:ext cx="219162" cy="704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3457" y="3333848"/>
            <a:ext cx="219162" cy="704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4799" y="6098296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92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99" y="4359084"/>
            <a:ext cx="769620" cy="0"/>
          </a:xfrm>
          <a:custGeom>
            <a:avLst/>
            <a:gdLst/>
            <a:ahLst/>
            <a:cxnLst/>
            <a:rect l="l" t="t" r="r" b="b"/>
            <a:pathLst>
              <a:path w="769619">
                <a:moveTo>
                  <a:pt x="0" y="0"/>
                </a:moveTo>
                <a:lnTo>
                  <a:pt x="7691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44" y="4359084"/>
            <a:ext cx="769620" cy="0"/>
          </a:xfrm>
          <a:custGeom>
            <a:avLst/>
            <a:gdLst/>
            <a:ahLst/>
            <a:cxnLst/>
            <a:rect l="l" t="t" r="r" b="b"/>
            <a:pathLst>
              <a:path w="769619">
                <a:moveTo>
                  <a:pt x="0" y="0"/>
                </a:moveTo>
                <a:lnTo>
                  <a:pt x="7691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2051" y="2162111"/>
            <a:ext cx="2640965" cy="0"/>
          </a:xfrm>
          <a:custGeom>
            <a:avLst/>
            <a:gdLst/>
            <a:ahLst/>
            <a:cxnLst/>
            <a:rect l="l" t="t" r="r" b="b"/>
            <a:pathLst>
              <a:path w="2640965">
                <a:moveTo>
                  <a:pt x="0" y="0"/>
                </a:moveTo>
                <a:lnTo>
                  <a:pt x="2640385" y="0"/>
                </a:lnTo>
              </a:path>
            </a:pathLst>
          </a:custGeom>
          <a:ln w="17219">
            <a:solidFill>
              <a:srgbClr val="647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3102" y="1855022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7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9352" y="1917118"/>
            <a:ext cx="2653432" cy="2504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926" y="3177302"/>
            <a:ext cx="2058562" cy="2269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033" y="1064730"/>
            <a:ext cx="57912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397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spc="-30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spc="-2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054" y="1064730"/>
            <a:ext cx="48514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7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7694" y="1060816"/>
            <a:ext cx="37528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20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8771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8771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38" y="1555345"/>
            <a:ext cx="503555" cy="7747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900" b="1" spc="-10" dirty="0">
                <a:solidFill>
                  <a:srgbClr val="262626"/>
                </a:solidFill>
                <a:latin typeface="Cambria"/>
                <a:cs typeface="Cambria"/>
              </a:rPr>
              <a:t>Registers</a:t>
            </a:r>
            <a:endParaRPr sz="900">
              <a:latin typeface="Cambria"/>
              <a:cs typeface="Cambria"/>
            </a:endParaRPr>
          </a:p>
          <a:p>
            <a:pPr marR="43180" algn="ctr">
              <a:lnSpc>
                <a:spcPct val="100000"/>
              </a:lnSpc>
              <a:spcBef>
                <a:spcPts val="275"/>
              </a:spcBef>
            </a:pPr>
            <a:r>
              <a:rPr sz="900" i="1" spc="-50" dirty="0">
                <a:solidFill>
                  <a:srgbClr val="484848"/>
                </a:solidFill>
                <a:latin typeface="Cambria"/>
                <a:cs typeface="Cambria"/>
              </a:rPr>
              <a:t>A</a:t>
            </a:r>
            <a:endParaRPr sz="900">
              <a:latin typeface="Cambria"/>
              <a:cs typeface="Cambria"/>
            </a:endParaRPr>
          </a:p>
          <a:p>
            <a:pPr marR="37465" algn="ctr">
              <a:lnSpc>
                <a:spcPct val="100000"/>
              </a:lnSpc>
              <a:spcBef>
                <a:spcPts val="525"/>
              </a:spcBef>
            </a:pPr>
            <a:r>
              <a:rPr sz="90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endParaRPr sz="900">
              <a:latin typeface="Cambria"/>
              <a:cs typeface="Cambria"/>
            </a:endParaRPr>
          </a:p>
          <a:p>
            <a:pPr marR="40005" algn="ctr">
              <a:lnSpc>
                <a:spcPct val="100000"/>
              </a:lnSpc>
              <a:spcBef>
                <a:spcPts val="620"/>
              </a:spcBef>
            </a:pPr>
            <a:r>
              <a:rPr sz="80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7213" y="1763420"/>
            <a:ext cx="134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363636"/>
                </a:solidFill>
                <a:latin typeface="Cambria"/>
                <a:cs typeface="Cambria"/>
              </a:rPr>
              <a:t>0F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9913" y="1966927"/>
            <a:ext cx="135255" cy="363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80" dirty="0">
                <a:solidFill>
                  <a:srgbClr val="282828"/>
                </a:solidFill>
                <a:latin typeface="Cambria"/>
                <a:cs typeface="Cambria"/>
              </a:rPr>
              <a:t>OF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7239" y="1966927"/>
            <a:ext cx="145415" cy="363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0" dirty="0">
                <a:solidFill>
                  <a:srgbClr val="1C1C1C"/>
                </a:solidFill>
                <a:latin typeface="Cambria"/>
                <a:cs typeface="Cambria"/>
              </a:rPr>
              <a:t>2D</a:t>
            </a:r>
            <a:endParaRPr sz="900">
              <a:latin typeface="Cambria"/>
              <a:cs typeface="Cambria"/>
            </a:endParaRPr>
          </a:p>
          <a:p>
            <a:pPr marL="21590">
              <a:lnSpc>
                <a:spcPct val="100000"/>
              </a:lnSpc>
              <a:spcBef>
                <a:spcPts val="620"/>
              </a:spcBef>
            </a:pP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FB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62626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3754" y="2182394"/>
            <a:ext cx="831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313131"/>
                </a:solidFill>
                <a:latin typeface="Cambria"/>
                <a:cs typeface="Cambria"/>
              </a:rPr>
              <a:t>8</a:t>
            </a:r>
            <a:endParaRPr sz="800">
              <a:latin typeface="Cambria"/>
              <a:cs typeface="Cambria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61845" y="2403665"/>
          <a:ext cx="3317873" cy="7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marL="39370">
                        <a:lnSpc>
                          <a:spcPts val="919"/>
                        </a:lnSpc>
                      </a:pPr>
                      <a:r>
                        <a:rPr sz="800" i="1" spc="-25" dirty="0">
                          <a:solidFill>
                            <a:srgbClr val="2D2D2D"/>
                          </a:solidFill>
                          <a:latin typeface="Cambria"/>
                          <a:cs typeface="Cambria"/>
                        </a:rPr>
                        <a:t>HP</a:t>
                      </a:r>
                      <a:endParaRPr sz="8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30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UPS'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919"/>
                        </a:lnSpc>
                      </a:pPr>
                      <a:r>
                        <a:rPr sz="800" spc="-25" dirty="0">
                          <a:solidFill>
                            <a:srgbClr val="343434"/>
                          </a:solidFill>
                          <a:latin typeface="Cambria"/>
                          <a:cs typeface="Cambria"/>
                        </a:rPr>
                        <a:t>IF</a:t>
                      </a:r>
                      <a:endParaRPr sz="800">
                        <a:latin typeface="Cambria"/>
                        <a:cs typeface="Cambria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25" dirty="0">
                          <a:solidFill>
                            <a:srgbClr val="36363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0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00">
                        <a:latin typeface="Cambria"/>
                        <a:cs typeface="Cambria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800" spc="-25" dirty="0">
                          <a:solidFill>
                            <a:srgbClr val="1C1C1C"/>
                          </a:solidFill>
                          <a:latin typeface="Cambria"/>
                          <a:cs typeface="Cambria"/>
                        </a:rPr>
                        <a:t>42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919"/>
                        </a:lnSpc>
                      </a:pPr>
                      <a:r>
                        <a:rPr sz="80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73</a:t>
                      </a:r>
                      <a:endParaRPr sz="800">
                        <a:latin typeface="Cambria"/>
                        <a:cs typeface="Cambria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25" dirty="0">
                          <a:solidFill>
                            <a:srgbClr val="36363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800" spc="-25" dirty="0">
                          <a:solidFill>
                            <a:srgbClr val="2F2F2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00">
                        <a:latin typeface="Cambria"/>
                        <a:cs typeface="Cambria"/>
                      </a:endParaRPr>
                    </a:p>
                    <a:p>
                      <a:pPr marL="1289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800" spc="-25" dirty="0">
                          <a:solidFill>
                            <a:srgbClr val="343434"/>
                          </a:solidFill>
                          <a:latin typeface="Cambria"/>
                          <a:cs typeface="Cambria"/>
                        </a:rPr>
                        <a:t>1B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800" i="1" spc="-25" dirty="0">
                          <a:solidFill>
                            <a:srgbClr val="3F3F3F"/>
                          </a:solidFill>
                          <a:latin typeface="Cambria"/>
                          <a:cs typeface="Cambria"/>
                        </a:rPr>
                        <a:t>AC</a:t>
                      </a:r>
                      <a:endParaRPr sz="8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800" i="1" spc="-50" dirty="0">
                          <a:solidFill>
                            <a:srgbClr val="383838"/>
                          </a:solidFill>
                          <a:latin typeface="Cambria"/>
                          <a:cs typeface="Cambria"/>
                        </a:rPr>
                        <a:t>p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800" spc="-5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8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\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1075"/>
                        </a:lnSpc>
                      </a:pPr>
                      <a:r>
                        <a:rPr sz="950" spc="10" dirty="0">
                          <a:latin typeface="Courier New"/>
                          <a:cs typeface="Courier New"/>
                        </a:rPr>
                        <a:t>4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235585">
                        <a:lnSpc>
                          <a:spcPts val="1125"/>
                        </a:lnSpc>
                        <a:spcBef>
                          <a:spcPts val="30"/>
                        </a:spcBef>
                      </a:pPr>
                      <a:r>
                        <a:rPr sz="950" spc="-5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238760">
                        <a:lnSpc>
                          <a:spcPts val="1125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75"/>
                        </a:lnSpc>
                      </a:pPr>
                      <a:r>
                        <a:rPr sz="95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950" spc="10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B,</a:t>
                      </a:r>
                      <a:r>
                        <a:rPr sz="950" spc="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 dirty="0">
                          <a:solidFill>
                            <a:srgbClr val="467962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LCGP:</a:t>
                      </a:r>
                      <a:r>
                        <a:rPr sz="950" spc="22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A56267"/>
                          </a:solidFill>
                          <a:latin typeface="Courier New"/>
                          <a:cs typeface="Courier New"/>
                        </a:rPr>
                        <a:t>CMP</a:t>
                      </a:r>
                      <a:r>
                        <a:rPr sz="950" spc="114" dirty="0">
                          <a:solidFill>
                            <a:srgbClr val="A5626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20" dirty="0">
                          <a:solidFill>
                            <a:srgbClr val="9C9C9C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6489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dirty="0">
                          <a:solidFill>
                            <a:srgbClr val="545454"/>
                          </a:solidFill>
                          <a:latin typeface="Cambria"/>
                          <a:cs typeface="Cambria"/>
                        </a:rPr>
                        <a:t>Z</a:t>
                      </a:r>
                      <a:r>
                        <a:rPr sz="800" spc="215" dirty="0">
                          <a:solidFill>
                            <a:srgbClr val="545454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800" spc="50" dirty="0">
                          <a:latin typeface="Cambria"/>
                          <a:cs typeface="Cambria"/>
                        </a:rPr>
                        <a:t>S'I'ORE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90">
                <a:tc>
                  <a:txBody>
                    <a:bodyPr/>
                    <a:lstStyle/>
                    <a:p>
                      <a:pPr marL="31750">
                        <a:lnSpc>
                          <a:spcPts val="880"/>
                        </a:lnSpc>
                        <a:spcBef>
                          <a:spcPts val="90"/>
                        </a:spcBef>
                      </a:pPr>
                      <a:r>
                        <a:rPr sz="800" i="1" spc="30" dirty="0">
                          <a:solidFill>
                            <a:srgbClr val="343434"/>
                          </a:solidFill>
                          <a:latin typeface="Cambria"/>
                          <a:cs typeface="Cambria"/>
                        </a:rPr>
                        <a:t>IP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88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solidFill>
                            <a:srgbClr val="232323"/>
                          </a:solidFill>
                          <a:latin typeface="Cambria"/>
                          <a:cs typeface="Cambria"/>
                        </a:rPr>
                        <a:t>FF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88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solidFill>
                            <a:srgbClr val="232323"/>
                          </a:solidFill>
                          <a:latin typeface="Cambria"/>
                          <a:cs typeface="Cambria"/>
                        </a:rPr>
                        <a:t>FF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880"/>
                        </a:lnSpc>
                        <a:spcBef>
                          <a:spcPts val="90"/>
                        </a:spcBef>
                      </a:pPr>
                      <a:r>
                        <a:rPr sz="800" spc="-50" dirty="0">
                          <a:solidFill>
                            <a:srgbClr val="111111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ts val="88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solidFill>
                            <a:srgbClr val="464646"/>
                          </a:solidFill>
                          <a:latin typeface="Cambria"/>
                          <a:cs typeface="Cambria"/>
                        </a:rPr>
                        <a:t>DC</a:t>
                      </a:r>
                      <a:r>
                        <a:rPr sz="800" spc="250" dirty="0">
                          <a:solidFill>
                            <a:srgbClr val="46464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800" spc="-25" dirty="0">
                          <a:latin typeface="Cambria"/>
                          <a:cs typeface="Cambria"/>
                        </a:rPr>
                        <a:t>EXT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B2B2B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306" y="3857422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4083" y="3616625"/>
            <a:ext cx="3644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40" dirty="0">
                <a:solidFill>
                  <a:srgbClr val="262626"/>
                </a:solidFill>
                <a:latin typeface="Cambria"/>
                <a:cs typeface="Cambria"/>
              </a:rPr>
              <a:t>Decimal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64607" y="3616625"/>
            <a:ext cx="19304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5" dirty="0">
                <a:solidFill>
                  <a:srgbClr val="262626"/>
                </a:solidFill>
                <a:latin typeface="Cambria"/>
                <a:cs typeface="Cambria"/>
              </a:rPr>
              <a:t>Hex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6956" y="3857422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83838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067" y="5583109"/>
            <a:ext cx="124841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420" algn="l"/>
                <a:tab pos="694055" algn="l"/>
                <a:tab pos="982980" algn="l"/>
              </a:tabLst>
            </a:pPr>
            <a:r>
              <a:rPr sz="900" spc="-20" dirty="0">
                <a:latin typeface="Arial MT"/>
                <a:cs typeface="Arial MT"/>
              </a:rPr>
              <a:t>8051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360" dirty="0">
                <a:solidFill>
                  <a:srgbClr val="424242"/>
                </a:solidFill>
                <a:latin typeface="Arial MT"/>
                <a:cs typeface="Arial MT"/>
              </a:rPr>
              <a:t>—</a:t>
            </a:r>
            <a:r>
              <a:rPr sz="900" dirty="0">
                <a:solidFill>
                  <a:srgbClr val="424242"/>
                </a:solidFill>
                <a:latin typeface="Arial MT"/>
                <a:cs typeface="Arial MT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Arial MT"/>
                <a:cs typeface="Arial MT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Arial MT"/>
                <a:cs typeface="Arial MT"/>
              </a:rPr>
              <a:t>I-</a:t>
            </a:r>
            <a:r>
              <a:rPr sz="900" dirty="0">
                <a:solidFill>
                  <a:srgbClr val="383838"/>
                </a:solidFill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3C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900">
              <a:latin typeface="Arial MT"/>
              <a:cs typeface="Arial MT"/>
            </a:endParaRPr>
          </a:p>
          <a:p>
            <a:pPr marL="544195">
              <a:lnSpc>
                <a:spcPct val="100000"/>
              </a:lnSpc>
            </a:pPr>
            <a:r>
              <a:rPr sz="900" spc="-55" dirty="0">
                <a:solidFill>
                  <a:srgbClr val="23232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900" spc="-50" dirty="0">
                <a:solidFill>
                  <a:srgbClr val="2D2D2D"/>
                </a:solidFill>
                <a:latin typeface="Cambria"/>
                <a:cs typeface="Cambria"/>
              </a:rPr>
              <a:t>Nemory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92081" y="3551725"/>
            <a:ext cx="1471930" cy="623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5760" indent="-35242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AutoNum type="arabicPlain" startAt="12"/>
              <a:tabLst>
                <a:tab pos="365760" algn="l"/>
                <a:tab pos="831850" algn="l"/>
              </a:tabLst>
            </a:pPr>
            <a:r>
              <a:rPr sz="950" spc="-20" dirty="0">
                <a:solidFill>
                  <a:srgbClr val="595959"/>
                </a:solidFill>
                <a:latin typeface="Courier New"/>
                <a:cs typeface="Courier New"/>
              </a:rPr>
              <a:t>EXG:</a:t>
            </a:r>
            <a:r>
              <a:rPr sz="950" dirty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sz="950" dirty="0">
                <a:solidFill>
                  <a:srgbClr val="9E6462"/>
                </a:solidFill>
                <a:latin typeface="Courier New"/>
                <a:cs typeface="Courier New"/>
              </a:rPr>
              <a:t>MOV</a:t>
            </a:r>
            <a:r>
              <a:rPr sz="950" spc="150" dirty="0">
                <a:solidFill>
                  <a:srgbClr val="9E6462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C,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20" dirty="0">
                <a:solidFill>
                  <a:srgbClr val="6D6D6D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  <a:p>
            <a:pPr marL="823594" indent="-810260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AutoNum type="arabicPlain" startAt="12"/>
              <a:tabLst>
                <a:tab pos="823594" algn="l"/>
              </a:tabLst>
            </a:pPr>
            <a:r>
              <a:rPr sz="950" dirty="0">
                <a:solidFill>
                  <a:srgbClr val="505050"/>
                </a:solidFill>
                <a:latin typeface="Courier New"/>
                <a:cs typeface="Courier New"/>
              </a:rPr>
              <a:t>MOV</a:t>
            </a:r>
            <a:r>
              <a:rPr sz="950" spc="10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950" spc="60" dirty="0">
                <a:latin typeface="Courier New"/>
                <a:cs typeface="Courier New"/>
              </a:rPr>
              <a:t>B,</a:t>
            </a:r>
            <a:r>
              <a:rPr sz="950" spc="105" dirty="0"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527564"/>
                </a:solidFill>
                <a:latin typeface="Courier New"/>
                <a:cs typeface="Courier New"/>
              </a:rPr>
              <a:t>A</a:t>
            </a:r>
            <a:endParaRPr sz="950">
              <a:latin typeface="Courier New"/>
              <a:cs typeface="Courier New"/>
            </a:endParaRPr>
          </a:p>
          <a:p>
            <a:pPr marL="14604">
              <a:lnSpc>
                <a:spcPts val="1075"/>
              </a:lnSpc>
              <a:spcBef>
                <a:spcPts val="80"/>
              </a:spcBef>
            </a:pPr>
            <a:r>
              <a:rPr sz="900" spc="-25" dirty="0">
                <a:latin typeface="Courier New"/>
                <a:cs typeface="Courier New"/>
              </a:rPr>
              <a:t>14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</a:pPr>
            <a:r>
              <a:rPr sz="1000" spc="-25" dirty="0">
                <a:solidFill>
                  <a:srgbClr val="343434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11599" y="3861118"/>
            <a:ext cx="64643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075"/>
              </a:lnSpc>
              <a:spcBef>
                <a:spcPts val="95"/>
              </a:spcBef>
            </a:pPr>
            <a:r>
              <a:rPr sz="900" dirty="0">
                <a:solidFill>
                  <a:srgbClr val="A36762"/>
                </a:solidFill>
                <a:latin typeface="Courier New"/>
                <a:cs typeface="Courier New"/>
              </a:rPr>
              <a:t>MOV</a:t>
            </a:r>
            <a:r>
              <a:rPr sz="900" spc="280" dirty="0">
                <a:solidFill>
                  <a:srgbClr val="A36762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A,</a:t>
            </a:r>
            <a:r>
              <a:rPr sz="900" spc="240" dirty="0"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5E5E5E"/>
                </a:solidFill>
                <a:latin typeface="Courier New"/>
                <a:cs typeface="Courier New"/>
              </a:rPr>
              <a:t>C</a:t>
            </a:r>
            <a:endParaRPr sz="900">
              <a:latin typeface="Courier New"/>
              <a:cs typeface="Courier New"/>
            </a:endParaRPr>
          </a:p>
          <a:p>
            <a:pPr marR="5715" algn="r">
              <a:lnSpc>
                <a:spcPts val="1195"/>
              </a:lnSpc>
            </a:pPr>
            <a:r>
              <a:rPr sz="1000" spc="-20" dirty="0">
                <a:latin typeface="Courier New"/>
                <a:cs typeface="Courier New"/>
              </a:rPr>
              <a:t>LOOP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84919" y="4436202"/>
            <a:ext cx="18097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25" dirty="0">
                <a:latin typeface="Courier New"/>
                <a:cs typeface="Courier New"/>
              </a:rPr>
              <a:t>18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7" y="4436202"/>
            <a:ext cx="256540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25" dirty="0">
                <a:solidFill>
                  <a:srgbClr val="C39CA0"/>
                </a:solidFill>
                <a:latin typeface="Courier New"/>
                <a:cs typeface="Courier New"/>
              </a:rPr>
              <a:t>HLT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74260" y="3133165"/>
          <a:ext cx="8434069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93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ts val="1125"/>
                        </a:lnSpc>
                      </a:pPr>
                      <a:r>
                        <a:rPr sz="950" spc="25" dirty="0">
                          <a:solidFill>
                            <a:srgbClr val="484848"/>
                          </a:solidFill>
                          <a:latin typeface="Courier New"/>
                          <a:cs typeface="Courier New"/>
                        </a:rPr>
                        <a:t>SUB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125"/>
                        </a:lnSpc>
                      </a:pPr>
                      <a:r>
                        <a:rPr sz="950" spc="20" dirty="0">
                          <a:solidFill>
                            <a:srgbClr val="839E9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40"/>
                        </a:lnSpc>
                      </a:pPr>
                      <a:r>
                        <a:rPr sz="950" b="1" spc="-20" dirty="0">
                          <a:latin typeface="Courier New"/>
                          <a:cs typeface="Courier New"/>
                        </a:rPr>
                        <a:t>LOOK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1060"/>
                        </a:lnSpc>
                        <a:spcBef>
                          <a:spcPts val="10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1060"/>
                        </a:lnSpc>
                        <a:spcBef>
                          <a:spcPts val="1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0"/>
                        </a:lnSpc>
                        <a:spcBef>
                          <a:spcPts val="1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b="1" spc="-6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Decfiual</a:t>
                      </a:r>
                      <a:r>
                        <a:rPr sz="900" b="1" spc="6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900" spc="105" dirty="0">
                          <a:solidFill>
                            <a:srgbClr val="31313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Hex</a:t>
                      </a:r>
                      <a:r>
                        <a:rPr sz="900" spc="-20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Convertiorr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04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  <a:spcBef>
                          <a:spcPts val="19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  <a:spcBef>
                          <a:spcPts val="19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19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55689" y="4166359"/>
          <a:ext cx="8455021" cy="29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4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7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4940">
                <a:tc>
                  <a:txBody>
                    <a:bodyPr/>
                    <a:lstStyle/>
                    <a:p>
                      <a:pPr marL="104139">
                        <a:lnSpc>
                          <a:spcPts val="1050"/>
                        </a:lnSpc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050"/>
                        </a:lnSpc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112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17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1010"/>
                        </a:lnSpc>
                      </a:pPr>
                      <a:r>
                        <a:rPr sz="950" spc="-25" dirty="0">
                          <a:solidFill>
                            <a:srgbClr val="232323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010"/>
                        </a:lnSpc>
                      </a:pPr>
                      <a:r>
                        <a:rPr sz="950" dirty="0">
                          <a:solidFill>
                            <a:srgbClr val="545454"/>
                          </a:solidFill>
                          <a:latin typeface="Courier New"/>
                          <a:cs typeface="Courier New"/>
                        </a:rPr>
                        <a:t>STCRE:</a:t>
                      </a:r>
                      <a:r>
                        <a:rPr sz="950" spc="254" dirty="0">
                          <a:solidFill>
                            <a:srgbClr val="54545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30" dirty="0">
                          <a:solidFill>
                            <a:srgbClr val="674B48"/>
                          </a:solidFill>
                          <a:latin typeface="Courier New"/>
                          <a:cs typeface="Courier New"/>
                        </a:rPr>
                        <a:t>STA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10"/>
                        </a:lnSpc>
                      </a:pPr>
                      <a:r>
                        <a:rPr sz="950" spc="-20" dirty="0">
                          <a:solidFill>
                            <a:srgbClr val="90798E"/>
                          </a:solidFill>
                          <a:latin typeface="Courier New"/>
                          <a:cs typeface="Courier New"/>
                        </a:rPr>
                        <a:t>%'5?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ts val="990"/>
                        </a:lnSpc>
                        <a:spcBef>
                          <a:spcPts val="40"/>
                        </a:spcBef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  <a:spcBef>
                          <a:spcPts val="4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4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2066353" y="1943446"/>
            <a:ext cx="114808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178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AutoNum type="arabicPlain"/>
              <a:tabLst>
                <a:tab pos="290195" algn="l"/>
              </a:tabLst>
            </a:pPr>
            <a:r>
              <a:rPr sz="900" dirty="0">
                <a:solidFill>
                  <a:srgbClr val="BA8782"/>
                </a:solidFill>
                <a:latin typeface="Courier New"/>
                <a:cs typeface="Courier New"/>
              </a:rPr>
              <a:t>LXI</a:t>
            </a:r>
            <a:r>
              <a:rPr sz="900" spc="280" dirty="0">
                <a:solidFill>
                  <a:srgbClr val="BA8782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H,</a:t>
            </a:r>
            <a:r>
              <a:rPr sz="900" spc="240" dirty="0"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9C839A"/>
                </a:solidFill>
                <a:latin typeface="Courier New"/>
                <a:cs typeface="Courier New"/>
              </a:rPr>
              <a:t>809U</a:t>
            </a:r>
            <a:endParaRPr sz="900">
              <a:latin typeface="Courier New"/>
              <a:cs typeface="Courier New"/>
            </a:endParaRPr>
          </a:p>
          <a:p>
            <a:pPr marL="280035" indent="-267335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AutoNum type="arabicPlain"/>
              <a:tabLst>
                <a:tab pos="280035" algn="l"/>
              </a:tabLst>
            </a:pPr>
            <a:r>
              <a:rPr sz="950" dirty="0">
                <a:solidFill>
                  <a:srgbClr val="9C6060"/>
                </a:solidFill>
                <a:latin typeface="Courier New"/>
                <a:cs typeface="Courier New"/>
              </a:rPr>
              <a:t>MOV</a:t>
            </a:r>
            <a:r>
              <a:rPr sz="950" spc="80" dirty="0">
                <a:solidFill>
                  <a:srgbClr val="9C6060"/>
                </a:solidFill>
                <a:latin typeface="Courier New"/>
                <a:cs typeface="Courier New"/>
              </a:rPr>
              <a:t> </a:t>
            </a:r>
            <a:r>
              <a:rPr sz="950" spc="70" dirty="0">
                <a:latin typeface="Courier New"/>
                <a:cs typeface="Courier New"/>
              </a:rPr>
              <a:t>A,</a:t>
            </a:r>
            <a:r>
              <a:rPr sz="950" spc="105" dirty="0"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488262"/>
                </a:solidFill>
                <a:latin typeface="Courier New"/>
                <a:cs typeface="Courier New"/>
              </a:rPr>
              <a:t>M</a:t>
            </a:r>
            <a:endParaRPr sz="95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AutoNum type="arabicPlain"/>
              <a:tabLst>
                <a:tab pos="292100" algn="l"/>
              </a:tabLst>
            </a:pPr>
            <a:r>
              <a:rPr sz="900" dirty="0">
                <a:solidFill>
                  <a:srgbClr val="977B7C"/>
                </a:solidFill>
                <a:latin typeface="Courier New"/>
                <a:cs typeface="Courier New"/>
              </a:rPr>
              <a:t>IMX</a:t>
            </a:r>
            <a:r>
              <a:rPr sz="900" spc="275" dirty="0">
                <a:solidFill>
                  <a:srgbClr val="977B7C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64646"/>
                </a:solidFill>
                <a:latin typeface="Courier New"/>
                <a:cs typeface="Courier New"/>
              </a:rPr>
              <a:t>H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72934" y="1638184"/>
            <a:ext cx="4298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90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032141" y="1638184"/>
            <a:ext cx="50863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b="1" spc="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43004" y="1959100"/>
            <a:ext cx="782320" cy="114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900" spc="-10" dirty="0">
                <a:solidFill>
                  <a:srgbClr val="2D2D2D"/>
                </a:solidFill>
                <a:latin typeface="Cambria"/>
                <a:cs typeface="Cambria"/>
              </a:rPr>
              <a:t>Start</a:t>
            </a:r>
            <a:r>
              <a:rPr sz="90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900" spc="-20" dirty="0">
                <a:latin typeface="Cambria"/>
                <a:cs typeface="Cambria"/>
              </a:rPr>
              <a:t>8050)</a:t>
            </a:r>
            <a:endParaRPr sz="900">
              <a:latin typeface="Cambria"/>
              <a:cs typeface="Cambria"/>
            </a:endParaRPr>
          </a:p>
          <a:p>
            <a:pPr marL="162560" marR="5080" indent="-120650">
              <a:lnSpc>
                <a:spcPct val="137000"/>
              </a:lnSpc>
              <a:spcBef>
                <a:spcPts val="675"/>
              </a:spcBef>
            </a:pPr>
            <a:r>
              <a:rPr sz="900" spc="-10" dirty="0">
                <a:solidFill>
                  <a:srgbClr val="898989"/>
                </a:solidFill>
                <a:latin typeface="Arial MT"/>
                <a:cs typeface="Arial MT"/>
              </a:rPr>
              <a:t>Arldi</a:t>
            </a:r>
            <a:r>
              <a:rPr sz="900" spc="-6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ess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909090"/>
                </a:solidFill>
                <a:latin typeface="Arial MT"/>
                <a:cs typeface="Arial MT"/>
              </a:rPr>
              <a:t>(Hex) </a:t>
            </a:r>
            <a:r>
              <a:rPr sz="900" spc="-20" dirty="0">
                <a:latin typeface="Arial MT"/>
                <a:cs typeface="Arial MT"/>
              </a:rPr>
              <a:t>1F72</a:t>
            </a:r>
            <a:endParaRPr sz="900">
              <a:latin typeface="Arial MT"/>
              <a:cs typeface="Arial MT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latin typeface="Arial MT"/>
                <a:cs typeface="Arial MT"/>
              </a:rPr>
              <a:t>1F73</a:t>
            </a:r>
            <a:endParaRPr sz="900">
              <a:latin typeface="Arial MT"/>
              <a:cs typeface="Arial MT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latin typeface="Arial MT"/>
                <a:cs typeface="Arial MT"/>
              </a:rPr>
              <a:t>1F74</a:t>
            </a:r>
            <a:endParaRPr sz="900">
              <a:latin typeface="Arial MT"/>
              <a:cs typeface="Arial MT"/>
            </a:endParaRPr>
          </a:p>
          <a:p>
            <a:pPr marL="162560">
              <a:lnSpc>
                <a:spcPct val="100000"/>
              </a:lnSpc>
              <a:spcBef>
                <a:spcPts val="280"/>
              </a:spcBef>
            </a:pPr>
            <a:r>
              <a:rPr sz="900" spc="-20" dirty="0">
                <a:solidFill>
                  <a:srgbClr val="181818"/>
                </a:solidFill>
                <a:latin typeface="Arial MT"/>
                <a:cs typeface="Arial MT"/>
              </a:rPr>
              <a:t>1F75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97781" y="2181522"/>
            <a:ext cx="801370" cy="91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37000"/>
              </a:lnSpc>
              <a:spcBef>
                <a:spcPts val="100"/>
              </a:spcBef>
              <a:tabLst>
                <a:tab pos="532130" algn="l"/>
              </a:tabLst>
            </a:pPr>
            <a:r>
              <a:rPr sz="900" spc="-25" dirty="0">
                <a:solidFill>
                  <a:srgbClr val="7C7C7C"/>
                </a:solidFill>
                <a:latin typeface="Arial MT"/>
                <a:cs typeface="Arial MT"/>
              </a:rPr>
              <a:t>Addl</a:t>
            </a:r>
            <a:r>
              <a:rPr sz="900" spc="-7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C7C7C"/>
                </a:solidFill>
                <a:latin typeface="Arial MT"/>
                <a:cs typeface="Arial MT"/>
              </a:rPr>
              <a:t>ess</a:t>
            </a:r>
            <a:r>
              <a:rPr sz="900" spc="49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 </a:t>
            </a:r>
            <a:r>
              <a:rPr sz="900" spc="-20" dirty="0">
                <a:latin typeface="Arial MT"/>
                <a:cs typeface="Arial MT"/>
              </a:rPr>
              <a:t>8050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45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537210" algn="l"/>
              </a:tabLst>
            </a:pPr>
            <a:r>
              <a:rPr sz="900" spc="-20" dirty="0">
                <a:latin typeface="Arial MT"/>
                <a:cs typeface="Arial MT"/>
              </a:rPr>
              <a:t>8051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536575" algn="l"/>
              </a:tabLst>
            </a:pPr>
            <a:r>
              <a:rPr sz="900" spc="-20" dirty="0">
                <a:latin typeface="Arial MT"/>
                <a:cs typeface="Arial MT"/>
              </a:rPr>
              <a:t>8052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536575" algn="l"/>
              </a:tabLst>
            </a:pPr>
            <a:r>
              <a:rPr sz="900" spc="-20" dirty="0">
                <a:latin typeface="Arial MT"/>
                <a:cs typeface="Arial MT"/>
              </a:rPr>
              <a:t>8053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7274341" y="3649762"/>
          <a:ext cx="1400175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7105367" y="4490556"/>
            <a:ext cx="39878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">
              <a:lnSpc>
                <a:spcPct val="137000"/>
              </a:lnSpc>
              <a:spcBef>
                <a:spcPts val="100"/>
              </a:spcBef>
            </a:pP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95" dirty="0">
                <a:solidFill>
                  <a:srgbClr val="909090"/>
                </a:solidFill>
                <a:latin typeface="Arial MT"/>
                <a:cs typeface="Arial MT"/>
              </a:rPr>
              <a:t>tJo</a:t>
            </a:r>
            <a:r>
              <a:rPr sz="900" spc="5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63122" y="4490556"/>
            <a:ext cx="1461135" cy="401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500"/>
              </a:spcBef>
            </a:pP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114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929" y="5222950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0" y="0"/>
                </a:moveTo>
                <a:lnTo>
                  <a:pt x="17506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42977" y="21692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3102" y="1860763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346" y="0"/>
                </a:lnTo>
              </a:path>
            </a:pathLst>
          </a:custGeom>
          <a:ln w="17219">
            <a:solidFill>
              <a:srgbClr val="648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58602"/>
            <a:ext cx="10690860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692" y="0"/>
                </a:lnTo>
              </a:path>
            </a:pathLst>
          </a:custGeom>
          <a:ln w="1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871" y="2292825"/>
            <a:ext cx="62617" cy="782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698" y="2887696"/>
            <a:ext cx="46963" cy="782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9766" y="6707385"/>
            <a:ext cx="657487" cy="782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680" y="1322249"/>
            <a:ext cx="3780553" cy="1878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5420" y="3185130"/>
            <a:ext cx="203508" cy="704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63" y="4515759"/>
            <a:ext cx="634005" cy="10175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63" y="5384583"/>
            <a:ext cx="571387" cy="1095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754" y="5799426"/>
            <a:ext cx="1753299" cy="3003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55997" y="2300653"/>
            <a:ext cx="383534" cy="7044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87549" y="883924"/>
            <a:ext cx="594869" cy="6261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633" y="1064730"/>
            <a:ext cx="164020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89685" algn="l"/>
              </a:tabLst>
            </a:pPr>
            <a:r>
              <a:rPr sz="1350" baseline="3086" dirty="0">
                <a:solidFill>
                  <a:srgbClr val="343434"/>
                </a:solidFill>
                <a:latin typeface="Cambria"/>
                <a:cs typeface="Cambria"/>
              </a:rPr>
              <a:t>F</a:t>
            </a:r>
            <a:r>
              <a:rPr sz="1125" baseline="3703" dirty="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sz="950" dirty="0">
                <a:solidFill>
                  <a:srgbClr val="343434"/>
                </a:solidFill>
                <a:latin typeface="Cambria"/>
                <a:cs typeface="Cambria"/>
              </a:rPr>
              <a:t>l</a:t>
            </a:r>
            <a:r>
              <a:rPr sz="825" baseline="5050" dirty="0">
                <a:solidFill>
                  <a:srgbClr val="343434"/>
                </a:solidFill>
                <a:latin typeface="Cambria"/>
                <a:cs typeface="Cambria"/>
              </a:rPr>
              <a:t>€'</a:t>
            </a:r>
            <a:r>
              <a:rPr sz="825" spc="412" baseline="5050" dirty="0">
                <a:solidFill>
                  <a:srgbClr val="343434"/>
                </a:solidFill>
                <a:latin typeface="Cambria"/>
                <a:cs typeface="Cambria"/>
              </a:rPr>
              <a:t>  </a:t>
            </a:r>
            <a:r>
              <a:rPr sz="1425" baseline="2923" dirty="0">
                <a:solidFill>
                  <a:srgbClr val="282828"/>
                </a:solidFill>
                <a:latin typeface="Cambria"/>
                <a:cs typeface="Cambria"/>
              </a:rPr>
              <a:t>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eset</a:t>
            </a:r>
            <a:r>
              <a:rPr sz="950" spc="445" dirty="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282828"/>
                </a:solidFill>
                <a:latin typeface="Cambria"/>
                <a:cs typeface="Cambria"/>
              </a:rPr>
              <a:t>Assembler</a:t>
            </a:r>
            <a:r>
              <a:rPr sz="950" dirty="0">
                <a:solidFill>
                  <a:srgbClr val="282828"/>
                </a:solidFill>
                <a:latin typeface="Cambria"/>
                <a:cs typeface="Cambria"/>
              </a:rPr>
              <a:t>	</a:t>
            </a:r>
            <a:r>
              <a:rPr sz="1425" spc="-30" baseline="2923" dirty="0">
                <a:solidFill>
                  <a:srgbClr val="2D2D2D"/>
                </a:solidFill>
                <a:latin typeface="Cambria"/>
                <a:cs typeface="Cambria"/>
              </a:rPr>
              <a:t>Debu</a:t>
            </a:r>
            <a:r>
              <a:rPr sz="1425" spc="-30" baseline="-5847" dirty="0">
                <a:solidFill>
                  <a:srgbClr val="2D2D2D"/>
                </a:solidFill>
                <a:latin typeface="Cambria"/>
                <a:cs typeface="Cambria"/>
              </a:rPr>
              <a:t>9</a:t>
            </a:r>
            <a:endParaRPr sz="1425" baseline="-5847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1112" y="1064730"/>
            <a:ext cx="212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44" baseline="3472" dirty="0">
                <a:solidFill>
                  <a:srgbClr val="212121"/>
                </a:solidFill>
                <a:latin typeface="Cambria"/>
                <a:cs typeface="Cambria"/>
              </a:rPr>
              <a:t>H</a:t>
            </a:r>
            <a:r>
              <a:rPr sz="825" spc="44" baseline="5050" dirty="0">
                <a:solidFill>
                  <a:srgbClr val="212121"/>
                </a:solidFill>
                <a:latin typeface="Cambria"/>
                <a:cs typeface="Cambria"/>
              </a:rPr>
              <a:t>i</a:t>
            </a:r>
            <a:r>
              <a:rPr sz="950" spc="30" dirty="0">
                <a:solidFill>
                  <a:srgbClr val="212121"/>
                </a:solidFill>
                <a:latin typeface="Cambria"/>
                <a:cs typeface="Cambria"/>
              </a:rPr>
              <a:t>ll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81" y="1555345"/>
            <a:ext cx="671195" cy="158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 marR="171450" indent="-176530">
              <a:lnSpc>
                <a:spcPct val="125499"/>
              </a:lnSpc>
              <a:spcBef>
                <a:spcPts val="100"/>
              </a:spcBef>
            </a:pPr>
            <a:r>
              <a:rPr sz="900" spc="-130" dirty="0">
                <a:solidFill>
                  <a:srgbClr val="262626"/>
                </a:solidFill>
                <a:latin typeface="Courier New"/>
                <a:cs typeface="Courier New"/>
              </a:rPr>
              <a:t>Registers </a:t>
            </a:r>
            <a:r>
              <a:rPr sz="900" spc="-50" dirty="0">
                <a:solidFill>
                  <a:srgbClr val="484848"/>
                </a:solidFill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  <a:p>
            <a:pPr marR="13335" algn="r">
              <a:lnSpc>
                <a:spcPct val="100000"/>
              </a:lnSpc>
              <a:spcBef>
                <a:spcPts val="575"/>
              </a:spcBef>
              <a:tabLst>
                <a:tab pos="378460" algn="l"/>
              </a:tabLst>
            </a:pPr>
            <a:r>
              <a:rPr sz="850" i="1" spc="-25" dirty="0">
                <a:solidFill>
                  <a:srgbClr val="2D2D2D"/>
                </a:solidFill>
                <a:latin typeface="Cambria"/>
                <a:cs typeface="Cambria"/>
              </a:rPr>
              <a:t>BC</a:t>
            </a:r>
            <a:r>
              <a:rPr sz="850" i="1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A2A2A"/>
                </a:solidFill>
                <a:latin typeface="Cambria"/>
                <a:cs typeface="Cambria"/>
              </a:rPr>
              <a:t>3</a:t>
            </a:r>
            <a:endParaRPr sz="850">
              <a:latin typeface="Cambria"/>
              <a:cs typeface="Cambria"/>
            </a:endParaRPr>
          </a:p>
          <a:p>
            <a:pPr marR="15875" algn="r">
              <a:lnSpc>
                <a:spcPct val="100000"/>
              </a:lnSpc>
              <a:spcBef>
                <a:spcPts val="580"/>
              </a:spcBef>
              <a:tabLst>
                <a:tab pos="378460" algn="l"/>
              </a:tabLst>
            </a:pPr>
            <a:r>
              <a:rPr sz="850" i="1" spc="-25" dirty="0">
                <a:solidFill>
                  <a:srgbClr val="2B2B2B"/>
                </a:solidFill>
                <a:latin typeface="Cambria"/>
                <a:cs typeface="Cambria"/>
              </a:rPr>
              <a:t>DF</a:t>
            </a:r>
            <a:r>
              <a:rPr sz="850" i="1" dirty="0">
                <a:solidFill>
                  <a:srgbClr val="2B2B2B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R="57785" algn="r">
              <a:lnSpc>
                <a:spcPct val="100000"/>
              </a:lnSpc>
              <a:spcBef>
                <a:spcPts val="580"/>
              </a:spcBef>
              <a:tabLst>
                <a:tab pos="372110" algn="l"/>
              </a:tabLst>
            </a:pPr>
            <a:r>
              <a:rPr sz="850" spc="-125" dirty="0">
                <a:solidFill>
                  <a:srgbClr val="2D2D2D"/>
                </a:solidFill>
                <a:latin typeface="Cambria"/>
                <a:cs typeface="Cambria"/>
              </a:rPr>
              <a:t>/-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f</a:t>
            </a:r>
            <a:r>
              <a:rPr sz="850" i="1" spc="-25" dirty="0">
                <a:solidFill>
                  <a:srgbClr val="2D2D2D"/>
                </a:solidFill>
                <a:latin typeface="Cambria"/>
                <a:cs typeface="Cambria"/>
              </a:rPr>
              <a:t>£</a:t>
            </a:r>
            <a:r>
              <a:rPr sz="850" i="1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343434"/>
                </a:solidFill>
                <a:latin typeface="Cambria"/>
                <a:cs typeface="Cambria"/>
              </a:rPr>
              <a:t>IF</a:t>
            </a:r>
            <a:endParaRPr sz="850">
              <a:latin typeface="Cambria"/>
              <a:cs typeface="Cambria"/>
            </a:endParaRPr>
          </a:p>
          <a:p>
            <a:pPr marR="14604" algn="r">
              <a:lnSpc>
                <a:spcPct val="100000"/>
              </a:lnSpc>
              <a:spcBef>
                <a:spcPts val="685"/>
              </a:spcBef>
              <a:tabLst>
                <a:tab pos="292100" algn="l"/>
              </a:tabLst>
            </a:pPr>
            <a:r>
              <a:rPr sz="750" spc="-50" dirty="0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sz="750" dirty="0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sz="750" spc="-25" dirty="0">
                <a:solidFill>
                  <a:srgbClr val="363636"/>
                </a:solidFill>
                <a:latin typeface="Cambria"/>
                <a:cs typeface="Cambria"/>
              </a:rPr>
              <a:t>0</a:t>
            </a:r>
            <a:r>
              <a:rPr sz="7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75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850" spc="-25" dirty="0">
                <a:solidFill>
                  <a:srgbClr val="1C1C1C"/>
                </a:solidFill>
                <a:latin typeface="Cambria"/>
                <a:cs typeface="Cambria"/>
              </a:rPr>
              <a:t>42</a:t>
            </a:r>
            <a:endParaRPr sz="850">
              <a:latin typeface="Cambria"/>
              <a:cs typeface="Cambria"/>
            </a:endParaRPr>
          </a:p>
          <a:p>
            <a:pPr marR="10160" algn="r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666" y="1763420"/>
            <a:ext cx="1377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2D2D2D"/>
                </a:solidFill>
                <a:latin typeface="Courier New"/>
                <a:cs typeface="Courier New"/>
              </a:rPr>
              <a:t>03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9964" y="1597199"/>
            <a:ext cx="2247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262626"/>
                </a:solidFill>
                <a:latin typeface="Arial MT"/>
                <a:cs typeface="Arial MT"/>
              </a:rPr>
              <a:t>Flag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0474" y="1837995"/>
            <a:ext cx="283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800" spc="-50" dirty="0">
                <a:solidFill>
                  <a:srgbClr val="343434"/>
                </a:solidFill>
                <a:latin typeface="Courier New"/>
                <a:cs typeface="Courier New"/>
              </a:rPr>
              <a:t>S</a:t>
            </a:r>
            <a:r>
              <a:rPr sz="800" dirty="0">
                <a:solidFill>
                  <a:srgbClr val="343434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5040" y="1898546"/>
            <a:ext cx="147955" cy="12458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680"/>
              </a:spcBef>
            </a:pPr>
            <a:r>
              <a:rPr sz="850" spc="-25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r>
              <a:rPr sz="850" spc="-25" dirty="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endParaRPr sz="850">
              <a:latin typeface="Cambria"/>
              <a:cs typeface="Cambria"/>
            </a:endParaRPr>
          </a:p>
          <a:p>
            <a:pPr marL="23495">
              <a:lnSpc>
                <a:spcPct val="100000"/>
              </a:lnSpc>
              <a:spcBef>
                <a:spcPts val="585"/>
              </a:spcBef>
            </a:pPr>
            <a:r>
              <a:rPr sz="850" spc="-25" dirty="0">
                <a:solidFill>
                  <a:srgbClr val="232323"/>
                </a:solidFill>
                <a:latin typeface="Cambria"/>
                <a:cs typeface="Cambria"/>
              </a:rPr>
              <a:t>FB</a:t>
            </a:r>
            <a:endParaRPr sz="850">
              <a:latin typeface="Cambria"/>
              <a:cs typeface="Cambria"/>
            </a:endParaRPr>
          </a:p>
          <a:p>
            <a:pPr marL="19050">
              <a:lnSpc>
                <a:spcPct val="100000"/>
              </a:lnSpc>
              <a:spcBef>
                <a:spcPts val="580"/>
              </a:spcBef>
            </a:pPr>
            <a:r>
              <a:rPr sz="850" i="1" spc="-25" dirty="0">
                <a:solidFill>
                  <a:srgbClr val="3D3D3D"/>
                </a:solidFill>
                <a:latin typeface="Cambria"/>
                <a:cs typeface="Cambria"/>
              </a:rPr>
              <a:t>74</a:t>
            </a:r>
            <a:endParaRPr sz="850">
              <a:latin typeface="Cambria"/>
              <a:cs typeface="Cambria"/>
            </a:endParaRPr>
          </a:p>
          <a:p>
            <a:pPr marL="23495">
              <a:lnSpc>
                <a:spcPct val="100000"/>
              </a:lnSpc>
              <a:spcBef>
                <a:spcPts val="685"/>
              </a:spcBef>
            </a:pPr>
            <a:r>
              <a:rPr sz="750" spc="-25" dirty="0">
                <a:solidFill>
                  <a:srgbClr val="343434"/>
                </a:solidFill>
                <a:latin typeface="Cambria"/>
                <a:cs typeface="Cambria"/>
              </a:rPr>
              <a:t>0</a:t>
            </a:r>
            <a:r>
              <a:rPr sz="750" spc="-25" dirty="0">
                <a:solidFill>
                  <a:srgbClr val="2F2F2F"/>
                </a:solidFill>
                <a:latin typeface="Cambria"/>
                <a:cs typeface="Cambria"/>
              </a:rPr>
              <a:t>0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50" spc="-25" dirty="0">
                <a:solidFill>
                  <a:srgbClr val="262626"/>
                </a:solidFill>
                <a:latin typeface="Cambria"/>
                <a:cs typeface="Cambria"/>
              </a:rPr>
              <a:t>1D</a:t>
            </a:r>
            <a:endParaRPr sz="850">
              <a:latin typeface="Cambria"/>
              <a:cs typeface="Cambria"/>
            </a:endParaRPr>
          </a:p>
          <a:p>
            <a:pPr marL="23495">
              <a:lnSpc>
                <a:spcPct val="100000"/>
              </a:lnSpc>
              <a:spcBef>
                <a:spcPts val="635"/>
              </a:spcBef>
            </a:pPr>
            <a:r>
              <a:rPr sz="800" spc="-25" dirty="0">
                <a:solidFill>
                  <a:srgbClr val="232323"/>
                </a:solidFill>
                <a:latin typeface="Cambria"/>
                <a:cs typeface="Cambria"/>
              </a:rPr>
              <a:t>FF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3431" y="2176415"/>
            <a:ext cx="831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0" dirty="0">
                <a:solidFill>
                  <a:srgbClr val="313131"/>
                </a:solidFill>
                <a:latin typeface="Cambria"/>
                <a:cs typeface="Cambria"/>
              </a:rPr>
              <a:t>8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30371" y="249548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solidFill>
                  <a:srgbClr val="3F3F3F"/>
                </a:solidFill>
                <a:latin typeface="Cambria"/>
                <a:cs typeface="Cambria"/>
              </a:rPr>
              <a:t>AC</a:t>
            </a:r>
            <a:r>
              <a:rPr sz="800" i="1" spc="40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800" spc="-50" dirty="0">
                <a:solidFill>
                  <a:srgbClr val="282828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5313" y="2786939"/>
            <a:ext cx="23622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solidFill>
                  <a:srgbClr val="383838"/>
                </a:solidFill>
                <a:latin typeface="Cambria"/>
                <a:cs typeface="Cambria"/>
              </a:rPr>
              <a:t>p</a:t>
            </a:r>
            <a:r>
              <a:rPr sz="850" i="1" spc="215" dirty="0">
                <a:solidFill>
                  <a:srgbClr val="383838"/>
                </a:solidFill>
                <a:latin typeface="Cambria"/>
                <a:cs typeface="Cambria"/>
              </a:rPr>
              <a:t>  </a:t>
            </a:r>
            <a:r>
              <a:rPr sz="850" spc="-50" dirty="0">
                <a:solidFill>
                  <a:srgbClr val="313131"/>
                </a:solidFill>
                <a:latin typeface="Cambria"/>
                <a:cs typeface="Cambria"/>
              </a:rPr>
              <a:t>g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764" y="2934173"/>
            <a:ext cx="338455" cy="4159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590"/>
              </a:spcBef>
            </a:pPr>
            <a:r>
              <a:rPr sz="800" i="1" spc="-25" dirty="0">
                <a:solidFill>
                  <a:srgbClr val="343434"/>
                </a:solidFill>
                <a:latin typeface="Cambria"/>
                <a:cs typeface="Cambria"/>
              </a:rPr>
              <a:t>IP</a:t>
            </a:r>
            <a:endParaRPr sz="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900" i="1" spc="-50" dirty="0">
                <a:solidFill>
                  <a:srgbClr val="313131"/>
                </a:solidFill>
                <a:latin typeface="Cambria"/>
                <a:cs typeface="Cambria"/>
              </a:rPr>
              <a:t>Jfit-</a:t>
            </a:r>
            <a:r>
              <a:rPr sz="900" i="1" spc="-25" dirty="0">
                <a:solidFill>
                  <a:srgbClr val="313131"/>
                </a:solidFill>
                <a:latin typeface="Cambria"/>
                <a:cs typeface="Cambria"/>
              </a:rPr>
              <a:t>Rep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306" y="3394270"/>
            <a:ext cx="1341120" cy="6108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900" b="1" spc="-60" dirty="0">
                <a:solidFill>
                  <a:srgbClr val="2A2A2A"/>
                </a:solidFill>
                <a:latin typeface="Cambria"/>
                <a:cs typeface="Cambria"/>
              </a:rPr>
              <a:t>Decfiual</a:t>
            </a:r>
            <a:r>
              <a:rPr sz="900" b="1" spc="6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313131"/>
                </a:solidFill>
                <a:latin typeface="Cambria"/>
                <a:cs typeface="Cambria"/>
              </a:rPr>
              <a:t>-</a:t>
            </a:r>
            <a:r>
              <a:rPr sz="900" spc="105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2A2A2A"/>
                </a:solidFill>
                <a:latin typeface="Cambria"/>
                <a:cs typeface="Cambria"/>
              </a:rPr>
              <a:t>Hex</a:t>
            </a:r>
            <a:r>
              <a:rPr sz="900" spc="-20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Convertiorr</a:t>
            </a:r>
            <a:endParaRPr sz="900">
              <a:latin typeface="Cambria"/>
              <a:cs typeface="Cambria"/>
            </a:endParaRPr>
          </a:p>
          <a:p>
            <a:pPr marR="28575" algn="r">
              <a:lnSpc>
                <a:spcPct val="100000"/>
              </a:lnSpc>
              <a:spcBef>
                <a:spcPts val="325"/>
              </a:spcBef>
              <a:tabLst>
                <a:tab pos="970280" algn="l"/>
              </a:tabLst>
            </a:pPr>
            <a:r>
              <a:rPr sz="850" spc="-10" dirty="0">
                <a:solidFill>
                  <a:srgbClr val="242424"/>
                </a:solidFill>
                <a:latin typeface="Cambria"/>
                <a:cs typeface="Cambria"/>
              </a:rPr>
              <a:t>Decimal</a:t>
            </a:r>
            <a:r>
              <a:rPr sz="850" dirty="0">
                <a:solidFill>
                  <a:srgbClr val="242424"/>
                </a:solidFill>
                <a:latin typeface="Cambria"/>
                <a:cs typeface="Cambria"/>
              </a:rPr>
              <a:t>	</a:t>
            </a:r>
            <a:r>
              <a:rPr sz="850" spc="-25" dirty="0">
                <a:solidFill>
                  <a:srgbClr val="262626"/>
                </a:solidFill>
                <a:latin typeface="Cambria"/>
                <a:cs typeface="Cambria"/>
              </a:rPr>
              <a:t>Hex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889000" algn="l"/>
              </a:tabLst>
            </a:pPr>
            <a:r>
              <a:rPr sz="800" spc="-50" dirty="0">
                <a:latin typeface="Courier New"/>
                <a:cs typeface="Courier New"/>
              </a:rPr>
              <a:t>0</a:t>
            </a:r>
            <a:r>
              <a:rPr sz="800" dirty="0">
                <a:latin typeface="Courier New"/>
                <a:cs typeface="Courier New"/>
              </a:rPr>
              <a:t>	</a:t>
            </a: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3003" y="3199934"/>
            <a:ext cx="1390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F2F2F"/>
                </a:solidFill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306" y="472624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6975" y="4726244"/>
            <a:ext cx="9753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646430" algn="l"/>
              </a:tabLst>
            </a:pPr>
            <a:r>
              <a:rPr sz="800" spc="-50" dirty="0">
                <a:solidFill>
                  <a:srgbClr val="3A3A3A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3A3A3A"/>
                </a:solidFill>
                <a:latin typeface="Courier New"/>
                <a:cs typeface="Courier New"/>
              </a:rPr>
              <a:t>	</a:t>
            </a:r>
            <a:r>
              <a:rPr sz="800" spc="-50" dirty="0">
                <a:solidFill>
                  <a:srgbClr val="3F3F3F"/>
                </a:solidFill>
                <a:latin typeface="Courier New"/>
                <a:cs typeface="Courier New"/>
              </a:rPr>
              <a:t>e</a:t>
            </a:r>
            <a:r>
              <a:rPr sz="800" dirty="0">
                <a:solidFill>
                  <a:srgbClr val="3F3F3F"/>
                </a:solidFill>
                <a:latin typeface="Courier New"/>
                <a:cs typeface="Courier New"/>
              </a:rPr>
              <a:t>	</a:t>
            </a:r>
            <a:r>
              <a:rPr sz="800" spc="-25" dirty="0">
                <a:latin typeface="Courier New"/>
                <a:cs typeface="Courier New"/>
              </a:rPr>
              <a:t>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97979"/>
                </a:solidFill>
                <a:latin typeface="Cambria"/>
                <a:cs typeface="Cambria"/>
              </a:rPr>
              <a:t>/J</a:t>
            </a:r>
            <a:r>
              <a:rPr sz="900" spc="215" dirty="0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333333"/>
                </a:solidFill>
                <a:latin typeface="Cambria"/>
                <a:cs typeface="Cambria"/>
              </a:rPr>
              <a:t>Update</a:t>
            </a:r>
            <a:r>
              <a:rPr sz="9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363636"/>
                </a:solidFill>
                <a:latin typeface="Cambria"/>
                <a:cs typeface="Cambria"/>
              </a:rPr>
              <a:t>Port</a:t>
            </a:r>
            <a:r>
              <a:rPr sz="900" spc="4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Cambria"/>
                <a:cs typeface="Cambria"/>
              </a:rPr>
              <a:t>Value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14" y="5583109"/>
            <a:ext cx="109855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  <a:tab pos="693420" algn="l"/>
                <a:tab pos="981710" algn="l"/>
              </a:tabLst>
            </a:pPr>
            <a:r>
              <a:rPr sz="900" spc="-20" dirty="0">
                <a:latin typeface="Cambria"/>
                <a:cs typeface="Cambria"/>
              </a:rPr>
              <a:t>8055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424242"/>
                </a:solidFill>
                <a:latin typeface="Cambria"/>
                <a:cs typeface="Cambria"/>
              </a:rPr>
              <a:t>—</a:t>
            </a:r>
            <a:r>
              <a:rPr sz="900" dirty="0">
                <a:solidFill>
                  <a:srgbClr val="424242"/>
                </a:solidFill>
                <a:latin typeface="Cambria"/>
                <a:cs typeface="Cambria"/>
              </a:rPr>
              <a:t>	</a:t>
            </a:r>
            <a:r>
              <a:rPr sz="900" spc="-75" dirty="0">
                <a:solidFill>
                  <a:srgbClr val="383838"/>
                </a:solidFill>
                <a:latin typeface="Cambria"/>
                <a:cs typeface="Cambria"/>
              </a:rPr>
              <a:t>-</a:t>
            </a:r>
            <a:r>
              <a:rPr sz="900" spc="-25" dirty="0">
                <a:solidFill>
                  <a:srgbClr val="383838"/>
                </a:solidFill>
                <a:latin typeface="Cambria"/>
                <a:cs typeface="Cambria"/>
              </a:rPr>
              <a:t>I-</a:t>
            </a:r>
            <a:r>
              <a:rPr sz="900" dirty="0">
                <a:solidFill>
                  <a:srgbClr val="383838"/>
                </a:solidFill>
                <a:latin typeface="Cambria"/>
                <a:cs typeface="Cambria"/>
              </a:rPr>
              <a:t>	</a:t>
            </a:r>
            <a:r>
              <a:rPr sz="900" spc="-65" dirty="0">
                <a:latin typeface="Cambria"/>
                <a:cs typeface="Cambria"/>
              </a:rPr>
              <a:t>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07841" y="1700801"/>
            <a:ext cx="5226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2B2B2B"/>
                </a:solidFill>
                <a:latin typeface="Cambria"/>
                <a:cs typeface="Cambria"/>
              </a:rPr>
              <a:t>Load</a:t>
            </a:r>
            <a:r>
              <a:rPr sz="900" spc="6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Cambria"/>
                <a:cs typeface="Cambria"/>
              </a:rPr>
              <a:t>me</a:t>
            </a:r>
            <a:r>
              <a:rPr sz="900" spc="-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mbria"/>
                <a:cs typeface="Cambria"/>
              </a:rPr>
              <a:t>at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67685" y="1931488"/>
            <a:ext cx="1151890" cy="325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7655" indent="-27051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SzPct val="94736"/>
              <a:buAutoNum type="arabicPlain"/>
              <a:tabLst>
                <a:tab pos="287655" algn="l"/>
              </a:tabLst>
            </a:pPr>
            <a:r>
              <a:rPr sz="950" dirty="0">
                <a:solidFill>
                  <a:srgbClr val="BA8782"/>
                </a:solidFill>
                <a:latin typeface="Courier New"/>
                <a:cs typeface="Courier New"/>
              </a:rPr>
              <a:t>LXI</a:t>
            </a:r>
            <a:r>
              <a:rPr sz="950" spc="160" dirty="0">
                <a:solidFill>
                  <a:srgbClr val="BA8782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H,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AFAFAF"/>
                </a:solidFill>
                <a:latin typeface="Courier New"/>
                <a:cs typeface="Courier New"/>
              </a:rPr>
              <a:t>8''l</a:t>
            </a:r>
            <a:endParaRPr sz="950">
              <a:latin typeface="Courier New"/>
              <a:cs typeface="Courier New"/>
            </a:endParaRPr>
          </a:p>
          <a:p>
            <a:pPr marL="278765" indent="-26606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SzPct val="94736"/>
              <a:buAutoNum type="arabicPlain"/>
              <a:tabLst>
                <a:tab pos="278765" algn="l"/>
              </a:tabLst>
            </a:pPr>
            <a:r>
              <a:rPr sz="950" dirty="0">
                <a:solidFill>
                  <a:srgbClr val="A06060"/>
                </a:solidFill>
                <a:latin typeface="Courier New"/>
                <a:cs typeface="Courier New"/>
              </a:rPr>
              <a:t>MOV</a:t>
            </a:r>
            <a:r>
              <a:rPr sz="950" spc="185" dirty="0">
                <a:solidFill>
                  <a:srgbClr val="A0606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C,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488262"/>
                </a:solidFill>
                <a:latin typeface="Courier New"/>
                <a:cs typeface="Courier New"/>
              </a:rPr>
              <a:t>M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4049" y="2389598"/>
            <a:ext cx="1477645" cy="7594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SzPct val="105555"/>
              <a:buAutoNum type="arabicPlain" startAt="4"/>
              <a:tabLst>
                <a:tab pos="292100" algn="l"/>
              </a:tabLst>
            </a:pPr>
            <a:r>
              <a:rPr sz="900" spc="55" dirty="0">
                <a:solidFill>
                  <a:srgbClr val="4D4D4D"/>
                </a:solidFill>
                <a:latin typeface="Courier New"/>
                <a:cs typeface="Courier New"/>
              </a:rPr>
              <a:t>LCGP@:</a:t>
            </a:r>
            <a:r>
              <a:rPr sz="900" spc="150" dirty="0">
                <a:solidFill>
                  <a:srgbClr val="4D4D4D"/>
                </a:solidFill>
                <a:latin typeface="Courier New"/>
                <a:cs typeface="Courier New"/>
              </a:rPr>
              <a:t> </a:t>
            </a:r>
            <a:r>
              <a:rPr sz="900" spc="55" dirty="0">
                <a:solidFill>
                  <a:srgbClr val="AE5E59"/>
                </a:solidFill>
                <a:latin typeface="Courier New"/>
                <a:cs typeface="Courier New"/>
              </a:rPr>
              <a:t>MOV</a:t>
            </a:r>
            <a:r>
              <a:rPr sz="900" spc="60" dirty="0">
                <a:solidFill>
                  <a:srgbClr val="AE5E59"/>
                </a:solidFill>
                <a:latin typeface="Courier New"/>
                <a:cs typeface="Courier New"/>
              </a:rPr>
              <a:t> </a:t>
            </a:r>
            <a:r>
              <a:rPr sz="900" spc="55" dirty="0">
                <a:latin typeface="Courier New"/>
                <a:cs typeface="Courier New"/>
              </a:rPr>
              <a:t>D,</a:t>
            </a:r>
            <a:r>
              <a:rPr sz="900" spc="185" dirty="0"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606060"/>
                </a:solidFill>
                <a:latin typeface="Courier New"/>
                <a:cs typeface="Courier New"/>
              </a:rPr>
              <a:t>C</a:t>
            </a:r>
            <a:endParaRPr sz="900">
              <a:latin typeface="Courier New"/>
              <a:cs typeface="Courier New"/>
            </a:endParaRPr>
          </a:p>
          <a:p>
            <a:pPr marL="292100" indent="-278765">
              <a:lnSpc>
                <a:spcPct val="100000"/>
              </a:lnSpc>
              <a:spcBef>
                <a:spcPts val="30"/>
              </a:spcBef>
              <a:buClr>
                <a:srgbClr val="808080"/>
              </a:buClr>
              <a:buSzPct val="105555"/>
              <a:buAutoNum type="arabicPlain" startAt="4"/>
              <a:tabLst>
                <a:tab pos="292100" algn="l"/>
              </a:tabLst>
            </a:pPr>
            <a:r>
              <a:rPr sz="900" spc="55" dirty="0">
                <a:solidFill>
                  <a:srgbClr val="B87E82"/>
                </a:solidFill>
                <a:latin typeface="Courier New"/>
                <a:cs typeface="Courier New"/>
              </a:rPr>
              <a:t>LXI</a:t>
            </a:r>
            <a:r>
              <a:rPr sz="900" spc="130" dirty="0">
                <a:solidFill>
                  <a:srgbClr val="B87E82"/>
                </a:solidFill>
                <a:latin typeface="Courier New"/>
                <a:cs typeface="Courier New"/>
              </a:rPr>
              <a:t> </a:t>
            </a:r>
            <a:r>
              <a:rPr sz="900" spc="55" dirty="0">
                <a:latin typeface="Courier New"/>
                <a:cs typeface="Courier New"/>
              </a:rPr>
              <a:t>H,</a:t>
            </a:r>
            <a:r>
              <a:rPr sz="900" spc="114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9C7E9C"/>
                </a:solidFill>
                <a:latin typeface="Courier New"/>
                <a:cs typeface="Courier New"/>
              </a:rPr>
              <a:t>809</a:t>
            </a:r>
            <a:endParaRPr sz="900">
              <a:latin typeface="Courier New"/>
              <a:cs typeface="Courier New"/>
            </a:endParaRPr>
          </a:p>
          <a:p>
            <a:pPr marL="292100" marR="6985" indent="-274320">
              <a:lnSpc>
                <a:spcPts val="1170"/>
              </a:lnSpc>
              <a:spcBef>
                <a:spcPts val="45"/>
              </a:spcBef>
              <a:buClr>
                <a:srgbClr val="000000"/>
              </a:buClr>
              <a:buAutoNum type="arabicPlain" startAt="4"/>
              <a:tabLst>
                <a:tab pos="294640" algn="l"/>
              </a:tabLst>
            </a:pPr>
            <a:r>
              <a:rPr sz="900" spc="55" dirty="0">
                <a:solidFill>
                  <a:srgbClr val="484848"/>
                </a:solidFill>
                <a:latin typeface="Courier New"/>
                <a:cs typeface="Courier New"/>
              </a:rPr>
              <a:t>LOCP2:</a:t>
            </a:r>
            <a:r>
              <a:rPr sz="900" spc="85" dirty="0">
                <a:solidFill>
                  <a:srgbClr val="484848"/>
                </a:solidFill>
                <a:latin typeface="Courier New"/>
                <a:cs typeface="Courier New"/>
              </a:rPr>
              <a:t> </a:t>
            </a:r>
            <a:r>
              <a:rPr sz="900" spc="55" dirty="0">
                <a:solidFill>
                  <a:srgbClr val="793D38"/>
                </a:solidFill>
                <a:latin typeface="Courier New"/>
                <a:cs typeface="Courier New"/>
              </a:rPr>
              <a:t>MOV</a:t>
            </a:r>
            <a:r>
              <a:rPr sz="900" spc="120" dirty="0">
                <a:solidFill>
                  <a:srgbClr val="793D38"/>
                </a:solidFill>
                <a:latin typeface="Courier New"/>
                <a:cs typeface="Courier New"/>
              </a:rPr>
              <a:t> </a:t>
            </a:r>
            <a:r>
              <a:rPr sz="900" spc="55" dirty="0">
                <a:latin typeface="Courier New"/>
                <a:cs typeface="Courier New"/>
              </a:rPr>
              <a:t>A,</a:t>
            </a:r>
            <a:r>
              <a:rPr sz="900" spc="170" dirty="0"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467C60"/>
                </a:solidFill>
                <a:latin typeface="Courier New"/>
                <a:cs typeface="Courier New"/>
              </a:rPr>
              <a:t>M 	</a:t>
            </a:r>
            <a:r>
              <a:rPr sz="900" spc="55" dirty="0">
                <a:solidFill>
                  <a:srgbClr val="8E706E"/>
                </a:solidFill>
                <a:latin typeface="Courier New"/>
                <a:cs typeface="Courier New"/>
              </a:rPr>
              <a:t>IMX</a:t>
            </a:r>
            <a:r>
              <a:rPr sz="900" spc="110" dirty="0">
                <a:solidFill>
                  <a:srgbClr val="8E706E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ourier New"/>
                <a:cs typeface="Courier New"/>
              </a:rPr>
              <a:t>H</a:t>
            </a:r>
            <a:endParaRPr sz="900">
              <a:latin typeface="Courier New"/>
              <a:cs typeface="Courier New"/>
            </a:endParaRPr>
          </a:p>
          <a:p>
            <a:pPr marL="19050">
              <a:lnSpc>
                <a:spcPts val="1130"/>
              </a:lnSpc>
              <a:tabLst>
                <a:tab pos="291465" algn="l"/>
              </a:tabLst>
            </a:pPr>
            <a:r>
              <a:rPr sz="950" spc="-50" dirty="0">
                <a:solidFill>
                  <a:srgbClr val="111111"/>
                </a:solidFill>
                <a:latin typeface="Courier New"/>
                <a:cs typeface="Courier New"/>
              </a:rPr>
              <a:t>8</a:t>
            </a:r>
            <a:r>
              <a:rPr sz="950" dirty="0">
                <a:solidFill>
                  <a:srgbClr val="111111"/>
                </a:solidFill>
                <a:latin typeface="Courier New"/>
                <a:cs typeface="Courier New"/>
              </a:rPr>
              <a:t>	</a:t>
            </a:r>
            <a:r>
              <a:rPr sz="950" dirty="0">
                <a:solidFill>
                  <a:srgbClr val="4D4D4D"/>
                </a:solidFill>
                <a:latin typeface="Courier New"/>
                <a:cs typeface="Courier New"/>
              </a:rPr>
              <a:t>CMP</a:t>
            </a:r>
            <a:r>
              <a:rPr sz="950" spc="135" dirty="0">
                <a:solidFill>
                  <a:srgbClr val="4D4D4D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528067"/>
                </a:solidFill>
                <a:latin typeface="Courier New"/>
                <a:cs typeface="Courier New"/>
              </a:rPr>
              <a:t>M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91415" y="3579338"/>
            <a:ext cx="1306195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205"/>
              </a:lnSpc>
              <a:buClr>
                <a:srgbClr val="000000"/>
              </a:buClr>
              <a:buSzPct val="116666"/>
              <a:buAutoNum type="arabicPlain" startAt="12"/>
              <a:tabLst>
                <a:tab pos="355600" algn="l"/>
                <a:tab pos="679450" algn="l"/>
              </a:tabLst>
            </a:pPr>
            <a:r>
              <a:rPr sz="900" spc="-25" dirty="0">
                <a:solidFill>
                  <a:srgbClr val="565656"/>
                </a:solidFill>
                <a:latin typeface="Courier New"/>
                <a:cs typeface="Courier New"/>
              </a:rPr>
              <a:t>DCX</a:t>
            </a:r>
            <a:r>
              <a:rPr sz="900" dirty="0">
                <a:solidFill>
                  <a:srgbClr val="565656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494949"/>
                </a:solidFill>
                <a:latin typeface="Courier New"/>
                <a:cs typeface="Courier New"/>
              </a:rPr>
              <a:t>H</a:t>
            </a:r>
            <a:endParaRPr sz="900">
              <a:latin typeface="Courier New"/>
              <a:cs typeface="Courier New"/>
            </a:endParaRPr>
          </a:p>
          <a:p>
            <a:pPr marL="354965" indent="-340995">
              <a:lnSpc>
                <a:spcPts val="1130"/>
              </a:lnSpc>
              <a:spcBef>
                <a:spcPts val="10"/>
              </a:spcBef>
              <a:buClr>
                <a:srgbClr val="3D3D3D"/>
              </a:buClr>
              <a:buAutoNum type="arabicPlain" startAt="12"/>
              <a:tabLst>
                <a:tab pos="354965" algn="l"/>
              </a:tabLst>
            </a:pPr>
            <a:r>
              <a:rPr sz="950" dirty="0">
                <a:solidFill>
                  <a:srgbClr val="A57069"/>
                </a:solidFill>
                <a:latin typeface="Courier New"/>
                <a:cs typeface="Courier New"/>
              </a:rPr>
              <a:t>MOV</a:t>
            </a:r>
            <a:r>
              <a:rPr sz="950" spc="120" dirty="0">
                <a:solidFill>
                  <a:srgbClr val="A57069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M,</a:t>
            </a:r>
            <a:r>
              <a:rPr sz="950" spc="175" dirty="0">
                <a:latin typeface="Courier New"/>
                <a:cs typeface="Courier New"/>
              </a:rPr>
              <a:t> </a:t>
            </a:r>
            <a:r>
              <a:rPr sz="950" spc="20" dirty="0">
                <a:solidFill>
                  <a:srgbClr val="5D5D5D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  <a:p>
            <a:pPr marL="367030" indent="-353695">
              <a:lnSpc>
                <a:spcPts val="1175"/>
              </a:lnSpc>
              <a:buClr>
                <a:srgbClr val="000000"/>
              </a:buClr>
              <a:buSzPct val="111111"/>
              <a:buAutoNum type="arabicPlain" startAt="12"/>
              <a:tabLst>
                <a:tab pos="367030" algn="l"/>
              </a:tabLst>
            </a:pPr>
            <a:r>
              <a:rPr sz="900" dirty="0">
                <a:solidFill>
                  <a:srgbClr val="907C79"/>
                </a:solidFill>
                <a:latin typeface="Courier New"/>
                <a:cs typeface="Courier New"/>
              </a:rPr>
              <a:t>IMX</a:t>
            </a:r>
            <a:r>
              <a:rPr sz="900" spc="270" dirty="0">
                <a:solidFill>
                  <a:srgbClr val="907C79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545454"/>
                </a:solidFill>
                <a:latin typeface="Courier New"/>
                <a:cs typeface="Courier New"/>
              </a:rPr>
              <a:t>H</a:t>
            </a:r>
            <a:endParaRPr sz="900">
              <a:latin typeface="Courier New"/>
              <a:cs typeface="Courier New"/>
            </a:endParaRPr>
          </a:p>
          <a:p>
            <a:pPr marL="365125" indent="-351790">
              <a:lnSpc>
                <a:spcPts val="1185"/>
              </a:lnSpc>
              <a:buClr>
                <a:srgbClr val="000000"/>
              </a:buClr>
              <a:buSzPct val="111111"/>
              <a:buAutoNum type="arabicPlain" startAt="12"/>
              <a:tabLst>
                <a:tab pos="365125" algn="l"/>
              </a:tabLst>
            </a:pPr>
            <a:r>
              <a:rPr sz="900" spc="55" dirty="0">
                <a:solidFill>
                  <a:srgbClr val="595959"/>
                </a:solidFill>
                <a:latin typeface="Courier New"/>
                <a:cs typeface="Courier New"/>
              </a:rPr>
              <a:t>LGCP1:</a:t>
            </a:r>
            <a:r>
              <a:rPr sz="900" spc="9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900" spc="55" dirty="0">
                <a:solidFill>
                  <a:srgbClr val="4D4D4D"/>
                </a:solidFill>
                <a:latin typeface="Courier New"/>
                <a:cs typeface="Courier New"/>
              </a:rPr>
              <a:t>DCR</a:t>
            </a:r>
            <a:r>
              <a:rPr sz="900" spc="120" dirty="0">
                <a:solidFill>
                  <a:srgbClr val="4D4D4D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607467"/>
                </a:solidFill>
                <a:latin typeface="Courier New"/>
                <a:cs typeface="Courier New"/>
              </a:rPr>
              <a:t>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84254" y="4459684"/>
            <a:ext cx="1085850" cy="3263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8935" indent="-348615">
              <a:lnSpc>
                <a:spcPts val="1185"/>
              </a:lnSpc>
              <a:spcBef>
                <a:spcPts val="85"/>
              </a:spcBef>
              <a:buClr>
                <a:srgbClr val="000000"/>
              </a:buClr>
              <a:buSzPct val="105263"/>
              <a:buAutoNum type="arabicPlain" startAt="18"/>
              <a:tabLst>
                <a:tab pos="368935" algn="l"/>
              </a:tabLst>
            </a:pPr>
            <a:r>
              <a:rPr sz="950" dirty="0">
                <a:solidFill>
                  <a:srgbClr val="773B44"/>
                </a:solidFill>
                <a:latin typeface="Courier New"/>
                <a:cs typeface="Courier New"/>
              </a:rPr>
              <a:t>JNZ</a:t>
            </a:r>
            <a:r>
              <a:rPr sz="950" spc="170" dirty="0">
                <a:solidFill>
                  <a:srgbClr val="773B44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LOOP3</a:t>
            </a:r>
            <a:endParaRPr sz="950">
              <a:latin typeface="Courier New"/>
              <a:cs typeface="Courier New"/>
            </a:endParaRPr>
          </a:p>
          <a:p>
            <a:pPr marL="373380" indent="-360680">
              <a:lnSpc>
                <a:spcPts val="1185"/>
              </a:lnSpc>
              <a:buClr>
                <a:srgbClr val="000000"/>
              </a:buClr>
              <a:buSzPct val="111111"/>
              <a:buAutoNum type="arabicPlain" startAt="18"/>
              <a:tabLst>
                <a:tab pos="373380" algn="l"/>
              </a:tabLst>
            </a:pPr>
            <a:r>
              <a:rPr sz="900" spc="-25" dirty="0">
                <a:solidFill>
                  <a:srgbClr val="494949"/>
                </a:solidFill>
                <a:latin typeface="Courier New"/>
                <a:cs typeface="Courier New"/>
              </a:rPr>
              <a:t>HLT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972365" y="3133165"/>
          <a:ext cx="6640829" cy="46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pPr marR="82550" algn="r">
                        <a:lnSpc>
                          <a:spcPts val="1185"/>
                        </a:lnSpc>
                      </a:pPr>
                      <a:r>
                        <a:rPr sz="1000" spc="15" dirty="0">
                          <a:solidFill>
                            <a:srgbClr val="646464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dirty="0">
                          <a:solidFill>
                            <a:srgbClr val="505050"/>
                          </a:solidFill>
                          <a:latin typeface="Courier New"/>
                          <a:cs typeface="Courier New"/>
                        </a:rPr>
                        <a:t>JC</a:t>
                      </a:r>
                      <a:r>
                        <a:rPr sz="950" spc="140" dirty="0">
                          <a:solidFill>
                            <a:srgbClr val="505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LOOP1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1F76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marR="83820" algn="r">
                        <a:lnSpc>
                          <a:spcPts val="1090"/>
                        </a:lnSpc>
                      </a:pPr>
                      <a:r>
                        <a:rPr sz="105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70"/>
                        </a:lnSpc>
                      </a:pPr>
                      <a:r>
                        <a:rPr sz="950" dirty="0">
                          <a:solidFill>
                            <a:srgbClr val="A35D62"/>
                          </a:solidFill>
                          <a:latin typeface="Courier New"/>
                          <a:cs typeface="Courier New"/>
                        </a:rPr>
                        <a:t>MDV</a:t>
                      </a:r>
                      <a:r>
                        <a:rPr sz="950" spc="105" dirty="0">
                          <a:solidFill>
                            <a:srgbClr val="A35D6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B,</a:t>
                      </a:r>
                      <a:r>
                        <a:rPr sz="950" spc="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 dirty="0">
                          <a:solidFill>
                            <a:srgbClr val="507B62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1060"/>
                        </a:lnSpc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106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6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R="92075" algn="r">
                        <a:lnSpc>
                          <a:spcPts val="102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015"/>
                        </a:lnSpc>
                      </a:pPr>
                      <a:r>
                        <a:rPr sz="900" dirty="0">
                          <a:solidFill>
                            <a:srgbClr val="5D5D5D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900" spc="280" dirty="0">
                          <a:solidFill>
                            <a:srgbClr val="5D5D5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M,</a:t>
                      </a:r>
                      <a:r>
                        <a:rPr sz="900" spc="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0" dirty="0">
                          <a:solidFill>
                            <a:srgbClr val="54725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990"/>
                        </a:lnSpc>
                        <a:spcBef>
                          <a:spcPts val="12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  <a:spcBef>
                          <a:spcPts val="120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990"/>
                        </a:lnSpc>
                        <a:spcBef>
                          <a:spcPts val="120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14799" y="4166359"/>
          <a:ext cx="8493757" cy="32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8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3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L="144780">
                        <a:lnSpc>
                          <a:spcPts val="1050"/>
                        </a:lnSpc>
                      </a:pPr>
                      <a:r>
                        <a:rPr sz="900" spc="-8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•@To</a:t>
                      </a:r>
                      <a:r>
                        <a:rPr sz="900" spc="1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Hex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050"/>
                        </a:lnSpc>
                      </a:pPr>
                      <a:r>
                        <a:rPr sz="900" spc="-4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%•To</a:t>
                      </a:r>
                      <a:r>
                        <a:rPr sz="900" dirty="0">
                          <a:solidFill>
                            <a:srgbClr val="4F4F4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solidFill>
                            <a:srgbClr val="2A2A2A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50" spc="-25" dirty="0">
                          <a:solidFill>
                            <a:srgbClr val="414141"/>
                          </a:solidFill>
                          <a:latin typeface="Courier New"/>
                          <a:cs typeface="Courier New"/>
                        </a:rPr>
                        <a:t>JNZ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LOOP2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317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1070"/>
                        </a:lnSpc>
                      </a:pPr>
                      <a:r>
                        <a:rPr sz="100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990"/>
                        </a:lnSpc>
                      </a:pPr>
                      <a:r>
                        <a:rPr sz="900" spc="-25" dirty="0">
                          <a:solidFill>
                            <a:srgbClr val="545454"/>
                          </a:solidFill>
                          <a:latin typeface="Courier New"/>
                          <a:cs typeface="Courier New"/>
                        </a:rPr>
                        <a:t>DCR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90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ts val="990"/>
                        </a:lnSpc>
                      </a:pPr>
                      <a:r>
                        <a:rPr sz="9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1F7D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8061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4176872" y="824152"/>
            <a:ext cx="181546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A2A2A"/>
                </a:solidFill>
                <a:latin typeface="Cambria"/>
                <a:cs typeface="Cambria"/>
              </a:rPr>
              <a:t>¢¥ltAim8085</a:t>
            </a:r>
            <a:r>
              <a:rPr sz="900" spc="10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11111"/>
                </a:solidFill>
                <a:latin typeface="Cambria"/>
                <a:cs typeface="Cambria"/>
              </a:rPr>
              <a:t>-</a:t>
            </a:r>
            <a:r>
              <a:rPr sz="9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1A1A1A"/>
                </a:solidFill>
                <a:latin typeface="Cambria"/>
                <a:cs typeface="Cambria"/>
              </a:rPr>
              <a:t>8085</a:t>
            </a:r>
            <a:r>
              <a:rPr sz="900" spc="4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mbria"/>
                <a:cs typeface="Cambria"/>
              </a:rPr>
              <a:t>£4icroprooessor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61018" y="824152"/>
            <a:ext cx="43370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282828"/>
                </a:solidFill>
                <a:latin typeface="Cambria"/>
                <a:cs typeface="Cambria"/>
              </a:rPr>
              <a:t>'imuIator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0859" y="1638184"/>
            <a:ext cx="25781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838383"/>
                </a:solidFill>
                <a:latin typeface="Cambria"/>
                <a:cs typeface="Cambria"/>
              </a:rPr>
              <a:t>DaLa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50964" y="1638184"/>
            <a:ext cx="3079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58585"/>
                </a:solidFill>
                <a:latin typeface="Cambria"/>
                <a:cs typeface="Cambria"/>
              </a:rPr>
              <a:t>SLack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754916" y="1638184"/>
            <a:ext cx="3886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878787"/>
                </a:solidFill>
                <a:latin typeface="Cambria"/>
                <a:cs typeface="Cambria"/>
              </a:rPr>
              <a:t>KeyPad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72934" y="1638184"/>
            <a:ext cx="42989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90" dirty="0">
                <a:solidFill>
                  <a:srgbClr val="282828"/>
                </a:solidFill>
                <a:latin typeface="Cambria"/>
                <a:cs typeface="Cambria"/>
              </a:rPr>
              <a:t>38ernory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32141" y="1638184"/>
            <a:ext cx="50863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858585"/>
                </a:solidFill>
                <a:latin typeface="Cambria"/>
                <a:cs typeface="Cambria"/>
              </a:rPr>
              <a:t>I/O</a:t>
            </a:r>
            <a:r>
              <a:rPr sz="900" b="1" spc="40" dirty="0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7C7C7C"/>
                </a:solidFill>
                <a:latin typeface="Cambria"/>
                <a:cs typeface="Cambria"/>
              </a:rPr>
              <a:t>PorCs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43004" y="1959100"/>
            <a:ext cx="780415" cy="62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900" spc="-10" dirty="0">
                <a:solidFill>
                  <a:srgbClr val="2D2D2D"/>
                </a:solidFill>
                <a:latin typeface="Cambria"/>
                <a:cs typeface="Cambria"/>
              </a:rPr>
              <a:t>Start</a:t>
            </a:r>
            <a:r>
              <a:rPr sz="900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900" spc="-20" dirty="0">
                <a:latin typeface="Cambria"/>
                <a:cs typeface="Cambria"/>
              </a:rPr>
              <a:t>8050</a:t>
            </a:r>
            <a:endParaRPr sz="900">
              <a:latin typeface="Cambria"/>
              <a:cs typeface="Cambria"/>
            </a:endParaRPr>
          </a:p>
          <a:p>
            <a:pPr marL="162560" marR="5080" indent="-120650">
              <a:lnSpc>
                <a:spcPct val="137000"/>
              </a:lnSpc>
              <a:spcBef>
                <a:spcPts val="675"/>
              </a:spcBef>
            </a:pPr>
            <a:r>
              <a:rPr sz="900" dirty="0">
                <a:solidFill>
                  <a:srgbClr val="898989"/>
                </a:solidFill>
                <a:latin typeface="Arial MT"/>
                <a:cs typeface="Arial MT"/>
              </a:rPr>
              <a:t>Address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909090"/>
                </a:solidFill>
                <a:latin typeface="Arial MT"/>
                <a:cs typeface="Arial MT"/>
              </a:rPr>
              <a:t>(Flex) </a:t>
            </a:r>
            <a:r>
              <a:rPr sz="900" spc="-20" dirty="0">
                <a:latin typeface="Arial MT"/>
                <a:cs typeface="Arial MT"/>
              </a:rPr>
              <a:t>1F72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97781" y="2181522"/>
            <a:ext cx="80137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37000"/>
              </a:lnSpc>
              <a:spcBef>
                <a:spcPts val="100"/>
              </a:spcBef>
              <a:tabLst>
                <a:tab pos="532130" algn="l"/>
              </a:tabLst>
            </a:pPr>
            <a:r>
              <a:rPr sz="900" spc="-25" dirty="0">
                <a:solidFill>
                  <a:srgbClr val="7C7C7C"/>
                </a:solidFill>
                <a:latin typeface="Arial MT"/>
                <a:cs typeface="Arial MT"/>
              </a:rPr>
              <a:t>Addl</a:t>
            </a:r>
            <a:r>
              <a:rPr sz="900" spc="-7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C7C7C"/>
                </a:solidFill>
                <a:latin typeface="Arial MT"/>
                <a:cs typeface="Arial MT"/>
              </a:rPr>
              <a:t>ess</a:t>
            </a:r>
            <a:r>
              <a:rPr sz="900" spc="49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8C8C8C"/>
                </a:solidFill>
                <a:latin typeface="Arial MT"/>
                <a:cs typeface="Arial MT"/>
              </a:rPr>
              <a:t>Datn </a:t>
            </a:r>
            <a:r>
              <a:rPr sz="900" spc="-20" dirty="0">
                <a:latin typeface="Arial MT"/>
                <a:cs typeface="Arial MT"/>
              </a:rPr>
              <a:t>8050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274341" y="2616568"/>
          <a:ext cx="1346200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1F75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7274341" y="3649762"/>
          <a:ext cx="1338578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1F7B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8059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8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7117415" y="4542087"/>
            <a:ext cx="148336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898989"/>
                </a:solidFill>
                <a:latin typeface="Arial MT"/>
                <a:cs typeface="Arial MT"/>
              </a:rPr>
              <a:t>Line</a:t>
            </a:r>
            <a:r>
              <a:rPr sz="900" spc="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909090"/>
                </a:solidFill>
                <a:latin typeface="Arial MT"/>
                <a:cs typeface="Arial MT"/>
              </a:rPr>
              <a:t>tJo</a:t>
            </a:r>
            <a:r>
              <a:rPr sz="900" spc="38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8A8A8A"/>
                </a:solidFill>
                <a:latin typeface="Arial MT"/>
                <a:cs typeface="Arial MT"/>
              </a:rPr>
              <a:t>Assemhlei</a:t>
            </a:r>
            <a:r>
              <a:rPr sz="900" spc="65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900" spc="-70" dirty="0">
                <a:solidFill>
                  <a:srgbClr val="898989"/>
                </a:solidFill>
                <a:latin typeface="Arial MT"/>
                <a:cs typeface="Arial MT"/>
              </a:rPr>
              <a:t>I.Message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05367" y="4729941"/>
            <a:ext cx="7112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63122" y="4729941"/>
            <a:ext cx="146113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Arial MT"/>
                <a:cs typeface="Arial MT"/>
              </a:rPr>
              <a:t>Program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assembled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successfully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336352" y="1947142"/>
            <a:ext cx="147955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333333"/>
                </a:solidFill>
                <a:latin typeface="Courier New"/>
                <a:cs typeface="Courier New"/>
              </a:rPr>
              <a:t>OK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65" y="7290321"/>
            <a:ext cx="10553435" cy="2696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8497" y="8989"/>
            <a:ext cx="8629726" cy="20675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15369" y="5796600"/>
            <a:ext cx="2745105" cy="0"/>
          </a:xfrm>
          <a:custGeom>
            <a:avLst/>
            <a:gdLst/>
            <a:ahLst/>
            <a:cxnLst/>
            <a:rect l="l" t="t" r="r" b="b"/>
            <a:pathLst>
              <a:path w="2745105">
                <a:moveTo>
                  <a:pt x="0" y="0"/>
                </a:moveTo>
                <a:lnTo>
                  <a:pt x="27447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369" y="4762830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30">
                <a:moveTo>
                  <a:pt x="0" y="0"/>
                </a:moveTo>
                <a:lnTo>
                  <a:pt x="13064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3657" y="4762830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30">
                <a:moveTo>
                  <a:pt x="0" y="0"/>
                </a:moveTo>
                <a:lnTo>
                  <a:pt x="13064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0363" y="1490724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4">
                <a:moveTo>
                  <a:pt x="0" y="0"/>
                </a:moveTo>
                <a:lnTo>
                  <a:pt x="901926" y="0"/>
                </a:lnTo>
              </a:path>
            </a:pathLst>
          </a:custGeom>
          <a:ln w="20975">
            <a:solidFill>
              <a:srgbClr val="577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466" y="530367"/>
            <a:ext cx="10274935" cy="0"/>
          </a:xfrm>
          <a:custGeom>
            <a:avLst/>
            <a:gdLst/>
            <a:ahLst/>
            <a:cxnLst/>
            <a:rect l="l" t="t" r="r" b="b"/>
            <a:pathLst>
              <a:path w="10274935">
                <a:moveTo>
                  <a:pt x="0" y="0"/>
                </a:moveTo>
                <a:lnTo>
                  <a:pt x="10274771" y="0"/>
                </a:lnTo>
              </a:path>
            </a:pathLst>
          </a:custGeom>
          <a:ln w="17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0330566" y="329607"/>
            <a:ext cx="66040" cy="66040"/>
            <a:chOff x="10330566" y="329607"/>
            <a:chExt cx="66040" cy="66040"/>
          </a:xfrm>
        </p:grpSpPr>
        <p:sp>
          <p:nvSpPr>
            <p:cNvPr id="10" name="object 10"/>
            <p:cNvSpPr/>
            <p:nvPr/>
          </p:nvSpPr>
          <p:spPr>
            <a:xfrm>
              <a:off x="10330566" y="385041"/>
              <a:ext cx="66040" cy="0"/>
            </a:xfrm>
            <a:custGeom>
              <a:avLst/>
              <a:gdLst/>
              <a:ahLst/>
              <a:cxnLst/>
              <a:rect l="l" t="t" r="r" b="b"/>
              <a:pathLst>
                <a:path w="66040">
                  <a:moveTo>
                    <a:pt x="0" y="0"/>
                  </a:moveTo>
                  <a:lnTo>
                    <a:pt x="65921" y="0"/>
                  </a:lnTo>
                </a:path>
              </a:pathLst>
            </a:custGeom>
            <a:ln w="20975">
              <a:solidFill>
                <a:srgbClr val="2B2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30566" y="329607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39">
                  <a:moveTo>
                    <a:pt x="0" y="10487"/>
                  </a:moveTo>
                  <a:lnTo>
                    <a:pt x="65921" y="10487"/>
                  </a:lnTo>
                </a:path>
                <a:path w="66040" h="66039">
                  <a:moveTo>
                    <a:pt x="10487" y="65921"/>
                  </a:moveTo>
                  <a:lnTo>
                    <a:pt x="10487" y="0"/>
                  </a:lnTo>
                </a:path>
              </a:pathLst>
            </a:custGeom>
            <a:ln w="20975">
              <a:solidFill>
                <a:srgbClr val="2B2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86000" y="329607"/>
              <a:ext cx="0" cy="66040"/>
            </a:xfrm>
            <a:custGeom>
              <a:avLst/>
              <a:gdLst/>
              <a:ahLst/>
              <a:cxnLst/>
              <a:rect l="l" t="t" r="r" b="b"/>
              <a:pathLst>
                <a:path h="66039">
                  <a:moveTo>
                    <a:pt x="0" y="65921"/>
                  </a:moveTo>
                  <a:lnTo>
                    <a:pt x="0" y="0"/>
                  </a:lnTo>
                </a:path>
              </a:pathLst>
            </a:custGeom>
            <a:ln w="20975">
              <a:solidFill>
                <a:srgbClr val="2B2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8734" y="1267490"/>
            <a:ext cx="4620498" cy="1618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47237" y="4305874"/>
            <a:ext cx="889940" cy="898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6046" y="2418121"/>
            <a:ext cx="404518" cy="1348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6851" y="631782"/>
            <a:ext cx="11176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-30" dirty="0">
                <a:latin typeface="Arial MT"/>
                <a:cs typeface="Arial MT"/>
              </a:rPr>
              <a:t>jnj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374" y="527157"/>
            <a:ext cx="28917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6720" algn="l"/>
                <a:tab pos="988694" algn="l"/>
                <a:tab pos="1910080" algn="l"/>
                <a:tab pos="2538730" algn="l"/>
              </a:tabLst>
            </a:pPr>
            <a:r>
              <a:rPr sz="1350" spc="-20" dirty="0">
                <a:solidFill>
                  <a:srgbClr val="2A2A2A"/>
                </a:solidFill>
                <a:latin typeface="Arial MT"/>
                <a:cs typeface="Arial MT"/>
              </a:rPr>
              <a:t>File</a:t>
            </a:r>
            <a:r>
              <a:rPr sz="1350" dirty="0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sz="1350" spc="-20" dirty="0">
                <a:solidFill>
                  <a:srgbClr val="2D2D2D"/>
                </a:solidFill>
                <a:latin typeface="Arial MT"/>
                <a:cs typeface="Arial MT"/>
              </a:rPr>
              <a:t>Reset</a:t>
            </a:r>
            <a:r>
              <a:rPr sz="1350" dirty="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sz="1350" spc="-105" dirty="0">
                <a:solidFill>
                  <a:srgbClr val="2B2B2B"/>
                </a:solidFill>
                <a:latin typeface="Arial MT"/>
                <a:cs typeface="Arial MT"/>
              </a:rPr>
              <a:t>Assem</a:t>
            </a:r>
            <a:r>
              <a:rPr sz="1350" spc="-13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A2A2A"/>
                </a:solidFill>
                <a:latin typeface="Arial MT"/>
                <a:cs typeface="Arial MT"/>
              </a:rPr>
              <a:t>l›Iei</a:t>
            </a:r>
            <a:r>
              <a:rPr sz="1350" dirty="0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sz="1350" spc="-10" dirty="0">
                <a:solidFill>
                  <a:srgbClr val="2A2A2A"/>
                </a:solidFill>
                <a:latin typeface="Arial MT"/>
                <a:cs typeface="Arial MT"/>
              </a:rPr>
              <a:t>Del›L‹g</a:t>
            </a:r>
            <a:r>
              <a:rPr sz="1350" dirty="0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sz="1350" spc="-30" dirty="0">
                <a:solidFill>
                  <a:srgbClr val="2B2B2B"/>
                </a:solidFill>
                <a:latin typeface="Arial MT"/>
                <a:cs typeface="Arial MT"/>
              </a:rPr>
              <a:t>Hel/›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46" y="4594565"/>
            <a:ext cx="13271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25" dirty="0">
                <a:solidFill>
                  <a:srgbClr val="0C0C0C"/>
                </a:solidFill>
                <a:latin typeface="Cambria"/>
                <a:cs typeface="Cambria"/>
              </a:rPr>
              <a:t>in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985" y="1138929"/>
            <a:ext cx="814069" cy="23844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50" spc="85" dirty="0">
                <a:solidFill>
                  <a:srgbClr val="262626"/>
                </a:solidFill>
                <a:latin typeface="Arial MT"/>
                <a:cs typeface="Arial MT"/>
              </a:rPr>
              <a:t>Registers</a:t>
            </a:r>
            <a:endParaRPr sz="1250">
              <a:latin typeface="Arial MT"/>
              <a:cs typeface="Arial MT"/>
            </a:endParaRPr>
          </a:p>
          <a:p>
            <a:pPr marR="139700" algn="ctr">
              <a:lnSpc>
                <a:spcPct val="100000"/>
              </a:lnSpc>
              <a:spcBef>
                <a:spcPts val="340"/>
              </a:spcBef>
            </a:pPr>
            <a:r>
              <a:rPr sz="1250" i="1" spc="35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endParaRPr sz="1250">
              <a:latin typeface="Calibri"/>
              <a:cs typeface="Calibri"/>
            </a:endParaRPr>
          </a:p>
          <a:p>
            <a:pPr marR="182880" algn="ctr">
              <a:lnSpc>
                <a:spcPct val="100000"/>
              </a:lnSpc>
              <a:spcBef>
                <a:spcPts val="570"/>
              </a:spcBef>
            </a:pPr>
            <a:r>
              <a:rPr sz="1300" i="1" spc="-25" dirty="0">
                <a:solidFill>
                  <a:srgbClr val="313131"/>
                </a:solidFill>
                <a:latin typeface="Calibri"/>
                <a:cs typeface="Calibri"/>
              </a:rPr>
              <a:t>BE</a:t>
            </a:r>
            <a:endParaRPr sz="1300">
              <a:latin typeface="Calibri"/>
              <a:cs typeface="Calibri"/>
            </a:endParaRPr>
          </a:p>
          <a:p>
            <a:pPr marR="134620" algn="ctr">
              <a:lnSpc>
                <a:spcPct val="100000"/>
              </a:lnSpc>
              <a:spcBef>
                <a:spcPts val="545"/>
              </a:spcBef>
            </a:pPr>
            <a:r>
              <a:rPr sz="1250" i="1" spc="40" dirty="0">
                <a:solidFill>
                  <a:srgbClr val="2A2A2A"/>
                </a:solidFill>
                <a:latin typeface="Cambria"/>
                <a:cs typeface="Cambria"/>
              </a:rPr>
              <a:t>OE</a:t>
            </a:r>
            <a:endParaRPr sz="1250">
              <a:latin typeface="Cambria"/>
              <a:cs typeface="Cambria"/>
            </a:endParaRPr>
          </a:p>
          <a:p>
            <a:pPr marR="135255" algn="ctr">
              <a:lnSpc>
                <a:spcPct val="100000"/>
              </a:lnSpc>
              <a:spcBef>
                <a:spcPts val="695"/>
              </a:spcBef>
            </a:pPr>
            <a:r>
              <a:rPr sz="1250" spc="-25" dirty="0">
                <a:solidFill>
                  <a:srgbClr val="262626"/>
                </a:solidFill>
                <a:latin typeface="Cambria"/>
                <a:cs typeface="Cambria"/>
              </a:rPr>
              <a:t>ML</a:t>
            </a:r>
            <a:endParaRPr sz="1250">
              <a:latin typeface="Cambria"/>
              <a:cs typeface="Cambria"/>
            </a:endParaRPr>
          </a:p>
          <a:p>
            <a:pPr marL="224790" marR="306705" indent="-53975">
              <a:lnSpc>
                <a:spcPct val="136100"/>
              </a:lnSpc>
              <a:spcBef>
                <a:spcPts val="10"/>
              </a:spcBef>
            </a:pPr>
            <a:r>
              <a:rPr sz="1300" i="1" dirty="0">
                <a:solidFill>
                  <a:srgbClr val="2D2D2D"/>
                </a:solidFill>
                <a:latin typeface="Calibri"/>
                <a:cs typeface="Calibri"/>
              </a:rPr>
              <a:t>P'</a:t>
            </a:r>
            <a:r>
              <a:rPr sz="1300" i="1" spc="204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300" i="1" spc="-90" dirty="0">
                <a:solidFill>
                  <a:srgbClr val="343434"/>
                </a:solidFill>
                <a:latin typeface="Calibri"/>
                <a:cs typeface="Calibri"/>
              </a:rPr>
              <a:t>W </a:t>
            </a:r>
            <a:r>
              <a:rPr sz="1300" i="1" spc="-25" dirty="0">
                <a:solidFill>
                  <a:srgbClr val="313131"/>
                </a:solidFill>
                <a:latin typeface="Calibri"/>
                <a:cs typeface="Calibri"/>
              </a:rPr>
              <a:t>PC </a:t>
            </a:r>
            <a:r>
              <a:rPr sz="1300" i="1" spc="-25" dirty="0">
                <a:solidFill>
                  <a:srgbClr val="181818"/>
                </a:solidFill>
                <a:latin typeface="Calibri"/>
                <a:cs typeface="Calibri"/>
              </a:rPr>
              <a:t>'IP</a:t>
            </a:r>
            <a:endParaRPr sz="1300">
              <a:latin typeface="Calibri"/>
              <a:cs typeface="Calibri"/>
            </a:endParaRPr>
          </a:p>
          <a:p>
            <a:pPr marR="155575" algn="ctr">
              <a:lnSpc>
                <a:spcPct val="100000"/>
              </a:lnSpc>
              <a:spcBef>
                <a:spcPts val="464"/>
              </a:spcBef>
            </a:pPr>
            <a:r>
              <a:rPr sz="1400" spc="-10" dirty="0">
                <a:solidFill>
                  <a:srgbClr val="2F2F2F"/>
                </a:solidFill>
                <a:latin typeface="Courier New"/>
                <a:cs typeface="Courier New"/>
              </a:rPr>
              <a:t>fntPeg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9323" y="1411604"/>
            <a:ext cx="2120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25" dirty="0">
                <a:solidFill>
                  <a:srgbClr val="1F1F1F"/>
                </a:solidFill>
                <a:latin typeface="Arial MT"/>
                <a:cs typeface="Arial MT"/>
              </a:rPr>
              <a:t>4E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5911" y="236752"/>
            <a:ext cx="214693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dirty="0">
                <a:solidFill>
                  <a:srgbClr val="282828"/>
                </a:solidFill>
                <a:latin typeface="Arial MT"/>
                <a:cs typeface="Arial MT"/>
              </a:rPr>
              <a:t>GNUSimB0B5</a:t>
            </a:r>
            <a:r>
              <a:rPr sz="1300" spc="37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F2F2F"/>
                </a:solidFill>
                <a:latin typeface="Arial MT"/>
                <a:cs typeface="Arial MT"/>
              </a:rPr>
              <a:t>-</a:t>
            </a:r>
            <a:r>
              <a:rPr sz="1300" spc="17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300" spc="95" dirty="0">
                <a:solidFill>
                  <a:srgbClr val="262626"/>
                </a:solidFill>
                <a:latin typeface="Arial MT"/>
                <a:cs typeface="Arial MT"/>
              </a:rPr>
              <a:t>8085</a:t>
            </a:r>
            <a:r>
              <a:rPr sz="1300" spc="24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1F1F1F"/>
                </a:solidFill>
                <a:latin typeface="Arial MT"/>
                <a:cs typeface="Arial MT"/>
              </a:rPr>
              <a:t>MiCr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3801" y="232259"/>
            <a:ext cx="82804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50" spc="-15" baseline="-10683" dirty="0">
                <a:solidFill>
                  <a:srgbClr val="1F1F1F"/>
                </a:solidFill>
                <a:latin typeface="Arial MT"/>
                <a:cs typeface="Arial MT"/>
              </a:rPr>
              <a:t>P</a:t>
            </a:r>
            <a:r>
              <a:rPr sz="1300" spc="-10" dirty="0">
                <a:solidFill>
                  <a:srgbClr val="1F1F1F"/>
                </a:solidFill>
                <a:latin typeface="Arial MT"/>
                <a:cs typeface="Arial MT"/>
              </a:rPr>
              <a:t>rocessor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14575" y="236752"/>
            <a:ext cx="80899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60" dirty="0">
                <a:solidFill>
                  <a:srgbClr val="1C1C1C"/>
                </a:solidFill>
                <a:latin typeface="Arial MT"/>
                <a:cs typeface="Arial MT"/>
              </a:rPr>
              <a:t>Simulator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97892" y="236752"/>
            <a:ext cx="8763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50" dirty="0">
                <a:solidFill>
                  <a:srgbClr val="2F2F2F"/>
                </a:solidFill>
                <a:latin typeface="Arial MT"/>
                <a:cs typeface="Arial MT"/>
              </a:rPr>
              <a:t>-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3052" y="1165397"/>
            <a:ext cx="48768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2A2A2A"/>
                </a:solidFill>
                <a:latin typeface="Arial MT"/>
                <a:cs typeface="Arial MT"/>
              </a:rPr>
              <a:t>FI</a:t>
            </a:r>
            <a:r>
              <a:rPr sz="1350" spc="38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A2A2A"/>
                </a:solidFill>
                <a:latin typeface="Arial MT"/>
                <a:cs typeface="Arial MT"/>
              </a:rPr>
              <a:t>g</a:t>
            </a:r>
            <a:endParaRPr sz="1350">
              <a:latin typeface="Arial MT"/>
              <a:cs typeface="Arial MT"/>
            </a:endParaRPr>
          </a:p>
          <a:p>
            <a:pPr marL="116205">
              <a:lnSpc>
                <a:spcPct val="100000"/>
              </a:lnSpc>
              <a:spcBef>
                <a:spcPts val="955"/>
              </a:spcBef>
              <a:tabLst>
                <a:tab pos="379730" algn="l"/>
              </a:tabLst>
            </a:pPr>
            <a:r>
              <a:rPr sz="1250" i="1" spc="-50" dirty="0">
                <a:solidFill>
                  <a:srgbClr val="2A2A2A"/>
                </a:solidFill>
                <a:latin typeface="Calibri"/>
                <a:cs typeface="Calibri"/>
              </a:rPr>
              <a:t>S</a:t>
            </a:r>
            <a:r>
              <a:rPr sz="1250" i="1" dirty="0">
                <a:solidFill>
                  <a:srgbClr val="2A2A2A"/>
                </a:solidFill>
                <a:latin typeface="Calibri"/>
                <a:cs typeface="Calibri"/>
              </a:rPr>
              <a:t>	</a:t>
            </a:r>
            <a:r>
              <a:rPr sz="1250" spc="-50" dirty="0">
                <a:solidFill>
                  <a:srgbClr val="313131"/>
                </a:solidFill>
                <a:latin typeface="Arial MT"/>
                <a:cs typeface="Arial MT"/>
              </a:rPr>
              <a:t>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56334" y="1273268"/>
            <a:ext cx="845819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25" dirty="0">
                <a:solidFill>
                  <a:srgbClr val="2B2B2B"/>
                </a:solidFill>
                <a:latin typeface="Arial MT"/>
                <a:cs typeface="Arial MT"/>
              </a:rPr>
              <a:t>Loac!</a:t>
            </a:r>
            <a:r>
              <a:rPr sz="1350" spc="4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313131"/>
                </a:solidFill>
                <a:latin typeface="Arial MT"/>
                <a:cs typeface="Arial MT"/>
              </a:rPr>
              <a:t>me</a:t>
            </a:r>
            <a:r>
              <a:rPr sz="1350" spc="-5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1350" spc="-25" dirty="0">
                <a:solidFill>
                  <a:srgbClr val="333333"/>
                </a:solidFill>
                <a:latin typeface="Arial MT"/>
                <a:cs typeface="Arial MT"/>
              </a:rPr>
              <a:t>at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98005" y="1537454"/>
            <a:ext cx="1382395" cy="2128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7359" indent="-32956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AutoNum type="arabicPlain"/>
              <a:tabLst>
                <a:tab pos="467359" algn="l"/>
              </a:tabLst>
            </a:pPr>
            <a:r>
              <a:rPr sz="1875" baseline="-8888" dirty="0">
                <a:solidFill>
                  <a:srgbClr val="82423B"/>
                </a:solidFill>
                <a:latin typeface="Arial MT"/>
                <a:cs typeface="Arial MT"/>
              </a:rPr>
              <a:t>LXI</a:t>
            </a:r>
            <a:r>
              <a:rPr sz="1875" spc="697" baseline="-8888" dirty="0">
                <a:solidFill>
                  <a:srgbClr val="82423B"/>
                </a:solidFill>
                <a:latin typeface="Arial MT"/>
                <a:cs typeface="Arial MT"/>
              </a:rPr>
              <a:t> </a:t>
            </a:r>
            <a:r>
              <a:rPr sz="1875" spc="-307" baseline="-8888" dirty="0">
                <a:solidFill>
                  <a:srgbClr val="567569"/>
                </a:solidFill>
                <a:latin typeface="Arial MT"/>
                <a:cs typeface="Arial MT"/>
              </a:rPr>
              <a:t>H</a:t>
            </a:r>
            <a:r>
              <a:rPr sz="1875" spc="-179" baseline="-8888" dirty="0">
                <a:solidFill>
                  <a:srgbClr val="567569"/>
                </a:solidFill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,</a:t>
            </a:r>
            <a:r>
              <a:rPr sz="1250" spc="-110" dirty="0">
                <a:latin typeface="Arial MT"/>
                <a:cs typeface="Arial MT"/>
              </a:rPr>
              <a:t> </a:t>
            </a:r>
            <a:r>
              <a:rPr sz="1250" spc="150" dirty="0">
                <a:solidFill>
                  <a:srgbClr val="895B89"/>
                </a:solidFill>
                <a:latin typeface="Arial MT"/>
                <a:cs typeface="Arial MT"/>
              </a:rPr>
              <a:t>y'i/'</a:t>
            </a:r>
            <a:endParaRPr sz="1250">
              <a:latin typeface="Arial MT"/>
              <a:cs typeface="Arial MT"/>
            </a:endParaRPr>
          </a:p>
          <a:p>
            <a:pPr marL="461009" indent="-328930">
              <a:lnSpc>
                <a:spcPts val="1475"/>
              </a:lnSpc>
              <a:spcBef>
                <a:spcPts val="10"/>
              </a:spcBef>
              <a:buClr>
                <a:srgbClr val="000000"/>
              </a:buClr>
              <a:buAutoNum type="arabicPlain"/>
              <a:tabLst>
                <a:tab pos="461009" algn="l"/>
              </a:tabLst>
            </a:pPr>
            <a:r>
              <a:rPr sz="1300" spc="-30" dirty="0">
                <a:solidFill>
                  <a:srgbClr val="823336"/>
                </a:solidFill>
                <a:latin typeface="Courier New"/>
                <a:cs typeface="Courier New"/>
              </a:rPr>
              <a:t>HOV</a:t>
            </a:r>
            <a:r>
              <a:rPr sz="1300" spc="-150" dirty="0">
                <a:solidFill>
                  <a:srgbClr val="823336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A,ñ</a:t>
            </a:r>
            <a:endParaRPr sz="1300">
              <a:latin typeface="Courier New"/>
              <a:cs typeface="Courier New"/>
            </a:endParaRPr>
          </a:p>
          <a:p>
            <a:pPr marL="468630" indent="-337820">
              <a:lnSpc>
                <a:spcPts val="1315"/>
              </a:lnSpc>
              <a:buClr>
                <a:srgbClr val="000000"/>
              </a:buClr>
              <a:buAutoNum type="arabicPlain"/>
              <a:tabLst>
                <a:tab pos="468630" algn="l"/>
              </a:tabLst>
            </a:pPr>
            <a:r>
              <a:rPr sz="1250" spc="-10" dirty="0">
                <a:solidFill>
                  <a:srgbClr val="774146"/>
                </a:solidFill>
                <a:latin typeface="Courier New"/>
                <a:cs typeface="Courier New"/>
              </a:rPr>
              <a:t>ADD</a:t>
            </a:r>
            <a:r>
              <a:rPr sz="1250" spc="-175" dirty="0">
                <a:solidFill>
                  <a:srgbClr val="774146"/>
                </a:solidFill>
                <a:latin typeface="Courier New"/>
                <a:cs typeface="Courier New"/>
              </a:rPr>
              <a:t> </a:t>
            </a:r>
            <a:r>
              <a:rPr sz="1250" spc="-50" dirty="0">
                <a:solidFill>
                  <a:srgbClr val="4B7C66"/>
                </a:solidFill>
                <a:latin typeface="Courier New"/>
                <a:cs typeface="Courier New"/>
              </a:rPr>
              <a:t>A</a:t>
            </a:r>
            <a:endParaRPr sz="1250">
              <a:latin typeface="Courier New"/>
              <a:cs typeface="Courier New"/>
            </a:endParaRPr>
          </a:p>
          <a:p>
            <a:pPr marL="467995" indent="-339090">
              <a:lnSpc>
                <a:spcPts val="1375"/>
              </a:lnSpc>
              <a:buClr>
                <a:srgbClr val="000000"/>
              </a:buClr>
              <a:buAutoNum type="arabicPlain"/>
              <a:tabLst>
                <a:tab pos="467995" algn="l"/>
              </a:tabLst>
            </a:pPr>
            <a:r>
              <a:rPr sz="1300" spc="-70" dirty="0">
                <a:solidFill>
                  <a:srgbClr val="7B3434"/>
                </a:solidFill>
                <a:latin typeface="Courier New"/>
                <a:cs typeface="Courier New"/>
              </a:rPr>
              <a:t>MOV</a:t>
            </a:r>
            <a:r>
              <a:rPr sz="1300" spc="-125" dirty="0">
                <a:solidFill>
                  <a:srgbClr val="7B3434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B,A</a:t>
            </a:r>
            <a:endParaRPr sz="1300">
              <a:latin typeface="Courier New"/>
              <a:cs typeface="Courier New"/>
            </a:endParaRPr>
          </a:p>
          <a:p>
            <a:pPr marL="468630" indent="-337820">
              <a:lnSpc>
                <a:spcPts val="1340"/>
              </a:lnSpc>
              <a:buClr>
                <a:srgbClr val="2F2F2F"/>
              </a:buClr>
              <a:buAutoNum type="arabicPlain"/>
              <a:tabLst>
                <a:tab pos="468630" algn="l"/>
              </a:tabLst>
            </a:pPr>
            <a:r>
              <a:rPr sz="1250" spc="-10" dirty="0">
                <a:solidFill>
                  <a:srgbClr val="663B3D"/>
                </a:solidFill>
                <a:latin typeface="Courier New"/>
                <a:cs typeface="Courier New"/>
              </a:rPr>
              <a:t>ADD</a:t>
            </a:r>
            <a:r>
              <a:rPr sz="1250" spc="-175" dirty="0">
                <a:solidFill>
                  <a:srgbClr val="663B3D"/>
                </a:solidFill>
                <a:latin typeface="Courier New"/>
                <a:cs typeface="Courier New"/>
              </a:rPr>
              <a:t> </a:t>
            </a:r>
            <a:r>
              <a:rPr sz="1250" spc="-50" dirty="0">
                <a:solidFill>
                  <a:srgbClr val="5D7E6D"/>
                </a:solidFill>
                <a:latin typeface="Courier New"/>
                <a:cs typeface="Courier New"/>
              </a:rPr>
              <a:t>A</a:t>
            </a:r>
            <a:endParaRPr sz="1250">
              <a:latin typeface="Courier New"/>
              <a:cs typeface="Courier New"/>
            </a:endParaRPr>
          </a:p>
          <a:p>
            <a:pPr marL="468630" indent="-344170">
              <a:lnSpc>
                <a:spcPts val="1295"/>
              </a:lnSpc>
              <a:buClr>
                <a:srgbClr val="000000"/>
              </a:buClr>
              <a:buAutoNum type="arabicPlain"/>
              <a:tabLst>
                <a:tab pos="468630" algn="l"/>
              </a:tabLst>
            </a:pPr>
            <a:r>
              <a:rPr sz="1250" spc="-35" dirty="0">
                <a:solidFill>
                  <a:srgbClr val="753A4D"/>
                </a:solidFill>
                <a:latin typeface="Courier New"/>
                <a:cs typeface="Courier New"/>
              </a:rPr>
              <a:t>ADD</a:t>
            </a:r>
            <a:r>
              <a:rPr sz="1250" spc="-140" dirty="0">
                <a:solidFill>
                  <a:srgbClr val="753A4D"/>
                </a:solidFill>
                <a:latin typeface="Courier New"/>
                <a:cs typeface="Courier New"/>
              </a:rPr>
              <a:t> </a:t>
            </a:r>
            <a:r>
              <a:rPr sz="1250" spc="-50" dirty="0">
                <a:solidFill>
                  <a:srgbClr val="59806E"/>
                </a:solidFill>
                <a:latin typeface="Courier New"/>
                <a:cs typeface="Courier New"/>
              </a:rPr>
              <a:t>B</a:t>
            </a:r>
            <a:endParaRPr sz="1250">
              <a:latin typeface="Courier New"/>
              <a:cs typeface="Courier New"/>
            </a:endParaRPr>
          </a:p>
          <a:p>
            <a:pPr marL="450215" indent="-321945">
              <a:lnSpc>
                <a:spcPts val="1405"/>
              </a:lnSpc>
              <a:buClr>
                <a:srgbClr val="000000"/>
              </a:buClr>
              <a:buAutoNum type="arabicPlain"/>
              <a:tabLst>
                <a:tab pos="450215" algn="l"/>
              </a:tabLst>
            </a:pPr>
            <a:r>
              <a:rPr sz="1350" spc="-85" dirty="0">
                <a:solidFill>
                  <a:srgbClr val="A08980"/>
                </a:solidFill>
                <a:latin typeface="Courier New"/>
                <a:cs typeface="Courier New"/>
              </a:rPr>
              <a:t>INX</a:t>
            </a:r>
            <a:r>
              <a:rPr sz="1350" spc="-105" dirty="0">
                <a:solidFill>
                  <a:srgbClr val="A08980"/>
                </a:solidFill>
                <a:latin typeface="Courier New"/>
                <a:cs typeface="Courier New"/>
              </a:rPr>
              <a:t> </a:t>
            </a:r>
            <a:r>
              <a:rPr sz="1350" spc="-50" dirty="0">
                <a:solidFill>
                  <a:srgbClr val="567764"/>
                </a:solidFill>
                <a:latin typeface="Courier New"/>
                <a:cs typeface="Courier New"/>
              </a:rPr>
              <a:t>H</a:t>
            </a:r>
            <a:endParaRPr sz="1350">
              <a:latin typeface="Courier New"/>
              <a:cs typeface="Courier New"/>
            </a:endParaRPr>
          </a:p>
          <a:p>
            <a:pPr marL="468630" indent="-340360">
              <a:lnSpc>
                <a:spcPts val="1310"/>
              </a:lnSpc>
              <a:buClr>
                <a:srgbClr val="000000"/>
              </a:buClr>
              <a:buAutoNum type="arabicPlain"/>
              <a:tabLst>
                <a:tab pos="468630" algn="l"/>
              </a:tabLst>
            </a:pPr>
            <a:r>
              <a:rPr sz="1250" spc="-10" dirty="0">
                <a:solidFill>
                  <a:srgbClr val="753D42"/>
                </a:solidFill>
                <a:latin typeface="Courier New"/>
                <a:cs typeface="Courier New"/>
              </a:rPr>
              <a:t>ADD</a:t>
            </a:r>
            <a:r>
              <a:rPr sz="1250" spc="-175" dirty="0">
                <a:solidFill>
                  <a:srgbClr val="753D42"/>
                </a:solidFill>
                <a:latin typeface="Courier New"/>
                <a:cs typeface="Courier New"/>
              </a:rPr>
              <a:t> </a:t>
            </a:r>
            <a:r>
              <a:rPr sz="1250" spc="-50" dirty="0">
                <a:solidFill>
                  <a:srgbClr val="4F8969"/>
                </a:solidFill>
                <a:latin typeface="Courier New"/>
                <a:cs typeface="Courier New"/>
              </a:rPr>
              <a:t>M</a:t>
            </a:r>
            <a:endParaRPr sz="1250">
              <a:latin typeface="Courier New"/>
              <a:cs typeface="Courier New"/>
            </a:endParaRPr>
          </a:p>
          <a:p>
            <a:pPr marL="450850" indent="-327025">
              <a:lnSpc>
                <a:spcPts val="1350"/>
              </a:lnSpc>
              <a:buClr>
                <a:srgbClr val="000000"/>
              </a:buClr>
              <a:buAutoNum type="arabicPlain"/>
              <a:tabLst>
                <a:tab pos="450850" algn="l"/>
              </a:tabLst>
            </a:pPr>
            <a:r>
              <a:rPr sz="1300" spc="-20" dirty="0">
                <a:solidFill>
                  <a:srgbClr val="6E3F36"/>
                </a:solidFill>
                <a:latin typeface="Courier New"/>
                <a:cs typeface="Courier New"/>
              </a:rPr>
              <a:t>INX</a:t>
            </a:r>
            <a:r>
              <a:rPr sz="1300" spc="-160" dirty="0">
                <a:solidFill>
                  <a:srgbClr val="6E3F36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4F7766"/>
                </a:solidFill>
                <a:latin typeface="Courier New"/>
                <a:cs typeface="Courier New"/>
              </a:rPr>
              <a:t>H</a:t>
            </a:r>
            <a:endParaRPr sz="1300">
              <a:latin typeface="Courier New"/>
              <a:cs typeface="Courier New"/>
            </a:endParaRPr>
          </a:p>
          <a:p>
            <a:pPr marL="461009" indent="-414020">
              <a:lnSpc>
                <a:spcPts val="1345"/>
              </a:lnSpc>
              <a:buClr>
                <a:srgbClr val="000000"/>
              </a:buClr>
              <a:buAutoNum type="arabicPlain"/>
              <a:tabLst>
                <a:tab pos="461009" algn="l"/>
              </a:tabLst>
            </a:pPr>
            <a:r>
              <a:rPr sz="1300" spc="-45" dirty="0">
                <a:solidFill>
                  <a:srgbClr val="832D2F"/>
                </a:solidFill>
                <a:latin typeface="Courier New"/>
                <a:cs typeface="Courier New"/>
              </a:rPr>
              <a:t>HOV</a:t>
            </a:r>
            <a:r>
              <a:rPr sz="1300" spc="-150" dirty="0">
                <a:solidFill>
                  <a:srgbClr val="832D2F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B,A</a:t>
            </a:r>
            <a:endParaRPr sz="1300">
              <a:latin typeface="Courier New"/>
              <a:cs typeface="Courier New"/>
            </a:endParaRPr>
          </a:p>
          <a:p>
            <a:pPr marL="461009" indent="-422909">
              <a:lnSpc>
                <a:spcPts val="1320"/>
              </a:lnSpc>
              <a:buClr>
                <a:srgbClr val="000000"/>
              </a:buClr>
              <a:buAutoNum type="arabicPlain"/>
              <a:tabLst>
                <a:tab pos="461009" algn="l"/>
              </a:tabLst>
            </a:pPr>
            <a:r>
              <a:rPr sz="1300" spc="-25" dirty="0">
                <a:solidFill>
                  <a:srgbClr val="663D3D"/>
                </a:solidFill>
                <a:latin typeface="Courier New"/>
                <a:cs typeface="Courier New"/>
              </a:rPr>
              <a:t>HLT</a:t>
            </a:r>
            <a:endParaRPr sz="1300">
              <a:latin typeface="Courier New"/>
              <a:cs typeface="Courier New"/>
            </a:endParaRPr>
          </a:p>
          <a:p>
            <a:pPr marL="46355">
              <a:lnSpc>
                <a:spcPts val="1485"/>
              </a:lnSpc>
            </a:pPr>
            <a:r>
              <a:rPr sz="1350" spc="-25" dirty="0">
                <a:latin typeface="Courier New"/>
                <a:cs typeface="Courier New"/>
              </a:rPr>
              <a:t>12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5526" y="1607878"/>
            <a:ext cx="222885" cy="16433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655"/>
              </a:spcBef>
            </a:pP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1A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50" spc="45" dirty="0">
                <a:solidFill>
                  <a:srgbClr val="343434"/>
                </a:solidFill>
                <a:latin typeface="Cambria"/>
                <a:cs typeface="Cambria"/>
              </a:rPr>
              <a:t>00</a:t>
            </a:r>
            <a:endParaRPr sz="1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50" spc="55" dirty="0">
                <a:solidFill>
                  <a:srgbClr val="2D2D2D"/>
                </a:solidFill>
                <a:latin typeface="Cambria"/>
                <a:cs typeface="Cambria"/>
              </a:rPr>
              <a:t>08</a:t>
            </a:r>
            <a:endParaRPr sz="1250">
              <a:latin typeface="Cambria"/>
              <a:cs typeface="Cambria"/>
            </a:endParaRPr>
          </a:p>
          <a:p>
            <a:pPr marL="15875">
              <a:lnSpc>
                <a:spcPct val="100000"/>
              </a:lnSpc>
              <a:spcBef>
                <a:spcPts val="575"/>
              </a:spcBef>
            </a:pPr>
            <a:r>
              <a:rPr sz="1300" spc="-25" dirty="0">
                <a:solidFill>
                  <a:srgbClr val="282828"/>
                </a:solidFill>
                <a:latin typeface="Arial MT"/>
                <a:cs typeface="Arial MT"/>
              </a:rPr>
              <a:t>00</a:t>
            </a:r>
            <a:endParaRPr sz="13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565"/>
              </a:spcBef>
            </a:pPr>
            <a:r>
              <a:rPr sz="1300" spc="-25" dirty="0">
                <a:solidFill>
                  <a:srgbClr val="313131"/>
                </a:solidFill>
                <a:latin typeface="Arial MT"/>
                <a:cs typeface="Arial MT"/>
              </a:rPr>
              <a:t>42</a:t>
            </a:r>
            <a:endParaRPr sz="1300">
              <a:latin typeface="Arial MT"/>
              <a:cs typeface="Arial MT"/>
            </a:endParaRPr>
          </a:p>
          <a:p>
            <a:pPr marL="26670">
              <a:lnSpc>
                <a:spcPct val="100000"/>
              </a:lnSpc>
              <a:spcBef>
                <a:spcPts val="560"/>
              </a:spcBef>
            </a:pPr>
            <a:r>
              <a:rPr sz="1300" spc="-60" dirty="0">
                <a:solidFill>
                  <a:srgbClr val="232323"/>
                </a:solidFill>
                <a:latin typeface="Arial MT"/>
                <a:cs typeface="Arial MT"/>
              </a:rPr>
              <a:t>FF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1037" y="1607878"/>
            <a:ext cx="234950" cy="16433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655"/>
              </a:spcBef>
            </a:pPr>
            <a:r>
              <a:rPr sz="1300" spc="-25" dirty="0">
                <a:solidFill>
                  <a:srgbClr val="333333"/>
                </a:solidFill>
                <a:latin typeface="Arial MT"/>
                <a:cs typeface="Arial MT"/>
              </a:rPr>
              <a:t>00</a:t>
            </a:r>
            <a:endParaRPr sz="13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540"/>
              </a:spcBef>
            </a:pPr>
            <a:r>
              <a:rPr sz="1250" spc="45" dirty="0">
                <a:solidFill>
                  <a:srgbClr val="343434"/>
                </a:solidFill>
                <a:latin typeface="Cambria"/>
                <a:cs typeface="Cambria"/>
              </a:rPr>
              <a:t>00</a:t>
            </a:r>
            <a:endParaRPr sz="1250">
              <a:latin typeface="Cambria"/>
              <a:cs typeface="Cambria"/>
            </a:endParaRPr>
          </a:p>
          <a:p>
            <a:pPr marL="18415">
              <a:lnSpc>
                <a:spcPct val="100000"/>
              </a:lnSpc>
              <a:spcBef>
                <a:spcPts val="695"/>
              </a:spcBef>
            </a:pPr>
            <a:r>
              <a:rPr sz="1250" spc="45" dirty="0">
                <a:solidFill>
                  <a:srgbClr val="2A2A2A"/>
                </a:solidFill>
                <a:latin typeface="Cambria"/>
                <a:cs typeface="Cambria"/>
              </a:rPr>
              <a:t>04</a:t>
            </a:r>
            <a:endParaRPr sz="1250">
              <a:latin typeface="Cambria"/>
              <a:cs typeface="Cambria"/>
            </a:endParaRPr>
          </a:p>
          <a:p>
            <a:pPr marL="21590">
              <a:lnSpc>
                <a:spcPct val="100000"/>
              </a:lnSpc>
              <a:spcBef>
                <a:spcPts val="575"/>
              </a:spcBef>
            </a:pPr>
            <a:r>
              <a:rPr sz="1300" spc="-25" dirty="0">
                <a:solidFill>
                  <a:srgbClr val="2A2A2A"/>
                </a:solidFill>
                <a:latin typeface="Arial MT"/>
                <a:cs typeface="Arial MT"/>
              </a:rPr>
              <a:t>00</a:t>
            </a:r>
            <a:endParaRPr sz="1300">
              <a:latin typeface="Arial MT"/>
              <a:cs typeface="Arial MT"/>
            </a:endParaRPr>
          </a:p>
          <a:p>
            <a:pPr marL="32384" marR="5080" indent="-20320">
              <a:lnSpc>
                <a:spcPct val="136100"/>
              </a:lnSpc>
            </a:pPr>
            <a:r>
              <a:rPr sz="1300" spc="-25" dirty="0">
                <a:solidFill>
                  <a:srgbClr val="2D2D2D"/>
                </a:solidFill>
                <a:latin typeface="Arial MT"/>
                <a:cs typeface="Arial MT"/>
              </a:rPr>
              <a:t>0D </a:t>
            </a:r>
            <a:r>
              <a:rPr sz="1300" spc="-80" dirty="0">
                <a:solidFill>
                  <a:srgbClr val="1F1F1F"/>
                </a:solidFill>
                <a:latin typeface="Arial MT"/>
                <a:cs typeface="Arial MT"/>
              </a:rPr>
              <a:t>FF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18459" y="2753756"/>
            <a:ext cx="33909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0035" algn="l"/>
              </a:tabLst>
            </a:pPr>
            <a:r>
              <a:rPr sz="1300" i="1" spc="-50" dirty="0">
                <a:solidFill>
                  <a:srgbClr val="232323"/>
                </a:solidFill>
                <a:latin typeface="Calibri"/>
                <a:cs typeface="Calibri"/>
              </a:rPr>
              <a:t>P</a:t>
            </a:r>
            <a:r>
              <a:rPr sz="1300" i="1" dirty="0">
                <a:solidFill>
                  <a:srgbClr val="232323"/>
                </a:solidFill>
                <a:latin typeface="Calibri"/>
                <a:cs typeface="Calibri"/>
              </a:rPr>
              <a:t>	</a:t>
            </a:r>
            <a:r>
              <a:rPr sz="1300" spc="-50" dirty="0">
                <a:solidFill>
                  <a:srgbClr val="262626"/>
                </a:solidFill>
                <a:latin typeface="Arial MT"/>
                <a:cs typeface="Arial MT"/>
              </a:rPr>
              <a:t>\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61143" y="3280629"/>
            <a:ext cx="24320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2F2F2F"/>
                </a:solidFill>
                <a:latin typeface="Courier New"/>
                <a:cs typeface="Courier New"/>
              </a:rPr>
              <a:t>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56022" y="3193483"/>
            <a:ext cx="13779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50" dirty="0">
                <a:solidFill>
                  <a:srgbClr val="313131"/>
                </a:solidFill>
                <a:latin typeface="Courier New"/>
                <a:cs typeface="Courier New"/>
              </a:rPr>
              <a:t>0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983" y="3593369"/>
            <a:ext cx="2757805" cy="21558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172720" algn="r">
              <a:lnSpc>
                <a:spcPct val="100000"/>
              </a:lnSpc>
              <a:spcBef>
                <a:spcPts val="260"/>
              </a:spcBef>
              <a:tabLst>
                <a:tab pos="432434" algn="l"/>
              </a:tabLst>
            </a:pPr>
            <a:r>
              <a:rPr sz="1350" spc="-25" dirty="0">
                <a:latin typeface="Arial MT"/>
                <a:cs typeface="Arial MT"/>
              </a:rPr>
              <a:t>”’</a:t>
            </a:r>
            <a:r>
              <a:rPr sz="1350" dirty="0">
                <a:latin typeface="Arial MT"/>
                <a:cs typeface="Arial MT"/>
              </a:rPr>
              <a:t>	</a:t>
            </a:r>
            <a:r>
              <a:rPr sz="1350" dirty="0">
                <a:solidFill>
                  <a:srgbClr val="212121"/>
                </a:solidFill>
                <a:latin typeface="Arial MT"/>
                <a:cs typeface="Arial MT"/>
              </a:rPr>
              <a:t>Decimal</a:t>
            </a:r>
            <a:r>
              <a:rPr sz="1350" spc="2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F2F2F"/>
                </a:solidFill>
                <a:latin typeface="Arial MT"/>
                <a:cs typeface="Arial MT"/>
              </a:rPr>
              <a:t>-</a:t>
            </a:r>
            <a:r>
              <a:rPr sz="1350" spc="20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42424"/>
                </a:solidFill>
                <a:latin typeface="Arial MT"/>
                <a:cs typeface="Arial MT"/>
              </a:rPr>
              <a:t>Hex</a:t>
            </a:r>
            <a:r>
              <a:rPr sz="1350" spc="254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50" dirty="0">
                <a:solidFill>
                  <a:srgbClr val="262626"/>
                </a:solidFill>
                <a:latin typeface="Arial MT"/>
                <a:cs typeface="Arial MT"/>
              </a:rPr>
              <a:t>Convertion</a:t>
            </a:r>
            <a:endParaRPr sz="1350">
              <a:latin typeface="Arial MT"/>
              <a:cs typeface="Arial MT"/>
            </a:endParaRPr>
          </a:p>
          <a:p>
            <a:pPr marR="193040" algn="r">
              <a:lnSpc>
                <a:spcPct val="100000"/>
              </a:lnSpc>
              <a:spcBef>
                <a:spcPts val="170"/>
              </a:spcBef>
              <a:tabLst>
                <a:tab pos="1590040" algn="l"/>
              </a:tabLst>
            </a:pPr>
            <a:r>
              <a:rPr sz="1400" spc="-114" dirty="0">
                <a:solidFill>
                  <a:srgbClr val="2A2A2A"/>
                </a:solidFill>
                <a:latin typeface="Arial MT"/>
                <a:cs typeface="Arial MT"/>
              </a:rPr>
              <a:t>Deci</a:t>
            </a:r>
            <a:r>
              <a:rPr sz="1400" spc="-204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A2A2A"/>
                </a:solidFill>
                <a:latin typeface="Arial MT"/>
                <a:cs typeface="Arial MT"/>
              </a:rPr>
              <a:t>naaI</a:t>
            </a:r>
            <a:r>
              <a:rPr sz="1400" dirty="0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D2D2D"/>
                </a:solidFill>
                <a:latin typeface="Arial MT"/>
                <a:cs typeface="Arial MT"/>
              </a:rPr>
              <a:t>Hex</a:t>
            </a:r>
            <a:endParaRPr sz="1400">
              <a:latin typeface="Arial MT"/>
              <a:cs typeface="Arial MT"/>
            </a:endParaRPr>
          </a:p>
          <a:p>
            <a:pPr marL="376555">
              <a:lnSpc>
                <a:spcPct val="100000"/>
              </a:lnSpc>
              <a:spcBef>
                <a:spcPts val="635"/>
              </a:spcBef>
              <a:tabLst>
                <a:tab pos="1814830" algn="l"/>
              </a:tabLst>
            </a:pPr>
            <a:r>
              <a:rPr sz="1350" spc="-50" dirty="0">
                <a:latin typeface="Courier New"/>
                <a:cs typeface="Courier New"/>
              </a:rPr>
              <a:t>0</a:t>
            </a:r>
            <a:r>
              <a:rPr sz="1350" dirty="0">
                <a:latin typeface="Courier New"/>
                <a:cs typeface="Courier New"/>
              </a:rPr>
              <a:t>	</a:t>
            </a:r>
            <a:r>
              <a:rPr sz="1350" spc="-50" dirty="0">
                <a:latin typeface="Courier New"/>
                <a:cs typeface="Courier New"/>
              </a:rPr>
              <a:t>0</a:t>
            </a:r>
            <a:endParaRPr sz="1350">
              <a:latin typeface="Courier New"/>
              <a:cs typeface="Courier New"/>
            </a:endParaRPr>
          </a:p>
          <a:p>
            <a:pPr marL="783590" algn="ctr">
              <a:lnSpc>
                <a:spcPct val="100000"/>
              </a:lnSpc>
              <a:spcBef>
                <a:spcPts val="1140"/>
              </a:spcBef>
              <a:tabLst>
                <a:tab pos="2230755" algn="l"/>
              </a:tabLst>
            </a:pPr>
            <a:r>
              <a:rPr sz="1350" spc="-50" dirty="0">
                <a:solidFill>
                  <a:srgbClr val="363636"/>
                </a:solidFill>
                <a:latin typeface="Arial MT"/>
                <a:cs typeface="Arial MT"/>
              </a:rPr>
              <a:t>To</a:t>
            </a:r>
            <a:r>
              <a:rPr sz="1350" spc="-4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1350" spc="-25" dirty="0">
                <a:solidFill>
                  <a:srgbClr val="313131"/>
                </a:solidFill>
                <a:latin typeface="Arial MT"/>
                <a:cs typeface="Arial MT"/>
              </a:rPr>
              <a:t>Hex</a:t>
            </a:r>
            <a:r>
              <a:rPr sz="1350" dirty="0">
                <a:solidFill>
                  <a:srgbClr val="313131"/>
                </a:solidFill>
                <a:latin typeface="Arial MT"/>
                <a:cs typeface="Arial MT"/>
              </a:rPr>
              <a:t>	</a:t>
            </a:r>
            <a:r>
              <a:rPr sz="1350" spc="-45" dirty="0">
                <a:solidFill>
                  <a:srgbClr val="3D3D3D"/>
                </a:solidFill>
                <a:latin typeface="Arial MT"/>
                <a:cs typeface="Arial MT"/>
              </a:rPr>
              <a:t>To </a:t>
            </a:r>
            <a:r>
              <a:rPr sz="1350" spc="-45" dirty="0">
                <a:solidFill>
                  <a:srgbClr val="343434"/>
                </a:solidFill>
                <a:latin typeface="Arial MT"/>
                <a:cs typeface="Arial MT"/>
              </a:rPr>
              <a:t>Dec</a:t>
            </a:r>
            <a:endParaRPr sz="1350">
              <a:latin typeface="Arial MT"/>
              <a:cs typeface="Arial MT"/>
            </a:endParaRPr>
          </a:p>
          <a:p>
            <a:pPr marL="251460">
              <a:lnSpc>
                <a:spcPct val="100000"/>
              </a:lnSpc>
              <a:spcBef>
                <a:spcPts val="1475"/>
              </a:spcBef>
            </a:pPr>
            <a:r>
              <a:rPr sz="1300" dirty="0">
                <a:solidFill>
                  <a:srgbClr val="0F0F0F"/>
                </a:solidFill>
                <a:latin typeface="Arial MT"/>
                <a:cs typeface="Arial MT"/>
              </a:rPr>
              <a:t>%</a:t>
            </a:r>
            <a:r>
              <a:rPr sz="1300" spc="-2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62626"/>
                </a:solidFill>
                <a:latin typeface="Arial MT"/>
                <a:cs typeface="Arial MT"/>
              </a:rPr>
              <a:t>I/O</a:t>
            </a:r>
            <a:r>
              <a:rPr sz="1300" spc="17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65" dirty="0">
                <a:solidFill>
                  <a:srgbClr val="282828"/>
                </a:solidFill>
                <a:latin typeface="Arial MT"/>
                <a:cs typeface="Arial MT"/>
              </a:rPr>
              <a:t>Ports</a:t>
            </a:r>
            <a:endParaRPr sz="1300">
              <a:latin typeface="Arial MT"/>
              <a:cs typeface="Arial MT"/>
            </a:endParaRPr>
          </a:p>
          <a:p>
            <a:pPr marL="389255">
              <a:lnSpc>
                <a:spcPct val="100000"/>
              </a:lnSpc>
              <a:spcBef>
                <a:spcPts val="740"/>
              </a:spcBef>
              <a:tabLst>
                <a:tab pos="1061085" algn="l"/>
                <a:tab pos="1348105" algn="l"/>
                <a:tab pos="1683385" algn="l"/>
              </a:tabLst>
            </a:pPr>
            <a:r>
              <a:rPr sz="1300" spc="-50" dirty="0">
                <a:latin typeface="Arial MT"/>
                <a:cs typeface="Arial MT"/>
              </a:rPr>
              <a:t>0</a:t>
            </a:r>
            <a:r>
              <a:rPr sz="1300" dirty="0">
                <a:latin typeface="Arial MT"/>
                <a:cs typeface="Arial MT"/>
              </a:rPr>
              <a:t>	</a:t>
            </a:r>
            <a:r>
              <a:rPr sz="1300" spc="-675" dirty="0">
                <a:solidFill>
                  <a:srgbClr val="383838"/>
                </a:solidFill>
                <a:latin typeface="Arial MT"/>
                <a:cs typeface="Arial MT"/>
              </a:rPr>
              <a:t>—</a:t>
            </a:r>
            <a:r>
              <a:rPr sz="1300" dirty="0">
                <a:solidFill>
                  <a:srgbClr val="383838"/>
                </a:solidFill>
                <a:latin typeface="Arial MT"/>
                <a:cs typeface="Arial MT"/>
              </a:rPr>
              <a:t>	</a:t>
            </a:r>
            <a:r>
              <a:rPr sz="1300" spc="-425" dirty="0">
                <a:solidFill>
                  <a:srgbClr val="363636"/>
                </a:solidFill>
                <a:latin typeface="Arial MT"/>
                <a:cs typeface="Arial MT"/>
              </a:rPr>
              <a:t>+</a:t>
            </a:r>
            <a:r>
              <a:rPr sz="1300" dirty="0">
                <a:solidFill>
                  <a:srgbClr val="363636"/>
                </a:solidFill>
                <a:latin typeface="Arial MT"/>
                <a:cs typeface="Arial MT"/>
              </a:rPr>
              <a:t>	</a:t>
            </a:r>
            <a:r>
              <a:rPr sz="1300" spc="-25" dirty="0">
                <a:latin typeface="Arial MT"/>
                <a:cs typeface="Arial MT"/>
              </a:rPr>
              <a:t>00</a:t>
            </a:r>
            <a:endParaRPr sz="1300">
              <a:latin typeface="Arial MT"/>
              <a:cs typeface="Arial MT"/>
            </a:endParaRPr>
          </a:p>
          <a:p>
            <a:pPr marL="795655" algn="ctr">
              <a:lnSpc>
                <a:spcPct val="100000"/>
              </a:lnSpc>
              <a:spcBef>
                <a:spcPts val="1285"/>
              </a:spcBef>
            </a:pPr>
            <a:r>
              <a:rPr sz="1250" spc="-105" dirty="0">
                <a:solidFill>
                  <a:srgbClr val="464646"/>
                </a:solidFill>
                <a:latin typeface="Arial MT"/>
                <a:cs typeface="Arial MT"/>
              </a:rPr>
              <a:t>U</a:t>
            </a:r>
            <a:r>
              <a:rPr sz="1250" spc="-21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250" spc="-20" dirty="0">
                <a:solidFill>
                  <a:srgbClr val="2D2D2D"/>
                </a:solidFill>
                <a:latin typeface="Arial MT"/>
                <a:cs typeface="Arial MT"/>
              </a:rPr>
              <a:t>palate</a:t>
            </a:r>
            <a:r>
              <a:rPr sz="1250" spc="6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250" spc="-105" dirty="0">
                <a:solidFill>
                  <a:srgbClr val="343434"/>
                </a:solidFill>
                <a:latin typeface="Arial MT"/>
                <a:cs typeface="Arial MT"/>
              </a:rPr>
              <a:t>Pot</a:t>
            </a:r>
            <a:r>
              <a:rPr sz="125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D2D2D"/>
                </a:solidFill>
                <a:latin typeface="Arial MT"/>
                <a:cs typeface="Arial MT"/>
              </a:rPr>
              <a:t>t</a:t>
            </a:r>
            <a:r>
              <a:rPr sz="1250" spc="6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250" spc="-100" dirty="0">
                <a:solidFill>
                  <a:srgbClr val="1F1F1F"/>
                </a:solidFill>
                <a:latin typeface="Arial MT"/>
                <a:cs typeface="Arial MT"/>
              </a:rPr>
              <a:t>Veil</a:t>
            </a:r>
            <a:r>
              <a:rPr sz="1250" spc="-204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82828"/>
                </a:solidFill>
                <a:latin typeface="Arial MT"/>
                <a:cs typeface="Arial MT"/>
              </a:rPr>
              <a:t>Lee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8472" y="1941973"/>
            <a:ext cx="38100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0510" algn="l"/>
              </a:tabLst>
            </a:pPr>
            <a:r>
              <a:rPr sz="1250" i="1" spc="10" dirty="0">
                <a:solidFill>
                  <a:srgbClr val="2D2D2D"/>
                </a:solidFill>
                <a:latin typeface="Cambria"/>
                <a:cs typeface="Cambria"/>
              </a:rPr>
              <a:t>Z</a:t>
            </a:r>
            <a:r>
              <a:rPr sz="1250" i="1" dirty="0">
                <a:solidFill>
                  <a:srgbClr val="2D2D2D"/>
                </a:solidFill>
                <a:latin typeface="Cambria"/>
                <a:cs typeface="Cambria"/>
              </a:rPr>
              <a:t>	</a:t>
            </a:r>
            <a:r>
              <a:rPr sz="1250" spc="25" dirty="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4663" y="5814612"/>
            <a:ext cx="917575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8590" marR="5080" indent="-136525">
              <a:lnSpc>
                <a:spcPct val="149700"/>
              </a:lnSpc>
              <a:spcBef>
                <a:spcPts val="95"/>
              </a:spcBef>
              <a:tabLst>
                <a:tab pos="203835" algn="l"/>
                <a:tab pos="818515" algn="l"/>
              </a:tabLst>
            </a:pPr>
            <a:r>
              <a:rPr sz="1300" spc="-50" dirty="0">
                <a:solidFill>
                  <a:srgbClr val="6E6E6E"/>
                </a:solidFill>
                <a:latin typeface="Arial MT"/>
                <a:cs typeface="Arial MT"/>
              </a:rPr>
              <a:t>a</a:t>
            </a:r>
            <a:r>
              <a:rPr sz="1300" dirty="0">
                <a:solidFill>
                  <a:srgbClr val="6E6E6E"/>
                </a:solidFill>
                <a:latin typeface="Arial MT"/>
                <a:cs typeface="Arial MT"/>
              </a:rPr>
              <a:t>		</a:t>
            </a:r>
            <a:r>
              <a:rPr sz="1300" spc="80" dirty="0">
                <a:solidFill>
                  <a:srgbClr val="242424"/>
                </a:solidFill>
                <a:latin typeface="Arial MT"/>
                <a:cs typeface="Arial MT"/>
              </a:rPr>
              <a:t>Memory </a:t>
            </a:r>
            <a:r>
              <a:rPr sz="1300" spc="-20" dirty="0">
                <a:latin typeface="Arial MT"/>
                <a:cs typeface="Arial MT"/>
              </a:rPr>
              <a:t>2050</a:t>
            </a:r>
            <a:r>
              <a:rPr sz="1300" dirty="0">
                <a:latin typeface="Arial MT"/>
                <a:cs typeface="Arial MT"/>
              </a:rPr>
              <a:t>	</a:t>
            </a:r>
            <a:r>
              <a:rPr sz="1300" spc="-675" dirty="0">
                <a:solidFill>
                  <a:srgbClr val="2F2F2F"/>
                </a:solidFill>
                <a:latin typeface="Arial MT"/>
                <a:cs typeface="Arial MT"/>
              </a:rPr>
              <a:t>—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53374" y="6205647"/>
            <a:ext cx="1215390" cy="575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25"/>
              </a:spcBef>
              <a:tabLst>
                <a:tab pos="511809" algn="l"/>
              </a:tabLst>
            </a:pPr>
            <a:r>
              <a:rPr sz="1300" spc="-425" dirty="0">
                <a:solidFill>
                  <a:srgbClr val="424242"/>
                </a:solidFill>
                <a:latin typeface="Arial MT"/>
                <a:cs typeface="Arial MT"/>
              </a:rPr>
              <a:t>+</a:t>
            </a:r>
            <a:r>
              <a:rPr sz="1300" dirty="0">
                <a:solidFill>
                  <a:srgbClr val="424242"/>
                </a:solidFill>
                <a:latin typeface="Arial MT"/>
                <a:cs typeface="Arial MT"/>
              </a:rPr>
              <a:t>	</a:t>
            </a:r>
            <a:r>
              <a:rPr sz="1300" spc="-25" dirty="0">
                <a:latin typeface="Arial MT"/>
                <a:cs typeface="Arial MT"/>
              </a:rPr>
              <a:t>0D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200" spc="-75" dirty="0">
                <a:solidFill>
                  <a:srgbClr val="383838"/>
                </a:solidFill>
                <a:latin typeface="Arial MT"/>
                <a:cs typeface="Arial MT"/>
              </a:rPr>
              <a:t>U</a:t>
            </a:r>
            <a:r>
              <a:rPr sz="1200" spc="-12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82828"/>
                </a:solidFill>
                <a:latin typeface="Arial MT"/>
                <a:cs typeface="Arial MT"/>
              </a:rPr>
              <a:t>/›c!ate</a:t>
            </a:r>
            <a:r>
              <a:rPr sz="1200" spc="-3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200" spc="50" dirty="0">
                <a:solidFill>
                  <a:srgbClr val="2A2A2A"/>
                </a:solidFill>
                <a:latin typeface="Arial MT"/>
                <a:cs typeface="Arial MT"/>
              </a:rPr>
              <a:t>M</a:t>
            </a:r>
            <a:r>
              <a:rPr sz="1200" spc="50" dirty="0">
                <a:solidFill>
                  <a:srgbClr val="343434"/>
                </a:solidFill>
                <a:latin typeface="Arial MT"/>
                <a:cs typeface="Arial MT"/>
              </a:rPr>
              <a:t>em</a:t>
            </a:r>
            <a:r>
              <a:rPr sz="1200" spc="-2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200" spc="50" dirty="0">
                <a:solidFill>
                  <a:srgbClr val="2B2B2B"/>
                </a:solidFill>
                <a:latin typeface="Arial MT"/>
                <a:cs typeface="Arial MT"/>
              </a:rPr>
              <a:t>oi</a:t>
            </a:r>
            <a:r>
              <a:rPr sz="1200" spc="-15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3B3B3B"/>
                </a:solidFill>
                <a:latin typeface="Arial MT"/>
                <a:cs typeface="Arial MT"/>
              </a:rPr>
              <a:t>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42374" y="6987716"/>
            <a:ext cx="114554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5" dirty="0">
                <a:solidFill>
                  <a:srgbClr val="212121"/>
                </a:solidFill>
                <a:latin typeface="Arial MT"/>
                <a:cs typeface="Arial MT"/>
              </a:rPr>
              <a:t>Si</a:t>
            </a:r>
            <a:r>
              <a:rPr sz="1300" spc="-2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5" dirty="0">
                <a:solidFill>
                  <a:srgbClr val="2B2B2B"/>
                </a:solidFill>
                <a:latin typeface="Arial MT"/>
                <a:cs typeface="Arial MT"/>
              </a:rPr>
              <a:t>UI</a:t>
            </a:r>
            <a:r>
              <a:rPr sz="1300" spc="-55" dirty="0">
                <a:solidFill>
                  <a:srgbClr val="2D2D2D"/>
                </a:solidFill>
                <a:latin typeface="Arial MT"/>
                <a:cs typeface="Arial MT"/>
              </a:rPr>
              <a:t>L‹latoi</a:t>
            </a:r>
            <a:r>
              <a:rPr sz="1300" spc="-10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B5B5B"/>
                </a:solidFill>
                <a:latin typeface="Arial MT"/>
                <a:cs typeface="Arial MT"/>
              </a:rPr>
              <a:t>:</a:t>
            </a:r>
            <a:r>
              <a:rPr sz="1300" spc="85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Arial MT"/>
                <a:cs typeface="Arial MT"/>
              </a:rPr>
              <a:t>Ic!Ie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69580" y="1576158"/>
            <a:ext cx="39306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60" dirty="0">
                <a:solidFill>
                  <a:srgbClr val="282828"/>
                </a:solidFill>
                <a:latin typeface="Arial MT"/>
                <a:cs typeface="Arial MT"/>
              </a:rPr>
              <a:t>Star</a:t>
            </a:r>
            <a:r>
              <a:rPr sz="1300" spc="-1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363636"/>
                </a:solidFill>
                <a:latin typeface="Arial MT"/>
                <a:cs typeface="Arial MT"/>
              </a:rPr>
              <a:t>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29495" y="1576158"/>
            <a:ext cx="40830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20" dirty="0">
                <a:latin typeface="Arial MT"/>
                <a:cs typeface="Arial MT"/>
              </a:rPr>
              <a:t>2050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017646" y="2153172"/>
          <a:ext cx="2257424" cy="228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 marL="31750">
                        <a:lnSpc>
                          <a:spcPts val="1480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0802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ts val="1460"/>
                        </a:lnSpc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2050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460"/>
                        </a:lnSpc>
                      </a:pPr>
                      <a:r>
                        <a:rPr sz="1300" spc="-25" dirty="0">
                          <a:latin typeface="Arial MT"/>
                          <a:cs typeface="Arial MT"/>
                        </a:rPr>
                        <a:t>13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32384">
                        <a:lnSpc>
                          <a:spcPts val="1575"/>
                        </a:lnSpc>
                      </a:pPr>
                      <a:r>
                        <a:rPr sz="1350" spc="-20" dirty="0">
                          <a:latin typeface="Courier New"/>
                          <a:cs typeface="Courier New"/>
                        </a:rPr>
                        <a:t>0803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205</a:t>
                      </a:r>
                      <a:r>
                        <a:rPr sz="1300" spc="-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0" dirty="0">
                          <a:latin typeface="Arial MT"/>
                          <a:cs typeface="Arial MT"/>
                        </a:rPr>
                        <a:t>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2384">
                        <a:lnSpc>
                          <a:spcPts val="1585"/>
                        </a:lnSpc>
                      </a:pPr>
                      <a:r>
                        <a:rPr sz="1350" spc="-20" dirty="0">
                          <a:latin typeface="Courier New"/>
                          <a:cs typeface="Courier New"/>
                        </a:rPr>
                        <a:t>0804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1454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2052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25" dirty="0">
                          <a:latin typeface="Arial MT"/>
                          <a:cs typeface="Arial MT"/>
                        </a:rPr>
                        <a:t>78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2384">
                        <a:lnSpc>
                          <a:spcPts val="1585"/>
                        </a:lnSpc>
                      </a:pPr>
                      <a:r>
                        <a:rPr sz="1350" spc="-20" dirty="0">
                          <a:latin typeface="Courier New"/>
                          <a:cs typeface="Courier New"/>
                        </a:rPr>
                        <a:t>0805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2053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5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2384">
                        <a:lnSpc>
                          <a:spcPts val="1585"/>
                        </a:lnSpc>
                      </a:pPr>
                      <a:r>
                        <a:rPr sz="1350" spc="-20" dirty="0">
                          <a:latin typeface="Courier New"/>
                          <a:cs typeface="Courier New"/>
                        </a:rPr>
                        <a:t>0806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2054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5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2384">
                        <a:lnSpc>
                          <a:spcPts val="1585"/>
                        </a:lnSpc>
                      </a:pPr>
                      <a:r>
                        <a:rPr sz="1350" spc="-20" dirty="0">
                          <a:latin typeface="Courier New"/>
                          <a:cs typeface="Courier New"/>
                        </a:rPr>
                        <a:t>0807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2055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5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2384">
                        <a:lnSpc>
                          <a:spcPts val="1585"/>
                        </a:lnSpc>
                      </a:pPr>
                      <a:r>
                        <a:rPr sz="1350" spc="-20" dirty="0">
                          <a:latin typeface="Courier New"/>
                          <a:cs typeface="Courier New"/>
                        </a:rPr>
                        <a:t>0808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2056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5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2384">
                        <a:lnSpc>
                          <a:spcPts val="1585"/>
                        </a:lnSpc>
                      </a:pPr>
                      <a:r>
                        <a:rPr sz="1350" spc="-20" dirty="0">
                          <a:latin typeface="Courier New"/>
                          <a:cs typeface="Courier New"/>
                        </a:rPr>
                        <a:t>0809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1454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2057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5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32384">
                        <a:lnSpc>
                          <a:spcPts val="1585"/>
                        </a:lnSpc>
                      </a:pPr>
                      <a:r>
                        <a:rPr sz="1350" spc="-20" dirty="0">
                          <a:latin typeface="Courier New"/>
                          <a:cs typeface="Courier New"/>
                        </a:rPr>
                        <a:t>080A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2058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spc="-5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L="43815">
                        <a:lnSpc>
                          <a:spcPts val="1395"/>
                        </a:lnSpc>
                      </a:pPr>
                      <a:r>
                        <a:rPr sz="1200" spc="-20" dirty="0">
                          <a:latin typeface="Courier New"/>
                          <a:cs typeface="Courier New"/>
                        </a:rPr>
                        <a:t>OROR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824693" y="4745885"/>
            <a:ext cx="1206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82328" y="4745885"/>
            <a:ext cx="23933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40" dirty="0">
                <a:latin typeface="Arial MT"/>
                <a:cs typeface="Arial MT"/>
              </a:rPr>
              <a:t>Pi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ogi</a:t>
            </a:r>
            <a:r>
              <a:rPr sz="1400" spc="-2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am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25" dirty="0">
                <a:latin typeface="Arial MT"/>
                <a:cs typeface="Arial MT"/>
              </a:rPr>
              <a:t>assem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20" dirty="0">
                <a:latin typeface="Arial MT"/>
                <a:cs typeface="Arial MT"/>
              </a:rPr>
              <a:t>hlec!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65" dirty="0">
                <a:latin typeface="Arial MT"/>
                <a:cs typeface="Arial MT"/>
              </a:rPr>
              <a:t>successfully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336686" y="1576158"/>
            <a:ext cx="23495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95" dirty="0">
                <a:solidFill>
                  <a:srgbClr val="232323"/>
                </a:solidFill>
                <a:latin typeface="Arial MT"/>
                <a:cs typeface="Arial MT"/>
              </a:rPr>
              <a:t>OK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4114</Words>
  <Application>Microsoft Office PowerPoint</Application>
  <PresentationFormat>Custom</PresentationFormat>
  <Paragraphs>1991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MT</vt:lpstr>
      <vt:lpstr>Calibri</vt:lpstr>
      <vt:lpstr>Cambria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 ganesh</dc:creator>
  <cp:lastModifiedBy>sai ganesh</cp:lastModifiedBy>
  <cp:revision>1</cp:revision>
  <dcterms:created xsi:type="dcterms:W3CDTF">2025-02-26T17:18:11Z</dcterms:created>
  <dcterms:modified xsi:type="dcterms:W3CDTF">2025-02-26T17:21:54Z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2025-02-26T00:00:00Z</vt:filetime>
  </property>
  <property fmtid="{D5CDD505-2E9C-101B-9397-08002B2CF9AE}" pid="3" name="LastSaved">
    <vt:filetime>2025-02-26T00:00:00Z</vt:filetime>
  </property>
</Properties>
</file>