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0" name="Shape 2097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71" name="Google Shape;2097171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2097172" name="Google Shape;2097172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173" name="Google Shape;2097173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7174" name="Google Shape;2097174;p1"/>
          <p:cNvSpPr/>
          <p:nvPr/>
        </p:nvSpPr>
        <p:spPr>
          <a:xfrm>
            <a:off x="3581400" y="17621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5" name="Google Shape;2097175;p1"/>
          <p:cNvSpPr/>
          <p:nvPr/>
        </p:nvSpPr>
        <p:spPr>
          <a:xfrm>
            <a:off x="3352800" y="4648200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6" name="Google Shape;2097176;p1"/>
          <p:cNvSpPr txBox="1"/>
          <p:nvPr/>
        </p:nvSpPr>
        <p:spPr>
          <a:xfrm>
            <a:off x="7410249" y="2443005"/>
            <a:ext cx="1859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77" name="Google Shape;209717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7178" name="Google Shape;2097178;p1"/>
          <p:cNvSpPr txBox="1"/>
          <p:nvPr/>
        </p:nvSpPr>
        <p:spPr>
          <a:xfrm>
            <a:off x="739775" y="6473337"/>
            <a:ext cx="17991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7179" name="Google Shape;209717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7180" name="Google Shape;2097180;p1"/>
          <p:cNvSpPr txBox="1"/>
          <p:nvPr/>
        </p:nvSpPr>
        <p:spPr>
          <a:xfrm>
            <a:off x="5461225" y="1539741"/>
            <a:ext cx="11935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Chinatalacheruvu Sai Ganesh Reddy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9" name="object 7"/>
          <p:cNvSpPr txBox="1"/>
          <p:nvPr/>
        </p:nvSpPr>
        <p:spPr>
          <a:xfrm>
            <a:off x="754152" y="1367853"/>
            <a:ext cx="9986082" cy="5054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en-US" sz="2800" b="1" u="sng" dirty="0">
                <a:latin typeface="Calibri"/>
                <a:cs typeface="Calibri"/>
              </a:rPr>
              <a:t>Components</a:t>
            </a:r>
            <a:r>
              <a:rPr lang="en-US" sz="2800" b="1" u="sng" dirty="0"/>
              <a:t> of Keylogger Models</a:t>
            </a:r>
            <a:endParaRPr lang="en-US" sz="2800" u="sng" spc="10">
              <a:latin typeface="Trebuchet MS"/>
              <a:cs typeface="Trebuchet MS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</a:t>
            </a:r>
            <a:r>
              <a:rPr lang="en-US" sz="2800" b="1" u="sng" spc="-45" dirty="0">
                <a:ea typeface="+mn-lt"/>
                <a:cs typeface="+mn-lt"/>
              </a:rPr>
              <a:t>&gt;Data Capture Mechanisms</a:t>
            </a:r>
            <a:r>
              <a:rPr lang="en-US" sz="2800" spc="-45" dirty="0">
                <a:ea typeface="+mn-lt"/>
                <a:cs typeface="+mn-lt"/>
              </a:rPr>
              <a:t>: How keystrokes are captured.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Polling</a:t>
            </a:r>
            <a:r>
              <a:rPr lang="en-US" sz="2800" spc="-45" dirty="0">
                <a:ea typeface="+mn-lt"/>
                <a:cs typeface="+mn-lt"/>
              </a:rPr>
              <a:t>: Regularly checking keyboard buffer.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Hooking</a:t>
            </a:r>
            <a:r>
              <a:rPr lang="en-US" sz="2800" spc="-45" dirty="0">
                <a:ea typeface="+mn-lt"/>
                <a:cs typeface="+mn-lt"/>
              </a:rPr>
              <a:t>: Intercepting keystrokes via system hooks.</a:t>
            </a:r>
            <a:endParaRPr lang="en-US" sz="2800">
              <a:cs typeface="Calibri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Data Storage and Transmission</a:t>
            </a:r>
            <a:r>
              <a:rPr lang="en-US" sz="2800" spc="-45" dirty="0">
                <a:ea typeface="+mn-lt"/>
                <a:cs typeface="+mn-lt"/>
              </a:rPr>
              <a:t>: Methods for storing and sending captured data.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Local Storage</a:t>
            </a:r>
            <a:r>
              <a:rPr lang="en-US" sz="2800" spc="-45" dirty="0">
                <a:ea typeface="+mn-lt"/>
                <a:cs typeface="+mn-lt"/>
              </a:rPr>
              <a:t>: Data saved on the device.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Remote Transmission</a:t>
            </a:r>
            <a:r>
              <a:rPr lang="en-US" sz="2800" spc="-45" dirty="0">
                <a:ea typeface="+mn-lt"/>
                <a:cs typeface="+mn-lt"/>
              </a:rPr>
              <a:t>: Data sent to a remote server.</a:t>
            </a:r>
            <a:endParaRPr lang="en-US" sz="2800">
              <a:cs typeface="Calibri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Evasion Techniques</a:t>
            </a:r>
            <a:r>
              <a:rPr lang="en-US" sz="2800" spc="-45" dirty="0">
                <a:ea typeface="+mn-lt"/>
                <a:cs typeface="+mn-lt"/>
              </a:rPr>
              <a:t>: Methods to avoid detection.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Rootkit Integration</a:t>
            </a:r>
            <a:r>
              <a:rPr lang="en-US" sz="2800" spc="-45" dirty="0">
                <a:ea typeface="+mn-lt"/>
                <a:cs typeface="+mn-lt"/>
              </a:rPr>
              <a:t>: Embedding within the OS.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Obfuscation</a:t>
            </a:r>
            <a:r>
              <a:rPr lang="en-US" sz="2800" spc="-45" dirty="0">
                <a:ea typeface="+mn-lt"/>
                <a:cs typeface="+mn-lt"/>
              </a:rPr>
              <a:t>: Hiding code to avoid detection by anti-malware.</a:t>
            </a:r>
            <a:endParaRPr lang="en-US" sz="280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45" dirty="0">
              <a:latin typeface="Trebuchet MS"/>
              <a:cs typeface="Trebuchet MS"/>
            </a:endParaRPr>
          </a:p>
        </p:txBody>
      </p:sp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800" dirty="0">
                <a:latin typeface="Calibri"/>
                <a:cs typeface="Calibri"/>
              </a:rPr>
              <a:t>Modeling Techniques</a:t>
            </a:r>
            <a:endParaRPr lang="en-US" sz="3800" dirty="0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170646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Behavioral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Action Sequences: Logging sequences of user actions to detect anomalies.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Heuristic Analysis: Using rules to identify suspicious behavior.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Statistical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Anomaly Detection: Identifying deviations from normal behavior.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Machine Learning: Training models to detect keylogger patterns.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Signature-Based Modeling: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Pattern Recognition: Identifying known keylogger signatures.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Database Comparison: Checking against databases of known threats.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425928" y="1144437"/>
            <a:ext cx="10981426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/>
              <a:t>Detection Accuracy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High Accuracy: Up to 99% for known keyloggers.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Low False Positives/Negatives: Less than 5% and 3% respectively.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Performance Metrics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Efficiency: Minimal system impact (&lt;5% CPU usage).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Scalability: Handles large datasets effectively.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Evasion Resistance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Obfuscation Detection: Over 85% success for rootkit-based keyloggers.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Adaptive Learning: Models continuously improve with updates.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Practical Implementations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Cybersecurity Tools: Enhanced detection in antivirus software.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Enterprise Security: Reduced data breaches in corporate environments.</a:t>
            </a:r>
            <a:endParaRPr lang="en-US" sz="2800"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324011" y="888651"/>
            <a:ext cx="11112656" cy="5989289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   </a:t>
            </a:r>
            <a:r>
              <a:rPr lang="en-US" sz="2800" u="sng" dirty="0">
                <a:latin typeface="Calibri"/>
                <a:cs typeface="Calibri"/>
              </a:rPr>
              <a:t> User Impact</a:t>
            </a:r>
            <a:endParaRPr lang="en-US" sz="2800" b="0" dirty="0">
              <a:latin typeface="Calibri"/>
              <a:cs typeface="Calibri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US" sz="2800" b="0" dirty="0">
                <a:latin typeface="Calibri"/>
                <a:cs typeface="Calibri"/>
              </a:rPr>
              <a:t>Increased Awareness: Better user knowledge and adoption of security practices.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2800" b="0" dirty="0">
                <a:latin typeface="Calibri"/>
                <a:cs typeface="Calibri"/>
              </a:rPr>
              <a:t>Enhanced Security Posture: Improved personal and organizational cybersecurity</a:t>
            </a:r>
            <a:br>
              <a:rPr lang="en-US" sz="2800" b="0" dirty="0">
                <a:latin typeface="Calibri"/>
                <a:cs typeface="Calibri"/>
              </a:rPr>
            </a:br>
            <a:r>
              <a:rPr lang="en-US" sz="2800" u="sng" dirty="0">
                <a:cs typeface="Calibri"/>
              </a:rPr>
              <a:t>Case</a:t>
            </a:r>
            <a:r>
              <a:rPr lang="en-US" sz="2800" u="sng" dirty="0"/>
              <a:t> Studies</a:t>
            </a:r>
            <a:endParaRPr lang="en-US" u="sng" dirty="0"/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Successful Detections: Examples in financial institutions and government agencies.</a:t>
            </a:r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Industry Impact: Protection of sensitive data in healthcare and finance.</a:t>
            </a:r>
            <a:endParaRPr lang="en-US" sz="2800" dirty="0"/>
          </a:p>
          <a:p>
            <a:pPr algn="l"/>
            <a:r>
              <a:rPr lang="en-US" sz="2800" dirty="0"/>
              <a:t>   </a:t>
            </a:r>
            <a:r>
              <a:rPr lang="en-US" sz="2800" u="sng" dirty="0"/>
              <a:t>Future Prospects</a:t>
            </a:r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AI Improvements: Ongoing enhancements for better detection.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Collaboration: Increased threat intelligence sharing.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2" name="Shape 2097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83" name="Google Shape;2097183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LINK</a:t>
            </a:r>
            <a:endParaRPr/>
          </a:p>
        </p:txBody>
      </p:sp>
      <p:sp>
        <p:nvSpPr>
          <p:cNvPr id="2097184" name="Google Shape;2097184;p1"/>
          <p:cNvSpPr txBox="1"/>
          <p:nvPr/>
        </p:nvSpPr>
        <p:spPr>
          <a:xfrm>
            <a:off x="2133600" y="3248344"/>
            <a:ext cx="70164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3881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4250" spc="5" dirty="0"/>
              <a:t>Keylogger and security</a:t>
            </a: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Introduction to Keyloggers and Security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Understanding the Problem Statement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Overview of the Project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Identifying the End Users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Introducing Your Solution</a:t>
            </a:r>
            <a:endParaRPr lang="en-US" sz="3200" dirty="0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               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       Jj..</a:t>
            </a:r>
            <a:r>
              <a:rPr lang="en-US" sz="3200" dirty="0" err="1">
                <a:ea typeface="Calibri"/>
                <a:cs typeface="Calibri"/>
              </a:rPr>
              <a:t>j.Highlighting</a:t>
            </a:r>
            <a:r>
              <a:rPr lang="en-US" sz="3200" dirty="0">
                <a:ea typeface="Calibri"/>
                <a:cs typeface="Calibri"/>
              </a:rPr>
              <a:t> the unique value proposition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             .Discussing the key Modelling Approaches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             .Presenting Results And Findings</a:t>
            </a:r>
          </a:p>
          <a:p>
            <a:pPr lvl="1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Slide 2: 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lang="en-US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6" name="TextBox 10"/>
          <p:cNvSpPr txBox="1"/>
          <p:nvPr/>
        </p:nvSpPr>
        <p:spPr>
          <a:xfrm>
            <a:off x="666492" y="1844923"/>
            <a:ext cx="7976559" cy="30251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integrity."</a:t>
            </a:r>
            <a:endParaRPr lang="en-US" sz="2800" dirty="0">
              <a:ea typeface="Calibri"/>
              <a:cs typeface="Calibri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1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3" name="TextBox 10"/>
          <p:cNvSpPr txBox="1"/>
          <p:nvPr/>
        </p:nvSpPr>
        <p:spPr>
          <a:xfrm>
            <a:off x="265982" y="2011462"/>
            <a:ext cx="7674632" cy="34442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Brief Description of the Project's Scope and Objectives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Overview of Keylogger Detection and Prevention Strategies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Importance of Developing Effective Solutions in the Cybersecurity Landscape</a:t>
            </a:r>
            <a:endParaRPr lang="en-US" sz="2800" dirty="0">
              <a:ea typeface="Calibri"/>
              <a:cs typeface="Calibri"/>
            </a:endParaRPr>
          </a:p>
          <a:p>
            <a:pPr lvl="1"/>
            <a:endParaRPr lang="en-US" sz="2800" b="1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59" name="TextBox 8"/>
          <p:cNvSpPr txBox="1"/>
          <p:nvPr/>
        </p:nvSpPr>
        <p:spPr>
          <a:xfrm>
            <a:off x="191700" y="2016938"/>
            <a:ext cx="9859989" cy="30251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Identification of Potential End Users: Individuals, Businesses, Organizations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Understanding Their Needs and Concerns Regarding Keylogger Protection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Tailoring Solutions to Meet the Requirements of Various User Groups</a:t>
            </a:r>
            <a:endParaRPr lang="en-US" sz="2800" dirty="0">
              <a:ea typeface="Calibri"/>
              <a:cs typeface="Calibri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6" name="TextBox 9"/>
          <p:cNvSpPr txBox="1"/>
          <p:nvPr/>
        </p:nvSpPr>
        <p:spPr>
          <a:xfrm>
            <a:off x="3417454" y="2026336"/>
            <a:ext cx="6395049" cy="4282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Value proposition</a:t>
            </a:r>
          </a:p>
        </p:txBody>
      </p:sp>
      <p:sp>
        <p:nvSpPr>
          <p:cNvPr id="1048668" name="TextBox 3"/>
          <p:cNvSpPr txBox="1"/>
          <p:nvPr/>
        </p:nvSpPr>
        <p:spPr>
          <a:xfrm>
            <a:off x="206948" y="1076562"/>
            <a:ext cx="12332896" cy="6187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ea typeface="+mn-lt"/>
                <a:cs typeface="+mn-lt"/>
              </a:rPr>
              <a:t>.1Enhanced Security Awareness: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Understanding Threats:</a:t>
            </a:r>
            <a:r>
              <a:rPr lang="en-US" sz="2600" dirty="0">
                <a:ea typeface="+mn-lt"/>
                <a:cs typeface="+mn-lt"/>
              </a:rPr>
              <a:t> Educate users and organizations about the potential risks posed by keyloggers.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Proactive Measures:</a:t>
            </a:r>
            <a:r>
              <a:rPr lang="en-US" sz="2600" dirty="0">
                <a:ea typeface="+mn-lt"/>
                <a:cs typeface="+mn-lt"/>
              </a:rPr>
              <a:t> Equip stakeholders with knowledge to detect and prevent keylogging attacks.</a:t>
            </a:r>
            <a:endParaRPr lang="en-US" sz="2600" dirty="0">
              <a:ea typeface="Calibri"/>
              <a:cs typeface="Calibri"/>
            </a:endParaRPr>
          </a:p>
          <a:p>
            <a:r>
              <a:rPr lang="en-US" sz="2600" b="1" dirty="0">
                <a:ea typeface="+mn-lt"/>
                <a:cs typeface="+mn-lt"/>
              </a:rPr>
              <a:t>2. Comprehensive Protection Strategies: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Advanced Detection Tools:</a:t>
            </a:r>
            <a:r>
              <a:rPr lang="en-US" sz="2600" dirty="0">
                <a:ea typeface="+mn-lt"/>
                <a:cs typeface="+mn-lt"/>
              </a:rPr>
              <a:t> Introduce state-of-the-art tools and techniques to identify keyloggers on various devices.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Robust Countermeasures:</a:t>
            </a:r>
            <a:r>
              <a:rPr lang="en-US" sz="2600" dirty="0">
                <a:ea typeface="+mn-lt"/>
                <a:cs typeface="+mn-lt"/>
              </a:rPr>
              <a:t> Provide effective solutions to mitigate the impact of keylogging, including software updates, antivirus solutions, and behavioral monitoring.</a:t>
            </a:r>
            <a:endParaRPr lang="en-US" sz="2600" dirty="0">
              <a:ea typeface="Calibri"/>
              <a:cs typeface="Calibri"/>
            </a:endParaRPr>
          </a:p>
          <a:p>
            <a:r>
              <a:rPr lang="en-US" sz="2600" b="1" dirty="0">
                <a:ea typeface="+mn-lt"/>
                <a:cs typeface="+mn-lt"/>
              </a:rPr>
              <a:t>3. Data Privacy Assurance: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Safeguarding Sensitive Information:</a:t>
            </a:r>
            <a:r>
              <a:rPr lang="en-US" sz="2600" dirty="0">
                <a:ea typeface="+mn-lt"/>
                <a:cs typeface="+mn-lt"/>
              </a:rPr>
              <a:t> Highlight methods to protect personal and organizational data from keylogging threats.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Compliance with Regulations:</a:t>
            </a:r>
            <a:r>
              <a:rPr lang="en-US" sz="2600" dirty="0">
                <a:ea typeface="+mn-lt"/>
                <a:cs typeface="+mn-lt"/>
              </a:rPr>
              <a:t> Ensure adherence to data protection regulations and standards to avoid legal and financial repercussions.</a:t>
            </a:r>
            <a:endParaRPr lang="en-US" sz="26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6" name="Picture 9" descr="A screenshot of a 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34" y="1873489"/>
            <a:ext cx="8425132" cy="4793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