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9"/>
  </p:notesMasterIdLst>
  <p:sldIdLst>
    <p:sldId id="256" r:id="rId2"/>
    <p:sldId id="294" r:id="rId3"/>
    <p:sldId id="258" r:id="rId4"/>
    <p:sldId id="259" r:id="rId5"/>
    <p:sldId id="317" r:id="rId6"/>
    <p:sldId id="318" r:id="rId7"/>
    <p:sldId id="295" r:id="rId8"/>
    <p:sldId id="296" r:id="rId9"/>
    <p:sldId id="297" r:id="rId10"/>
    <p:sldId id="298" r:id="rId11"/>
    <p:sldId id="299" r:id="rId12"/>
    <p:sldId id="300" r:id="rId13"/>
    <p:sldId id="301" r:id="rId14"/>
    <p:sldId id="302" r:id="rId15"/>
    <p:sldId id="303" r:id="rId16"/>
    <p:sldId id="306" r:id="rId17"/>
    <p:sldId id="308" r:id="rId18"/>
    <p:sldId id="307" r:id="rId19"/>
    <p:sldId id="309" r:id="rId20"/>
    <p:sldId id="304" r:id="rId21"/>
    <p:sldId id="310" r:id="rId22"/>
    <p:sldId id="311" r:id="rId23"/>
    <p:sldId id="313" r:id="rId24"/>
    <p:sldId id="312" r:id="rId25"/>
    <p:sldId id="314" r:id="rId26"/>
    <p:sldId id="315" r:id="rId27"/>
    <p:sldId id="30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3162" autoAdjust="0"/>
  </p:normalViewPr>
  <p:slideViewPr>
    <p:cSldViewPr snapToGrid="0">
      <p:cViewPr varScale="1">
        <p:scale>
          <a:sx n="59" d="100"/>
          <a:sy n="59" d="100"/>
        </p:scale>
        <p:origin x="96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AA14D472-5AD6-4D91-9725-57C12618056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458C32D-D44B-4D3D-BC9A-615987135F3D}">
      <dgm:prSet/>
      <dgm:spPr/>
      <dgm:t>
        <a:bodyPr/>
        <a:lstStyle/>
        <a:p>
          <a:r>
            <a:rPr lang="en-US" dirty="0"/>
            <a:t>UIA2 is a managed library for native UI Automation API that was introduced in .NET Framework 3.0. It does not support newer features such as touch and it also does not work well with WPF or Windows Store Apps.</a:t>
          </a:r>
        </a:p>
      </dgm:t>
    </dgm:pt>
    <dgm:pt modelId="{FE105092-DBDE-405F-9B02-ED5886AD9739}" type="parTrans" cxnId="{EDFEA80B-3B02-4BCF-AFD8-E33023E3B89B}">
      <dgm:prSet/>
      <dgm:spPr/>
      <dgm:t>
        <a:bodyPr/>
        <a:lstStyle/>
        <a:p>
          <a:endParaRPr lang="en-US"/>
        </a:p>
      </dgm:t>
    </dgm:pt>
    <dgm:pt modelId="{4E9EE85E-A6B0-44E8-B303-F6DAC8D983ED}" type="sibTrans" cxnId="{EDFEA80B-3B02-4BCF-AFD8-E33023E3B89B}">
      <dgm:prSet/>
      <dgm:spPr/>
      <dgm:t>
        <a:bodyPr/>
        <a:lstStyle/>
        <a:p>
          <a:endParaRPr lang="en-US"/>
        </a:p>
      </dgm:t>
    </dgm:pt>
    <dgm:pt modelId="{E4492333-9BE0-434B-A4CC-4A3E4AF295D6}">
      <dgm:prSet/>
      <dgm:spPr/>
      <dgm:t>
        <a:bodyPr/>
        <a:lstStyle/>
        <a:p>
          <a:r>
            <a:rPr lang="en-US" dirty="0"/>
            <a:t>UIA3 is a COM library for native UI Automation API that was introduced in Windows 7. It works great for WPF and Windows Store Apps</a:t>
          </a:r>
        </a:p>
      </dgm:t>
    </dgm:pt>
    <dgm:pt modelId="{084282A2-90A1-41B4-9222-332B7668A5C8}" type="parTrans" cxnId="{45005A1F-DAC5-43F5-B0CE-4F0C0790B4C2}">
      <dgm:prSet/>
      <dgm:spPr/>
      <dgm:t>
        <a:bodyPr/>
        <a:lstStyle/>
        <a:p>
          <a:endParaRPr lang="en-US"/>
        </a:p>
      </dgm:t>
    </dgm:pt>
    <dgm:pt modelId="{D3756155-51ED-43FB-A66C-5B125AEF4100}" type="sibTrans" cxnId="{45005A1F-DAC5-43F5-B0CE-4F0C0790B4C2}">
      <dgm:prSet/>
      <dgm:spPr/>
      <dgm:t>
        <a:bodyPr/>
        <a:lstStyle/>
        <a:p>
          <a:endParaRPr lang="en-US"/>
        </a:p>
      </dgm:t>
    </dgm:pt>
    <dgm:pt modelId="{E2DE5AA4-E87B-410E-B3C4-02C104396936}">
      <dgm:prSet/>
      <dgm:spPr/>
      <dgm:t>
        <a:bodyPr/>
        <a:lstStyle/>
        <a:p>
          <a:r>
            <a:rPr lang="en-US" dirty="0" err="1"/>
            <a:t>FlaUI</a:t>
          </a:r>
          <a:r>
            <a:rPr lang="en-US" dirty="0"/>
            <a:t> is a UI automation library for .NET that helps with automated testing of Windows applications based on native UI Automation libraries from Microsoft and supports two versions of them: UIA2 and UIA3.</a:t>
          </a:r>
        </a:p>
      </dgm:t>
    </dgm:pt>
    <dgm:pt modelId="{30E2350C-815A-4694-9737-6AFF27D47CA0}" type="sibTrans" cxnId="{85C594AA-1563-443C-9DE3-E9E66472AE34}">
      <dgm:prSet/>
      <dgm:spPr/>
      <dgm:t>
        <a:bodyPr/>
        <a:lstStyle/>
        <a:p>
          <a:endParaRPr lang="en-US"/>
        </a:p>
      </dgm:t>
    </dgm:pt>
    <dgm:pt modelId="{78F2C0C8-5E56-4BDE-8579-26F8CECEE493}" type="parTrans" cxnId="{85C594AA-1563-443C-9DE3-E9E66472AE34}">
      <dgm:prSet/>
      <dgm:spPr/>
      <dgm:t>
        <a:bodyPr/>
        <a:lstStyle/>
        <a:p>
          <a:endParaRPr lang="en-US"/>
        </a:p>
      </dgm:t>
    </dgm:pt>
    <dgm:pt modelId="{4757F32B-0CDB-4D46-B735-ADF637F13AA3}" type="pres">
      <dgm:prSet presAssocID="{AA14D472-5AD6-4D91-9725-57C126180561}" presName="root" presStyleCnt="0">
        <dgm:presLayoutVars>
          <dgm:dir/>
          <dgm:resizeHandles val="exact"/>
        </dgm:presLayoutVars>
      </dgm:prSet>
      <dgm:spPr/>
    </dgm:pt>
    <dgm:pt modelId="{49985224-2FB8-4F09-B20F-415A2F045933}" type="pres">
      <dgm:prSet presAssocID="{0458C32D-D44B-4D3D-BC9A-615987135F3D}" presName="compNode" presStyleCnt="0"/>
      <dgm:spPr/>
    </dgm:pt>
    <dgm:pt modelId="{4F15380B-9925-486D-AF68-04D459DE282F}" type="pres">
      <dgm:prSet presAssocID="{0458C32D-D44B-4D3D-BC9A-615987135F3D}" presName="bgRect" presStyleLbl="bgShp" presStyleIdx="0" presStyleCnt="3"/>
      <dgm:spPr/>
    </dgm:pt>
    <dgm:pt modelId="{CCC85101-E5CF-4A84-9F98-980F4223359F}" type="pres">
      <dgm:prSet presAssocID="{0458C32D-D44B-4D3D-BC9A-615987135F3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25754988-74BF-4CA4-91B1-E52C9B66971E}" type="pres">
      <dgm:prSet presAssocID="{0458C32D-D44B-4D3D-BC9A-615987135F3D}" presName="spaceRect" presStyleCnt="0"/>
      <dgm:spPr/>
    </dgm:pt>
    <dgm:pt modelId="{7DEFE080-7F68-424F-9954-C18BC228CC61}" type="pres">
      <dgm:prSet presAssocID="{0458C32D-D44B-4D3D-BC9A-615987135F3D}" presName="parTx" presStyleLbl="revTx" presStyleIdx="0" presStyleCnt="3">
        <dgm:presLayoutVars>
          <dgm:chMax val="0"/>
          <dgm:chPref val="0"/>
        </dgm:presLayoutVars>
      </dgm:prSet>
      <dgm:spPr/>
    </dgm:pt>
    <dgm:pt modelId="{D0239A3D-C2DF-47F5-9816-CD486E8AA94C}" type="pres">
      <dgm:prSet presAssocID="{4E9EE85E-A6B0-44E8-B303-F6DAC8D983ED}" presName="sibTrans" presStyleCnt="0"/>
      <dgm:spPr/>
    </dgm:pt>
    <dgm:pt modelId="{34BA7711-9455-498F-BE02-3C054EAEB370}" type="pres">
      <dgm:prSet presAssocID="{E4492333-9BE0-434B-A4CC-4A3E4AF295D6}" presName="compNode" presStyleCnt="0"/>
      <dgm:spPr/>
    </dgm:pt>
    <dgm:pt modelId="{FA1D0525-1BC4-4C79-B313-13D89E087E6C}" type="pres">
      <dgm:prSet presAssocID="{E4492333-9BE0-434B-A4CC-4A3E4AF295D6}" presName="bgRect" presStyleLbl="bgShp" presStyleIdx="1" presStyleCnt="3"/>
      <dgm:spPr/>
    </dgm:pt>
    <dgm:pt modelId="{A69B6C7A-C9A2-4C6F-81F7-3D703207F2E7}" type="pres">
      <dgm:prSet presAssocID="{E4492333-9BE0-434B-A4CC-4A3E4AF295D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Checklist"/>
        </a:ext>
      </dgm:extLst>
    </dgm:pt>
    <dgm:pt modelId="{B71C425C-FE90-404A-997D-8CC3511048E3}" type="pres">
      <dgm:prSet presAssocID="{E4492333-9BE0-434B-A4CC-4A3E4AF295D6}" presName="spaceRect" presStyleCnt="0"/>
      <dgm:spPr/>
    </dgm:pt>
    <dgm:pt modelId="{79389712-50DA-43B1-A115-AC225EBE5F2D}" type="pres">
      <dgm:prSet presAssocID="{E4492333-9BE0-434B-A4CC-4A3E4AF295D6}" presName="parTx" presStyleLbl="revTx" presStyleIdx="1" presStyleCnt="3">
        <dgm:presLayoutVars>
          <dgm:chMax val="0"/>
          <dgm:chPref val="0"/>
        </dgm:presLayoutVars>
      </dgm:prSet>
      <dgm:spPr/>
    </dgm:pt>
    <dgm:pt modelId="{6BAAD79E-CC88-4244-90DD-0CE6B89EA5B6}" type="pres">
      <dgm:prSet presAssocID="{D3756155-51ED-43FB-A66C-5B125AEF4100}" presName="sibTrans" presStyleCnt="0"/>
      <dgm:spPr/>
    </dgm:pt>
    <dgm:pt modelId="{7C4D719A-CF64-4BFA-B07A-CB6CA80B675C}" type="pres">
      <dgm:prSet presAssocID="{E2DE5AA4-E87B-410E-B3C4-02C104396936}" presName="compNode" presStyleCnt="0"/>
      <dgm:spPr/>
    </dgm:pt>
    <dgm:pt modelId="{C29C894E-183F-4D59-BE9D-261B8ACBAB2A}" type="pres">
      <dgm:prSet presAssocID="{E2DE5AA4-E87B-410E-B3C4-02C104396936}" presName="bgRect" presStyleLbl="bgShp" presStyleIdx="2" presStyleCnt="3"/>
      <dgm:spPr/>
    </dgm:pt>
    <dgm:pt modelId="{A6D1EF7B-943F-4CF7-8A06-70844A7B38EC}" type="pres">
      <dgm:prSet presAssocID="{E2DE5AA4-E87B-410E-B3C4-02C104396936}"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Badge Tick1 with solid fill"/>
        </a:ext>
      </dgm:extLst>
    </dgm:pt>
    <dgm:pt modelId="{4BE8D0B7-4EB7-4380-9A09-FC7AEC78665C}" type="pres">
      <dgm:prSet presAssocID="{E2DE5AA4-E87B-410E-B3C4-02C104396936}" presName="spaceRect" presStyleCnt="0"/>
      <dgm:spPr/>
    </dgm:pt>
    <dgm:pt modelId="{2C85D542-3E62-48EE-8900-CF06E6A3BD19}" type="pres">
      <dgm:prSet presAssocID="{E2DE5AA4-E87B-410E-B3C4-02C104396936}" presName="parTx" presStyleLbl="revTx" presStyleIdx="2" presStyleCnt="3">
        <dgm:presLayoutVars>
          <dgm:chMax val="0"/>
          <dgm:chPref val="0"/>
        </dgm:presLayoutVars>
      </dgm:prSet>
      <dgm:spPr/>
    </dgm:pt>
  </dgm:ptLst>
  <dgm:cxnLst>
    <dgm:cxn modelId="{EDFEA80B-3B02-4BCF-AFD8-E33023E3B89B}" srcId="{AA14D472-5AD6-4D91-9725-57C126180561}" destId="{0458C32D-D44B-4D3D-BC9A-615987135F3D}" srcOrd="0" destOrd="0" parTransId="{FE105092-DBDE-405F-9B02-ED5886AD9739}" sibTransId="{4E9EE85E-A6B0-44E8-B303-F6DAC8D983ED}"/>
    <dgm:cxn modelId="{94A4421E-24CF-41DB-9C7D-88F960393383}" type="presOf" srcId="{E4492333-9BE0-434B-A4CC-4A3E4AF295D6}" destId="{79389712-50DA-43B1-A115-AC225EBE5F2D}" srcOrd="0" destOrd="0" presId="urn:microsoft.com/office/officeart/2018/2/layout/IconVerticalSolidList"/>
    <dgm:cxn modelId="{45005A1F-DAC5-43F5-B0CE-4F0C0790B4C2}" srcId="{AA14D472-5AD6-4D91-9725-57C126180561}" destId="{E4492333-9BE0-434B-A4CC-4A3E4AF295D6}" srcOrd="1" destOrd="0" parTransId="{084282A2-90A1-41B4-9222-332B7668A5C8}" sibTransId="{D3756155-51ED-43FB-A66C-5B125AEF4100}"/>
    <dgm:cxn modelId="{7DC14679-0DCF-492C-92AB-2AF0A2BDC5C1}" type="presOf" srcId="{E2DE5AA4-E87B-410E-B3C4-02C104396936}" destId="{2C85D542-3E62-48EE-8900-CF06E6A3BD19}" srcOrd="0" destOrd="0" presId="urn:microsoft.com/office/officeart/2018/2/layout/IconVerticalSolidList"/>
    <dgm:cxn modelId="{85C594AA-1563-443C-9DE3-E9E66472AE34}" srcId="{AA14D472-5AD6-4D91-9725-57C126180561}" destId="{E2DE5AA4-E87B-410E-B3C4-02C104396936}" srcOrd="2" destOrd="0" parTransId="{78F2C0C8-5E56-4BDE-8579-26F8CECEE493}" sibTransId="{30E2350C-815A-4694-9737-6AFF27D47CA0}"/>
    <dgm:cxn modelId="{AD1825C9-FA1C-4B5E-B321-062C02932B3D}" type="presOf" srcId="{0458C32D-D44B-4D3D-BC9A-615987135F3D}" destId="{7DEFE080-7F68-424F-9954-C18BC228CC61}" srcOrd="0" destOrd="0" presId="urn:microsoft.com/office/officeart/2018/2/layout/IconVerticalSolidList"/>
    <dgm:cxn modelId="{D0D804FC-0EFC-459E-B1D6-5D2E8AE1C7FA}" type="presOf" srcId="{AA14D472-5AD6-4D91-9725-57C126180561}" destId="{4757F32B-0CDB-4D46-B735-ADF637F13AA3}" srcOrd="0" destOrd="0" presId="urn:microsoft.com/office/officeart/2018/2/layout/IconVerticalSolidList"/>
    <dgm:cxn modelId="{D65034D1-B85D-4455-B127-5E85FF935335}" type="presParOf" srcId="{4757F32B-0CDB-4D46-B735-ADF637F13AA3}" destId="{49985224-2FB8-4F09-B20F-415A2F045933}" srcOrd="0" destOrd="0" presId="urn:microsoft.com/office/officeart/2018/2/layout/IconVerticalSolidList"/>
    <dgm:cxn modelId="{996386E9-0246-4FA0-B201-798569E10191}" type="presParOf" srcId="{49985224-2FB8-4F09-B20F-415A2F045933}" destId="{4F15380B-9925-486D-AF68-04D459DE282F}" srcOrd="0" destOrd="0" presId="urn:microsoft.com/office/officeart/2018/2/layout/IconVerticalSolidList"/>
    <dgm:cxn modelId="{477576F4-23DF-4922-91C4-333F40C6EE77}" type="presParOf" srcId="{49985224-2FB8-4F09-B20F-415A2F045933}" destId="{CCC85101-E5CF-4A84-9F98-980F4223359F}" srcOrd="1" destOrd="0" presId="urn:microsoft.com/office/officeart/2018/2/layout/IconVerticalSolidList"/>
    <dgm:cxn modelId="{DFC55B03-4AE2-431C-BC02-FF680166BCA2}" type="presParOf" srcId="{49985224-2FB8-4F09-B20F-415A2F045933}" destId="{25754988-74BF-4CA4-91B1-E52C9B66971E}" srcOrd="2" destOrd="0" presId="urn:microsoft.com/office/officeart/2018/2/layout/IconVerticalSolidList"/>
    <dgm:cxn modelId="{659CBDB3-F132-467C-8BE8-8BA40159715A}" type="presParOf" srcId="{49985224-2FB8-4F09-B20F-415A2F045933}" destId="{7DEFE080-7F68-424F-9954-C18BC228CC61}" srcOrd="3" destOrd="0" presId="urn:microsoft.com/office/officeart/2018/2/layout/IconVerticalSolidList"/>
    <dgm:cxn modelId="{132ED024-70D4-4128-BCC2-327C37BA0D0D}" type="presParOf" srcId="{4757F32B-0CDB-4D46-B735-ADF637F13AA3}" destId="{D0239A3D-C2DF-47F5-9816-CD486E8AA94C}" srcOrd="1" destOrd="0" presId="urn:microsoft.com/office/officeart/2018/2/layout/IconVerticalSolidList"/>
    <dgm:cxn modelId="{4CD0AF05-2BBE-40DC-9D2A-6FF83B984735}" type="presParOf" srcId="{4757F32B-0CDB-4D46-B735-ADF637F13AA3}" destId="{34BA7711-9455-498F-BE02-3C054EAEB370}" srcOrd="2" destOrd="0" presId="urn:microsoft.com/office/officeart/2018/2/layout/IconVerticalSolidList"/>
    <dgm:cxn modelId="{A399CB70-A0FE-4AA8-87B1-7D7B1A265291}" type="presParOf" srcId="{34BA7711-9455-498F-BE02-3C054EAEB370}" destId="{FA1D0525-1BC4-4C79-B313-13D89E087E6C}" srcOrd="0" destOrd="0" presId="urn:microsoft.com/office/officeart/2018/2/layout/IconVerticalSolidList"/>
    <dgm:cxn modelId="{1B4F3DA3-5D2A-414F-8F1B-1A94A7518074}" type="presParOf" srcId="{34BA7711-9455-498F-BE02-3C054EAEB370}" destId="{A69B6C7A-C9A2-4C6F-81F7-3D703207F2E7}" srcOrd="1" destOrd="0" presId="urn:microsoft.com/office/officeart/2018/2/layout/IconVerticalSolidList"/>
    <dgm:cxn modelId="{A6BFCDB6-2490-452B-A844-26B7CCF92168}" type="presParOf" srcId="{34BA7711-9455-498F-BE02-3C054EAEB370}" destId="{B71C425C-FE90-404A-997D-8CC3511048E3}" srcOrd="2" destOrd="0" presId="urn:microsoft.com/office/officeart/2018/2/layout/IconVerticalSolidList"/>
    <dgm:cxn modelId="{71672B7B-305E-4BBB-A26D-2CECD68E25B0}" type="presParOf" srcId="{34BA7711-9455-498F-BE02-3C054EAEB370}" destId="{79389712-50DA-43B1-A115-AC225EBE5F2D}" srcOrd="3" destOrd="0" presId="urn:microsoft.com/office/officeart/2018/2/layout/IconVerticalSolidList"/>
    <dgm:cxn modelId="{BD4E659B-BF16-48E4-B2AA-522460B1607F}" type="presParOf" srcId="{4757F32B-0CDB-4D46-B735-ADF637F13AA3}" destId="{6BAAD79E-CC88-4244-90DD-0CE6B89EA5B6}" srcOrd="3" destOrd="0" presId="urn:microsoft.com/office/officeart/2018/2/layout/IconVerticalSolidList"/>
    <dgm:cxn modelId="{BE45FC5A-A0A5-4D61-B5BB-D7789E3BD048}" type="presParOf" srcId="{4757F32B-0CDB-4D46-B735-ADF637F13AA3}" destId="{7C4D719A-CF64-4BFA-B07A-CB6CA80B675C}" srcOrd="4" destOrd="0" presId="urn:microsoft.com/office/officeart/2018/2/layout/IconVerticalSolidList"/>
    <dgm:cxn modelId="{92C9C8F6-72D1-4636-9FE7-5C399C244580}" type="presParOf" srcId="{7C4D719A-CF64-4BFA-B07A-CB6CA80B675C}" destId="{C29C894E-183F-4D59-BE9D-261B8ACBAB2A}" srcOrd="0" destOrd="0" presId="urn:microsoft.com/office/officeart/2018/2/layout/IconVerticalSolidList"/>
    <dgm:cxn modelId="{C7CC5102-FD7F-4F0E-BBC3-62D3EEC940BD}" type="presParOf" srcId="{7C4D719A-CF64-4BFA-B07A-CB6CA80B675C}" destId="{A6D1EF7B-943F-4CF7-8A06-70844A7B38EC}" srcOrd="1" destOrd="0" presId="urn:microsoft.com/office/officeart/2018/2/layout/IconVerticalSolidList"/>
    <dgm:cxn modelId="{C714243D-1B4D-4F6A-A1BE-BDB973298DEE}" type="presParOf" srcId="{7C4D719A-CF64-4BFA-B07A-CB6CA80B675C}" destId="{4BE8D0B7-4EB7-4380-9A09-FC7AEC78665C}" srcOrd="2" destOrd="0" presId="urn:microsoft.com/office/officeart/2018/2/layout/IconVerticalSolidList"/>
    <dgm:cxn modelId="{0C2156F0-60DC-468D-8825-60F7EFEEDDFA}" type="presParOf" srcId="{7C4D719A-CF64-4BFA-B07A-CB6CA80B675C}" destId="{2C85D542-3E62-48EE-8900-CF06E6A3BD19}"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15380B-9925-486D-AF68-04D459DE282F}">
      <dsp:nvSpPr>
        <dsp:cNvPr id="0" name=""/>
        <dsp:cNvSpPr/>
      </dsp:nvSpPr>
      <dsp:spPr>
        <a:xfrm>
          <a:off x="0" y="638"/>
          <a:ext cx="8834906" cy="149412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C85101-E5CF-4A84-9F98-980F4223359F}">
      <dsp:nvSpPr>
        <dsp:cNvPr id="0" name=""/>
        <dsp:cNvSpPr/>
      </dsp:nvSpPr>
      <dsp:spPr>
        <a:xfrm>
          <a:off x="451973" y="336816"/>
          <a:ext cx="821769" cy="8217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DEFE080-7F68-424F-9954-C18BC228CC61}">
      <dsp:nvSpPr>
        <dsp:cNvPr id="0" name=""/>
        <dsp:cNvSpPr/>
      </dsp:nvSpPr>
      <dsp:spPr>
        <a:xfrm>
          <a:off x="1725715" y="638"/>
          <a:ext cx="7109190" cy="1494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128" tIns="158128" rIns="158128" bIns="158128" numCol="1" spcCol="1270" anchor="ctr" anchorCtr="0">
          <a:noAutofit/>
        </a:bodyPr>
        <a:lstStyle/>
        <a:p>
          <a:pPr marL="0" lvl="0" indent="0" algn="l" defTabSz="933450">
            <a:lnSpc>
              <a:spcPct val="90000"/>
            </a:lnSpc>
            <a:spcBef>
              <a:spcPct val="0"/>
            </a:spcBef>
            <a:spcAft>
              <a:spcPct val="35000"/>
            </a:spcAft>
            <a:buNone/>
          </a:pPr>
          <a:r>
            <a:rPr lang="en-US" sz="2100" kern="1200" dirty="0"/>
            <a:t>UIA2 is a managed library for native UI Automation API that was introduced in .NET Framework 3.0. It does not support newer features such as touch and it also does not work well with WPF or Windows Store Apps.</a:t>
          </a:r>
        </a:p>
      </dsp:txBody>
      <dsp:txXfrm>
        <a:off x="1725715" y="638"/>
        <a:ext cx="7109190" cy="1494125"/>
      </dsp:txXfrm>
    </dsp:sp>
    <dsp:sp modelId="{FA1D0525-1BC4-4C79-B313-13D89E087E6C}">
      <dsp:nvSpPr>
        <dsp:cNvPr id="0" name=""/>
        <dsp:cNvSpPr/>
      </dsp:nvSpPr>
      <dsp:spPr>
        <a:xfrm>
          <a:off x="0" y="1868296"/>
          <a:ext cx="8834906" cy="149412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9B6C7A-C9A2-4C6F-81F7-3D703207F2E7}">
      <dsp:nvSpPr>
        <dsp:cNvPr id="0" name=""/>
        <dsp:cNvSpPr/>
      </dsp:nvSpPr>
      <dsp:spPr>
        <a:xfrm>
          <a:off x="451973" y="2204474"/>
          <a:ext cx="821769" cy="8217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9389712-50DA-43B1-A115-AC225EBE5F2D}">
      <dsp:nvSpPr>
        <dsp:cNvPr id="0" name=""/>
        <dsp:cNvSpPr/>
      </dsp:nvSpPr>
      <dsp:spPr>
        <a:xfrm>
          <a:off x="1725715" y="1868296"/>
          <a:ext cx="7109190" cy="1494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128" tIns="158128" rIns="158128" bIns="158128" numCol="1" spcCol="1270" anchor="ctr" anchorCtr="0">
          <a:noAutofit/>
        </a:bodyPr>
        <a:lstStyle/>
        <a:p>
          <a:pPr marL="0" lvl="0" indent="0" algn="l" defTabSz="933450">
            <a:lnSpc>
              <a:spcPct val="90000"/>
            </a:lnSpc>
            <a:spcBef>
              <a:spcPct val="0"/>
            </a:spcBef>
            <a:spcAft>
              <a:spcPct val="35000"/>
            </a:spcAft>
            <a:buNone/>
          </a:pPr>
          <a:r>
            <a:rPr lang="en-US" sz="2100" kern="1200" dirty="0"/>
            <a:t>UIA3 is a COM library for native UI Automation API that was introduced in Windows 7. It works great for WPF and Windows Store Apps</a:t>
          </a:r>
        </a:p>
      </dsp:txBody>
      <dsp:txXfrm>
        <a:off x="1725715" y="1868296"/>
        <a:ext cx="7109190" cy="1494125"/>
      </dsp:txXfrm>
    </dsp:sp>
    <dsp:sp modelId="{C29C894E-183F-4D59-BE9D-261B8ACBAB2A}">
      <dsp:nvSpPr>
        <dsp:cNvPr id="0" name=""/>
        <dsp:cNvSpPr/>
      </dsp:nvSpPr>
      <dsp:spPr>
        <a:xfrm>
          <a:off x="0" y="3735953"/>
          <a:ext cx="8834906" cy="149412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D1EF7B-943F-4CF7-8A06-70844A7B38EC}">
      <dsp:nvSpPr>
        <dsp:cNvPr id="0" name=""/>
        <dsp:cNvSpPr/>
      </dsp:nvSpPr>
      <dsp:spPr>
        <a:xfrm>
          <a:off x="451973" y="4072131"/>
          <a:ext cx="821769" cy="821769"/>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C85D542-3E62-48EE-8900-CF06E6A3BD19}">
      <dsp:nvSpPr>
        <dsp:cNvPr id="0" name=""/>
        <dsp:cNvSpPr/>
      </dsp:nvSpPr>
      <dsp:spPr>
        <a:xfrm>
          <a:off x="1725715" y="3735953"/>
          <a:ext cx="7109190" cy="1494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128" tIns="158128" rIns="158128" bIns="158128" numCol="1" spcCol="1270" anchor="ctr" anchorCtr="0">
          <a:noAutofit/>
        </a:bodyPr>
        <a:lstStyle/>
        <a:p>
          <a:pPr marL="0" lvl="0" indent="0" algn="l" defTabSz="933450">
            <a:lnSpc>
              <a:spcPct val="90000"/>
            </a:lnSpc>
            <a:spcBef>
              <a:spcPct val="0"/>
            </a:spcBef>
            <a:spcAft>
              <a:spcPct val="35000"/>
            </a:spcAft>
            <a:buNone/>
          </a:pPr>
          <a:r>
            <a:rPr lang="en-US" sz="2100" kern="1200" dirty="0" err="1"/>
            <a:t>FlaUI</a:t>
          </a:r>
          <a:r>
            <a:rPr lang="en-US" sz="2100" kern="1200" dirty="0"/>
            <a:t> is a UI automation library for .NET that helps with automated testing of Windows applications based on native UI Automation libraries from Microsoft and supports two versions of them: UIA2 and UIA3.</a:t>
          </a:r>
        </a:p>
      </dsp:txBody>
      <dsp:txXfrm>
        <a:off x="1725715" y="3735953"/>
        <a:ext cx="7109190" cy="149412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BAB601-10EF-4305-A51A-BA4089F96203}" type="datetimeFigureOut">
              <a:rPr lang="en-US" smtClean="0"/>
              <a:t>5/26/2023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B5EC9B-E191-480C-99BD-C8A96D6B8102}" type="slidenum">
              <a:rPr lang="en-US" smtClean="0"/>
              <a:t>‹#›</a:t>
            </a:fld>
            <a:endParaRPr lang="en-US"/>
          </a:p>
        </p:txBody>
      </p:sp>
    </p:spTree>
    <p:extLst>
      <p:ext uri="{BB962C8B-B14F-4D97-AF65-F5344CB8AC3E}">
        <p14:creationId xmlns:p14="http://schemas.microsoft.com/office/powerpoint/2010/main" val="1046968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87110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330345b61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330345b61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1818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37261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85657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72814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330345b61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330345b61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27111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52051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92192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07166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2886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12330345b61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12330345b61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Q&amp;A during presentation</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330345b61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330345b61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76953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dirty="0"/>
              <a:t>Categories</a:t>
            </a:r>
          </a:p>
          <a:p>
            <a:pPr marL="171450" lvl="0" indent="-171450" algn="l" rtl="0">
              <a:spcBef>
                <a:spcPts val="0"/>
              </a:spcBef>
              <a:spcAft>
                <a:spcPts val="0"/>
              </a:spcAft>
              <a:buFontTx/>
              <a:buChar char="-"/>
            </a:pPr>
            <a:r>
              <a:rPr lang="en-US" dirty="0"/>
              <a:t>Report pass/fail</a:t>
            </a:r>
          </a:p>
          <a:p>
            <a:pPr marL="171450" lvl="0" indent="-171450" algn="l" rtl="0">
              <a:spcBef>
                <a:spcPts val="0"/>
              </a:spcBef>
              <a:spcAft>
                <a:spcPts val="0"/>
              </a:spcAft>
              <a:buFontTx/>
              <a:buChar char="-"/>
            </a:pPr>
            <a:r>
              <a:rPr lang="en-US" dirty="0"/>
              <a:t>Capture screenshot for failed test case</a:t>
            </a:r>
          </a:p>
          <a:p>
            <a:pPr marL="171450" lvl="0" indent="-171450" algn="l" rtl="0">
              <a:spcBef>
                <a:spcPts val="0"/>
              </a:spcBef>
              <a:spcAft>
                <a:spcPts val="0"/>
              </a:spcAft>
              <a:buFontTx/>
              <a:buChar char="-"/>
            </a:pPr>
            <a:r>
              <a:rPr lang="en-US" dirty="0"/>
              <a:t>Tracking success rate for each test case</a:t>
            </a:r>
          </a:p>
        </p:txBody>
      </p:sp>
    </p:spTree>
    <p:extLst>
      <p:ext uri="{BB962C8B-B14F-4D97-AF65-F5344CB8AC3E}">
        <p14:creationId xmlns:p14="http://schemas.microsoft.com/office/powerpoint/2010/main" val="3717539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dirty="0"/>
              <a:t>Detail test case summary</a:t>
            </a:r>
          </a:p>
          <a:p>
            <a:pPr marL="171450" lvl="0" indent="-171450" algn="l" rtl="0">
              <a:spcBef>
                <a:spcPts val="0"/>
              </a:spcBef>
              <a:spcAft>
                <a:spcPts val="0"/>
              </a:spcAft>
              <a:buFontTx/>
              <a:buChar char="-"/>
            </a:pPr>
            <a:r>
              <a:rPr lang="en-US" dirty="0"/>
              <a:t>Step summary</a:t>
            </a:r>
          </a:p>
          <a:p>
            <a:pPr marL="171450" lvl="0" indent="-171450" algn="l" rtl="0">
              <a:spcBef>
                <a:spcPts val="0"/>
              </a:spcBef>
              <a:spcAft>
                <a:spcPts val="0"/>
              </a:spcAft>
              <a:buFontTx/>
              <a:buChar char="-"/>
            </a:pPr>
            <a:r>
              <a:rPr lang="en-US" dirty="0"/>
              <a:t>Screenshot for failed test case</a:t>
            </a:r>
          </a:p>
          <a:p>
            <a:pPr marL="171450" lvl="0" indent="-171450" algn="l" rtl="0">
              <a:spcBef>
                <a:spcPts val="0"/>
              </a:spcBef>
              <a:spcAft>
                <a:spcPts val="0"/>
              </a:spcAft>
              <a:buFontTx/>
              <a:buChar char="-"/>
            </a:pPr>
            <a:r>
              <a:rPr lang="en-US" dirty="0"/>
              <a:t>Parameter for test cases</a:t>
            </a:r>
            <a:endParaRPr dirty="0"/>
          </a:p>
        </p:txBody>
      </p:sp>
    </p:spTree>
    <p:extLst>
      <p:ext uri="{BB962C8B-B14F-4D97-AF65-F5344CB8AC3E}">
        <p14:creationId xmlns:p14="http://schemas.microsoft.com/office/powerpoint/2010/main" val="26597853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Tracking for both manual and automation test</a:t>
            </a:r>
            <a:endParaRPr dirty="0"/>
          </a:p>
        </p:txBody>
      </p:sp>
    </p:spTree>
    <p:extLst>
      <p:ext uri="{BB962C8B-B14F-4D97-AF65-F5344CB8AC3E}">
        <p14:creationId xmlns:p14="http://schemas.microsoft.com/office/powerpoint/2010/main" val="19292041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98886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Tracking for both manual and automation test</a:t>
            </a:r>
            <a:endParaRPr dirty="0"/>
          </a:p>
        </p:txBody>
      </p:sp>
    </p:spTree>
    <p:extLst>
      <p:ext uri="{BB962C8B-B14F-4D97-AF65-F5344CB8AC3E}">
        <p14:creationId xmlns:p14="http://schemas.microsoft.com/office/powerpoint/2010/main" val="14164293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8014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330345b61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330345b61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buAutoNum type="arabicPeriod"/>
            </a:pPr>
            <a:r>
              <a:rPr lang="en-US" dirty="0"/>
              <a:t>Jira https://hungtranmanh.atlassian.net/jira/software/projects/DES/boards/1</a:t>
            </a:r>
          </a:p>
          <a:p>
            <a:pPr marL="228600" lvl="0" indent="-228600" algn="l" rtl="0">
              <a:spcBef>
                <a:spcPts val="0"/>
              </a:spcBef>
              <a:spcAft>
                <a:spcPts val="0"/>
              </a:spcAft>
              <a:buAutoNum type="arabicPeriod"/>
            </a:pPr>
            <a:r>
              <a:rPr lang="en-US" dirty="0"/>
              <a:t>Ticket Detail: https://hungtranmanh.atlassian.net/jira/software/projects/DES/boards/1?selectedIssue=DES-1</a:t>
            </a:r>
          </a:p>
          <a:p>
            <a:pPr marL="228600" lvl="0" indent="-228600" algn="l" rtl="0">
              <a:spcBef>
                <a:spcPts val="0"/>
              </a:spcBef>
              <a:spcAft>
                <a:spcPts val="0"/>
              </a:spcAft>
              <a:buAutoNum type="arabicPeriod"/>
            </a:pPr>
            <a:r>
              <a:rPr lang="en-US" dirty="0"/>
              <a:t>Create test plan, test cycle, test execution, link manual defect: https://hungtranmanh.atlassian.net/projects/DES?selectedItem=com.atlassian.plugins.atlassian-connect-plugin:com.kanoah.test-manager__main-project-page#!/testPlayer/DES-R1</a:t>
            </a:r>
          </a:p>
          <a:p>
            <a:pPr marL="228600" lvl="0" indent="-228600" algn="l" rtl="0">
              <a:spcBef>
                <a:spcPts val="0"/>
              </a:spcBef>
              <a:spcAft>
                <a:spcPts val="0"/>
              </a:spcAft>
              <a:buAutoNum type="arabicPeriod"/>
            </a:pPr>
            <a:r>
              <a:rPr lang="en-US" dirty="0"/>
              <a:t>Create automation script: </a:t>
            </a:r>
          </a:p>
          <a:p>
            <a:pPr marL="228600" lvl="0" indent="-228600" algn="l" rtl="0">
              <a:spcBef>
                <a:spcPts val="0"/>
              </a:spcBef>
              <a:spcAft>
                <a:spcPts val="0"/>
              </a:spcAft>
              <a:buAutoNum type="arabicPeriod"/>
            </a:pPr>
            <a:r>
              <a:rPr lang="en-US" dirty="0"/>
              <a:t>Integrate with Jenkins: http://localhost:9090/</a:t>
            </a:r>
          </a:p>
          <a:p>
            <a:pPr marL="228600" lvl="0" indent="-228600" algn="l" rtl="0">
              <a:spcBef>
                <a:spcPts val="0"/>
              </a:spcBef>
              <a:spcAft>
                <a:spcPts val="0"/>
              </a:spcAft>
              <a:buAutoNum type="arabicPeriod"/>
            </a:pPr>
            <a:r>
              <a:rPr lang="en-US" dirty="0"/>
              <a:t>View execution status http://localhost:9090/job/Sanity/allure/      </a:t>
            </a:r>
          </a:p>
          <a:p>
            <a:pPr marL="228600" lvl="0" indent="-228600" algn="l" rtl="0">
              <a:spcBef>
                <a:spcPts val="0"/>
              </a:spcBef>
              <a:spcAft>
                <a:spcPts val="0"/>
              </a:spcAft>
              <a:buAutoNum type="arabicPeriod"/>
            </a:pPr>
            <a:r>
              <a:rPr lang="en-US" dirty="0"/>
              <a:t>http://localhost:8080/ui/#automation_demo/launches/all</a:t>
            </a:r>
          </a:p>
          <a:p>
            <a:pPr marL="228600" lvl="0" indent="-228600" algn="l" rtl="0">
              <a:spcBef>
                <a:spcPts val="0"/>
              </a:spcBef>
              <a:spcAft>
                <a:spcPts val="0"/>
              </a:spcAft>
              <a:buAutoNum type="arabicPeriod"/>
            </a:pPr>
            <a:r>
              <a:rPr lang="en-US" dirty="0"/>
              <a:t>https://hungtranmanh.atlassian.net/projects/DES?selectedItem=com.atlassian.plugins.atlassian-connect-plugin:com.kanoah.test-manager__main-project-page#!/testPlayer/DES-R1</a:t>
            </a:r>
          </a:p>
          <a:p>
            <a:pPr marL="228600" lvl="0" indent="-228600" algn="l" rtl="0">
              <a:spcBef>
                <a:spcPts val="0"/>
              </a:spcBef>
              <a:spcAft>
                <a:spcPts val="0"/>
              </a:spcAft>
              <a:buAutoNum type="arabicPeriod"/>
            </a:pPr>
            <a:endParaRPr lang="en-US" dirty="0"/>
          </a:p>
          <a:p>
            <a:pPr marL="228600" lvl="0" indent="-228600" algn="l" rtl="0">
              <a:spcBef>
                <a:spcPts val="0"/>
              </a:spcBef>
              <a:spcAft>
                <a:spcPts val="0"/>
              </a:spcAft>
              <a:buAutoNum type="arabicPeriod"/>
            </a:pPr>
            <a:r>
              <a:rPr lang="en-US" dirty="0"/>
              <a:t>View report</a:t>
            </a:r>
          </a:p>
          <a:p>
            <a:pPr marL="228600" lvl="0" indent="-228600" algn="l" rtl="0">
              <a:spcBef>
                <a:spcPts val="0"/>
              </a:spcBef>
              <a:spcAft>
                <a:spcPts val="0"/>
              </a:spcAft>
              <a:buAutoNum type="arabicPeriod"/>
            </a:pPr>
            <a:endParaRPr dirty="0"/>
          </a:p>
        </p:txBody>
      </p:sp>
    </p:spTree>
    <p:extLst>
      <p:ext uri="{BB962C8B-B14F-4D97-AF65-F5344CB8AC3E}">
        <p14:creationId xmlns:p14="http://schemas.microsoft.com/office/powerpoint/2010/main" val="2612987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330345b61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330345b61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0" dirty="0">
                <a:solidFill>
                  <a:srgbClr val="151B22"/>
                </a:solidFill>
                <a:latin typeface="Roboto Light"/>
                <a:ea typeface="Roboto Light"/>
                <a:cs typeface="Roboto Light"/>
                <a:sym typeface="Roboto Light"/>
              </a:rPr>
              <a:t>Automation testing provides significant efforts and cost savings</a:t>
            </a:r>
            <a:r>
              <a:rPr lang="en-US" sz="1200" kern="0" dirty="0">
                <a:solidFill>
                  <a:srgbClr val="151B22"/>
                </a:solidFill>
                <a:latin typeface="Roboto Light"/>
                <a:ea typeface="Roboto Light"/>
                <a:cs typeface="Roboto Light"/>
                <a:sym typeface="Roboto Light"/>
              </a:rPr>
              <a:t> in terms of execution time, test coverage, resource optimization, maintenance, and early bug detection</a:t>
            </a:r>
          </a:p>
          <a:p>
            <a:pPr marL="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0" dirty="0">
                <a:solidFill>
                  <a:srgbClr val="151B22"/>
                </a:solidFill>
                <a:latin typeface="Roboto Light"/>
                <a:ea typeface="Roboto Light"/>
                <a:cs typeface="Roboto Light"/>
                <a:sym typeface="Roboto Light"/>
              </a:rPr>
              <a:t>Enhance the valuation of report integration by extending its compatibility with additional test management systems such as </a:t>
            </a:r>
            <a:r>
              <a:rPr lang="en-US" sz="1200" b="1" kern="0" dirty="0">
                <a:solidFill>
                  <a:srgbClr val="151B22"/>
                </a:solidFill>
                <a:latin typeface="Roboto Light"/>
                <a:ea typeface="Roboto Light"/>
                <a:cs typeface="Roboto Light"/>
                <a:sym typeface="Roboto Light"/>
              </a:rPr>
              <a:t>Zephyr Scale</a:t>
            </a:r>
            <a:r>
              <a:rPr lang="en-US" sz="1200" kern="0" dirty="0">
                <a:solidFill>
                  <a:srgbClr val="151B22"/>
                </a:solidFill>
                <a:latin typeface="Roboto Light"/>
                <a:ea typeface="Roboto Light"/>
                <a:cs typeface="Roboto Light"/>
                <a:sym typeface="Roboto Light"/>
              </a:rPr>
              <a:t>, reporting tools like </a:t>
            </a:r>
            <a:r>
              <a:rPr lang="en-US" sz="1200" b="1" kern="0" dirty="0">
                <a:solidFill>
                  <a:srgbClr val="151B22"/>
                </a:solidFill>
                <a:latin typeface="Roboto Light"/>
                <a:ea typeface="Roboto Light"/>
                <a:cs typeface="Roboto Light"/>
                <a:sym typeface="Roboto Light"/>
              </a:rPr>
              <a:t>Allure Report and Reportportal.io</a:t>
            </a:r>
            <a:r>
              <a:rPr lang="en-US" sz="1200" kern="0" dirty="0">
                <a:solidFill>
                  <a:srgbClr val="151B22"/>
                </a:solidFill>
                <a:latin typeface="Roboto Light"/>
                <a:ea typeface="Roboto Light"/>
                <a:cs typeface="Roboto Light"/>
                <a:sym typeface="Roboto Light"/>
              </a:rPr>
              <a:t>, and enable seamless test execution with </a:t>
            </a:r>
            <a:r>
              <a:rPr lang="en-US" sz="1200" b="1" kern="0" dirty="0">
                <a:solidFill>
                  <a:srgbClr val="151B22"/>
                </a:solidFill>
                <a:latin typeface="Roboto Light"/>
                <a:ea typeface="Roboto Light"/>
                <a:cs typeface="Roboto Light"/>
                <a:sym typeface="Roboto Light"/>
              </a:rPr>
              <a:t>CI/CD</a:t>
            </a:r>
            <a:r>
              <a:rPr lang="en-US" sz="1200" kern="0" dirty="0">
                <a:solidFill>
                  <a:srgbClr val="151B22"/>
                </a:solidFill>
                <a:latin typeface="Roboto Light"/>
                <a:ea typeface="Roboto Light"/>
                <a:cs typeface="Roboto Light"/>
                <a:sym typeface="Roboto Light"/>
              </a:rPr>
              <a:t>.</a:t>
            </a:r>
            <a:endParaRPr lang="en-US" sz="1200" b="1" kern="0" dirty="0">
              <a:solidFill>
                <a:srgbClr val="151B22"/>
              </a:solidFill>
              <a:latin typeface="Roboto Light"/>
              <a:ea typeface="Roboto Light"/>
              <a:cs typeface="Roboto Light"/>
              <a:sym typeface="Roboto Light"/>
            </a:endParaRPr>
          </a:p>
          <a:p>
            <a:pPr defTabSz="1219170">
              <a:buClr>
                <a:srgbClr val="000000"/>
              </a:buClr>
              <a:buSzPts val="1100"/>
            </a:pPr>
            <a:r>
              <a:rPr lang="en-US" sz="1200" kern="0" dirty="0">
                <a:solidFill>
                  <a:srgbClr val="151B22"/>
                </a:solidFill>
                <a:latin typeface="Roboto Light"/>
                <a:ea typeface="Roboto Light"/>
                <a:cs typeface="Roboto Light"/>
                <a:sym typeface="Roboto Light"/>
              </a:rPr>
              <a:t>Reducing Code Duplication and Enhancing Test Case Maintenance: </a:t>
            </a:r>
          </a:p>
          <a:p>
            <a:pPr marL="285750" indent="-285750" defTabSz="1219170">
              <a:buClr>
                <a:srgbClr val="000000"/>
              </a:buClr>
              <a:buSzPts val="1100"/>
              <a:buFont typeface="Arial" panose="020B0604020202020204" pitchFamily="34" charset="0"/>
              <a:buChar char="•"/>
            </a:pPr>
            <a:r>
              <a:rPr lang="en-US" sz="1200" kern="0" dirty="0">
                <a:solidFill>
                  <a:srgbClr val="151B22"/>
                </a:solidFill>
                <a:latin typeface="Roboto Light"/>
                <a:ea typeface="Roboto Light"/>
                <a:cs typeface="Roboto Light"/>
                <a:sym typeface="Roboto Light"/>
              </a:rPr>
              <a:t>Implement the Page Object Model design pattern (</a:t>
            </a:r>
            <a:r>
              <a:rPr lang="en-US" sz="1200" b="1" kern="0" dirty="0">
                <a:solidFill>
                  <a:srgbClr val="151B22"/>
                </a:solidFill>
                <a:latin typeface="Roboto Light"/>
                <a:ea typeface="Roboto Light"/>
                <a:cs typeface="Roboto Light"/>
                <a:sym typeface="Roboto Light"/>
              </a:rPr>
              <a:t>POM</a:t>
            </a:r>
            <a:r>
              <a:rPr lang="en-US" sz="1200" kern="0" dirty="0">
                <a:solidFill>
                  <a:srgbClr val="151B22"/>
                </a:solidFill>
                <a:latin typeface="Roboto Light"/>
                <a:ea typeface="Roboto Light"/>
                <a:cs typeface="Roboto Light"/>
                <a:sym typeface="Roboto Light"/>
              </a:rPr>
              <a:t>) to minimize code duplication and improve the maintainability of test cases.</a:t>
            </a:r>
          </a:p>
          <a:p>
            <a:pPr marL="285750" indent="-285750" defTabSz="1219170">
              <a:buClr>
                <a:srgbClr val="000000"/>
              </a:buClr>
              <a:buSzPts val="1100"/>
              <a:buFont typeface="Arial" panose="020B0604020202020204" pitchFamily="34" charset="0"/>
              <a:buChar char="•"/>
            </a:pPr>
            <a:r>
              <a:rPr lang="en-US" sz="1200" kern="0" dirty="0">
                <a:solidFill>
                  <a:srgbClr val="151B22"/>
                </a:solidFill>
                <a:latin typeface="Roboto Light"/>
                <a:ea typeface="Roboto Light"/>
                <a:cs typeface="Roboto Light"/>
                <a:sym typeface="Roboto Light"/>
              </a:rPr>
              <a:t>Incorporate Data-Driven Testing (</a:t>
            </a:r>
            <a:r>
              <a:rPr lang="en-US" sz="1200" b="1" kern="0" dirty="0">
                <a:solidFill>
                  <a:srgbClr val="151B22"/>
                </a:solidFill>
                <a:latin typeface="Roboto Light"/>
                <a:ea typeface="Roboto Light"/>
                <a:cs typeface="Roboto Light"/>
                <a:sym typeface="Roboto Light"/>
              </a:rPr>
              <a:t>DDT</a:t>
            </a:r>
            <a:r>
              <a:rPr lang="en-US" sz="1200" kern="0" dirty="0">
                <a:solidFill>
                  <a:srgbClr val="151B22"/>
                </a:solidFill>
                <a:latin typeface="Roboto Light"/>
                <a:ea typeface="Roboto Light"/>
                <a:cs typeface="Roboto Light"/>
                <a:sym typeface="Roboto Light"/>
              </a:rPr>
              <a:t>) to enhance test case maintenance by separating test data from test scripts and enabling easy updates and modifications.</a:t>
            </a:r>
          </a:p>
          <a:p>
            <a:pPr marL="0" lvl="0" indent="0" algn="l" rtl="0">
              <a:spcBef>
                <a:spcPts val="0"/>
              </a:spcBef>
              <a:spcAft>
                <a:spcPts val="0"/>
              </a:spcAft>
              <a:buNone/>
            </a:pPr>
            <a:r>
              <a:rPr lang="en-US" sz="1200" kern="0" dirty="0">
                <a:solidFill>
                  <a:srgbClr val="151B22"/>
                </a:solidFill>
                <a:latin typeface="Roboto Light"/>
                <a:ea typeface="Roboto Light"/>
                <a:cs typeface="Roboto Light"/>
                <a:sym typeface="Roboto Light"/>
              </a:rPr>
              <a:t>Incorporate Data-Driven Testing (</a:t>
            </a:r>
            <a:r>
              <a:rPr lang="en-US" sz="1200" b="1" kern="0" dirty="0">
                <a:solidFill>
                  <a:srgbClr val="151B22"/>
                </a:solidFill>
                <a:latin typeface="Roboto Light"/>
                <a:ea typeface="Roboto Light"/>
                <a:cs typeface="Roboto Light"/>
                <a:sym typeface="Roboto Light"/>
              </a:rPr>
              <a:t>DDT</a:t>
            </a:r>
            <a:r>
              <a:rPr lang="en-US" sz="1200" kern="0" dirty="0">
                <a:solidFill>
                  <a:srgbClr val="151B22"/>
                </a:solidFill>
                <a:latin typeface="Roboto Light"/>
                <a:ea typeface="Roboto Light"/>
                <a:cs typeface="Roboto Light"/>
                <a:sym typeface="Roboto Light"/>
              </a:rPr>
              <a:t>) to enhance test case maintenance by separating test data from test scripts and enabling easy updates and modifications.</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just"/>
            <a:r>
              <a:rPr lang="en-US" b="0" i="0" dirty="0">
                <a:solidFill>
                  <a:srgbClr val="85868C"/>
                </a:solidFill>
                <a:effectLst/>
                <a:latin typeface="Roboto" panose="02000000000000000000" pitchFamily="2" charset="0"/>
              </a:rPr>
              <a:t>Then we compare that to the efforts going into Manual Testing, and how much the team saved using Automation Testing.</a:t>
            </a:r>
          </a:p>
          <a:p>
            <a:br>
              <a:rPr lang="en-US" dirty="0"/>
            </a:br>
            <a:endParaRPr dirty="0"/>
          </a:p>
        </p:txBody>
      </p:sp>
    </p:spTree>
    <p:extLst>
      <p:ext uri="{BB962C8B-B14F-4D97-AF65-F5344CB8AC3E}">
        <p14:creationId xmlns:p14="http://schemas.microsoft.com/office/powerpoint/2010/main" val="2749231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85868C"/>
                </a:solidFill>
                <a:effectLst/>
                <a:latin typeface="Roboto" panose="02000000000000000000" pitchFamily="2" charset="0"/>
              </a:rPr>
              <a:t>The graph and chart below illustrate some interesting facts about Test Automation. In about the first 10 months of starting, Automation Testing costs way more than Manual Testing. But after this period, Automation Testing starts to show its potential, where the efforts and money saved skyrocketing.</a:t>
            </a:r>
          </a:p>
          <a:p>
            <a:pPr marL="0" lvl="0" indent="0" algn="l" rtl="0">
              <a:spcBef>
                <a:spcPts val="0"/>
              </a:spcBef>
              <a:spcAft>
                <a:spcPts val="0"/>
              </a:spcAft>
              <a:buNone/>
            </a:pPr>
            <a:r>
              <a:rPr lang="en-US" dirty="0"/>
              <a:t>https://blog.kms-solutions.asia/how-to-calculate-return-on-investment-roi-of-automation-testing</a:t>
            </a:r>
            <a:endParaRPr dirty="0"/>
          </a:p>
        </p:txBody>
      </p:sp>
    </p:spTree>
    <p:extLst>
      <p:ext uri="{BB962C8B-B14F-4D97-AF65-F5344CB8AC3E}">
        <p14:creationId xmlns:p14="http://schemas.microsoft.com/office/powerpoint/2010/main" val="3520645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330345b61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330345b61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86310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06602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330345b61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330345b61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2974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1" name="Google Shape;11;p2"/>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2" name="Google Shape;12;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927824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6" name="Google Shape;46;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rmAutofit/>
          </a:bodyPr>
          <a:lstStyle>
            <a:lvl1pPr marL="609585" lvl="0" indent="-457189" algn="ctr">
              <a:spcBef>
                <a:spcPts val="0"/>
              </a:spcBef>
              <a:spcAft>
                <a:spcPts val="0"/>
              </a:spcAft>
              <a:buSzPts val="1800"/>
              <a:buChar char="●"/>
              <a:defRPr/>
            </a:lvl1pPr>
            <a:lvl2pPr marL="1219170" lvl="1" indent="-423323" algn="ctr">
              <a:spcBef>
                <a:spcPts val="0"/>
              </a:spcBef>
              <a:spcAft>
                <a:spcPts val="0"/>
              </a:spcAft>
              <a:buSzPts val="1400"/>
              <a:buChar char="○"/>
              <a:defRPr/>
            </a:lvl2pPr>
            <a:lvl3pPr marL="1828754" lvl="2" indent="-423323" algn="ctr">
              <a:spcBef>
                <a:spcPts val="0"/>
              </a:spcBef>
              <a:spcAft>
                <a:spcPts val="0"/>
              </a:spcAft>
              <a:buSzPts val="1400"/>
              <a:buChar char="■"/>
              <a:defRPr/>
            </a:lvl3pPr>
            <a:lvl4pPr marL="2438339" lvl="3" indent="-423323" algn="ctr">
              <a:spcBef>
                <a:spcPts val="0"/>
              </a:spcBef>
              <a:spcAft>
                <a:spcPts val="0"/>
              </a:spcAft>
              <a:buSzPts val="1400"/>
              <a:buChar char="●"/>
              <a:defRPr/>
            </a:lvl4pPr>
            <a:lvl5pPr marL="3047924" lvl="4" indent="-423323" algn="ctr">
              <a:spcBef>
                <a:spcPts val="0"/>
              </a:spcBef>
              <a:spcAft>
                <a:spcPts val="0"/>
              </a:spcAft>
              <a:buSzPts val="1400"/>
              <a:buChar char="○"/>
              <a:defRPr/>
            </a:lvl5pPr>
            <a:lvl6pPr marL="3657509" lvl="5" indent="-423323" algn="ctr">
              <a:spcBef>
                <a:spcPts val="0"/>
              </a:spcBef>
              <a:spcAft>
                <a:spcPts val="0"/>
              </a:spcAft>
              <a:buSzPts val="1400"/>
              <a:buChar char="■"/>
              <a:defRPr/>
            </a:lvl6pPr>
            <a:lvl7pPr marL="4267093" lvl="6" indent="-423323" algn="ctr">
              <a:spcBef>
                <a:spcPts val="0"/>
              </a:spcBef>
              <a:spcAft>
                <a:spcPts val="0"/>
              </a:spcAft>
              <a:buSzPts val="1400"/>
              <a:buChar char="●"/>
              <a:defRPr/>
            </a:lvl7pPr>
            <a:lvl8pPr marL="4876678" lvl="7" indent="-423323" algn="ctr">
              <a:spcBef>
                <a:spcPts val="0"/>
              </a:spcBef>
              <a:spcAft>
                <a:spcPts val="0"/>
              </a:spcAft>
              <a:buSzPts val="1400"/>
              <a:buChar char="○"/>
              <a:defRPr/>
            </a:lvl8pPr>
            <a:lvl9pPr marL="5486263" lvl="8" indent="-423323"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657528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4156763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144005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Google Shape;15;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069743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038251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23" name="Google Shape;23;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24" name="Google Shape;24;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865134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127243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30" name="Google Shape;30;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rmAutofit/>
          </a:bodyPr>
          <a:lstStyle>
            <a:lvl1pPr marL="609585" lvl="0" indent="-406390">
              <a:spcBef>
                <a:spcPts val="0"/>
              </a:spcBef>
              <a:spcAft>
                <a:spcPts val="0"/>
              </a:spcAft>
              <a:buSzPts val="1200"/>
              <a:buChar char="●"/>
              <a:defRPr sz="1600"/>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31" name="Google Shape;31;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090837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4" name="Google Shape;34;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103526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 name="Google Shape;37;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38" name="Google Shape;38;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9" name="Google Shape;39;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569751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rmAutofit/>
          </a:bodyPr>
          <a:lstStyle>
            <a:lvl1pPr marL="609585" lvl="0" indent="-304792">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604141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lvl="0" algn="r">
              <a:buNone/>
              <a:defRPr sz="1333">
                <a:solidFill>
                  <a:schemeClr val="dk2"/>
                </a:solidFill>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754069392"/>
      </p:ext>
    </p:extLst>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6.png"/><Relationship Id="rId7" Type="http://schemas.openxmlformats.org/officeDocument/2006/relationships/diagramQuickStyle" Target="../diagrams/quickStyle1.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4.png"/><Relationship Id="rId9" Type="http://schemas.microsoft.com/office/2007/relationships/diagramDrawing" Target="../diagrams/drawing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27.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28.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3.xml"/><Relationship Id="rId5" Type="http://schemas.openxmlformats.org/officeDocument/2006/relationships/image" Target="../media/image30.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3.xml"/><Relationship Id="rId5" Type="http://schemas.openxmlformats.org/officeDocument/2006/relationships/image" Target="../media/image31.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51B22"/>
        </a:solidFill>
        <a:effectLst/>
      </p:bgPr>
    </p:bg>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152400" y="152399"/>
            <a:ext cx="2960603" cy="747333"/>
          </a:xfrm>
          <a:prstGeom prst="rect">
            <a:avLst/>
          </a:prstGeom>
          <a:noFill/>
          <a:ln>
            <a:noFill/>
          </a:ln>
        </p:spPr>
      </p:pic>
      <p:sp>
        <p:nvSpPr>
          <p:cNvPr id="55" name="Google Shape;55;p13"/>
          <p:cNvSpPr txBox="1"/>
          <p:nvPr/>
        </p:nvSpPr>
        <p:spPr>
          <a:xfrm>
            <a:off x="681399" y="2572251"/>
            <a:ext cx="11195291" cy="2462172"/>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US" sz="7200" b="1" kern="0" dirty="0">
                <a:solidFill>
                  <a:srgbClr val="FFFFFF"/>
                </a:solidFill>
                <a:latin typeface="Roboto"/>
                <a:ea typeface="Roboto"/>
                <a:cs typeface="Roboto"/>
                <a:sym typeface="Roboto"/>
              </a:rPr>
              <a:t>DESKTOP AUTOMATION FRAMEWORK</a:t>
            </a:r>
            <a:endParaRPr sz="7200" b="1" kern="0" dirty="0">
              <a:solidFill>
                <a:srgbClr val="FFFFFF"/>
              </a:solidFill>
              <a:latin typeface="Roboto"/>
              <a:ea typeface="Roboto"/>
              <a:cs typeface="Roboto"/>
              <a:sym typeface="Roboto"/>
            </a:endParaRPr>
          </a:p>
        </p:txBody>
      </p:sp>
      <p:sp>
        <p:nvSpPr>
          <p:cNvPr id="57" name="Google Shape;57;p13"/>
          <p:cNvSpPr txBox="1"/>
          <p:nvPr/>
        </p:nvSpPr>
        <p:spPr>
          <a:xfrm>
            <a:off x="850500" y="6008201"/>
            <a:ext cx="1376800" cy="492402"/>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 sz="1600" kern="0" dirty="0">
                <a:solidFill>
                  <a:srgbClr val="FFFFFF"/>
                </a:solidFill>
                <a:latin typeface="Roboto Medium"/>
                <a:ea typeface="Roboto Medium"/>
                <a:cs typeface="Roboto Medium"/>
                <a:sym typeface="Roboto Medium"/>
              </a:rPr>
              <a:t>05/2023</a:t>
            </a:r>
            <a:endParaRPr sz="1600" kern="0" dirty="0">
              <a:solidFill>
                <a:srgbClr val="FFFFFF"/>
              </a:solidFill>
              <a:latin typeface="Roboto Medium"/>
              <a:ea typeface="Roboto Medium"/>
              <a:cs typeface="Roboto Medium"/>
              <a:sym typeface="Roboto Medium"/>
            </a:endParaRPr>
          </a:p>
        </p:txBody>
      </p:sp>
      <p:pic>
        <p:nvPicPr>
          <p:cNvPr id="58" name="Google Shape;58;p13"/>
          <p:cNvPicPr preferRelativeResize="0"/>
          <p:nvPr/>
        </p:nvPicPr>
        <p:blipFill rotWithShape="1">
          <a:blip r:embed="rId4">
            <a:alphaModFix/>
          </a:blip>
          <a:srcRect l="-17330" r="17330"/>
          <a:stretch/>
        </p:blipFill>
        <p:spPr>
          <a:xfrm>
            <a:off x="0" y="0"/>
            <a:ext cx="12191600" cy="6858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pSp>
        <p:nvGrpSpPr>
          <p:cNvPr id="99" name="Google Shape;99;p16"/>
          <p:cNvGrpSpPr/>
          <p:nvPr/>
        </p:nvGrpSpPr>
        <p:grpSpPr>
          <a:xfrm>
            <a:off x="152401" y="6252644"/>
            <a:ext cx="11887100" cy="510867"/>
            <a:chOff x="114300" y="4689483"/>
            <a:chExt cx="8915325" cy="383150"/>
          </a:xfrm>
        </p:grpSpPr>
        <p:pic>
          <p:nvPicPr>
            <p:cNvPr id="100" name="Google Shape;100;p16"/>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pic>
        <p:nvPicPr>
          <p:cNvPr id="102" name="Google Shape;102;p16"/>
          <p:cNvPicPr preferRelativeResize="0"/>
          <p:nvPr/>
        </p:nvPicPr>
        <p:blipFill>
          <a:blip r:embed="rId4">
            <a:alphaModFix/>
          </a:blip>
          <a:stretch>
            <a:fillRect/>
          </a:stretch>
        </p:blipFill>
        <p:spPr>
          <a:xfrm>
            <a:off x="152401" y="223000"/>
            <a:ext cx="269999" cy="586997"/>
          </a:xfrm>
          <a:prstGeom prst="rect">
            <a:avLst/>
          </a:prstGeom>
          <a:noFill/>
          <a:ln>
            <a:noFill/>
          </a:ln>
        </p:spPr>
      </p:pic>
      <p:sp>
        <p:nvSpPr>
          <p:cNvPr id="103" name="Google Shape;103;p16"/>
          <p:cNvSpPr txBox="1"/>
          <p:nvPr/>
        </p:nvSpPr>
        <p:spPr>
          <a:xfrm>
            <a:off x="524000" y="188101"/>
            <a:ext cx="7515600" cy="656614"/>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vi-VN" sz="2667" b="1" kern="0" dirty="0">
                <a:solidFill>
                  <a:srgbClr val="8DC63F"/>
                </a:solidFill>
                <a:latin typeface="Roboto"/>
                <a:ea typeface="Roboto"/>
                <a:cs typeface="Roboto"/>
                <a:sym typeface="Roboto"/>
              </a:rPr>
              <a:t>FRAMEWORK STRUCTURE</a:t>
            </a:r>
          </a:p>
        </p:txBody>
      </p:sp>
      <p:pic>
        <p:nvPicPr>
          <p:cNvPr id="3" name="Picture 2" descr="Graphical user interface, diagram&#10;&#10;Description automatically generated">
            <a:extLst>
              <a:ext uri="{FF2B5EF4-FFF2-40B4-BE49-F238E27FC236}">
                <a16:creationId xmlns:a16="http://schemas.microsoft.com/office/drawing/2014/main" id="{58BC182F-D3DE-9B50-1D09-6997621328A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76700" y="889320"/>
            <a:ext cx="7399399" cy="5613080"/>
          </a:xfrm>
          <a:prstGeom prst="rect">
            <a:avLst/>
          </a:prstGeom>
        </p:spPr>
      </p:pic>
    </p:spTree>
    <p:extLst>
      <p:ext uri="{BB962C8B-B14F-4D97-AF65-F5344CB8AC3E}">
        <p14:creationId xmlns:p14="http://schemas.microsoft.com/office/powerpoint/2010/main" val="2307806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5"/>
          <p:cNvPicPr preferRelativeResize="0"/>
          <p:nvPr/>
        </p:nvPicPr>
        <p:blipFill rotWithShape="1">
          <a:blip r:embed="rId3">
            <a:alphaModFix/>
          </a:blip>
          <a:srcRect/>
          <a:stretch/>
        </p:blipFill>
        <p:spPr>
          <a:xfrm>
            <a:off x="300" y="0"/>
            <a:ext cx="12191600" cy="6858000"/>
          </a:xfrm>
          <a:prstGeom prst="rect">
            <a:avLst/>
          </a:prstGeom>
          <a:noFill/>
          <a:ln>
            <a:noFill/>
          </a:ln>
        </p:spPr>
      </p:pic>
      <p:pic>
        <p:nvPicPr>
          <p:cNvPr id="93" name="Google Shape;93;p15"/>
          <p:cNvPicPr preferRelativeResize="0"/>
          <p:nvPr/>
        </p:nvPicPr>
        <p:blipFill>
          <a:blip r:embed="rId4">
            <a:alphaModFix/>
          </a:blip>
          <a:stretch>
            <a:fillRect/>
          </a:stretch>
        </p:blipFill>
        <p:spPr>
          <a:xfrm>
            <a:off x="152400" y="6252644"/>
            <a:ext cx="2024299" cy="510867"/>
          </a:xfrm>
          <a:prstGeom prst="rect">
            <a:avLst/>
          </a:prstGeom>
          <a:noFill/>
          <a:ln>
            <a:noFill/>
          </a:ln>
        </p:spPr>
      </p:pic>
      <p:sp>
        <p:nvSpPr>
          <p:cNvPr id="94" name="Google Shape;94;p15"/>
          <p:cNvSpPr txBox="1"/>
          <p:nvPr/>
        </p:nvSpPr>
        <p:spPr>
          <a:xfrm>
            <a:off x="476400" y="2936417"/>
            <a:ext cx="7137600" cy="984845"/>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vi-VN" sz="4800" b="1" kern="0" dirty="0">
                <a:solidFill>
                  <a:srgbClr val="151B22"/>
                </a:solidFill>
                <a:latin typeface="Roboto"/>
                <a:ea typeface="Roboto"/>
                <a:cs typeface="Roboto"/>
                <a:sym typeface="Roboto"/>
              </a:rPr>
              <a:t>FLAUI &amp; FLAUINSPECT </a:t>
            </a:r>
            <a:endParaRPr sz="4800" b="1" kern="0" dirty="0">
              <a:solidFill>
                <a:srgbClr val="8DC63F"/>
              </a:solidFill>
              <a:latin typeface="Roboto"/>
              <a:ea typeface="Roboto"/>
              <a:cs typeface="Roboto"/>
              <a:sym typeface="Roboto"/>
            </a:endParaRPr>
          </a:p>
        </p:txBody>
      </p:sp>
    </p:spTree>
    <p:extLst>
      <p:ext uri="{BB962C8B-B14F-4D97-AF65-F5344CB8AC3E}">
        <p14:creationId xmlns:p14="http://schemas.microsoft.com/office/powerpoint/2010/main" val="3490707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pSp>
        <p:nvGrpSpPr>
          <p:cNvPr id="99" name="Google Shape;99;p16"/>
          <p:cNvGrpSpPr/>
          <p:nvPr/>
        </p:nvGrpSpPr>
        <p:grpSpPr>
          <a:xfrm>
            <a:off x="152401" y="6252644"/>
            <a:ext cx="11887100" cy="510867"/>
            <a:chOff x="114300" y="4689483"/>
            <a:chExt cx="8915325" cy="383150"/>
          </a:xfrm>
        </p:grpSpPr>
        <p:pic>
          <p:nvPicPr>
            <p:cNvPr id="100" name="Google Shape;100;p16"/>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pic>
        <p:nvPicPr>
          <p:cNvPr id="102" name="Google Shape;102;p16"/>
          <p:cNvPicPr preferRelativeResize="0"/>
          <p:nvPr/>
        </p:nvPicPr>
        <p:blipFill>
          <a:blip r:embed="rId4">
            <a:alphaModFix/>
          </a:blip>
          <a:stretch>
            <a:fillRect/>
          </a:stretch>
        </p:blipFill>
        <p:spPr>
          <a:xfrm>
            <a:off x="152401" y="223000"/>
            <a:ext cx="269999" cy="586997"/>
          </a:xfrm>
          <a:prstGeom prst="rect">
            <a:avLst/>
          </a:prstGeom>
          <a:noFill/>
          <a:ln>
            <a:noFill/>
          </a:ln>
        </p:spPr>
      </p:pic>
      <p:sp>
        <p:nvSpPr>
          <p:cNvPr id="103" name="Google Shape;103;p16"/>
          <p:cNvSpPr txBox="1"/>
          <p:nvPr/>
        </p:nvSpPr>
        <p:spPr>
          <a:xfrm>
            <a:off x="524000" y="188101"/>
            <a:ext cx="7939280" cy="656614"/>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US" sz="2667" b="1" kern="0" dirty="0">
                <a:solidFill>
                  <a:srgbClr val="8DC63F"/>
                </a:solidFill>
                <a:latin typeface="Roboto"/>
                <a:ea typeface="Roboto"/>
                <a:cs typeface="Roboto"/>
                <a:sym typeface="Roboto"/>
              </a:rPr>
              <a:t>DIFFERENCE TYPE OF WINDOWS APPLICATION</a:t>
            </a:r>
          </a:p>
        </p:txBody>
      </p:sp>
      <p:graphicFrame>
        <p:nvGraphicFramePr>
          <p:cNvPr id="5" name="Content Placeholder">
            <a:extLst>
              <a:ext uri="{FF2B5EF4-FFF2-40B4-BE49-F238E27FC236}">
                <a16:creationId xmlns:a16="http://schemas.microsoft.com/office/drawing/2014/main" id="{48909024-E864-116E-5AFE-B9916E022791}"/>
              </a:ext>
            </a:extLst>
          </p:cNvPr>
          <p:cNvGraphicFramePr>
            <a:graphicFrameLocks/>
          </p:cNvGraphicFramePr>
          <p:nvPr>
            <p:extLst>
              <p:ext uri="{D42A27DB-BD31-4B8C-83A1-F6EECF244321}">
                <p14:modId xmlns:p14="http://schemas.microsoft.com/office/powerpoint/2010/main" val="804989248"/>
              </p:ext>
            </p:extLst>
          </p:nvPr>
        </p:nvGraphicFramePr>
        <p:xfrm>
          <a:off x="2557099" y="809997"/>
          <a:ext cx="8834906" cy="523071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6" name="Google Shape;94;p15">
            <a:extLst>
              <a:ext uri="{FF2B5EF4-FFF2-40B4-BE49-F238E27FC236}">
                <a16:creationId xmlns:a16="http://schemas.microsoft.com/office/drawing/2014/main" id="{6273E505-E2B1-4B24-A8C6-43FDFACC87C1}"/>
              </a:ext>
            </a:extLst>
          </p:cNvPr>
          <p:cNvSpPr txBox="1"/>
          <p:nvPr/>
        </p:nvSpPr>
        <p:spPr>
          <a:xfrm>
            <a:off x="826261" y="1270177"/>
            <a:ext cx="4323333" cy="615513"/>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US" sz="2400" b="1" kern="0" dirty="0">
                <a:solidFill>
                  <a:srgbClr val="151B22"/>
                </a:solidFill>
                <a:latin typeface="Roboto"/>
                <a:ea typeface="Roboto"/>
                <a:cs typeface="Roboto"/>
                <a:sym typeface="Roboto"/>
              </a:rPr>
              <a:t>UIA2</a:t>
            </a:r>
            <a:endParaRPr sz="2400" b="1" kern="0" dirty="0">
              <a:solidFill>
                <a:srgbClr val="8DC63F"/>
              </a:solidFill>
              <a:latin typeface="Roboto"/>
              <a:ea typeface="Roboto"/>
              <a:cs typeface="Roboto"/>
              <a:sym typeface="Roboto"/>
            </a:endParaRPr>
          </a:p>
        </p:txBody>
      </p:sp>
      <p:sp>
        <p:nvSpPr>
          <p:cNvPr id="7" name="Google Shape;94;p15">
            <a:extLst>
              <a:ext uri="{FF2B5EF4-FFF2-40B4-BE49-F238E27FC236}">
                <a16:creationId xmlns:a16="http://schemas.microsoft.com/office/drawing/2014/main" id="{678ECD65-E424-8801-9F59-22F015765084}"/>
              </a:ext>
            </a:extLst>
          </p:cNvPr>
          <p:cNvSpPr txBox="1"/>
          <p:nvPr/>
        </p:nvSpPr>
        <p:spPr>
          <a:xfrm>
            <a:off x="799995" y="3145897"/>
            <a:ext cx="4349600" cy="615513"/>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US" sz="2400" b="1" kern="0" dirty="0">
                <a:solidFill>
                  <a:srgbClr val="151B22"/>
                </a:solidFill>
                <a:latin typeface="Roboto"/>
                <a:ea typeface="Roboto"/>
                <a:cs typeface="Roboto"/>
                <a:sym typeface="Roboto"/>
              </a:rPr>
              <a:t>UIA3</a:t>
            </a:r>
            <a:endParaRPr sz="2400" b="1" kern="0" dirty="0">
              <a:solidFill>
                <a:srgbClr val="8DC63F"/>
              </a:solidFill>
              <a:latin typeface="Roboto"/>
              <a:ea typeface="Roboto"/>
              <a:cs typeface="Roboto"/>
              <a:sym typeface="Roboto"/>
            </a:endParaRPr>
          </a:p>
        </p:txBody>
      </p:sp>
      <p:sp>
        <p:nvSpPr>
          <p:cNvPr id="8" name="Google Shape;94;p15">
            <a:extLst>
              <a:ext uri="{FF2B5EF4-FFF2-40B4-BE49-F238E27FC236}">
                <a16:creationId xmlns:a16="http://schemas.microsoft.com/office/drawing/2014/main" id="{91919BAA-96CF-1D5E-5C86-A997C8BBB98E}"/>
              </a:ext>
            </a:extLst>
          </p:cNvPr>
          <p:cNvSpPr txBox="1"/>
          <p:nvPr/>
        </p:nvSpPr>
        <p:spPr>
          <a:xfrm>
            <a:off x="826262" y="4972311"/>
            <a:ext cx="4349600" cy="615513"/>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US" sz="2400" b="1" kern="0" dirty="0" err="1">
                <a:solidFill>
                  <a:srgbClr val="151B22"/>
                </a:solidFill>
                <a:latin typeface="Roboto"/>
                <a:ea typeface="Roboto"/>
                <a:cs typeface="Roboto"/>
                <a:sym typeface="Roboto"/>
              </a:rPr>
              <a:t>FlaUI</a:t>
            </a:r>
            <a:endParaRPr sz="2400" b="1" kern="0" dirty="0">
              <a:solidFill>
                <a:srgbClr val="8DC63F"/>
              </a:solidFill>
              <a:latin typeface="Roboto"/>
              <a:ea typeface="Roboto"/>
              <a:cs typeface="Roboto"/>
              <a:sym typeface="Roboto"/>
            </a:endParaRPr>
          </a:p>
        </p:txBody>
      </p:sp>
    </p:spTree>
    <p:extLst>
      <p:ext uri="{BB962C8B-B14F-4D97-AF65-F5344CB8AC3E}">
        <p14:creationId xmlns:p14="http://schemas.microsoft.com/office/powerpoint/2010/main" val="2680795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pSp>
        <p:nvGrpSpPr>
          <p:cNvPr id="99" name="Google Shape;99;p16"/>
          <p:cNvGrpSpPr/>
          <p:nvPr/>
        </p:nvGrpSpPr>
        <p:grpSpPr>
          <a:xfrm>
            <a:off x="152401" y="6252644"/>
            <a:ext cx="11887100" cy="510867"/>
            <a:chOff x="114300" y="4689483"/>
            <a:chExt cx="8915325" cy="383150"/>
          </a:xfrm>
        </p:grpSpPr>
        <p:pic>
          <p:nvPicPr>
            <p:cNvPr id="100" name="Google Shape;100;p16"/>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pic>
        <p:nvPicPr>
          <p:cNvPr id="102" name="Google Shape;102;p16"/>
          <p:cNvPicPr preferRelativeResize="0"/>
          <p:nvPr/>
        </p:nvPicPr>
        <p:blipFill>
          <a:blip r:embed="rId4">
            <a:alphaModFix/>
          </a:blip>
          <a:stretch>
            <a:fillRect/>
          </a:stretch>
        </p:blipFill>
        <p:spPr>
          <a:xfrm>
            <a:off x="152401" y="223000"/>
            <a:ext cx="269999" cy="586997"/>
          </a:xfrm>
          <a:prstGeom prst="rect">
            <a:avLst/>
          </a:prstGeom>
          <a:noFill/>
          <a:ln>
            <a:noFill/>
          </a:ln>
        </p:spPr>
      </p:pic>
      <p:sp>
        <p:nvSpPr>
          <p:cNvPr id="103" name="Google Shape;103;p16"/>
          <p:cNvSpPr txBox="1"/>
          <p:nvPr/>
        </p:nvSpPr>
        <p:spPr>
          <a:xfrm>
            <a:off x="524000" y="188101"/>
            <a:ext cx="7939280" cy="656614"/>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US" sz="2667" b="1" kern="0" dirty="0">
                <a:solidFill>
                  <a:srgbClr val="8DC63F"/>
                </a:solidFill>
                <a:latin typeface="Roboto"/>
                <a:ea typeface="Roboto"/>
                <a:cs typeface="Roboto"/>
                <a:sym typeface="Roboto"/>
              </a:rPr>
              <a:t>FLAUINSPECT</a:t>
            </a:r>
          </a:p>
        </p:txBody>
      </p:sp>
      <p:pic>
        <p:nvPicPr>
          <p:cNvPr id="2054" name="Picture 6">
            <a:extLst>
              <a:ext uri="{FF2B5EF4-FFF2-40B4-BE49-F238E27FC236}">
                <a16:creationId xmlns:a16="http://schemas.microsoft.com/office/drawing/2014/main" id="{346E6472-27DF-1981-9450-36F073D3D63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4000" y="1089660"/>
            <a:ext cx="10316720" cy="4959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2511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pSp>
        <p:nvGrpSpPr>
          <p:cNvPr id="99" name="Google Shape;99;p16"/>
          <p:cNvGrpSpPr/>
          <p:nvPr/>
        </p:nvGrpSpPr>
        <p:grpSpPr>
          <a:xfrm>
            <a:off x="152401" y="6252644"/>
            <a:ext cx="11887100" cy="510867"/>
            <a:chOff x="114300" y="4689483"/>
            <a:chExt cx="8915325" cy="383150"/>
          </a:xfrm>
        </p:grpSpPr>
        <p:pic>
          <p:nvPicPr>
            <p:cNvPr id="100" name="Google Shape;100;p16"/>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pic>
        <p:nvPicPr>
          <p:cNvPr id="102" name="Google Shape;102;p16"/>
          <p:cNvPicPr preferRelativeResize="0"/>
          <p:nvPr/>
        </p:nvPicPr>
        <p:blipFill>
          <a:blip r:embed="rId4">
            <a:alphaModFix/>
          </a:blip>
          <a:stretch>
            <a:fillRect/>
          </a:stretch>
        </p:blipFill>
        <p:spPr>
          <a:xfrm>
            <a:off x="152401" y="223000"/>
            <a:ext cx="269999" cy="586997"/>
          </a:xfrm>
          <a:prstGeom prst="rect">
            <a:avLst/>
          </a:prstGeom>
          <a:noFill/>
          <a:ln>
            <a:noFill/>
          </a:ln>
        </p:spPr>
      </p:pic>
      <p:sp>
        <p:nvSpPr>
          <p:cNvPr id="103" name="Google Shape;103;p16"/>
          <p:cNvSpPr txBox="1"/>
          <p:nvPr/>
        </p:nvSpPr>
        <p:spPr>
          <a:xfrm>
            <a:off x="524000" y="188101"/>
            <a:ext cx="7939280" cy="656614"/>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US" sz="2667" b="1" kern="0" dirty="0">
                <a:solidFill>
                  <a:srgbClr val="8DC63F"/>
                </a:solidFill>
                <a:latin typeface="Roboto"/>
                <a:ea typeface="Roboto"/>
                <a:cs typeface="Roboto"/>
                <a:sym typeface="Roboto"/>
              </a:rPr>
              <a:t>FLAUINSPECT</a:t>
            </a:r>
          </a:p>
        </p:txBody>
      </p:sp>
      <p:pic>
        <p:nvPicPr>
          <p:cNvPr id="3" name="Picture 2">
            <a:extLst>
              <a:ext uri="{FF2B5EF4-FFF2-40B4-BE49-F238E27FC236}">
                <a16:creationId xmlns:a16="http://schemas.microsoft.com/office/drawing/2014/main" id="{01AA941A-46E2-F8C4-CEB0-E44D9A264C58}"/>
              </a:ext>
            </a:extLst>
          </p:cNvPr>
          <p:cNvPicPr>
            <a:picLocks noChangeAspect="1"/>
          </p:cNvPicPr>
          <p:nvPr/>
        </p:nvPicPr>
        <p:blipFill>
          <a:blip r:embed="rId5"/>
          <a:stretch>
            <a:fillRect/>
          </a:stretch>
        </p:blipFill>
        <p:spPr>
          <a:xfrm>
            <a:off x="524000" y="844715"/>
            <a:ext cx="9703170" cy="5058245"/>
          </a:xfrm>
          <a:prstGeom prst="rect">
            <a:avLst/>
          </a:prstGeom>
        </p:spPr>
      </p:pic>
    </p:spTree>
    <p:extLst>
      <p:ext uri="{BB962C8B-B14F-4D97-AF65-F5344CB8AC3E}">
        <p14:creationId xmlns:p14="http://schemas.microsoft.com/office/powerpoint/2010/main" val="4014754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5"/>
          <p:cNvPicPr preferRelativeResize="0"/>
          <p:nvPr/>
        </p:nvPicPr>
        <p:blipFill rotWithShape="1">
          <a:blip r:embed="rId3">
            <a:alphaModFix/>
          </a:blip>
          <a:srcRect/>
          <a:stretch/>
        </p:blipFill>
        <p:spPr>
          <a:xfrm>
            <a:off x="300" y="0"/>
            <a:ext cx="12191600" cy="6858000"/>
          </a:xfrm>
          <a:prstGeom prst="rect">
            <a:avLst/>
          </a:prstGeom>
          <a:noFill/>
          <a:ln>
            <a:noFill/>
          </a:ln>
        </p:spPr>
      </p:pic>
      <p:pic>
        <p:nvPicPr>
          <p:cNvPr id="93" name="Google Shape;93;p15"/>
          <p:cNvPicPr preferRelativeResize="0"/>
          <p:nvPr/>
        </p:nvPicPr>
        <p:blipFill>
          <a:blip r:embed="rId4">
            <a:alphaModFix/>
          </a:blip>
          <a:stretch>
            <a:fillRect/>
          </a:stretch>
        </p:blipFill>
        <p:spPr>
          <a:xfrm>
            <a:off x="152400" y="6252644"/>
            <a:ext cx="2024299" cy="510867"/>
          </a:xfrm>
          <a:prstGeom prst="rect">
            <a:avLst/>
          </a:prstGeom>
          <a:noFill/>
          <a:ln>
            <a:noFill/>
          </a:ln>
        </p:spPr>
      </p:pic>
      <p:sp>
        <p:nvSpPr>
          <p:cNvPr id="94" name="Google Shape;94;p15"/>
          <p:cNvSpPr txBox="1"/>
          <p:nvPr/>
        </p:nvSpPr>
        <p:spPr>
          <a:xfrm>
            <a:off x="476400" y="2936417"/>
            <a:ext cx="7137600" cy="984845"/>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US" sz="4800" b="1" kern="0" dirty="0">
                <a:solidFill>
                  <a:srgbClr val="151B22"/>
                </a:solidFill>
                <a:latin typeface="Roboto"/>
                <a:ea typeface="Roboto"/>
                <a:cs typeface="Roboto"/>
                <a:sym typeface="Roboto"/>
              </a:rPr>
              <a:t>POM &amp; TDD</a:t>
            </a:r>
            <a:r>
              <a:rPr lang="vi-VN" sz="4800" b="1" kern="0" dirty="0">
                <a:solidFill>
                  <a:srgbClr val="151B22"/>
                </a:solidFill>
                <a:latin typeface="Roboto"/>
                <a:ea typeface="Roboto"/>
                <a:cs typeface="Roboto"/>
                <a:sym typeface="Roboto"/>
              </a:rPr>
              <a:t> </a:t>
            </a:r>
            <a:endParaRPr sz="4800" b="1" kern="0" dirty="0">
              <a:solidFill>
                <a:srgbClr val="8DC63F"/>
              </a:solidFill>
              <a:latin typeface="Roboto"/>
              <a:ea typeface="Roboto"/>
              <a:cs typeface="Roboto"/>
              <a:sym typeface="Roboto"/>
            </a:endParaRPr>
          </a:p>
        </p:txBody>
      </p:sp>
    </p:spTree>
    <p:extLst>
      <p:ext uri="{BB962C8B-B14F-4D97-AF65-F5344CB8AC3E}">
        <p14:creationId xmlns:p14="http://schemas.microsoft.com/office/powerpoint/2010/main" val="4160046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pSp>
        <p:nvGrpSpPr>
          <p:cNvPr id="99" name="Google Shape;99;p16"/>
          <p:cNvGrpSpPr/>
          <p:nvPr/>
        </p:nvGrpSpPr>
        <p:grpSpPr>
          <a:xfrm>
            <a:off x="152401" y="6252644"/>
            <a:ext cx="11887100" cy="510867"/>
            <a:chOff x="114300" y="4689483"/>
            <a:chExt cx="8915325" cy="383150"/>
          </a:xfrm>
        </p:grpSpPr>
        <p:pic>
          <p:nvPicPr>
            <p:cNvPr id="100" name="Google Shape;100;p16"/>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pic>
        <p:nvPicPr>
          <p:cNvPr id="102" name="Google Shape;102;p16"/>
          <p:cNvPicPr preferRelativeResize="0"/>
          <p:nvPr/>
        </p:nvPicPr>
        <p:blipFill>
          <a:blip r:embed="rId4">
            <a:alphaModFix/>
          </a:blip>
          <a:stretch>
            <a:fillRect/>
          </a:stretch>
        </p:blipFill>
        <p:spPr>
          <a:xfrm>
            <a:off x="152401" y="223000"/>
            <a:ext cx="269999" cy="586997"/>
          </a:xfrm>
          <a:prstGeom prst="rect">
            <a:avLst/>
          </a:prstGeom>
          <a:noFill/>
          <a:ln>
            <a:noFill/>
          </a:ln>
        </p:spPr>
      </p:pic>
      <p:sp>
        <p:nvSpPr>
          <p:cNvPr id="103" name="Google Shape;103;p16"/>
          <p:cNvSpPr txBox="1"/>
          <p:nvPr/>
        </p:nvSpPr>
        <p:spPr>
          <a:xfrm>
            <a:off x="524000" y="188101"/>
            <a:ext cx="7939280" cy="656614"/>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US" sz="2667" b="1" kern="0" dirty="0">
                <a:solidFill>
                  <a:srgbClr val="8DC63F"/>
                </a:solidFill>
                <a:latin typeface="Roboto"/>
                <a:ea typeface="Roboto"/>
                <a:cs typeface="Roboto"/>
                <a:sym typeface="Roboto"/>
              </a:rPr>
              <a:t>PAGE OBJECT MODEL DESIGN PATTERN</a:t>
            </a:r>
          </a:p>
        </p:txBody>
      </p:sp>
      <p:pic>
        <p:nvPicPr>
          <p:cNvPr id="3" name="Picture 2" descr="A diagram of a product screen&#10;&#10;Description automatically generated with low confidence">
            <a:extLst>
              <a:ext uri="{FF2B5EF4-FFF2-40B4-BE49-F238E27FC236}">
                <a16:creationId xmlns:a16="http://schemas.microsoft.com/office/drawing/2014/main" id="{B768515A-A787-9FEA-4875-08D98B592C5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1200" y="2153075"/>
            <a:ext cx="9096801" cy="2967405"/>
          </a:xfrm>
          <a:prstGeom prst="rect">
            <a:avLst/>
          </a:prstGeom>
        </p:spPr>
      </p:pic>
    </p:spTree>
    <p:extLst>
      <p:ext uri="{BB962C8B-B14F-4D97-AF65-F5344CB8AC3E}">
        <p14:creationId xmlns:p14="http://schemas.microsoft.com/office/powerpoint/2010/main" val="3852752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pSp>
        <p:nvGrpSpPr>
          <p:cNvPr id="99" name="Google Shape;99;p16"/>
          <p:cNvGrpSpPr/>
          <p:nvPr/>
        </p:nvGrpSpPr>
        <p:grpSpPr>
          <a:xfrm>
            <a:off x="152401" y="6252644"/>
            <a:ext cx="11887100" cy="510867"/>
            <a:chOff x="114300" y="4689483"/>
            <a:chExt cx="8915325" cy="383150"/>
          </a:xfrm>
        </p:grpSpPr>
        <p:pic>
          <p:nvPicPr>
            <p:cNvPr id="100" name="Google Shape;100;p16"/>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pic>
        <p:nvPicPr>
          <p:cNvPr id="102" name="Google Shape;102;p16"/>
          <p:cNvPicPr preferRelativeResize="0"/>
          <p:nvPr/>
        </p:nvPicPr>
        <p:blipFill>
          <a:blip r:embed="rId4">
            <a:alphaModFix/>
          </a:blip>
          <a:stretch>
            <a:fillRect/>
          </a:stretch>
        </p:blipFill>
        <p:spPr>
          <a:xfrm>
            <a:off x="152401" y="223000"/>
            <a:ext cx="269999" cy="586997"/>
          </a:xfrm>
          <a:prstGeom prst="rect">
            <a:avLst/>
          </a:prstGeom>
          <a:noFill/>
          <a:ln>
            <a:noFill/>
          </a:ln>
        </p:spPr>
      </p:pic>
      <p:sp>
        <p:nvSpPr>
          <p:cNvPr id="103" name="Google Shape;103;p16"/>
          <p:cNvSpPr txBox="1"/>
          <p:nvPr/>
        </p:nvSpPr>
        <p:spPr>
          <a:xfrm>
            <a:off x="524000" y="188101"/>
            <a:ext cx="7939280" cy="656614"/>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US" sz="2667" b="1" kern="0" dirty="0">
                <a:solidFill>
                  <a:srgbClr val="8DC63F"/>
                </a:solidFill>
                <a:latin typeface="Roboto"/>
                <a:ea typeface="Roboto"/>
                <a:cs typeface="Roboto"/>
                <a:sym typeface="Roboto"/>
              </a:rPr>
              <a:t>PAGE OBJECT MODEL DESIGN PATTERN</a:t>
            </a:r>
          </a:p>
        </p:txBody>
      </p:sp>
      <p:pic>
        <p:nvPicPr>
          <p:cNvPr id="1026" name="Picture 2">
            <a:extLst>
              <a:ext uri="{FF2B5EF4-FFF2-40B4-BE49-F238E27FC236}">
                <a16:creationId xmlns:a16="http://schemas.microsoft.com/office/drawing/2014/main" id="{1C3D0BCA-1C1B-0334-3E6C-D4AD93D0D8E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697" y="932180"/>
            <a:ext cx="8380809" cy="5062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77734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pSp>
        <p:nvGrpSpPr>
          <p:cNvPr id="99" name="Google Shape;99;p16"/>
          <p:cNvGrpSpPr/>
          <p:nvPr/>
        </p:nvGrpSpPr>
        <p:grpSpPr>
          <a:xfrm>
            <a:off x="152401" y="6252644"/>
            <a:ext cx="11887100" cy="510867"/>
            <a:chOff x="114300" y="4689483"/>
            <a:chExt cx="8915325" cy="383150"/>
          </a:xfrm>
        </p:grpSpPr>
        <p:pic>
          <p:nvPicPr>
            <p:cNvPr id="100" name="Google Shape;100;p16"/>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pic>
        <p:nvPicPr>
          <p:cNvPr id="102" name="Google Shape;102;p16"/>
          <p:cNvPicPr preferRelativeResize="0"/>
          <p:nvPr/>
        </p:nvPicPr>
        <p:blipFill>
          <a:blip r:embed="rId4">
            <a:alphaModFix/>
          </a:blip>
          <a:stretch>
            <a:fillRect/>
          </a:stretch>
        </p:blipFill>
        <p:spPr>
          <a:xfrm>
            <a:off x="152401" y="223000"/>
            <a:ext cx="269999" cy="586997"/>
          </a:xfrm>
          <a:prstGeom prst="rect">
            <a:avLst/>
          </a:prstGeom>
          <a:noFill/>
          <a:ln>
            <a:noFill/>
          </a:ln>
        </p:spPr>
      </p:pic>
      <p:sp>
        <p:nvSpPr>
          <p:cNvPr id="103" name="Google Shape;103;p16"/>
          <p:cNvSpPr txBox="1"/>
          <p:nvPr/>
        </p:nvSpPr>
        <p:spPr>
          <a:xfrm>
            <a:off x="524000" y="188101"/>
            <a:ext cx="7939280" cy="656614"/>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US" sz="2667" b="1" kern="0" dirty="0">
                <a:solidFill>
                  <a:srgbClr val="8DC63F"/>
                </a:solidFill>
                <a:latin typeface="Roboto"/>
                <a:ea typeface="Roboto"/>
                <a:cs typeface="Roboto"/>
                <a:sym typeface="Roboto"/>
              </a:rPr>
              <a:t>DATA-DRIVEN TESTING(DDT)</a:t>
            </a:r>
          </a:p>
        </p:txBody>
      </p:sp>
      <p:pic>
        <p:nvPicPr>
          <p:cNvPr id="4" name="Picture 3" descr="A picture containing text, screenshot, font, diagram&#10;&#10;Description automatically generated">
            <a:extLst>
              <a:ext uri="{FF2B5EF4-FFF2-40B4-BE49-F238E27FC236}">
                <a16:creationId xmlns:a16="http://schemas.microsoft.com/office/drawing/2014/main" id="{3A4ACDBB-3810-7046-4816-0D11444B35E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9207" y="1614773"/>
            <a:ext cx="10226815" cy="4196586"/>
          </a:xfrm>
          <a:prstGeom prst="rect">
            <a:avLst/>
          </a:prstGeom>
        </p:spPr>
      </p:pic>
    </p:spTree>
    <p:extLst>
      <p:ext uri="{BB962C8B-B14F-4D97-AF65-F5344CB8AC3E}">
        <p14:creationId xmlns:p14="http://schemas.microsoft.com/office/powerpoint/2010/main" val="5133499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pSp>
        <p:nvGrpSpPr>
          <p:cNvPr id="99" name="Google Shape;99;p16"/>
          <p:cNvGrpSpPr/>
          <p:nvPr/>
        </p:nvGrpSpPr>
        <p:grpSpPr>
          <a:xfrm>
            <a:off x="152401" y="6252644"/>
            <a:ext cx="11887100" cy="510867"/>
            <a:chOff x="114300" y="4689483"/>
            <a:chExt cx="8915325" cy="383150"/>
          </a:xfrm>
        </p:grpSpPr>
        <p:pic>
          <p:nvPicPr>
            <p:cNvPr id="100" name="Google Shape;100;p16"/>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pic>
        <p:nvPicPr>
          <p:cNvPr id="102" name="Google Shape;102;p16"/>
          <p:cNvPicPr preferRelativeResize="0"/>
          <p:nvPr/>
        </p:nvPicPr>
        <p:blipFill>
          <a:blip r:embed="rId4">
            <a:alphaModFix/>
          </a:blip>
          <a:stretch>
            <a:fillRect/>
          </a:stretch>
        </p:blipFill>
        <p:spPr>
          <a:xfrm>
            <a:off x="152401" y="223000"/>
            <a:ext cx="269999" cy="586997"/>
          </a:xfrm>
          <a:prstGeom prst="rect">
            <a:avLst/>
          </a:prstGeom>
          <a:noFill/>
          <a:ln>
            <a:noFill/>
          </a:ln>
        </p:spPr>
      </p:pic>
      <p:sp>
        <p:nvSpPr>
          <p:cNvPr id="103" name="Google Shape;103;p16"/>
          <p:cNvSpPr txBox="1"/>
          <p:nvPr/>
        </p:nvSpPr>
        <p:spPr>
          <a:xfrm>
            <a:off x="524000" y="188101"/>
            <a:ext cx="7939280" cy="656614"/>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US" sz="2667" b="1" kern="0" dirty="0">
                <a:solidFill>
                  <a:srgbClr val="8DC63F"/>
                </a:solidFill>
                <a:latin typeface="Roboto"/>
                <a:ea typeface="Roboto"/>
                <a:cs typeface="Roboto"/>
                <a:sym typeface="Roboto"/>
              </a:rPr>
              <a:t>DATA-DRIVEN TESTING(DDT)</a:t>
            </a:r>
          </a:p>
        </p:txBody>
      </p:sp>
      <p:pic>
        <p:nvPicPr>
          <p:cNvPr id="2052" name="Picture 4">
            <a:extLst>
              <a:ext uri="{FF2B5EF4-FFF2-40B4-BE49-F238E27FC236}">
                <a16:creationId xmlns:a16="http://schemas.microsoft.com/office/drawing/2014/main" id="{6199879B-622E-F676-54F9-B006EEE62E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698" y="942550"/>
            <a:ext cx="7909908" cy="5082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0811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8DC63F"/>
        </a:solidFill>
        <a:effectLst/>
      </p:bgPr>
    </p:bg>
    <p:spTree>
      <p:nvGrpSpPr>
        <p:cNvPr id="1" name="Shape 62"/>
        <p:cNvGrpSpPr/>
        <p:nvPr/>
      </p:nvGrpSpPr>
      <p:grpSpPr>
        <a:xfrm>
          <a:off x="0" y="0"/>
          <a:ext cx="0" cy="0"/>
          <a:chOff x="0" y="0"/>
          <a:chExt cx="0" cy="0"/>
        </a:xfrm>
      </p:grpSpPr>
      <p:pic>
        <p:nvPicPr>
          <p:cNvPr id="63" name="Google Shape;63;p14"/>
          <p:cNvPicPr preferRelativeResize="0"/>
          <p:nvPr/>
        </p:nvPicPr>
        <p:blipFill rotWithShape="1">
          <a:blip r:embed="rId3">
            <a:alphaModFix/>
          </a:blip>
          <a:srcRect l="-28029" r="28030"/>
          <a:stretch/>
        </p:blipFill>
        <p:spPr>
          <a:xfrm>
            <a:off x="300" y="0"/>
            <a:ext cx="12191600" cy="6858000"/>
          </a:xfrm>
          <a:prstGeom prst="rect">
            <a:avLst/>
          </a:prstGeom>
          <a:noFill/>
          <a:ln>
            <a:noFill/>
          </a:ln>
        </p:spPr>
      </p:pic>
      <p:pic>
        <p:nvPicPr>
          <p:cNvPr id="64" name="Google Shape;64;p14"/>
          <p:cNvPicPr preferRelativeResize="0"/>
          <p:nvPr/>
        </p:nvPicPr>
        <p:blipFill rotWithShape="1">
          <a:blip r:embed="rId4">
            <a:alphaModFix/>
          </a:blip>
          <a:srcRect t="49" b="39"/>
          <a:stretch/>
        </p:blipFill>
        <p:spPr>
          <a:xfrm>
            <a:off x="152400" y="6252644"/>
            <a:ext cx="2024299" cy="510867"/>
          </a:xfrm>
          <a:prstGeom prst="rect">
            <a:avLst/>
          </a:prstGeom>
          <a:noFill/>
          <a:ln>
            <a:noFill/>
          </a:ln>
        </p:spPr>
      </p:pic>
      <p:grpSp>
        <p:nvGrpSpPr>
          <p:cNvPr id="65" name="Google Shape;65;p14"/>
          <p:cNvGrpSpPr/>
          <p:nvPr/>
        </p:nvGrpSpPr>
        <p:grpSpPr>
          <a:xfrm>
            <a:off x="526500" y="1351996"/>
            <a:ext cx="4454800" cy="1301412"/>
            <a:chOff x="394875" y="1014000"/>
            <a:chExt cx="3341100" cy="976059"/>
          </a:xfrm>
        </p:grpSpPr>
        <p:sp>
          <p:nvSpPr>
            <p:cNvPr id="66" name="Google Shape;66;p14"/>
            <p:cNvSpPr txBox="1"/>
            <p:nvPr/>
          </p:nvSpPr>
          <p:spPr>
            <a:xfrm>
              <a:off x="394875" y="1014000"/>
              <a:ext cx="870900" cy="646301"/>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 sz="4000" kern="0">
                  <a:solidFill>
                    <a:srgbClr val="FFFFFF"/>
                  </a:solidFill>
                  <a:latin typeface="Roboto Black"/>
                  <a:ea typeface="Roboto Black"/>
                  <a:cs typeface="Roboto Black"/>
                  <a:sym typeface="Roboto Black"/>
                </a:rPr>
                <a:t>01.</a:t>
              </a:r>
              <a:endParaRPr sz="4000" kern="0">
                <a:solidFill>
                  <a:srgbClr val="FFFFFF"/>
                </a:solidFill>
                <a:latin typeface="Roboto Black"/>
                <a:ea typeface="Roboto Black"/>
                <a:cs typeface="Roboto Black"/>
                <a:sym typeface="Roboto Black"/>
              </a:endParaRPr>
            </a:p>
          </p:txBody>
        </p:sp>
        <p:sp>
          <p:nvSpPr>
            <p:cNvPr id="67" name="Google Shape;67;p14"/>
            <p:cNvSpPr txBox="1"/>
            <p:nvPr/>
          </p:nvSpPr>
          <p:spPr>
            <a:xfrm>
              <a:off x="394875" y="1559250"/>
              <a:ext cx="3341100" cy="430809"/>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US" sz="2133" b="1" kern="0" dirty="0">
                  <a:solidFill>
                    <a:srgbClr val="151B22"/>
                  </a:solidFill>
                  <a:latin typeface="Roboto"/>
                  <a:ea typeface="Roboto"/>
                  <a:cs typeface="Roboto"/>
                  <a:sym typeface="Roboto"/>
                </a:rPr>
                <a:t>PURPOSE</a:t>
              </a:r>
            </a:p>
          </p:txBody>
        </p:sp>
      </p:grpSp>
      <p:pic>
        <p:nvPicPr>
          <p:cNvPr id="68" name="Google Shape;68;p14"/>
          <p:cNvPicPr preferRelativeResize="0"/>
          <p:nvPr/>
        </p:nvPicPr>
        <p:blipFill>
          <a:blip r:embed="rId5">
            <a:alphaModFix/>
          </a:blip>
          <a:stretch>
            <a:fillRect/>
          </a:stretch>
        </p:blipFill>
        <p:spPr>
          <a:xfrm>
            <a:off x="152401" y="223000"/>
            <a:ext cx="269999" cy="586997"/>
          </a:xfrm>
          <a:prstGeom prst="rect">
            <a:avLst/>
          </a:prstGeom>
          <a:noFill/>
          <a:ln>
            <a:noFill/>
          </a:ln>
        </p:spPr>
      </p:pic>
      <p:grpSp>
        <p:nvGrpSpPr>
          <p:cNvPr id="69" name="Google Shape;69;p14"/>
          <p:cNvGrpSpPr/>
          <p:nvPr/>
        </p:nvGrpSpPr>
        <p:grpSpPr>
          <a:xfrm>
            <a:off x="526500" y="2866873"/>
            <a:ext cx="4454800" cy="1301412"/>
            <a:chOff x="394875" y="1014000"/>
            <a:chExt cx="3341100" cy="976059"/>
          </a:xfrm>
        </p:grpSpPr>
        <p:sp>
          <p:nvSpPr>
            <p:cNvPr id="70" name="Google Shape;70;p14"/>
            <p:cNvSpPr txBox="1"/>
            <p:nvPr/>
          </p:nvSpPr>
          <p:spPr>
            <a:xfrm>
              <a:off x="394875" y="1014000"/>
              <a:ext cx="870900" cy="646301"/>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 sz="4000" kern="0">
                  <a:solidFill>
                    <a:srgbClr val="FFFFFF"/>
                  </a:solidFill>
                  <a:latin typeface="Roboto Black"/>
                  <a:ea typeface="Roboto Black"/>
                  <a:cs typeface="Roboto Black"/>
                  <a:sym typeface="Roboto Black"/>
                </a:rPr>
                <a:t>02.</a:t>
              </a:r>
              <a:endParaRPr sz="4000" kern="0">
                <a:solidFill>
                  <a:srgbClr val="FFFFFF"/>
                </a:solidFill>
                <a:latin typeface="Roboto Black"/>
                <a:ea typeface="Roboto Black"/>
                <a:cs typeface="Roboto Black"/>
                <a:sym typeface="Roboto Black"/>
              </a:endParaRPr>
            </a:p>
          </p:txBody>
        </p:sp>
        <p:sp>
          <p:nvSpPr>
            <p:cNvPr id="71" name="Google Shape;71;p14"/>
            <p:cNvSpPr txBox="1"/>
            <p:nvPr/>
          </p:nvSpPr>
          <p:spPr>
            <a:xfrm>
              <a:off x="394875" y="1559250"/>
              <a:ext cx="3341100" cy="430809"/>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US" sz="2133" b="1" kern="0" dirty="0">
                  <a:solidFill>
                    <a:srgbClr val="151B22"/>
                  </a:solidFill>
                  <a:latin typeface="Roboto"/>
                  <a:ea typeface="Roboto"/>
                  <a:cs typeface="Roboto"/>
                  <a:sym typeface="Roboto"/>
                </a:rPr>
                <a:t>FRAMEWORK ECOSYSTEM</a:t>
              </a:r>
              <a:endParaRPr sz="2133" b="1" kern="0" dirty="0">
                <a:solidFill>
                  <a:srgbClr val="151B22"/>
                </a:solidFill>
                <a:latin typeface="Roboto"/>
                <a:ea typeface="Roboto"/>
                <a:cs typeface="Roboto"/>
                <a:sym typeface="Roboto"/>
              </a:endParaRPr>
            </a:p>
          </p:txBody>
        </p:sp>
      </p:grpSp>
      <p:grpSp>
        <p:nvGrpSpPr>
          <p:cNvPr id="72" name="Google Shape;72;p14"/>
          <p:cNvGrpSpPr/>
          <p:nvPr/>
        </p:nvGrpSpPr>
        <p:grpSpPr>
          <a:xfrm>
            <a:off x="526500" y="4352157"/>
            <a:ext cx="4454800" cy="1301412"/>
            <a:chOff x="394875" y="1014000"/>
            <a:chExt cx="3341100" cy="976059"/>
          </a:xfrm>
        </p:grpSpPr>
        <p:sp>
          <p:nvSpPr>
            <p:cNvPr id="73" name="Google Shape;73;p14"/>
            <p:cNvSpPr txBox="1"/>
            <p:nvPr/>
          </p:nvSpPr>
          <p:spPr>
            <a:xfrm>
              <a:off x="394875" y="1014000"/>
              <a:ext cx="870900" cy="646301"/>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 sz="4000" kern="0" dirty="0">
                  <a:solidFill>
                    <a:srgbClr val="FFFFFF"/>
                  </a:solidFill>
                  <a:latin typeface="Roboto Black"/>
                  <a:ea typeface="Roboto Black"/>
                  <a:cs typeface="Roboto Black"/>
                  <a:sym typeface="Roboto Black"/>
                </a:rPr>
                <a:t>03.</a:t>
              </a:r>
              <a:endParaRPr sz="4000" kern="0" dirty="0">
                <a:solidFill>
                  <a:srgbClr val="FFFFFF"/>
                </a:solidFill>
                <a:latin typeface="Roboto Black"/>
                <a:ea typeface="Roboto Black"/>
                <a:cs typeface="Roboto Black"/>
                <a:sym typeface="Roboto Black"/>
              </a:endParaRPr>
            </a:p>
          </p:txBody>
        </p:sp>
        <p:sp>
          <p:nvSpPr>
            <p:cNvPr id="74" name="Google Shape;74;p14"/>
            <p:cNvSpPr txBox="1"/>
            <p:nvPr/>
          </p:nvSpPr>
          <p:spPr>
            <a:xfrm>
              <a:off x="394875" y="1559250"/>
              <a:ext cx="3341100" cy="430809"/>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 sz="2133" b="1" kern="0" dirty="0">
                  <a:solidFill>
                    <a:srgbClr val="151B22"/>
                  </a:solidFill>
                  <a:latin typeface="Roboto"/>
                  <a:ea typeface="Roboto"/>
                  <a:cs typeface="Roboto"/>
                  <a:sym typeface="Roboto"/>
                </a:rPr>
                <a:t>FRAMEWORK STRUCTURE</a:t>
              </a:r>
              <a:endParaRPr sz="2133" b="1" kern="0" dirty="0">
                <a:solidFill>
                  <a:srgbClr val="151B22"/>
                </a:solidFill>
                <a:latin typeface="Roboto"/>
                <a:ea typeface="Roboto"/>
                <a:cs typeface="Roboto"/>
                <a:sym typeface="Roboto"/>
              </a:endParaRPr>
            </a:p>
          </p:txBody>
        </p:sp>
      </p:grpSp>
      <p:grpSp>
        <p:nvGrpSpPr>
          <p:cNvPr id="75" name="Google Shape;75;p14"/>
          <p:cNvGrpSpPr/>
          <p:nvPr/>
        </p:nvGrpSpPr>
        <p:grpSpPr>
          <a:xfrm>
            <a:off x="4266700" y="1351996"/>
            <a:ext cx="4454800" cy="1301412"/>
            <a:chOff x="394875" y="1014000"/>
            <a:chExt cx="3341100" cy="976059"/>
          </a:xfrm>
        </p:grpSpPr>
        <p:sp>
          <p:nvSpPr>
            <p:cNvPr id="76" name="Google Shape;76;p14"/>
            <p:cNvSpPr txBox="1"/>
            <p:nvPr/>
          </p:nvSpPr>
          <p:spPr>
            <a:xfrm>
              <a:off x="394875" y="1014000"/>
              <a:ext cx="870900" cy="646301"/>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 sz="4000" kern="0">
                  <a:solidFill>
                    <a:srgbClr val="FFFFFF"/>
                  </a:solidFill>
                  <a:latin typeface="Roboto Black"/>
                  <a:ea typeface="Roboto Black"/>
                  <a:cs typeface="Roboto Black"/>
                  <a:sym typeface="Roboto Black"/>
                </a:rPr>
                <a:t>04.</a:t>
              </a:r>
              <a:endParaRPr sz="4000" kern="0">
                <a:solidFill>
                  <a:srgbClr val="FFFFFF"/>
                </a:solidFill>
                <a:latin typeface="Roboto Black"/>
                <a:ea typeface="Roboto Black"/>
                <a:cs typeface="Roboto Black"/>
                <a:sym typeface="Roboto Black"/>
              </a:endParaRPr>
            </a:p>
          </p:txBody>
        </p:sp>
        <p:sp>
          <p:nvSpPr>
            <p:cNvPr id="77" name="Google Shape;77;p14"/>
            <p:cNvSpPr txBox="1"/>
            <p:nvPr/>
          </p:nvSpPr>
          <p:spPr>
            <a:xfrm>
              <a:off x="394875" y="1559250"/>
              <a:ext cx="3341100" cy="430809"/>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US" sz="2133" b="1" kern="0" dirty="0">
                  <a:solidFill>
                    <a:srgbClr val="151B22"/>
                  </a:solidFill>
                  <a:latin typeface="Roboto"/>
                  <a:ea typeface="Roboto"/>
                  <a:cs typeface="Roboto"/>
                  <a:sym typeface="Roboto"/>
                </a:rPr>
                <a:t>FLAUI &amp; FLAUINSPECT</a:t>
              </a:r>
            </a:p>
          </p:txBody>
        </p:sp>
      </p:grpSp>
      <p:grpSp>
        <p:nvGrpSpPr>
          <p:cNvPr id="78" name="Google Shape;78;p14"/>
          <p:cNvGrpSpPr/>
          <p:nvPr/>
        </p:nvGrpSpPr>
        <p:grpSpPr>
          <a:xfrm>
            <a:off x="4266700" y="2866873"/>
            <a:ext cx="4454800" cy="1301412"/>
            <a:chOff x="394875" y="1014000"/>
            <a:chExt cx="3341100" cy="976059"/>
          </a:xfrm>
        </p:grpSpPr>
        <p:sp>
          <p:nvSpPr>
            <p:cNvPr id="79" name="Google Shape;79;p14"/>
            <p:cNvSpPr txBox="1"/>
            <p:nvPr/>
          </p:nvSpPr>
          <p:spPr>
            <a:xfrm>
              <a:off x="394875" y="1014000"/>
              <a:ext cx="870900" cy="646301"/>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 sz="4000" kern="0">
                  <a:solidFill>
                    <a:srgbClr val="FFFFFF"/>
                  </a:solidFill>
                  <a:latin typeface="Roboto Black"/>
                  <a:ea typeface="Roboto Black"/>
                  <a:cs typeface="Roboto Black"/>
                  <a:sym typeface="Roboto Black"/>
                </a:rPr>
                <a:t>05.</a:t>
              </a:r>
              <a:endParaRPr sz="4000" kern="0">
                <a:solidFill>
                  <a:srgbClr val="FFFFFF"/>
                </a:solidFill>
                <a:latin typeface="Roboto Black"/>
                <a:ea typeface="Roboto Black"/>
                <a:cs typeface="Roboto Black"/>
                <a:sym typeface="Roboto Black"/>
              </a:endParaRPr>
            </a:p>
          </p:txBody>
        </p:sp>
        <p:sp>
          <p:nvSpPr>
            <p:cNvPr id="80" name="Google Shape;80;p14"/>
            <p:cNvSpPr txBox="1"/>
            <p:nvPr/>
          </p:nvSpPr>
          <p:spPr>
            <a:xfrm>
              <a:off x="394875" y="1559250"/>
              <a:ext cx="3341100" cy="430809"/>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US" sz="2133" b="1" kern="0" dirty="0">
                  <a:solidFill>
                    <a:srgbClr val="151B22"/>
                  </a:solidFill>
                  <a:latin typeface="Roboto"/>
                  <a:ea typeface="Roboto"/>
                  <a:cs typeface="Roboto"/>
                  <a:sym typeface="Roboto"/>
                </a:rPr>
                <a:t>POM &amp; TDD</a:t>
              </a:r>
            </a:p>
          </p:txBody>
        </p:sp>
      </p:grpSp>
      <p:grpSp>
        <p:nvGrpSpPr>
          <p:cNvPr id="81" name="Google Shape;81;p14"/>
          <p:cNvGrpSpPr/>
          <p:nvPr/>
        </p:nvGrpSpPr>
        <p:grpSpPr>
          <a:xfrm>
            <a:off x="7980400" y="1351996"/>
            <a:ext cx="3538800" cy="1301412"/>
            <a:chOff x="3200025" y="3153150"/>
            <a:chExt cx="2654100" cy="976059"/>
          </a:xfrm>
        </p:grpSpPr>
        <p:sp>
          <p:nvSpPr>
            <p:cNvPr id="82" name="Google Shape;82;p14"/>
            <p:cNvSpPr txBox="1"/>
            <p:nvPr/>
          </p:nvSpPr>
          <p:spPr>
            <a:xfrm>
              <a:off x="3200025" y="3153150"/>
              <a:ext cx="870900" cy="646301"/>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 sz="4000" kern="0">
                  <a:solidFill>
                    <a:srgbClr val="FFFFFF"/>
                  </a:solidFill>
                  <a:latin typeface="Roboto Black"/>
                  <a:ea typeface="Roboto Black"/>
                  <a:cs typeface="Roboto Black"/>
                  <a:sym typeface="Roboto Black"/>
                </a:rPr>
                <a:t>06.</a:t>
              </a:r>
              <a:endParaRPr sz="4000" kern="0">
                <a:solidFill>
                  <a:srgbClr val="FFFFFF"/>
                </a:solidFill>
                <a:latin typeface="Roboto Black"/>
                <a:ea typeface="Roboto Black"/>
                <a:cs typeface="Roboto Black"/>
                <a:sym typeface="Roboto Black"/>
              </a:endParaRPr>
            </a:p>
          </p:txBody>
        </p:sp>
        <p:sp>
          <p:nvSpPr>
            <p:cNvPr id="83" name="Google Shape;83;p14"/>
            <p:cNvSpPr txBox="1"/>
            <p:nvPr/>
          </p:nvSpPr>
          <p:spPr>
            <a:xfrm>
              <a:off x="3200025" y="3698400"/>
              <a:ext cx="2654100" cy="430809"/>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 sz="2133" b="1" kern="0" dirty="0">
                  <a:solidFill>
                    <a:srgbClr val="151B22"/>
                  </a:solidFill>
                  <a:latin typeface="Roboto"/>
                  <a:ea typeface="Roboto"/>
                  <a:cs typeface="Roboto"/>
                  <a:sym typeface="Roboto"/>
                </a:rPr>
                <a:t>REPORTING &amp; CI/CD</a:t>
              </a:r>
              <a:endParaRPr sz="2133" b="1" kern="0" dirty="0">
                <a:solidFill>
                  <a:srgbClr val="151B22"/>
                </a:solidFill>
                <a:latin typeface="Roboto"/>
                <a:ea typeface="Roboto"/>
                <a:cs typeface="Roboto"/>
                <a:sym typeface="Roboto"/>
              </a:endParaRPr>
            </a:p>
          </p:txBody>
        </p:sp>
      </p:grpSp>
      <p:sp>
        <p:nvSpPr>
          <p:cNvPr id="84" name="Google Shape;84;p14"/>
          <p:cNvSpPr txBox="1"/>
          <p:nvPr/>
        </p:nvSpPr>
        <p:spPr>
          <a:xfrm>
            <a:off x="524000" y="188101"/>
            <a:ext cx="7515600" cy="656614"/>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 sz="2667" b="1" kern="0">
                <a:solidFill>
                  <a:srgbClr val="FFFFFF"/>
                </a:solidFill>
                <a:latin typeface="Roboto"/>
                <a:ea typeface="Roboto"/>
                <a:cs typeface="Roboto"/>
                <a:sym typeface="Roboto"/>
              </a:rPr>
              <a:t>TABLE OF CONTENTS</a:t>
            </a:r>
            <a:endParaRPr sz="2667" b="1" kern="0">
              <a:solidFill>
                <a:srgbClr val="8DC63F"/>
              </a:solidFill>
              <a:latin typeface="Roboto"/>
              <a:ea typeface="Roboto"/>
              <a:cs typeface="Roboto"/>
              <a:sym typeface="Roboto"/>
            </a:endParaRPr>
          </a:p>
        </p:txBody>
      </p:sp>
      <p:grpSp>
        <p:nvGrpSpPr>
          <p:cNvPr id="85" name="Google Shape;85;p14"/>
          <p:cNvGrpSpPr/>
          <p:nvPr/>
        </p:nvGrpSpPr>
        <p:grpSpPr>
          <a:xfrm>
            <a:off x="7980400" y="2866873"/>
            <a:ext cx="3538800" cy="1301412"/>
            <a:chOff x="3200025" y="3153150"/>
            <a:chExt cx="2654100" cy="976059"/>
          </a:xfrm>
        </p:grpSpPr>
        <p:sp>
          <p:nvSpPr>
            <p:cNvPr id="86" name="Google Shape;86;p14"/>
            <p:cNvSpPr txBox="1"/>
            <p:nvPr/>
          </p:nvSpPr>
          <p:spPr>
            <a:xfrm>
              <a:off x="3200025" y="3153150"/>
              <a:ext cx="870900" cy="646301"/>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 sz="4000" kern="0" dirty="0">
                  <a:solidFill>
                    <a:srgbClr val="FFFFFF"/>
                  </a:solidFill>
                  <a:latin typeface="Roboto Black"/>
                  <a:ea typeface="Roboto Black"/>
                  <a:cs typeface="Roboto Black"/>
                  <a:sym typeface="Roboto Black"/>
                </a:rPr>
                <a:t>07.</a:t>
              </a:r>
              <a:endParaRPr sz="4000" kern="0" dirty="0">
                <a:solidFill>
                  <a:srgbClr val="FFFFFF"/>
                </a:solidFill>
                <a:latin typeface="Roboto Black"/>
                <a:ea typeface="Roboto Black"/>
                <a:cs typeface="Roboto Black"/>
                <a:sym typeface="Roboto Black"/>
              </a:endParaRPr>
            </a:p>
          </p:txBody>
        </p:sp>
        <p:sp>
          <p:nvSpPr>
            <p:cNvPr id="87" name="Google Shape;87;p14"/>
            <p:cNvSpPr txBox="1"/>
            <p:nvPr/>
          </p:nvSpPr>
          <p:spPr>
            <a:xfrm>
              <a:off x="3200025" y="3698400"/>
              <a:ext cx="2654100" cy="430809"/>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US" sz="2133" b="1" kern="0" dirty="0">
                  <a:solidFill>
                    <a:srgbClr val="151B22"/>
                  </a:solidFill>
                  <a:latin typeface="Roboto"/>
                  <a:ea typeface="Roboto"/>
                  <a:cs typeface="Roboto"/>
                  <a:sym typeface="Roboto"/>
                </a:rPr>
                <a:t>DEMO</a:t>
              </a:r>
              <a:endParaRPr sz="2133" b="1" kern="0" dirty="0">
                <a:solidFill>
                  <a:srgbClr val="151B22"/>
                </a:solidFill>
                <a:latin typeface="Roboto"/>
                <a:ea typeface="Roboto"/>
                <a:cs typeface="Roboto"/>
                <a:sym typeface="Roboto"/>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5"/>
          <p:cNvPicPr preferRelativeResize="0"/>
          <p:nvPr/>
        </p:nvPicPr>
        <p:blipFill rotWithShape="1">
          <a:blip r:embed="rId3">
            <a:alphaModFix/>
          </a:blip>
          <a:srcRect/>
          <a:stretch/>
        </p:blipFill>
        <p:spPr>
          <a:xfrm>
            <a:off x="300" y="0"/>
            <a:ext cx="12191600" cy="6858000"/>
          </a:xfrm>
          <a:prstGeom prst="rect">
            <a:avLst/>
          </a:prstGeom>
          <a:noFill/>
          <a:ln>
            <a:noFill/>
          </a:ln>
        </p:spPr>
      </p:pic>
      <p:pic>
        <p:nvPicPr>
          <p:cNvPr id="93" name="Google Shape;93;p15"/>
          <p:cNvPicPr preferRelativeResize="0"/>
          <p:nvPr/>
        </p:nvPicPr>
        <p:blipFill>
          <a:blip r:embed="rId4">
            <a:alphaModFix/>
          </a:blip>
          <a:stretch>
            <a:fillRect/>
          </a:stretch>
        </p:blipFill>
        <p:spPr>
          <a:xfrm>
            <a:off x="152400" y="6252644"/>
            <a:ext cx="2024299" cy="510867"/>
          </a:xfrm>
          <a:prstGeom prst="rect">
            <a:avLst/>
          </a:prstGeom>
          <a:noFill/>
          <a:ln>
            <a:noFill/>
          </a:ln>
        </p:spPr>
      </p:pic>
      <p:sp>
        <p:nvSpPr>
          <p:cNvPr id="94" name="Google Shape;94;p15"/>
          <p:cNvSpPr txBox="1"/>
          <p:nvPr/>
        </p:nvSpPr>
        <p:spPr>
          <a:xfrm>
            <a:off x="476400" y="2936417"/>
            <a:ext cx="7137600" cy="984845"/>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US" sz="4800" b="1" kern="0" dirty="0">
                <a:solidFill>
                  <a:srgbClr val="151B22"/>
                </a:solidFill>
                <a:latin typeface="Roboto"/>
                <a:ea typeface="Roboto"/>
                <a:cs typeface="Roboto"/>
                <a:sym typeface="Roboto"/>
              </a:rPr>
              <a:t>REPORTING &amp; CI/CD</a:t>
            </a:r>
          </a:p>
        </p:txBody>
      </p:sp>
    </p:spTree>
    <p:extLst>
      <p:ext uri="{BB962C8B-B14F-4D97-AF65-F5344CB8AC3E}">
        <p14:creationId xmlns:p14="http://schemas.microsoft.com/office/powerpoint/2010/main" val="26684625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pSp>
        <p:nvGrpSpPr>
          <p:cNvPr id="99" name="Google Shape;99;p16"/>
          <p:cNvGrpSpPr/>
          <p:nvPr/>
        </p:nvGrpSpPr>
        <p:grpSpPr>
          <a:xfrm>
            <a:off x="152401" y="6252644"/>
            <a:ext cx="11887100" cy="510867"/>
            <a:chOff x="114300" y="4689483"/>
            <a:chExt cx="8915325" cy="383150"/>
          </a:xfrm>
        </p:grpSpPr>
        <p:pic>
          <p:nvPicPr>
            <p:cNvPr id="100" name="Google Shape;100;p16"/>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pic>
        <p:nvPicPr>
          <p:cNvPr id="102" name="Google Shape;102;p16"/>
          <p:cNvPicPr preferRelativeResize="0"/>
          <p:nvPr/>
        </p:nvPicPr>
        <p:blipFill>
          <a:blip r:embed="rId4">
            <a:alphaModFix/>
          </a:blip>
          <a:stretch>
            <a:fillRect/>
          </a:stretch>
        </p:blipFill>
        <p:spPr>
          <a:xfrm>
            <a:off x="152401" y="223000"/>
            <a:ext cx="269999" cy="586997"/>
          </a:xfrm>
          <a:prstGeom prst="rect">
            <a:avLst/>
          </a:prstGeom>
          <a:noFill/>
          <a:ln>
            <a:noFill/>
          </a:ln>
        </p:spPr>
      </p:pic>
      <p:sp>
        <p:nvSpPr>
          <p:cNvPr id="103" name="Google Shape;103;p16"/>
          <p:cNvSpPr txBox="1"/>
          <p:nvPr/>
        </p:nvSpPr>
        <p:spPr>
          <a:xfrm>
            <a:off x="524000" y="188101"/>
            <a:ext cx="7939280" cy="656614"/>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US" sz="2667" b="1" kern="0" dirty="0">
                <a:solidFill>
                  <a:srgbClr val="8DC63F"/>
                </a:solidFill>
                <a:latin typeface="Roboto"/>
                <a:ea typeface="Roboto"/>
                <a:cs typeface="Roboto"/>
                <a:sym typeface="Roboto"/>
              </a:rPr>
              <a:t>REPORTING – ALLURE REPORT</a:t>
            </a:r>
          </a:p>
        </p:txBody>
      </p:sp>
      <p:pic>
        <p:nvPicPr>
          <p:cNvPr id="3" name="Picture 2">
            <a:extLst>
              <a:ext uri="{FF2B5EF4-FFF2-40B4-BE49-F238E27FC236}">
                <a16:creationId xmlns:a16="http://schemas.microsoft.com/office/drawing/2014/main" id="{4AE2C3B2-D56E-6D54-1C2B-2AE3D81A7F01}"/>
              </a:ext>
            </a:extLst>
          </p:cNvPr>
          <p:cNvPicPr>
            <a:picLocks noChangeAspect="1"/>
          </p:cNvPicPr>
          <p:nvPr/>
        </p:nvPicPr>
        <p:blipFill>
          <a:blip r:embed="rId5"/>
          <a:stretch>
            <a:fillRect/>
          </a:stretch>
        </p:blipFill>
        <p:spPr>
          <a:xfrm>
            <a:off x="37788" y="761863"/>
            <a:ext cx="12116423" cy="5334274"/>
          </a:xfrm>
          <a:prstGeom prst="rect">
            <a:avLst/>
          </a:prstGeom>
        </p:spPr>
      </p:pic>
    </p:spTree>
    <p:extLst>
      <p:ext uri="{BB962C8B-B14F-4D97-AF65-F5344CB8AC3E}">
        <p14:creationId xmlns:p14="http://schemas.microsoft.com/office/powerpoint/2010/main" val="24561598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pSp>
        <p:nvGrpSpPr>
          <p:cNvPr id="99" name="Google Shape;99;p16"/>
          <p:cNvGrpSpPr/>
          <p:nvPr/>
        </p:nvGrpSpPr>
        <p:grpSpPr>
          <a:xfrm>
            <a:off x="152401" y="6252644"/>
            <a:ext cx="11887100" cy="510867"/>
            <a:chOff x="114300" y="4689483"/>
            <a:chExt cx="8915325" cy="383150"/>
          </a:xfrm>
        </p:grpSpPr>
        <p:pic>
          <p:nvPicPr>
            <p:cNvPr id="100" name="Google Shape;100;p16"/>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pic>
        <p:nvPicPr>
          <p:cNvPr id="102" name="Google Shape;102;p16"/>
          <p:cNvPicPr preferRelativeResize="0"/>
          <p:nvPr/>
        </p:nvPicPr>
        <p:blipFill>
          <a:blip r:embed="rId4">
            <a:alphaModFix/>
          </a:blip>
          <a:stretch>
            <a:fillRect/>
          </a:stretch>
        </p:blipFill>
        <p:spPr>
          <a:xfrm>
            <a:off x="152401" y="223000"/>
            <a:ext cx="269999" cy="586997"/>
          </a:xfrm>
          <a:prstGeom prst="rect">
            <a:avLst/>
          </a:prstGeom>
          <a:noFill/>
          <a:ln>
            <a:noFill/>
          </a:ln>
        </p:spPr>
      </p:pic>
      <p:sp>
        <p:nvSpPr>
          <p:cNvPr id="103" name="Google Shape;103;p16"/>
          <p:cNvSpPr txBox="1"/>
          <p:nvPr/>
        </p:nvSpPr>
        <p:spPr>
          <a:xfrm>
            <a:off x="524000" y="188101"/>
            <a:ext cx="7939280" cy="656614"/>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US" sz="2667" b="1" kern="0" dirty="0">
                <a:solidFill>
                  <a:srgbClr val="8DC63F"/>
                </a:solidFill>
                <a:latin typeface="Roboto"/>
                <a:ea typeface="Roboto"/>
                <a:cs typeface="Roboto"/>
                <a:sym typeface="Roboto"/>
              </a:rPr>
              <a:t>REPORTING – ALLURE REPORT</a:t>
            </a:r>
          </a:p>
        </p:txBody>
      </p:sp>
      <p:pic>
        <p:nvPicPr>
          <p:cNvPr id="5" name="Picture 4">
            <a:extLst>
              <a:ext uri="{FF2B5EF4-FFF2-40B4-BE49-F238E27FC236}">
                <a16:creationId xmlns:a16="http://schemas.microsoft.com/office/drawing/2014/main" id="{C1EAA4FA-B3E2-AFF8-B9BA-C2D5387CE8EA}"/>
              </a:ext>
            </a:extLst>
          </p:cNvPr>
          <p:cNvPicPr>
            <a:picLocks noChangeAspect="1"/>
          </p:cNvPicPr>
          <p:nvPr/>
        </p:nvPicPr>
        <p:blipFill>
          <a:blip r:embed="rId5"/>
          <a:stretch>
            <a:fillRect/>
          </a:stretch>
        </p:blipFill>
        <p:spPr>
          <a:xfrm>
            <a:off x="75890" y="770701"/>
            <a:ext cx="12040219" cy="5366026"/>
          </a:xfrm>
          <a:prstGeom prst="rect">
            <a:avLst/>
          </a:prstGeom>
        </p:spPr>
      </p:pic>
    </p:spTree>
    <p:extLst>
      <p:ext uri="{BB962C8B-B14F-4D97-AF65-F5344CB8AC3E}">
        <p14:creationId xmlns:p14="http://schemas.microsoft.com/office/powerpoint/2010/main" val="30524756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pSp>
        <p:nvGrpSpPr>
          <p:cNvPr id="99" name="Google Shape;99;p16"/>
          <p:cNvGrpSpPr/>
          <p:nvPr/>
        </p:nvGrpSpPr>
        <p:grpSpPr>
          <a:xfrm>
            <a:off x="152401" y="6252644"/>
            <a:ext cx="11887100" cy="510867"/>
            <a:chOff x="114300" y="4689483"/>
            <a:chExt cx="8915325" cy="383150"/>
          </a:xfrm>
        </p:grpSpPr>
        <p:pic>
          <p:nvPicPr>
            <p:cNvPr id="100" name="Google Shape;100;p16"/>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pic>
        <p:nvPicPr>
          <p:cNvPr id="102" name="Google Shape;102;p16"/>
          <p:cNvPicPr preferRelativeResize="0"/>
          <p:nvPr/>
        </p:nvPicPr>
        <p:blipFill>
          <a:blip r:embed="rId4">
            <a:alphaModFix/>
          </a:blip>
          <a:stretch>
            <a:fillRect/>
          </a:stretch>
        </p:blipFill>
        <p:spPr>
          <a:xfrm>
            <a:off x="152401" y="223000"/>
            <a:ext cx="269999" cy="586997"/>
          </a:xfrm>
          <a:prstGeom prst="rect">
            <a:avLst/>
          </a:prstGeom>
          <a:noFill/>
          <a:ln>
            <a:noFill/>
          </a:ln>
        </p:spPr>
      </p:pic>
      <p:sp>
        <p:nvSpPr>
          <p:cNvPr id="103" name="Google Shape;103;p16"/>
          <p:cNvSpPr txBox="1"/>
          <p:nvPr/>
        </p:nvSpPr>
        <p:spPr>
          <a:xfrm>
            <a:off x="524000" y="188101"/>
            <a:ext cx="7939280" cy="656614"/>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US" sz="2667" b="1" kern="0" dirty="0">
                <a:solidFill>
                  <a:srgbClr val="8DC63F"/>
                </a:solidFill>
                <a:latin typeface="Roboto"/>
                <a:ea typeface="Roboto"/>
                <a:cs typeface="Roboto"/>
                <a:sym typeface="Roboto"/>
              </a:rPr>
              <a:t>REPORTING – ZEPHYR REPORT</a:t>
            </a:r>
          </a:p>
        </p:txBody>
      </p:sp>
      <p:pic>
        <p:nvPicPr>
          <p:cNvPr id="3" name="Picture 2">
            <a:extLst>
              <a:ext uri="{FF2B5EF4-FFF2-40B4-BE49-F238E27FC236}">
                <a16:creationId xmlns:a16="http://schemas.microsoft.com/office/drawing/2014/main" id="{B9B8BF00-0C78-1255-F48B-A563731EF1B8}"/>
              </a:ext>
            </a:extLst>
          </p:cNvPr>
          <p:cNvPicPr>
            <a:picLocks noChangeAspect="1"/>
          </p:cNvPicPr>
          <p:nvPr/>
        </p:nvPicPr>
        <p:blipFill>
          <a:blip r:embed="rId5"/>
          <a:stretch>
            <a:fillRect/>
          </a:stretch>
        </p:blipFill>
        <p:spPr>
          <a:xfrm>
            <a:off x="113992" y="904745"/>
            <a:ext cx="11964015" cy="5048509"/>
          </a:xfrm>
          <a:prstGeom prst="rect">
            <a:avLst/>
          </a:prstGeom>
        </p:spPr>
      </p:pic>
    </p:spTree>
    <p:extLst>
      <p:ext uri="{BB962C8B-B14F-4D97-AF65-F5344CB8AC3E}">
        <p14:creationId xmlns:p14="http://schemas.microsoft.com/office/powerpoint/2010/main" val="12337033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pSp>
        <p:nvGrpSpPr>
          <p:cNvPr id="99" name="Google Shape;99;p16"/>
          <p:cNvGrpSpPr/>
          <p:nvPr/>
        </p:nvGrpSpPr>
        <p:grpSpPr>
          <a:xfrm>
            <a:off x="152401" y="6252644"/>
            <a:ext cx="11887100" cy="510867"/>
            <a:chOff x="114300" y="4689483"/>
            <a:chExt cx="8915325" cy="383150"/>
          </a:xfrm>
        </p:grpSpPr>
        <p:pic>
          <p:nvPicPr>
            <p:cNvPr id="100" name="Google Shape;100;p16"/>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pic>
        <p:nvPicPr>
          <p:cNvPr id="102" name="Google Shape;102;p16"/>
          <p:cNvPicPr preferRelativeResize="0"/>
          <p:nvPr/>
        </p:nvPicPr>
        <p:blipFill>
          <a:blip r:embed="rId4">
            <a:alphaModFix/>
          </a:blip>
          <a:stretch>
            <a:fillRect/>
          </a:stretch>
        </p:blipFill>
        <p:spPr>
          <a:xfrm>
            <a:off x="152401" y="223000"/>
            <a:ext cx="269999" cy="586997"/>
          </a:xfrm>
          <a:prstGeom prst="rect">
            <a:avLst/>
          </a:prstGeom>
          <a:noFill/>
          <a:ln>
            <a:noFill/>
          </a:ln>
        </p:spPr>
      </p:pic>
      <p:sp>
        <p:nvSpPr>
          <p:cNvPr id="103" name="Google Shape;103;p16"/>
          <p:cNvSpPr txBox="1"/>
          <p:nvPr/>
        </p:nvSpPr>
        <p:spPr>
          <a:xfrm>
            <a:off x="524000" y="188101"/>
            <a:ext cx="7939280" cy="656614"/>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US" sz="2667" b="1" kern="0" dirty="0">
                <a:solidFill>
                  <a:srgbClr val="8DC63F"/>
                </a:solidFill>
                <a:latin typeface="Roboto"/>
                <a:ea typeface="Roboto"/>
                <a:cs typeface="Roboto"/>
                <a:sym typeface="Roboto"/>
              </a:rPr>
              <a:t>REPORTING – ZEPHYR REPORT</a:t>
            </a:r>
          </a:p>
        </p:txBody>
      </p:sp>
      <p:pic>
        <p:nvPicPr>
          <p:cNvPr id="4" name="Picture 3">
            <a:extLst>
              <a:ext uri="{FF2B5EF4-FFF2-40B4-BE49-F238E27FC236}">
                <a16:creationId xmlns:a16="http://schemas.microsoft.com/office/drawing/2014/main" id="{7BB07F4B-00BA-BEC7-0880-16F476540555}"/>
              </a:ext>
            </a:extLst>
          </p:cNvPr>
          <p:cNvPicPr>
            <a:picLocks noChangeAspect="1"/>
          </p:cNvPicPr>
          <p:nvPr/>
        </p:nvPicPr>
        <p:blipFill>
          <a:blip r:embed="rId5"/>
          <a:stretch>
            <a:fillRect/>
          </a:stretch>
        </p:blipFill>
        <p:spPr>
          <a:xfrm>
            <a:off x="1142745" y="949197"/>
            <a:ext cx="9906509" cy="4959605"/>
          </a:xfrm>
          <a:prstGeom prst="rect">
            <a:avLst/>
          </a:prstGeom>
        </p:spPr>
      </p:pic>
    </p:spTree>
    <p:extLst>
      <p:ext uri="{BB962C8B-B14F-4D97-AF65-F5344CB8AC3E}">
        <p14:creationId xmlns:p14="http://schemas.microsoft.com/office/powerpoint/2010/main" val="32491451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pSp>
        <p:nvGrpSpPr>
          <p:cNvPr id="99" name="Google Shape;99;p16"/>
          <p:cNvGrpSpPr/>
          <p:nvPr/>
        </p:nvGrpSpPr>
        <p:grpSpPr>
          <a:xfrm>
            <a:off x="152401" y="6252644"/>
            <a:ext cx="11887100" cy="510867"/>
            <a:chOff x="114300" y="4689483"/>
            <a:chExt cx="8915325" cy="383150"/>
          </a:xfrm>
        </p:grpSpPr>
        <p:pic>
          <p:nvPicPr>
            <p:cNvPr id="100" name="Google Shape;100;p16"/>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pic>
        <p:nvPicPr>
          <p:cNvPr id="102" name="Google Shape;102;p16"/>
          <p:cNvPicPr preferRelativeResize="0"/>
          <p:nvPr/>
        </p:nvPicPr>
        <p:blipFill>
          <a:blip r:embed="rId4">
            <a:alphaModFix/>
          </a:blip>
          <a:stretch>
            <a:fillRect/>
          </a:stretch>
        </p:blipFill>
        <p:spPr>
          <a:xfrm>
            <a:off x="152401" y="223000"/>
            <a:ext cx="269999" cy="586997"/>
          </a:xfrm>
          <a:prstGeom prst="rect">
            <a:avLst/>
          </a:prstGeom>
          <a:noFill/>
          <a:ln>
            <a:noFill/>
          </a:ln>
        </p:spPr>
      </p:pic>
      <p:sp>
        <p:nvSpPr>
          <p:cNvPr id="103" name="Google Shape;103;p16"/>
          <p:cNvSpPr txBox="1"/>
          <p:nvPr/>
        </p:nvSpPr>
        <p:spPr>
          <a:xfrm>
            <a:off x="524000" y="188101"/>
            <a:ext cx="7939280" cy="656614"/>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US" sz="2667" b="1" kern="0" dirty="0">
                <a:solidFill>
                  <a:srgbClr val="8DC63F"/>
                </a:solidFill>
                <a:latin typeface="Roboto"/>
                <a:ea typeface="Roboto"/>
                <a:cs typeface="Roboto"/>
                <a:sym typeface="Roboto"/>
              </a:rPr>
              <a:t>REPORTING – REPORTPORTAL.IO</a:t>
            </a:r>
          </a:p>
        </p:txBody>
      </p:sp>
      <p:pic>
        <p:nvPicPr>
          <p:cNvPr id="6" name="Picture 5">
            <a:extLst>
              <a:ext uri="{FF2B5EF4-FFF2-40B4-BE49-F238E27FC236}">
                <a16:creationId xmlns:a16="http://schemas.microsoft.com/office/drawing/2014/main" id="{2113CA49-C422-B5E2-E33F-F8678D934129}"/>
              </a:ext>
            </a:extLst>
          </p:cNvPr>
          <p:cNvPicPr>
            <a:picLocks noChangeAspect="1"/>
          </p:cNvPicPr>
          <p:nvPr/>
        </p:nvPicPr>
        <p:blipFill>
          <a:blip r:embed="rId5"/>
          <a:stretch>
            <a:fillRect/>
          </a:stretch>
        </p:blipFill>
        <p:spPr>
          <a:xfrm>
            <a:off x="524000" y="1243248"/>
            <a:ext cx="8392159" cy="4576146"/>
          </a:xfrm>
          <a:prstGeom prst="rect">
            <a:avLst/>
          </a:prstGeom>
        </p:spPr>
      </p:pic>
    </p:spTree>
    <p:extLst>
      <p:ext uri="{BB962C8B-B14F-4D97-AF65-F5344CB8AC3E}">
        <p14:creationId xmlns:p14="http://schemas.microsoft.com/office/powerpoint/2010/main" val="29308292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pSp>
        <p:nvGrpSpPr>
          <p:cNvPr id="99" name="Google Shape;99;p16"/>
          <p:cNvGrpSpPr/>
          <p:nvPr/>
        </p:nvGrpSpPr>
        <p:grpSpPr>
          <a:xfrm>
            <a:off x="152401" y="6252644"/>
            <a:ext cx="11887100" cy="510867"/>
            <a:chOff x="114300" y="4689483"/>
            <a:chExt cx="8915325" cy="383150"/>
          </a:xfrm>
        </p:grpSpPr>
        <p:pic>
          <p:nvPicPr>
            <p:cNvPr id="100" name="Google Shape;100;p16"/>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pic>
        <p:nvPicPr>
          <p:cNvPr id="102" name="Google Shape;102;p16"/>
          <p:cNvPicPr preferRelativeResize="0"/>
          <p:nvPr/>
        </p:nvPicPr>
        <p:blipFill>
          <a:blip r:embed="rId4">
            <a:alphaModFix/>
          </a:blip>
          <a:stretch>
            <a:fillRect/>
          </a:stretch>
        </p:blipFill>
        <p:spPr>
          <a:xfrm>
            <a:off x="152401" y="223000"/>
            <a:ext cx="269999" cy="586997"/>
          </a:xfrm>
          <a:prstGeom prst="rect">
            <a:avLst/>
          </a:prstGeom>
          <a:noFill/>
          <a:ln>
            <a:noFill/>
          </a:ln>
        </p:spPr>
      </p:pic>
      <p:sp>
        <p:nvSpPr>
          <p:cNvPr id="103" name="Google Shape;103;p16"/>
          <p:cNvSpPr txBox="1"/>
          <p:nvPr/>
        </p:nvSpPr>
        <p:spPr>
          <a:xfrm>
            <a:off x="524000" y="188101"/>
            <a:ext cx="7939280" cy="656614"/>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US" sz="2667" b="1" kern="0" dirty="0">
                <a:solidFill>
                  <a:srgbClr val="8DC63F"/>
                </a:solidFill>
                <a:latin typeface="Roboto"/>
                <a:ea typeface="Roboto"/>
                <a:cs typeface="Roboto"/>
                <a:sym typeface="Roboto"/>
              </a:rPr>
              <a:t>REPORTING – REPORTPORTAL.IO</a:t>
            </a:r>
          </a:p>
        </p:txBody>
      </p:sp>
      <p:pic>
        <p:nvPicPr>
          <p:cNvPr id="3" name="Picture 2">
            <a:extLst>
              <a:ext uri="{FF2B5EF4-FFF2-40B4-BE49-F238E27FC236}">
                <a16:creationId xmlns:a16="http://schemas.microsoft.com/office/drawing/2014/main" id="{F0C9F064-897F-8915-708B-8381F2CDE3C2}"/>
              </a:ext>
            </a:extLst>
          </p:cNvPr>
          <p:cNvPicPr>
            <a:picLocks noChangeAspect="1"/>
          </p:cNvPicPr>
          <p:nvPr/>
        </p:nvPicPr>
        <p:blipFill>
          <a:blip r:embed="rId5"/>
          <a:stretch>
            <a:fillRect/>
          </a:stretch>
        </p:blipFill>
        <p:spPr>
          <a:xfrm>
            <a:off x="524000" y="1102670"/>
            <a:ext cx="8995920" cy="4857302"/>
          </a:xfrm>
          <a:prstGeom prst="rect">
            <a:avLst/>
          </a:prstGeom>
        </p:spPr>
      </p:pic>
    </p:spTree>
    <p:extLst>
      <p:ext uri="{BB962C8B-B14F-4D97-AF65-F5344CB8AC3E}">
        <p14:creationId xmlns:p14="http://schemas.microsoft.com/office/powerpoint/2010/main" val="13142554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5"/>
          <p:cNvPicPr preferRelativeResize="0"/>
          <p:nvPr/>
        </p:nvPicPr>
        <p:blipFill rotWithShape="1">
          <a:blip r:embed="rId3">
            <a:alphaModFix/>
          </a:blip>
          <a:srcRect/>
          <a:stretch/>
        </p:blipFill>
        <p:spPr>
          <a:xfrm>
            <a:off x="300" y="0"/>
            <a:ext cx="12191600" cy="6858000"/>
          </a:xfrm>
          <a:prstGeom prst="rect">
            <a:avLst/>
          </a:prstGeom>
          <a:noFill/>
          <a:ln>
            <a:noFill/>
          </a:ln>
        </p:spPr>
      </p:pic>
      <p:pic>
        <p:nvPicPr>
          <p:cNvPr id="93" name="Google Shape;93;p15"/>
          <p:cNvPicPr preferRelativeResize="0"/>
          <p:nvPr/>
        </p:nvPicPr>
        <p:blipFill>
          <a:blip r:embed="rId4">
            <a:alphaModFix/>
          </a:blip>
          <a:stretch>
            <a:fillRect/>
          </a:stretch>
        </p:blipFill>
        <p:spPr>
          <a:xfrm>
            <a:off x="152400" y="6252644"/>
            <a:ext cx="2024299" cy="510867"/>
          </a:xfrm>
          <a:prstGeom prst="rect">
            <a:avLst/>
          </a:prstGeom>
          <a:noFill/>
          <a:ln>
            <a:noFill/>
          </a:ln>
        </p:spPr>
      </p:pic>
      <p:sp>
        <p:nvSpPr>
          <p:cNvPr id="94" name="Google Shape;94;p15"/>
          <p:cNvSpPr txBox="1"/>
          <p:nvPr/>
        </p:nvSpPr>
        <p:spPr>
          <a:xfrm>
            <a:off x="476400" y="2936417"/>
            <a:ext cx="7137600" cy="984845"/>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US" sz="4800" b="1" kern="0" dirty="0">
                <a:solidFill>
                  <a:srgbClr val="151B22"/>
                </a:solidFill>
                <a:latin typeface="Roboto"/>
                <a:ea typeface="Roboto"/>
                <a:cs typeface="Roboto"/>
                <a:sym typeface="Roboto"/>
              </a:rPr>
              <a:t>DEMO</a:t>
            </a:r>
          </a:p>
        </p:txBody>
      </p:sp>
    </p:spTree>
    <p:extLst>
      <p:ext uri="{BB962C8B-B14F-4D97-AF65-F5344CB8AC3E}">
        <p14:creationId xmlns:p14="http://schemas.microsoft.com/office/powerpoint/2010/main" val="3966532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5"/>
          <p:cNvPicPr preferRelativeResize="0"/>
          <p:nvPr/>
        </p:nvPicPr>
        <p:blipFill rotWithShape="1">
          <a:blip r:embed="rId3">
            <a:alphaModFix/>
          </a:blip>
          <a:srcRect/>
          <a:stretch/>
        </p:blipFill>
        <p:spPr>
          <a:xfrm>
            <a:off x="300" y="0"/>
            <a:ext cx="12191600" cy="6858000"/>
          </a:xfrm>
          <a:prstGeom prst="rect">
            <a:avLst/>
          </a:prstGeom>
          <a:noFill/>
          <a:ln>
            <a:noFill/>
          </a:ln>
        </p:spPr>
      </p:pic>
      <p:pic>
        <p:nvPicPr>
          <p:cNvPr id="93" name="Google Shape;93;p15"/>
          <p:cNvPicPr preferRelativeResize="0"/>
          <p:nvPr/>
        </p:nvPicPr>
        <p:blipFill>
          <a:blip r:embed="rId4">
            <a:alphaModFix/>
          </a:blip>
          <a:stretch>
            <a:fillRect/>
          </a:stretch>
        </p:blipFill>
        <p:spPr>
          <a:xfrm>
            <a:off x="152400" y="6252644"/>
            <a:ext cx="2024299" cy="510867"/>
          </a:xfrm>
          <a:prstGeom prst="rect">
            <a:avLst/>
          </a:prstGeom>
          <a:noFill/>
          <a:ln>
            <a:noFill/>
          </a:ln>
        </p:spPr>
      </p:pic>
      <p:sp>
        <p:nvSpPr>
          <p:cNvPr id="94" name="Google Shape;94;p15"/>
          <p:cNvSpPr txBox="1"/>
          <p:nvPr/>
        </p:nvSpPr>
        <p:spPr>
          <a:xfrm>
            <a:off x="476400" y="2936417"/>
            <a:ext cx="7137600" cy="984845"/>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US" sz="4800" b="1" kern="0" dirty="0">
                <a:solidFill>
                  <a:srgbClr val="151B22"/>
                </a:solidFill>
                <a:latin typeface="Roboto"/>
                <a:ea typeface="Roboto"/>
                <a:cs typeface="Roboto"/>
                <a:sym typeface="Roboto"/>
              </a:rPr>
              <a:t>PURPOSE</a:t>
            </a:r>
            <a:r>
              <a:rPr lang="vi-VN" sz="4800" b="1" kern="0" dirty="0">
                <a:solidFill>
                  <a:srgbClr val="151B22"/>
                </a:solidFill>
                <a:latin typeface="Roboto"/>
                <a:ea typeface="Roboto"/>
                <a:cs typeface="Roboto"/>
                <a:sym typeface="Roboto"/>
              </a:rPr>
              <a:t> </a:t>
            </a:r>
            <a:endParaRPr sz="4800" b="1" kern="0" dirty="0">
              <a:solidFill>
                <a:srgbClr val="8DC63F"/>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pSp>
        <p:nvGrpSpPr>
          <p:cNvPr id="99" name="Google Shape;99;p16"/>
          <p:cNvGrpSpPr/>
          <p:nvPr/>
        </p:nvGrpSpPr>
        <p:grpSpPr>
          <a:xfrm>
            <a:off x="152401" y="6252644"/>
            <a:ext cx="11887100" cy="510867"/>
            <a:chOff x="114300" y="4689483"/>
            <a:chExt cx="8915325" cy="383150"/>
          </a:xfrm>
        </p:grpSpPr>
        <p:pic>
          <p:nvPicPr>
            <p:cNvPr id="100" name="Google Shape;100;p16"/>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pic>
        <p:nvPicPr>
          <p:cNvPr id="102" name="Google Shape;102;p16"/>
          <p:cNvPicPr preferRelativeResize="0"/>
          <p:nvPr/>
        </p:nvPicPr>
        <p:blipFill>
          <a:blip r:embed="rId4">
            <a:alphaModFix/>
          </a:blip>
          <a:stretch>
            <a:fillRect/>
          </a:stretch>
        </p:blipFill>
        <p:spPr>
          <a:xfrm>
            <a:off x="152401" y="223000"/>
            <a:ext cx="269999" cy="586997"/>
          </a:xfrm>
          <a:prstGeom prst="rect">
            <a:avLst/>
          </a:prstGeom>
          <a:noFill/>
          <a:ln>
            <a:noFill/>
          </a:ln>
        </p:spPr>
      </p:pic>
      <p:sp>
        <p:nvSpPr>
          <p:cNvPr id="103" name="Google Shape;103;p16"/>
          <p:cNvSpPr txBox="1"/>
          <p:nvPr/>
        </p:nvSpPr>
        <p:spPr>
          <a:xfrm>
            <a:off x="524000" y="188101"/>
            <a:ext cx="7515600" cy="656614"/>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vi-VN" sz="2667" b="1" kern="0" dirty="0">
                <a:solidFill>
                  <a:srgbClr val="8DC63F"/>
                </a:solidFill>
                <a:latin typeface="Roboto"/>
                <a:ea typeface="Roboto"/>
                <a:cs typeface="Roboto"/>
                <a:sym typeface="Roboto"/>
              </a:rPr>
              <a:t>PURPOSE</a:t>
            </a:r>
            <a:endParaRPr lang="en-US" sz="2667" b="1" kern="0" dirty="0">
              <a:solidFill>
                <a:srgbClr val="8DC63F"/>
              </a:solidFill>
              <a:latin typeface="Roboto"/>
              <a:ea typeface="Roboto"/>
              <a:cs typeface="Roboto"/>
              <a:sym typeface="Roboto"/>
            </a:endParaRPr>
          </a:p>
        </p:txBody>
      </p:sp>
      <p:sp>
        <p:nvSpPr>
          <p:cNvPr id="104" name="Google Shape;104;p16"/>
          <p:cNvSpPr txBox="1"/>
          <p:nvPr/>
        </p:nvSpPr>
        <p:spPr>
          <a:xfrm>
            <a:off x="524000" y="2419834"/>
            <a:ext cx="5401200" cy="2954615"/>
          </a:xfrm>
          <a:prstGeom prst="rect">
            <a:avLst/>
          </a:prstGeom>
          <a:noFill/>
          <a:ln>
            <a:noFill/>
          </a:ln>
        </p:spPr>
        <p:txBody>
          <a:bodyPr spcFirstLastPara="1" wrap="square" lIns="121900" tIns="121900" rIns="121900" bIns="121900" anchor="t" anchorCtr="0">
            <a:spAutoFit/>
          </a:bodyPr>
          <a:lstStyle/>
          <a:p>
            <a:pPr defTabSz="1219170">
              <a:buClr>
                <a:srgbClr val="000000"/>
              </a:buClr>
              <a:buSzPts val="1100"/>
            </a:pPr>
            <a:r>
              <a:rPr lang="en-US" sz="1600" kern="0" dirty="0">
                <a:solidFill>
                  <a:srgbClr val="151B22"/>
                </a:solidFill>
                <a:latin typeface="Roboto Light"/>
                <a:ea typeface="Roboto Light"/>
                <a:cs typeface="Roboto Light"/>
                <a:sym typeface="Roboto Light"/>
              </a:rPr>
              <a:t>How</a:t>
            </a:r>
            <a:r>
              <a:rPr lang="en-US" sz="1600" b="1" kern="0" dirty="0">
                <a:solidFill>
                  <a:srgbClr val="151B22"/>
                </a:solidFill>
                <a:latin typeface="Roboto Light"/>
                <a:ea typeface="Roboto Light"/>
                <a:cs typeface="Roboto Light"/>
                <a:sym typeface="Roboto Light"/>
              </a:rPr>
              <a:t> </a:t>
            </a:r>
            <a:r>
              <a:rPr lang="en-US" sz="1600" kern="0" dirty="0">
                <a:solidFill>
                  <a:srgbClr val="151B22"/>
                </a:solidFill>
                <a:latin typeface="Roboto Light"/>
                <a:ea typeface="Roboto Light"/>
                <a:cs typeface="Roboto Light"/>
                <a:sym typeface="Roboto Light"/>
              </a:rPr>
              <a:t>Automation testing provides significant </a:t>
            </a:r>
            <a:r>
              <a:rPr lang="en-US" sz="1600" b="1" kern="0" dirty="0">
                <a:solidFill>
                  <a:srgbClr val="151B22"/>
                </a:solidFill>
                <a:latin typeface="Roboto Light"/>
                <a:ea typeface="Roboto Light"/>
                <a:cs typeface="Roboto Light"/>
                <a:sym typeface="Roboto Light"/>
              </a:rPr>
              <a:t>efforts and cost savings</a:t>
            </a:r>
          </a:p>
          <a:p>
            <a:pPr defTabSz="1219170">
              <a:buClr>
                <a:srgbClr val="000000"/>
              </a:buClr>
              <a:buSzPts val="1100"/>
            </a:pPr>
            <a:endParaRPr lang="en-US" sz="1600" kern="0" dirty="0">
              <a:solidFill>
                <a:srgbClr val="151B22"/>
              </a:solidFill>
              <a:latin typeface="Roboto Light"/>
              <a:ea typeface="Roboto Light"/>
              <a:cs typeface="Roboto Light"/>
              <a:sym typeface="Roboto Light"/>
            </a:endParaRPr>
          </a:p>
          <a:p>
            <a:pPr defTabSz="1219170">
              <a:buClr>
                <a:srgbClr val="000000"/>
              </a:buClr>
              <a:buSzPts val="1100"/>
            </a:pPr>
            <a:r>
              <a:rPr lang="en-US" sz="1600" kern="0" dirty="0">
                <a:solidFill>
                  <a:srgbClr val="151B22"/>
                </a:solidFill>
                <a:latin typeface="Roboto Light"/>
                <a:ea typeface="Roboto Light"/>
                <a:cs typeface="Roboto Light"/>
                <a:sym typeface="Roboto Light"/>
              </a:rPr>
              <a:t>Overview Automated Testing: Your </a:t>
            </a:r>
            <a:r>
              <a:rPr lang="en-US" sz="1600" b="1" kern="0" dirty="0">
                <a:solidFill>
                  <a:srgbClr val="151B22"/>
                </a:solidFill>
                <a:latin typeface="Roboto Light"/>
                <a:ea typeface="Roboto Light"/>
                <a:cs typeface="Roboto Light"/>
                <a:sym typeface="Roboto Light"/>
              </a:rPr>
              <a:t>End-to-End Ecosystem</a:t>
            </a:r>
          </a:p>
          <a:p>
            <a:pPr defTabSz="1219170">
              <a:buClr>
                <a:srgbClr val="000000"/>
              </a:buClr>
              <a:buSzPts val="1100"/>
            </a:pPr>
            <a:endParaRPr lang="en-US" sz="1600" kern="0" dirty="0">
              <a:solidFill>
                <a:srgbClr val="151B22"/>
              </a:solidFill>
              <a:latin typeface="Roboto Light"/>
              <a:ea typeface="Roboto Light"/>
              <a:cs typeface="Roboto Light"/>
              <a:sym typeface="Roboto Light"/>
            </a:endParaRPr>
          </a:p>
          <a:p>
            <a:pPr defTabSz="1219170">
              <a:buClr>
                <a:srgbClr val="000000"/>
              </a:buClr>
              <a:buSzPts val="1100"/>
            </a:pPr>
            <a:r>
              <a:rPr lang="en-US" sz="1600" kern="0" dirty="0">
                <a:solidFill>
                  <a:srgbClr val="151B22"/>
                </a:solidFill>
                <a:latin typeface="Roboto Light"/>
                <a:ea typeface="Roboto Light"/>
                <a:cs typeface="Roboto Light"/>
                <a:sym typeface="Roboto Light"/>
              </a:rPr>
              <a:t>Recognize the essential </a:t>
            </a:r>
            <a:r>
              <a:rPr lang="en-US" sz="1600" b="1" kern="0" dirty="0">
                <a:solidFill>
                  <a:srgbClr val="151B22"/>
                </a:solidFill>
                <a:latin typeface="Roboto Light"/>
                <a:ea typeface="Roboto Light"/>
                <a:cs typeface="Roboto Light"/>
                <a:sym typeface="Roboto Light"/>
              </a:rPr>
              <a:t>components required</a:t>
            </a:r>
            <a:r>
              <a:rPr lang="en-US" sz="1600" kern="0" dirty="0">
                <a:solidFill>
                  <a:srgbClr val="151B22"/>
                </a:solidFill>
                <a:latin typeface="Roboto Light"/>
                <a:ea typeface="Roboto Light"/>
                <a:cs typeface="Roboto Light"/>
                <a:sym typeface="Roboto Light"/>
              </a:rPr>
              <a:t> for an automation framework</a:t>
            </a:r>
          </a:p>
          <a:p>
            <a:pPr defTabSz="1219170">
              <a:buClr>
                <a:srgbClr val="000000"/>
              </a:buClr>
              <a:buSzPts val="1100"/>
            </a:pPr>
            <a:endParaRPr lang="en-US" sz="1600" kern="0" dirty="0">
              <a:solidFill>
                <a:srgbClr val="151B22"/>
              </a:solidFill>
              <a:latin typeface="Roboto Light"/>
              <a:ea typeface="Roboto Light"/>
              <a:cs typeface="Roboto Light"/>
              <a:sym typeface="Roboto Light"/>
            </a:endParaRPr>
          </a:p>
          <a:p>
            <a:pPr defTabSz="1219170">
              <a:buClr>
                <a:srgbClr val="000000"/>
              </a:buClr>
              <a:buSzPts val="1100"/>
            </a:pPr>
            <a:r>
              <a:rPr lang="en-US" sz="1600" kern="0" dirty="0">
                <a:solidFill>
                  <a:srgbClr val="151B22"/>
                </a:solidFill>
                <a:latin typeface="Roboto Light"/>
                <a:ea typeface="Roboto Light"/>
                <a:cs typeface="Roboto Light"/>
                <a:sym typeface="Roboto Light"/>
              </a:rPr>
              <a:t>Introduce a framework to automate test cases for </a:t>
            </a:r>
            <a:r>
              <a:rPr lang="en-US" sz="1600" b="1" kern="0" dirty="0">
                <a:solidFill>
                  <a:srgbClr val="151B22"/>
                </a:solidFill>
                <a:latin typeface="Roboto Light"/>
                <a:ea typeface="Roboto Light"/>
                <a:cs typeface="Roboto Light"/>
                <a:sym typeface="Roboto Light"/>
              </a:rPr>
              <a:t>multi-type</a:t>
            </a:r>
            <a:r>
              <a:rPr lang="en-US" sz="1600" kern="0" dirty="0">
                <a:solidFill>
                  <a:srgbClr val="151B22"/>
                </a:solidFill>
                <a:latin typeface="Roboto Light"/>
                <a:ea typeface="Roboto Light"/>
                <a:cs typeface="Roboto Light"/>
                <a:sym typeface="Roboto Light"/>
              </a:rPr>
              <a:t> of </a:t>
            </a:r>
            <a:r>
              <a:rPr lang="en-US" sz="1600" b="1" kern="0" dirty="0">
                <a:solidFill>
                  <a:srgbClr val="151B22"/>
                </a:solidFill>
                <a:latin typeface="Roboto Light"/>
                <a:ea typeface="Roboto Light"/>
                <a:cs typeface="Roboto Light"/>
                <a:sym typeface="Roboto Light"/>
              </a:rPr>
              <a:t>Desktop Application</a:t>
            </a:r>
          </a:p>
          <a:p>
            <a:pPr defTabSz="1219170">
              <a:buClr>
                <a:srgbClr val="000000"/>
              </a:buClr>
              <a:buSzPts val="1100"/>
            </a:pPr>
            <a:endParaRPr lang="en-US" sz="1600" b="1" kern="0" dirty="0">
              <a:solidFill>
                <a:srgbClr val="151B22"/>
              </a:solidFill>
              <a:latin typeface="Roboto Light"/>
              <a:ea typeface="Roboto Light"/>
              <a:cs typeface="Roboto Light"/>
              <a:sym typeface="Roboto Light"/>
            </a:endParaRPr>
          </a:p>
        </p:txBody>
      </p:sp>
      <p:sp>
        <p:nvSpPr>
          <p:cNvPr id="2" name="Google Shape;104;p16">
            <a:extLst>
              <a:ext uri="{FF2B5EF4-FFF2-40B4-BE49-F238E27FC236}">
                <a16:creationId xmlns:a16="http://schemas.microsoft.com/office/drawing/2014/main" id="{659077D3-9E14-5F55-05A6-84CDBA255797}"/>
              </a:ext>
            </a:extLst>
          </p:cNvPr>
          <p:cNvSpPr txBox="1"/>
          <p:nvPr/>
        </p:nvSpPr>
        <p:spPr>
          <a:xfrm>
            <a:off x="6266802" y="2419833"/>
            <a:ext cx="5401200" cy="3200836"/>
          </a:xfrm>
          <a:prstGeom prst="rect">
            <a:avLst/>
          </a:prstGeom>
          <a:noFill/>
          <a:ln>
            <a:noFill/>
          </a:ln>
        </p:spPr>
        <p:txBody>
          <a:bodyPr spcFirstLastPara="1" wrap="square" lIns="121900" tIns="121900" rIns="121900" bIns="121900" anchor="t" anchorCtr="0">
            <a:spAutoFit/>
          </a:bodyPr>
          <a:lstStyle/>
          <a:p>
            <a:pPr defTabSz="1219170">
              <a:buClr>
                <a:srgbClr val="000000"/>
              </a:buClr>
              <a:buSzPts val="1100"/>
            </a:pPr>
            <a:r>
              <a:rPr lang="en-US" sz="1600" kern="0" dirty="0">
                <a:solidFill>
                  <a:srgbClr val="151B22"/>
                </a:solidFill>
                <a:latin typeface="Roboto Light"/>
                <a:ea typeface="Roboto Light"/>
                <a:cs typeface="Roboto Light"/>
                <a:sym typeface="Roboto Light"/>
              </a:rPr>
              <a:t>Improving the Value of Report Integration and Extensibility: </a:t>
            </a:r>
          </a:p>
          <a:p>
            <a:pPr marL="285750" indent="-285750" defTabSz="1219170">
              <a:buClr>
                <a:srgbClr val="000000"/>
              </a:buClr>
              <a:buSzPts val="1100"/>
              <a:buFont typeface="Arial" panose="020B0604020202020204" pitchFamily="34" charset="0"/>
              <a:buChar char="•"/>
            </a:pPr>
            <a:r>
              <a:rPr lang="en-US" sz="1600" kern="0" dirty="0">
                <a:solidFill>
                  <a:srgbClr val="151B22"/>
                </a:solidFill>
                <a:latin typeface="Roboto Light"/>
                <a:ea typeface="Roboto Light"/>
                <a:cs typeface="Roboto Light"/>
                <a:sym typeface="Roboto Light"/>
              </a:rPr>
              <a:t>Additional test management systems such as </a:t>
            </a:r>
            <a:r>
              <a:rPr lang="en-US" sz="1600" b="1" kern="0" dirty="0">
                <a:solidFill>
                  <a:srgbClr val="151B22"/>
                </a:solidFill>
                <a:latin typeface="Roboto Light"/>
                <a:ea typeface="Roboto Light"/>
                <a:cs typeface="Roboto Light"/>
                <a:sym typeface="Roboto Light"/>
              </a:rPr>
              <a:t>Zephyr Scale</a:t>
            </a:r>
            <a:r>
              <a:rPr lang="en-US" sz="1600" kern="0" dirty="0">
                <a:solidFill>
                  <a:srgbClr val="151B22"/>
                </a:solidFill>
                <a:latin typeface="Roboto Light"/>
                <a:ea typeface="Roboto Light"/>
                <a:cs typeface="Roboto Light"/>
                <a:sym typeface="Roboto Light"/>
              </a:rPr>
              <a:t>, reporting tools like </a:t>
            </a:r>
            <a:r>
              <a:rPr lang="en-US" sz="1600" b="1" kern="0" dirty="0">
                <a:solidFill>
                  <a:srgbClr val="151B22"/>
                </a:solidFill>
                <a:latin typeface="Roboto Light"/>
                <a:ea typeface="Roboto Light"/>
                <a:cs typeface="Roboto Light"/>
                <a:sym typeface="Roboto Light"/>
              </a:rPr>
              <a:t>Allure Report and Reportportal.io</a:t>
            </a:r>
            <a:r>
              <a:rPr lang="en-US" sz="1600" kern="0" dirty="0">
                <a:solidFill>
                  <a:srgbClr val="151B22"/>
                </a:solidFill>
                <a:latin typeface="Roboto Light"/>
                <a:ea typeface="Roboto Light"/>
                <a:cs typeface="Roboto Light"/>
                <a:sym typeface="Roboto Light"/>
              </a:rPr>
              <a:t>, and enable seamless test execution with </a:t>
            </a:r>
            <a:r>
              <a:rPr lang="en-US" sz="1600" b="1" kern="0" dirty="0">
                <a:solidFill>
                  <a:srgbClr val="151B22"/>
                </a:solidFill>
                <a:latin typeface="Roboto Light"/>
                <a:ea typeface="Roboto Light"/>
                <a:cs typeface="Roboto Light"/>
                <a:sym typeface="Roboto Light"/>
              </a:rPr>
              <a:t>CI/CD</a:t>
            </a:r>
            <a:r>
              <a:rPr lang="en-US" sz="1600" kern="0" dirty="0">
                <a:solidFill>
                  <a:srgbClr val="151B22"/>
                </a:solidFill>
                <a:latin typeface="Roboto Light"/>
                <a:ea typeface="Roboto Light"/>
                <a:cs typeface="Roboto Light"/>
                <a:sym typeface="Roboto Light"/>
              </a:rPr>
              <a:t>.</a:t>
            </a:r>
            <a:endParaRPr lang="en-US" sz="1600" b="1" kern="0" dirty="0">
              <a:solidFill>
                <a:srgbClr val="151B22"/>
              </a:solidFill>
              <a:latin typeface="Roboto Light"/>
              <a:ea typeface="Roboto Light"/>
              <a:cs typeface="Roboto Light"/>
              <a:sym typeface="Roboto Light"/>
            </a:endParaRPr>
          </a:p>
          <a:p>
            <a:pPr defTabSz="1219170">
              <a:buClr>
                <a:srgbClr val="000000"/>
              </a:buClr>
              <a:buSzPts val="1100"/>
            </a:pPr>
            <a:endParaRPr lang="en-US" sz="1600" kern="0" dirty="0">
              <a:solidFill>
                <a:srgbClr val="151B22"/>
              </a:solidFill>
              <a:latin typeface="Roboto Light"/>
              <a:ea typeface="Roboto Light"/>
              <a:cs typeface="Roboto Light"/>
              <a:sym typeface="Roboto Light"/>
            </a:endParaRPr>
          </a:p>
          <a:p>
            <a:pPr defTabSz="1219170">
              <a:buClr>
                <a:srgbClr val="000000"/>
              </a:buClr>
              <a:buSzPts val="1100"/>
            </a:pPr>
            <a:r>
              <a:rPr lang="en-US" sz="1600" kern="0" dirty="0">
                <a:solidFill>
                  <a:srgbClr val="151B22"/>
                </a:solidFill>
                <a:latin typeface="Roboto Light"/>
                <a:ea typeface="Roboto Light"/>
                <a:cs typeface="Roboto Light"/>
                <a:sym typeface="Roboto Light"/>
              </a:rPr>
              <a:t>Reducing Code Duplication and Enhancing Test Case Maintenance: </a:t>
            </a:r>
          </a:p>
          <a:p>
            <a:pPr marL="285750" indent="-285750" defTabSz="1219170">
              <a:buClr>
                <a:srgbClr val="000000"/>
              </a:buClr>
              <a:buSzPts val="1100"/>
              <a:buFont typeface="Arial" panose="020B0604020202020204" pitchFamily="34" charset="0"/>
              <a:buChar char="•"/>
            </a:pPr>
            <a:r>
              <a:rPr lang="en-US" sz="1600" kern="0" dirty="0">
                <a:solidFill>
                  <a:srgbClr val="151B22"/>
                </a:solidFill>
                <a:latin typeface="Roboto Light"/>
                <a:ea typeface="Roboto Light"/>
                <a:cs typeface="Roboto Light"/>
                <a:sym typeface="Roboto Light"/>
              </a:rPr>
              <a:t>Implement the Page Object Model design pattern (</a:t>
            </a:r>
            <a:r>
              <a:rPr lang="en-US" sz="1600" b="1" kern="0" dirty="0">
                <a:solidFill>
                  <a:srgbClr val="151B22"/>
                </a:solidFill>
                <a:latin typeface="Roboto Light"/>
                <a:ea typeface="Roboto Light"/>
                <a:cs typeface="Roboto Light"/>
                <a:sym typeface="Roboto Light"/>
              </a:rPr>
              <a:t>POM)</a:t>
            </a:r>
            <a:endParaRPr lang="en-US" sz="1600" kern="0" dirty="0">
              <a:solidFill>
                <a:srgbClr val="151B22"/>
              </a:solidFill>
              <a:latin typeface="Roboto Light"/>
              <a:ea typeface="Roboto Light"/>
              <a:cs typeface="Roboto Light"/>
              <a:sym typeface="Roboto Light"/>
            </a:endParaRPr>
          </a:p>
          <a:p>
            <a:pPr marL="285750" indent="-285750" defTabSz="1219170">
              <a:buClr>
                <a:srgbClr val="000000"/>
              </a:buClr>
              <a:buSzPts val="1100"/>
              <a:buFont typeface="Arial" panose="020B0604020202020204" pitchFamily="34" charset="0"/>
              <a:buChar char="•"/>
            </a:pPr>
            <a:r>
              <a:rPr lang="en-US" sz="1600" kern="0" dirty="0">
                <a:solidFill>
                  <a:srgbClr val="151B22"/>
                </a:solidFill>
                <a:latin typeface="Roboto Light"/>
                <a:ea typeface="Roboto Light"/>
                <a:cs typeface="Roboto Light"/>
                <a:sym typeface="Roboto Light"/>
              </a:rPr>
              <a:t>Incorporate Data-Driven Testing (</a:t>
            </a:r>
            <a:r>
              <a:rPr lang="en-US" sz="1600" b="1" kern="0" dirty="0">
                <a:solidFill>
                  <a:srgbClr val="151B22"/>
                </a:solidFill>
                <a:latin typeface="Roboto Light"/>
                <a:ea typeface="Roboto Light"/>
                <a:cs typeface="Roboto Light"/>
                <a:sym typeface="Roboto Light"/>
              </a:rPr>
              <a:t>DDT</a:t>
            </a:r>
            <a:r>
              <a:rPr lang="en-US" sz="1600" kern="0" dirty="0">
                <a:solidFill>
                  <a:srgbClr val="151B22"/>
                </a:solidFill>
                <a:latin typeface="Roboto Light"/>
                <a:ea typeface="Roboto Light"/>
                <a:cs typeface="Roboto Light"/>
                <a:sym typeface="Roboto Light"/>
              </a:rPr>
              <a:t>)</a:t>
            </a:r>
          </a:p>
        </p:txBody>
      </p:sp>
      <p:pic>
        <p:nvPicPr>
          <p:cNvPr id="3" name="Graphic 2" descr="Compass">
            <a:extLst>
              <a:ext uri="{FF2B5EF4-FFF2-40B4-BE49-F238E27FC236}">
                <a16:creationId xmlns:a16="http://schemas.microsoft.com/office/drawing/2014/main" id="{31FC2028-D0EE-9667-76F4-3920258DAD5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493577" y="1360941"/>
            <a:ext cx="950663" cy="950663"/>
          </a:xfrm>
          <a:prstGeom prst="rect">
            <a:avLst/>
          </a:prstGeom>
        </p:spPr>
      </p:pic>
      <p:pic>
        <p:nvPicPr>
          <p:cNvPr id="4" name="Graphic 3" descr="Gears">
            <a:extLst>
              <a:ext uri="{FF2B5EF4-FFF2-40B4-BE49-F238E27FC236}">
                <a16:creationId xmlns:a16="http://schemas.microsoft.com/office/drawing/2014/main" id="{7DEBD221-A42F-59BA-688D-D69017D6AE5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802254" y="1253698"/>
            <a:ext cx="1165148" cy="116514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pSp>
        <p:nvGrpSpPr>
          <p:cNvPr id="99" name="Google Shape;99;p16"/>
          <p:cNvGrpSpPr/>
          <p:nvPr/>
        </p:nvGrpSpPr>
        <p:grpSpPr>
          <a:xfrm>
            <a:off x="152401" y="6252644"/>
            <a:ext cx="11887100" cy="510867"/>
            <a:chOff x="114300" y="4689483"/>
            <a:chExt cx="8915325" cy="383150"/>
          </a:xfrm>
        </p:grpSpPr>
        <p:pic>
          <p:nvPicPr>
            <p:cNvPr id="100" name="Google Shape;100;p16"/>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Roboto" panose="02000000000000000000" pitchFamily="2" charset="0"/>
                <a:ea typeface="Roboto" panose="02000000000000000000" pitchFamily="2" charset="0"/>
                <a:cs typeface="Roboto" panose="02000000000000000000" pitchFamily="2" charset="0"/>
                <a:sym typeface="Arial"/>
              </a:endParaRPr>
            </a:p>
          </p:txBody>
        </p:sp>
      </p:grpSp>
      <p:pic>
        <p:nvPicPr>
          <p:cNvPr id="102" name="Google Shape;102;p16"/>
          <p:cNvPicPr preferRelativeResize="0"/>
          <p:nvPr/>
        </p:nvPicPr>
        <p:blipFill>
          <a:blip r:embed="rId4">
            <a:alphaModFix/>
          </a:blip>
          <a:stretch>
            <a:fillRect/>
          </a:stretch>
        </p:blipFill>
        <p:spPr>
          <a:xfrm>
            <a:off x="152401" y="223000"/>
            <a:ext cx="269999" cy="586997"/>
          </a:xfrm>
          <a:prstGeom prst="rect">
            <a:avLst/>
          </a:prstGeom>
          <a:noFill/>
          <a:ln>
            <a:noFill/>
          </a:ln>
        </p:spPr>
      </p:pic>
      <p:sp>
        <p:nvSpPr>
          <p:cNvPr id="103" name="Google Shape;103;p16"/>
          <p:cNvSpPr txBox="1"/>
          <p:nvPr/>
        </p:nvSpPr>
        <p:spPr>
          <a:xfrm>
            <a:off x="524000" y="89247"/>
            <a:ext cx="7515600" cy="656614"/>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vi-VN" sz="2667" b="1" kern="0" dirty="0">
                <a:solidFill>
                  <a:srgbClr val="8DC63F"/>
                </a:solidFill>
                <a:latin typeface="Roboto" panose="02000000000000000000" pitchFamily="2" charset="0"/>
                <a:ea typeface="Roboto" panose="02000000000000000000" pitchFamily="2" charset="0"/>
                <a:cs typeface="Roboto" panose="02000000000000000000" pitchFamily="2" charset="0"/>
                <a:sym typeface="Roboto"/>
              </a:rPr>
              <a:t>PURPOSE</a:t>
            </a:r>
            <a:r>
              <a:rPr lang="en-US" sz="2667" b="1" kern="0" dirty="0">
                <a:solidFill>
                  <a:srgbClr val="8DC63F"/>
                </a:solidFill>
                <a:latin typeface="Roboto" panose="02000000000000000000" pitchFamily="2" charset="0"/>
                <a:ea typeface="Roboto" panose="02000000000000000000" pitchFamily="2" charset="0"/>
                <a:cs typeface="Roboto" panose="02000000000000000000" pitchFamily="2" charset="0"/>
                <a:sym typeface="Roboto"/>
              </a:rPr>
              <a:t> – ROI OF CALCULATION</a:t>
            </a:r>
          </a:p>
        </p:txBody>
      </p:sp>
      <p:graphicFrame>
        <p:nvGraphicFramePr>
          <p:cNvPr id="8" name="Table 7">
            <a:extLst>
              <a:ext uri="{FF2B5EF4-FFF2-40B4-BE49-F238E27FC236}">
                <a16:creationId xmlns:a16="http://schemas.microsoft.com/office/drawing/2014/main" id="{B1C5B184-CF5C-60BB-B8E9-768246904157}"/>
              </a:ext>
            </a:extLst>
          </p:cNvPr>
          <p:cNvGraphicFramePr>
            <a:graphicFrameLocks noGrp="1"/>
          </p:cNvGraphicFramePr>
          <p:nvPr>
            <p:extLst>
              <p:ext uri="{D42A27DB-BD31-4B8C-83A1-F6EECF244321}">
                <p14:modId xmlns:p14="http://schemas.microsoft.com/office/powerpoint/2010/main" val="108792379"/>
              </p:ext>
            </p:extLst>
          </p:nvPr>
        </p:nvGraphicFramePr>
        <p:xfrm>
          <a:off x="6285628" y="534497"/>
          <a:ext cx="5177482" cy="5853375"/>
        </p:xfrm>
        <a:graphic>
          <a:graphicData uri="http://schemas.openxmlformats.org/drawingml/2006/table">
            <a:tbl>
              <a:tblPr/>
              <a:tblGrid>
                <a:gridCol w="3717285">
                  <a:extLst>
                    <a:ext uri="{9D8B030D-6E8A-4147-A177-3AD203B41FA5}">
                      <a16:colId xmlns:a16="http://schemas.microsoft.com/office/drawing/2014/main" val="2567692061"/>
                    </a:ext>
                  </a:extLst>
                </a:gridCol>
                <a:gridCol w="1460197">
                  <a:extLst>
                    <a:ext uri="{9D8B030D-6E8A-4147-A177-3AD203B41FA5}">
                      <a16:colId xmlns:a16="http://schemas.microsoft.com/office/drawing/2014/main" val="4006625001"/>
                    </a:ext>
                  </a:extLst>
                </a:gridCol>
              </a:tblGrid>
              <a:tr h="283413">
                <a:tc>
                  <a:txBody>
                    <a:bodyPr/>
                    <a:lstStyle/>
                    <a:p>
                      <a:pPr fontAlgn="t"/>
                      <a:r>
                        <a:rPr lang="en-US" sz="1300" b="1" dirty="0">
                          <a:effectLst/>
                        </a:rPr>
                        <a:t>Complexity</a:t>
                      </a:r>
                    </a:p>
                  </a:txBody>
                  <a:tcPr marL="17433" marR="17433" marT="17433" marB="17433">
                    <a:lnL w="6350" cap="flat" cmpd="sng" algn="ctr">
                      <a:solidFill>
                        <a:srgbClr val="99ACC2"/>
                      </a:solidFill>
                      <a:prstDash val="solid"/>
                      <a:round/>
                      <a:headEnd type="none" w="med" len="med"/>
                      <a:tailEnd type="none" w="med" len="med"/>
                    </a:lnL>
                    <a:lnR w="6350" cap="flat" cmpd="sng" algn="ctr">
                      <a:solidFill>
                        <a:srgbClr val="99ACC2"/>
                      </a:solidFill>
                      <a:prstDash val="solid"/>
                      <a:round/>
                      <a:headEnd type="none" w="med" len="med"/>
                      <a:tailEnd type="none" w="med" len="med"/>
                    </a:lnR>
                    <a:lnT w="6350" cap="flat" cmpd="sng" algn="ctr">
                      <a:solidFill>
                        <a:srgbClr val="99ACC2"/>
                      </a:solidFill>
                      <a:prstDash val="solid"/>
                      <a:round/>
                      <a:headEnd type="none" w="med" len="med"/>
                      <a:tailEnd type="none" w="med" len="med"/>
                    </a:lnT>
                    <a:lnB w="6350" cap="flat" cmpd="sng" algn="ctr">
                      <a:solidFill>
                        <a:srgbClr val="99ACC2"/>
                      </a:solidFill>
                      <a:prstDash val="solid"/>
                      <a:round/>
                      <a:headEnd type="none" w="med" len="med"/>
                      <a:tailEnd type="none" w="med" len="med"/>
                    </a:lnB>
                    <a:solidFill>
                      <a:srgbClr val="EFFAFF"/>
                    </a:solidFill>
                  </a:tcPr>
                </a:tc>
                <a:tc>
                  <a:txBody>
                    <a:bodyPr/>
                    <a:lstStyle/>
                    <a:p>
                      <a:pPr fontAlgn="t"/>
                      <a:r>
                        <a:rPr lang="en-US" sz="1300" b="1" dirty="0">
                          <a:effectLst/>
                        </a:rPr>
                        <a:t>Medium</a:t>
                      </a:r>
                    </a:p>
                  </a:txBody>
                  <a:tcPr marL="17433" marR="17433" marT="17433" marB="17433">
                    <a:lnL w="6350" cap="flat" cmpd="sng" algn="ctr">
                      <a:solidFill>
                        <a:srgbClr val="99ACC2"/>
                      </a:solidFill>
                      <a:prstDash val="solid"/>
                      <a:round/>
                      <a:headEnd type="none" w="med" len="med"/>
                      <a:tailEnd type="none" w="med" len="med"/>
                    </a:lnL>
                    <a:lnR w="6350" cap="flat" cmpd="sng" algn="ctr">
                      <a:solidFill>
                        <a:srgbClr val="99ACC2"/>
                      </a:solidFill>
                      <a:prstDash val="solid"/>
                      <a:round/>
                      <a:headEnd type="none" w="med" len="med"/>
                      <a:tailEnd type="none" w="med" len="med"/>
                    </a:lnR>
                    <a:lnT w="6350" cap="flat" cmpd="sng" algn="ctr">
                      <a:solidFill>
                        <a:srgbClr val="99ACC2"/>
                      </a:solidFill>
                      <a:prstDash val="solid"/>
                      <a:round/>
                      <a:headEnd type="none" w="med" len="med"/>
                      <a:tailEnd type="none" w="med" len="med"/>
                    </a:lnT>
                    <a:lnB w="6350" cap="flat" cmpd="sng" algn="ctr">
                      <a:solidFill>
                        <a:srgbClr val="99ACC2"/>
                      </a:solidFill>
                      <a:prstDash val="solid"/>
                      <a:round/>
                      <a:headEnd type="none" w="med" len="med"/>
                      <a:tailEnd type="none" w="med" len="med"/>
                    </a:lnB>
                    <a:solidFill>
                      <a:srgbClr val="EFFAFF"/>
                    </a:solidFill>
                  </a:tcPr>
                </a:tc>
                <a:extLst>
                  <a:ext uri="{0D108BD9-81ED-4DB2-BD59-A6C34878D82A}">
                    <a16:rowId xmlns:a16="http://schemas.microsoft.com/office/drawing/2014/main" val="3957202117"/>
                  </a:ext>
                </a:extLst>
              </a:tr>
              <a:tr h="283413">
                <a:tc>
                  <a:txBody>
                    <a:bodyPr/>
                    <a:lstStyle/>
                    <a:p>
                      <a:pPr fontAlgn="t"/>
                      <a:r>
                        <a:rPr lang="en-US" sz="1300" dirty="0">
                          <a:effectLst/>
                        </a:rPr>
                        <a:t>Test Coverage</a:t>
                      </a:r>
                    </a:p>
                  </a:txBody>
                  <a:tcPr marL="17433" marR="17433" marT="17433" marB="17433">
                    <a:lnL w="6350" cap="flat" cmpd="sng" algn="ctr">
                      <a:solidFill>
                        <a:srgbClr val="99ACC2"/>
                      </a:solidFill>
                      <a:prstDash val="solid"/>
                      <a:round/>
                      <a:headEnd type="none" w="med" len="med"/>
                      <a:tailEnd type="none" w="med" len="med"/>
                    </a:lnL>
                    <a:lnR w="6350" cap="flat" cmpd="sng" algn="ctr">
                      <a:solidFill>
                        <a:srgbClr val="99ACC2"/>
                      </a:solidFill>
                      <a:prstDash val="solid"/>
                      <a:round/>
                      <a:headEnd type="none" w="med" len="med"/>
                      <a:tailEnd type="none" w="med" len="med"/>
                    </a:lnR>
                    <a:lnT w="6350" cap="flat" cmpd="sng" algn="ctr">
                      <a:solidFill>
                        <a:srgbClr val="99ACC2"/>
                      </a:solidFill>
                      <a:prstDash val="solid"/>
                      <a:round/>
                      <a:headEnd type="none" w="med" len="med"/>
                      <a:tailEnd type="none" w="med" len="med"/>
                    </a:lnT>
                    <a:lnB w="6350" cap="flat" cmpd="sng" algn="ctr">
                      <a:solidFill>
                        <a:srgbClr val="99ACC2"/>
                      </a:solidFill>
                      <a:prstDash val="solid"/>
                      <a:round/>
                      <a:headEnd type="none" w="med" len="med"/>
                      <a:tailEnd type="none" w="med" len="med"/>
                    </a:lnB>
                  </a:tcPr>
                </a:tc>
                <a:tc>
                  <a:txBody>
                    <a:bodyPr/>
                    <a:lstStyle/>
                    <a:p>
                      <a:pPr fontAlgn="t"/>
                      <a:r>
                        <a:rPr lang="en-US" sz="1300" dirty="0">
                          <a:effectLst/>
                        </a:rPr>
                        <a:t>73.81%</a:t>
                      </a:r>
                    </a:p>
                  </a:txBody>
                  <a:tcPr marL="17433" marR="17433" marT="17433" marB="17433">
                    <a:lnL w="6350" cap="flat" cmpd="sng" algn="ctr">
                      <a:solidFill>
                        <a:srgbClr val="99ACC2"/>
                      </a:solidFill>
                      <a:prstDash val="solid"/>
                      <a:round/>
                      <a:headEnd type="none" w="med" len="med"/>
                      <a:tailEnd type="none" w="med" len="med"/>
                    </a:lnL>
                    <a:lnR w="6350" cap="flat" cmpd="sng" algn="ctr">
                      <a:solidFill>
                        <a:srgbClr val="99ACC2"/>
                      </a:solidFill>
                      <a:prstDash val="solid"/>
                      <a:round/>
                      <a:headEnd type="none" w="med" len="med"/>
                      <a:tailEnd type="none" w="med" len="med"/>
                    </a:lnR>
                    <a:lnT w="6350" cap="flat" cmpd="sng" algn="ctr">
                      <a:solidFill>
                        <a:srgbClr val="99ACC2"/>
                      </a:solidFill>
                      <a:prstDash val="solid"/>
                      <a:round/>
                      <a:headEnd type="none" w="med" len="med"/>
                      <a:tailEnd type="none" w="med" len="med"/>
                    </a:lnT>
                    <a:lnB w="6350" cap="flat" cmpd="sng" algn="ctr">
                      <a:solidFill>
                        <a:srgbClr val="99ACC2"/>
                      </a:solidFill>
                      <a:prstDash val="solid"/>
                      <a:round/>
                      <a:headEnd type="none" w="med" len="med"/>
                      <a:tailEnd type="none" w="med" len="med"/>
                    </a:lnB>
                  </a:tcPr>
                </a:tc>
                <a:extLst>
                  <a:ext uri="{0D108BD9-81ED-4DB2-BD59-A6C34878D82A}">
                    <a16:rowId xmlns:a16="http://schemas.microsoft.com/office/drawing/2014/main" val="3825515719"/>
                  </a:ext>
                </a:extLst>
              </a:tr>
              <a:tr h="283413">
                <a:tc>
                  <a:txBody>
                    <a:bodyPr/>
                    <a:lstStyle/>
                    <a:p>
                      <a:pPr fontAlgn="t"/>
                      <a:r>
                        <a:rPr lang="en-US" sz="1300" dirty="0">
                          <a:effectLst/>
                        </a:rPr>
                        <a:t># of Manual Test Cases</a:t>
                      </a:r>
                    </a:p>
                  </a:txBody>
                  <a:tcPr marL="17433" marR="17433" marT="17433" marB="17433">
                    <a:lnL w="6350" cap="flat" cmpd="sng" algn="ctr">
                      <a:solidFill>
                        <a:srgbClr val="99ACC2"/>
                      </a:solidFill>
                      <a:prstDash val="solid"/>
                      <a:round/>
                      <a:headEnd type="none" w="med" len="med"/>
                      <a:tailEnd type="none" w="med" len="med"/>
                    </a:lnL>
                    <a:lnR w="6350" cap="flat" cmpd="sng" algn="ctr">
                      <a:solidFill>
                        <a:srgbClr val="99ACC2"/>
                      </a:solidFill>
                      <a:prstDash val="solid"/>
                      <a:round/>
                      <a:headEnd type="none" w="med" len="med"/>
                      <a:tailEnd type="none" w="med" len="med"/>
                    </a:lnR>
                    <a:lnT w="6350" cap="flat" cmpd="sng" algn="ctr">
                      <a:solidFill>
                        <a:srgbClr val="99ACC2"/>
                      </a:solidFill>
                      <a:prstDash val="solid"/>
                      <a:round/>
                      <a:headEnd type="none" w="med" len="med"/>
                      <a:tailEnd type="none" w="med" len="med"/>
                    </a:lnT>
                    <a:lnB w="6350" cap="flat" cmpd="sng" algn="ctr">
                      <a:solidFill>
                        <a:srgbClr val="99ACC2"/>
                      </a:solidFill>
                      <a:prstDash val="solid"/>
                      <a:round/>
                      <a:headEnd type="none" w="med" len="med"/>
                      <a:tailEnd type="none" w="med" len="med"/>
                    </a:lnB>
                    <a:solidFill>
                      <a:srgbClr val="EFFAFF"/>
                    </a:solidFill>
                  </a:tcPr>
                </a:tc>
                <a:tc>
                  <a:txBody>
                    <a:bodyPr/>
                    <a:lstStyle/>
                    <a:p>
                      <a:pPr fontAlgn="t"/>
                      <a:r>
                        <a:rPr lang="en-US" sz="1300" dirty="0">
                          <a:effectLst/>
                        </a:rPr>
                        <a:t>2100</a:t>
                      </a:r>
                    </a:p>
                  </a:txBody>
                  <a:tcPr marL="17433" marR="17433" marT="17433" marB="17433">
                    <a:lnL w="6350" cap="flat" cmpd="sng" algn="ctr">
                      <a:solidFill>
                        <a:srgbClr val="99ACC2"/>
                      </a:solidFill>
                      <a:prstDash val="solid"/>
                      <a:round/>
                      <a:headEnd type="none" w="med" len="med"/>
                      <a:tailEnd type="none" w="med" len="med"/>
                    </a:lnL>
                    <a:lnR w="6350" cap="flat" cmpd="sng" algn="ctr">
                      <a:solidFill>
                        <a:srgbClr val="99ACC2"/>
                      </a:solidFill>
                      <a:prstDash val="solid"/>
                      <a:round/>
                      <a:headEnd type="none" w="med" len="med"/>
                      <a:tailEnd type="none" w="med" len="med"/>
                    </a:lnR>
                    <a:lnT w="6350" cap="flat" cmpd="sng" algn="ctr">
                      <a:solidFill>
                        <a:srgbClr val="99ACC2"/>
                      </a:solidFill>
                      <a:prstDash val="solid"/>
                      <a:round/>
                      <a:headEnd type="none" w="med" len="med"/>
                      <a:tailEnd type="none" w="med" len="med"/>
                    </a:lnT>
                    <a:lnB w="6350" cap="flat" cmpd="sng" algn="ctr">
                      <a:solidFill>
                        <a:srgbClr val="99ACC2"/>
                      </a:solidFill>
                      <a:prstDash val="solid"/>
                      <a:round/>
                      <a:headEnd type="none" w="med" len="med"/>
                      <a:tailEnd type="none" w="med" len="med"/>
                    </a:lnB>
                    <a:solidFill>
                      <a:srgbClr val="EFFAFF"/>
                    </a:solidFill>
                  </a:tcPr>
                </a:tc>
                <a:extLst>
                  <a:ext uri="{0D108BD9-81ED-4DB2-BD59-A6C34878D82A}">
                    <a16:rowId xmlns:a16="http://schemas.microsoft.com/office/drawing/2014/main" val="3747580549"/>
                  </a:ext>
                </a:extLst>
              </a:tr>
              <a:tr h="524414">
                <a:tc>
                  <a:txBody>
                    <a:bodyPr/>
                    <a:lstStyle/>
                    <a:p>
                      <a:pPr fontAlgn="t"/>
                      <a:r>
                        <a:rPr lang="en-US" sz="1300" dirty="0">
                          <a:effectLst/>
                        </a:rPr>
                        <a:t># of Automated Test Cases</a:t>
                      </a:r>
                    </a:p>
                  </a:txBody>
                  <a:tcPr marL="17433" marR="17433" marT="17433" marB="17433">
                    <a:lnL w="6350" cap="flat" cmpd="sng" algn="ctr">
                      <a:solidFill>
                        <a:srgbClr val="99ACC2"/>
                      </a:solidFill>
                      <a:prstDash val="solid"/>
                      <a:round/>
                      <a:headEnd type="none" w="med" len="med"/>
                      <a:tailEnd type="none" w="med" len="med"/>
                    </a:lnL>
                    <a:lnR w="6350" cap="flat" cmpd="sng" algn="ctr">
                      <a:solidFill>
                        <a:srgbClr val="99ACC2"/>
                      </a:solidFill>
                      <a:prstDash val="solid"/>
                      <a:round/>
                      <a:headEnd type="none" w="med" len="med"/>
                      <a:tailEnd type="none" w="med" len="med"/>
                    </a:lnR>
                    <a:lnT w="6350" cap="flat" cmpd="sng" algn="ctr">
                      <a:solidFill>
                        <a:srgbClr val="99ACC2"/>
                      </a:solidFill>
                      <a:prstDash val="solid"/>
                      <a:round/>
                      <a:headEnd type="none" w="med" len="med"/>
                      <a:tailEnd type="none" w="med" len="med"/>
                    </a:lnT>
                    <a:lnB w="6350" cap="flat" cmpd="sng" algn="ctr">
                      <a:solidFill>
                        <a:srgbClr val="99ACC2"/>
                      </a:solidFill>
                      <a:prstDash val="solid"/>
                      <a:round/>
                      <a:headEnd type="none" w="med" len="med"/>
                      <a:tailEnd type="none" w="med" len="med"/>
                    </a:lnB>
                  </a:tcPr>
                </a:tc>
                <a:tc>
                  <a:txBody>
                    <a:bodyPr/>
                    <a:lstStyle/>
                    <a:p>
                      <a:pPr fontAlgn="t"/>
                      <a:r>
                        <a:rPr lang="en-US" sz="1300" dirty="0">
                          <a:effectLst/>
                        </a:rPr>
                        <a:t>1550</a:t>
                      </a:r>
                    </a:p>
                  </a:txBody>
                  <a:tcPr marL="17433" marR="17433" marT="17433" marB="17433">
                    <a:lnL w="6350" cap="flat" cmpd="sng" algn="ctr">
                      <a:solidFill>
                        <a:srgbClr val="99ACC2"/>
                      </a:solidFill>
                      <a:prstDash val="solid"/>
                      <a:round/>
                      <a:headEnd type="none" w="med" len="med"/>
                      <a:tailEnd type="none" w="med" len="med"/>
                    </a:lnL>
                    <a:lnR w="6350" cap="flat" cmpd="sng" algn="ctr">
                      <a:solidFill>
                        <a:srgbClr val="99ACC2"/>
                      </a:solidFill>
                      <a:prstDash val="solid"/>
                      <a:round/>
                      <a:headEnd type="none" w="med" len="med"/>
                      <a:tailEnd type="none" w="med" len="med"/>
                    </a:lnR>
                    <a:lnT w="6350" cap="flat" cmpd="sng" algn="ctr">
                      <a:solidFill>
                        <a:srgbClr val="99ACC2"/>
                      </a:solidFill>
                      <a:prstDash val="solid"/>
                      <a:round/>
                      <a:headEnd type="none" w="med" len="med"/>
                      <a:tailEnd type="none" w="med" len="med"/>
                    </a:lnT>
                    <a:lnB w="6350" cap="flat" cmpd="sng" algn="ctr">
                      <a:solidFill>
                        <a:srgbClr val="99ACC2"/>
                      </a:solidFill>
                      <a:prstDash val="solid"/>
                      <a:round/>
                      <a:headEnd type="none" w="med" len="med"/>
                      <a:tailEnd type="none" w="med" len="med"/>
                    </a:lnB>
                  </a:tcPr>
                </a:tc>
                <a:extLst>
                  <a:ext uri="{0D108BD9-81ED-4DB2-BD59-A6C34878D82A}">
                    <a16:rowId xmlns:a16="http://schemas.microsoft.com/office/drawing/2014/main" val="4181845949"/>
                  </a:ext>
                </a:extLst>
              </a:tr>
              <a:tr h="524414">
                <a:tc>
                  <a:txBody>
                    <a:bodyPr/>
                    <a:lstStyle/>
                    <a:p>
                      <a:pPr fontAlgn="t"/>
                      <a:r>
                        <a:rPr lang="en-US" sz="1300" dirty="0">
                          <a:effectLst/>
                        </a:rPr>
                        <a:t>Avg. Execution Time of Manual Test Cases (min)</a:t>
                      </a:r>
                    </a:p>
                  </a:txBody>
                  <a:tcPr marL="17433" marR="17433" marT="17433" marB="17433">
                    <a:lnL w="6350" cap="flat" cmpd="sng" algn="ctr">
                      <a:solidFill>
                        <a:srgbClr val="99ACC2"/>
                      </a:solidFill>
                      <a:prstDash val="solid"/>
                      <a:round/>
                      <a:headEnd type="none" w="med" len="med"/>
                      <a:tailEnd type="none" w="med" len="med"/>
                    </a:lnL>
                    <a:lnR w="6350" cap="flat" cmpd="sng" algn="ctr">
                      <a:solidFill>
                        <a:srgbClr val="99ACC2"/>
                      </a:solidFill>
                      <a:prstDash val="solid"/>
                      <a:round/>
                      <a:headEnd type="none" w="med" len="med"/>
                      <a:tailEnd type="none" w="med" len="med"/>
                    </a:lnR>
                    <a:lnT w="6350" cap="flat" cmpd="sng" algn="ctr">
                      <a:solidFill>
                        <a:srgbClr val="99ACC2"/>
                      </a:solidFill>
                      <a:prstDash val="solid"/>
                      <a:round/>
                      <a:headEnd type="none" w="med" len="med"/>
                      <a:tailEnd type="none" w="med" len="med"/>
                    </a:lnT>
                    <a:lnB w="6350" cap="flat" cmpd="sng" algn="ctr">
                      <a:solidFill>
                        <a:srgbClr val="99ACC2"/>
                      </a:solidFill>
                      <a:prstDash val="solid"/>
                      <a:round/>
                      <a:headEnd type="none" w="med" len="med"/>
                      <a:tailEnd type="none" w="med" len="med"/>
                    </a:lnB>
                    <a:solidFill>
                      <a:srgbClr val="EFFAFF"/>
                    </a:solidFill>
                  </a:tcPr>
                </a:tc>
                <a:tc>
                  <a:txBody>
                    <a:bodyPr/>
                    <a:lstStyle/>
                    <a:p>
                      <a:pPr fontAlgn="t"/>
                      <a:r>
                        <a:rPr lang="en-US" sz="1300" dirty="0">
                          <a:effectLst/>
                        </a:rPr>
                        <a:t>45</a:t>
                      </a:r>
                    </a:p>
                  </a:txBody>
                  <a:tcPr marL="17433" marR="17433" marT="17433" marB="17433">
                    <a:lnL w="6350" cap="flat" cmpd="sng" algn="ctr">
                      <a:solidFill>
                        <a:srgbClr val="99ACC2"/>
                      </a:solidFill>
                      <a:prstDash val="solid"/>
                      <a:round/>
                      <a:headEnd type="none" w="med" len="med"/>
                      <a:tailEnd type="none" w="med" len="med"/>
                    </a:lnL>
                    <a:lnR w="6350" cap="flat" cmpd="sng" algn="ctr">
                      <a:solidFill>
                        <a:srgbClr val="99ACC2"/>
                      </a:solidFill>
                      <a:prstDash val="solid"/>
                      <a:round/>
                      <a:headEnd type="none" w="med" len="med"/>
                      <a:tailEnd type="none" w="med" len="med"/>
                    </a:lnR>
                    <a:lnT w="6350" cap="flat" cmpd="sng" algn="ctr">
                      <a:solidFill>
                        <a:srgbClr val="99ACC2"/>
                      </a:solidFill>
                      <a:prstDash val="solid"/>
                      <a:round/>
                      <a:headEnd type="none" w="med" len="med"/>
                      <a:tailEnd type="none" w="med" len="med"/>
                    </a:lnT>
                    <a:lnB w="6350" cap="flat" cmpd="sng" algn="ctr">
                      <a:solidFill>
                        <a:srgbClr val="99ACC2"/>
                      </a:solidFill>
                      <a:prstDash val="solid"/>
                      <a:round/>
                      <a:headEnd type="none" w="med" len="med"/>
                      <a:tailEnd type="none" w="med" len="med"/>
                    </a:lnB>
                    <a:solidFill>
                      <a:srgbClr val="EFFAFF"/>
                    </a:solidFill>
                  </a:tcPr>
                </a:tc>
                <a:extLst>
                  <a:ext uri="{0D108BD9-81ED-4DB2-BD59-A6C34878D82A}">
                    <a16:rowId xmlns:a16="http://schemas.microsoft.com/office/drawing/2014/main" val="1762808266"/>
                  </a:ext>
                </a:extLst>
              </a:tr>
              <a:tr h="765414">
                <a:tc>
                  <a:txBody>
                    <a:bodyPr/>
                    <a:lstStyle/>
                    <a:p>
                      <a:pPr fontAlgn="t"/>
                      <a:r>
                        <a:rPr lang="en-US" sz="1300" dirty="0">
                          <a:effectLst/>
                        </a:rPr>
                        <a:t>Avg. Execution Time of Automation Test Cases (min)</a:t>
                      </a:r>
                    </a:p>
                  </a:txBody>
                  <a:tcPr marL="17433" marR="17433" marT="17433" marB="17433">
                    <a:lnL w="6350" cap="flat" cmpd="sng" algn="ctr">
                      <a:solidFill>
                        <a:srgbClr val="99ACC2"/>
                      </a:solidFill>
                      <a:prstDash val="solid"/>
                      <a:round/>
                      <a:headEnd type="none" w="med" len="med"/>
                      <a:tailEnd type="none" w="med" len="med"/>
                    </a:lnL>
                    <a:lnR w="6350" cap="flat" cmpd="sng" algn="ctr">
                      <a:solidFill>
                        <a:srgbClr val="99ACC2"/>
                      </a:solidFill>
                      <a:prstDash val="solid"/>
                      <a:round/>
                      <a:headEnd type="none" w="med" len="med"/>
                      <a:tailEnd type="none" w="med" len="med"/>
                    </a:lnR>
                    <a:lnT w="6350" cap="flat" cmpd="sng" algn="ctr">
                      <a:solidFill>
                        <a:srgbClr val="99ACC2"/>
                      </a:solidFill>
                      <a:prstDash val="solid"/>
                      <a:round/>
                      <a:headEnd type="none" w="med" len="med"/>
                      <a:tailEnd type="none" w="med" len="med"/>
                    </a:lnT>
                    <a:lnB w="6350" cap="flat" cmpd="sng" algn="ctr">
                      <a:solidFill>
                        <a:srgbClr val="99ACC2"/>
                      </a:solidFill>
                      <a:prstDash val="solid"/>
                      <a:round/>
                      <a:headEnd type="none" w="med" len="med"/>
                      <a:tailEnd type="none" w="med" len="med"/>
                    </a:lnB>
                  </a:tcPr>
                </a:tc>
                <a:tc>
                  <a:txBody>
                    <a:bodyPr/>
                    <a:lstStyle/>
                    <a:p>
                      <a:pPr fontAlgn="t"/>
                      <a:r>
                        <a:rPr lang="en-US" sz="1300" dirty="0">
                          <a:effectLst/>
                        </a:rPr>
                        <a:t>5</a:t>
                      </a:r>
                    </a:p>
                  </a:txBody>
                  <a:tcPr marL="17433" marR="17433" marT="17433" marB="17433">
                    <a:lnL w="6350" cap="flat" cmpd="sng" algn="ctr">
                      <a:solidFill>
                        <a:srgbClr val="99ACC2"/>
                      </a:solidFill>
                      <a:prstDash val="solid"/>
                      <a:round/>
                      <a:headEnd type="none" w="med" len="med"/>
                      <a:tailEnd type="none" w="med" len="med"/>
                    </a:lnL>
                    <a:lnR w="6350" cap="flat" cmpd="sng" algn="ctr">
                      <a:solidFill>
                        <a:srgbClr val="99ACC2"/>
                      </a:solidFill>
                      <a:prstDash val="solid"/>
                      <a:round/>
                      <a:headEnd type="none" w="med" len="med"/>
                      <a:tailEnd type="none" w="med" len="med"/>
                    </a:lnR>
                    <a:lnT w="6350" cap="flat" cmpd="sng" algn="ctr">
                      <a:solidFill>
                        <a:srgbClr val="99ACC2"/>
                      </a:solidFill>
                      <a:prstDash val="solid"/>
                      <a:round/>
                      <a:headEnd type="none" w="med" len="med"/>
                      <a:tailEnd type="none" w="med" len="med"/>
                    </a:lnT>
                    <a:lnB w="6350" cap="flat" cmpd="sng" algn="ctr">
                      <a:solidFill>
                        <a:srgbClr val="99ACC2"/>
                      </a:solidFill>
                      <a:prstDash val="solid"/>
                      <a:round/>
                      <a:headEnd type="none" w="med" len="med"/>
                      <a:tailEnd type="none" w="med" len="med"/>
                    </a:lnB>
                  </a:tcPr>
                </a:tc>
                <a:extLst>
                  <a:ext uri="{0D108BD9-81ED-4DB2-BD59-A6C34878D82A}">
                    <a16:rowId xmlns:a16="http://schemas.microsoft.com/office/drawing/2014/main" val="2984816007"/>
                  </a:ext>
                </a:extLst>
              </a:tr>
              <a:tr h="765414">
                <a:tc>
                  <a:txBody>
                    <a:bodyPr/>
                    <a:lstStyle/>
                    <a:p>
                      <a:pPr fontAlgn="t"/>
                      <a:r>
                        <a:rPr lang="en-US" sz="1300" dirty="0">
                          <a:effectLst/>
                        </a:rPr>
                        <a:t>Avg. Development Time of Automation Test Cases (min)</a:t>
                      </a:r>
                    </a:p>
                  </a:txBody>
                  <a:tcPr marL="17433" marR="17433" marT="17433" marB="17433">
                    <a:lnL w="6350" cap="flat" cmpd="sng" algn="ctr">
                      <a:solidFill>
                        <a:srgbClr val="99ACC2"/>
                      </a:solidFill>
                      <a:prstDash val="solid"/>
                      <a:round/>
                      <a:headEnd type="none" w="med" len="med"/>
                      <a:tailEnd type="none" w="med" len="med"/>
                    </a:lnL>
                    <a:lnR w="6350" cap="flat" cmpd="sng" algn="ctr">
                      <a:solidFill>
                        <a:srgbClr val="99ACC2"/>
                      </a:solidFill>
                      <a:prstDash val="solid"/>
                      <a:round/>
                      <a:headEnd type="none" w="med" len="med"/>
                      <a:tailEnd type="none" w="med" len="med"/>
                    </a:lnR>
                    <a:lnT w="6350" cap="flat" cmpd="sng" algn="ctr">
                      <a:solidFill>
                        <a:srgbClr val="99ACC2"/>
                      </a:solidFill>
                      <a:prstDash val="solid"/>
                      <a:round/>
                      <a:headEnd type="none" w="med" len="med"/>
                      <a:tailEnd type="none" w="med" len="med"/>
                    </a:lnT>
                    <a:lnB w="6350" cap="flat" cmpd="sng" algn="ctr">
                      <a:solidFill>
                        <a:srgbClr val="99ACC2"/>
                      </a:solidFill>
                      <a:prstDash val="solid"/>
                      <a:round/>
                      <a:headEnd type="none" w="med" len="med"/>
                      <a:tailEnd type="none" w="med" len="med"/>
                    </a:lnB>
                    <a:solidFill>
                      <a:srgbClr val="EFFAFF"/>
                    </a:solidFill>
                  </a:tcPr>
                </a:tc>
                <a:tc>
                  <a:txBody>
                    <a:bodyPr/>
                    <a:lstStyle/>
                    <a:p>
                      <a:pPr fontAlgn="t"/>
                      <a:r>
                        <a:rPr lang="en-US" sz="1300" dirty="0">
                          <a:effectLst/>
                        </a:rPr>
                        <a:t>15</a:t>
                      </a:r>
                    </a:p>
                  </a:txBody>
                  <a:tcPr marL="17433" marR="17433" marT="17433" marB="17433">
                    <a:lnL w="6350" cap="flat" cmpd="sng" algn="ctr">
                      <a:solidFill>
                        <a:srgbClr val="99ACC2"/>
                      </a:solidFill>
                      <a:prstDash val="solid"/>
                      <a:round/>
                      <a:headEnd type="none" w="med" len="med"/>
                      <a:tailEnd type="none" w="med" len="med"/>
                    </a:lnL>
                    <a:lnR w="6350" cap="flat" cmpd="sng" algn="ctr">
                      <a:solidFill>
                        <a:srgbClr val="99ACC2"/>
                      </a:solidFill>
                      <a:prstDash val="solid"/>
                      <a:round/>
                      <a:headEnd type="none" w="med" len="med"/>
                      <a:tailEnd type="none" w="med" len="med"/>
                    </a:lnR>
                    <a:lnT w="6350" cap="flat" cmpd="sng" algn="ctr">
                      <a:solidFill>
                        <a:srgbClr val="99ACC2"/>
                      </a:solidFill>
                      <a:prstDash val="solid"/>
                      <a:round/>
                      <a:headEnd type="none" w="med" len="med"/>
                      <a:tailEnd type="none" w="med" len="med"/>
                    </a:lnT>
                    <a:lnB w="6350" cap="flat" cmpd="sng" algn="ctr">
                      <a:solidFill>
                        <a:srgbClr val="99ACC2"/>
                      </a:solidFill>
                      <a:prstDash val="solid"/>
                      <a:round/>
                      <a:headEnd type="none" w="med" len="med"/>
                      <a:tailEnd type="none" w="med" len="med"/>
                    </a:lnB>
                    <a:solidFill>
                      <a:srgbClr val="EFFAFF"/>
                    </a:solidFill>
                  </a:tcPr>
                </a:tc>
                <a:extLst>
                  <a:ext uri="{0D108BD9-81ED-4DB2-BD59-A6C34878D82A}">
                    <a16:rowId xmlns:a16="http://schemas.microsoft.com/office/drawing/2014/main" val="1986760236"/>
                  </a:ext>
                </a:extLst>
              </a:tr>
              <a:tr h="765414">
                <a:tc>
                  <a:txBody>
                    <a:bodyPr/>
                    <a:lstStyle/>
                    <a:p>
                      <a:pPr fontAlgn="t"/>
                      <a:r>
                        <a:rPr lang="en-US" sz="1300" dirty="0">
                          <a:effectLst/>
                        </a:rPr>
                        <a:t>Avg. Development Time of Manual Test Cases (min)</a:t>
                      </a:r>
                    </a:p>
                  </a:txBody>
                  <a:tcPr marL="17433" marR="17433" marT="17433" marB="17433">
                    <a:lnL w="6350" cap="flat" cmpd="sng" algn="ctr">
                      <a:solidFill>
                        <a:srgbClr val="99ACC2"/>
                      </a:solidFill>
                      <a:prstDash val="solid"/>
                      <a:round/>
                      <a:headEnd type="none" w="med" len="med"/>
                      <a:tailEnd type="none" w="med" len="med"/>
                    </a:lnL>
                    <a:lnR w="6350" cap="flat" cmpd="sng" algn="ctr">
                      <a:solidFill>
                        <a:srgbClr val="99ACC2"/>
                      </a:solidFill>
                      <a:prstDash val="solid"/>
                      <a:round/>
                      <a:headEnd type="none" w="med" len="med"/>
                      <a:tailEnd type="none" w="med" len="med"/>
                    </a:lnR>
                    <a:lnT w="6350" cap="flat" cmpd="sng" algn="ctr">
                      <a:solidFill>
                        <a:srgbClr val="99ACC2"/>
                      </a:solidFill>
                      <a:prstDash val="solid"/>
                      <a:round/>
                      <a:headEnd type="none" w="med" len="med"/>
                      <a:tailEnd type="none" w="med" len="med"/>
                    </a:lnT>
                    <a:lnB w="6350" cap="flat" cmpd="sng" algn="ctr">
                      <a:solidFill>
                        <a:srgbClr val="99ACC2"/>
                      </a:solidFill>
                      <a:prstDash val="solid"/>
                      <a:round/>
                      <a:headEnd type="none" w="med" len="med"/>
                      <a:tailEnd type="none" w="med" len="med"/>
                    </a:lnB>
                  </a:tcPr>
                </a:tc>
                <a:tc>
                  <a:txBody>
                    <a:bodyPr/>
                    <a:lstStyle/>
                    <a:p>
                      <a:pPr fontAlgn="t"/>
                      <a:r>
                        <a:rPr lang="en-US" sz="1300" dirty="0">
                          <a:effectLst/>
                        </a:rPr>
                        <a:t>120</a:t>
                      </a:r>
                    </a:p>
                  </a:txBody>
                  <a:tcPr marL="17433" marR="17433" marT="17433" marB="17433">
                    <a:lnL w="6350" cap="flat" cmpd="sng" algn="ctr">
                      <a:solidFill>
                        <a:srgbClr val="99ACC2"/>
                      </a:solidFill>
                      <a:prstDash val="solid"/>
                      <a:round/>
                      <a:headEnd type="none" w="med" len="med"/>
                      <a:tailEnd type="none" w="med" len="med"/>
                    </a:lnL>
                    <a:lnR w="6350" cap="flat" cmpd="sng" algn="ctr">
                      <a:solidFill>
                        <a:srgbClr val="99ACC2"/>
                      </a:solidFill>
                      <a:prstDash val="solid"/>
                      <a:round/>
                      <a:headEnd type="none" w="med" len="med"/>
                      <a:tailEnd type="none" w="med" len="med"/>
                    </a:lnR>
                    <a:lnT w="6350" cap="flat" cmpd="sng" algn="ctr">
                      <a:solidFill>
                        <a:srgbClr val="99ACC2"/>
                      </a:solidFill>
                      <a:prstDash val="solid"/>
                      <a:round/>
                      <a:headEnd type="none" w="med" len="med"/>
                      <a:tailEnd type="none" w="med" len="med"/>
                    </a:lnT>
                    <a:lnB w="6350" cap="flat" cmpd="sng" algn="ctr">
                      <a:solidFill>
                        <a:srgbClr val="99ACC2"/>
                      </a:solidFill>
                      <a:prstDash val="solid"/>
                      <a:round/>
                      <a:headEnd type="none" w="med" len="med"/>
                      <a:tailEnd type="none" w="med" len="med"/>
                    </a:lnB>
                  </a:tcPr>
                </a:tc>
                <a:extLst>
                  <a:ext uri="{0D108BD9-81ED-4DB2-BD59-A6C34878D82A}">
                    <a16:rowId xmlns:a16="http://schemas.microsoft.com/office/drawing/2014/main" val="2874530424"/>
                  </a:ext>
                </a:extLst>
              </a:tr>
              <a:tr h="524414">
                <a:tc>
                  <a:txBody>
                    <a:bodyPr/>
                    <a:lstStyle/>
                    <a:p>
                      <a:pPr fontAlgn="t"/>
                      <a:r>
                        <a:rPr lang="en-US" sz="1300" dirty="0">
                          <a:effectLst/>
                        </a:rPr>
                        <a:t>Number of Test Server Instances</a:t>
                      </a:r>
                    </a:p>
                  </a:txBody>
                  <a:tcPr marL="17433" marR="17433" marT="17433" marB="17433">
                    <a:lnL w="6350" cap="flat" cmpd="sng" algn="ctr">
                      <a:solidFill>
                        <a:srgbClr val="99ACC2"/>
                      </a:solidFill>
                      <a:prstDash val="solid"/>
                      <a:round/>
                      <a:headEnd type="none" w="med" len="med"/>
                      <a:tailEnd type="none" w="med" len="med"/>
                    </a:lnL>
                    <a:lnR w="6350" cap="flat" cmpd="sng" algn="ctr">
                      <a:solidFill>
                        <a:srgbClr val="99ACC2"/>
                      </a:solidFill>
                      <a:prstDash val="solid"/>
                      <a:round/>
                      <a:headEnd type="none" w="med" len="med"/>
                      <a:tailEnd type="none" w="med" len="med"/>
                    </a:lnR>
                    <a:lnT w="6350" cap="flat" cmpd="sng" algn="ctr">
                      <a:solidFill>
                        <a:srgbClr val="99ACC2"/>
                      </a:solidFill>
                      <a:prstDash val="solid"/>
                      <a:round/>
                      <a:headEnd type="none" w="med" len="med"/>
                      <a:tailEnd type="none" w="med" len="med"/>
                    </a:lnT>
                    <a:lnB w="6350" cap="flat" cmpd="sng" algn="ctr">
                      <a:solidFill>
                        <a:srgbClr val="99ACC2"/>
                      </a:solidFill>
                      <a:prstDash val="solid"/>
                      <a:round/>
                      <a:headEnd type="none" w="med" len="med"/>
                      <a:tailEnd type="none" w="med" len="med"/>
                    </a:lnB>
                    <a:solidFill>
                      <a:srgbClr val="EFFAFF"/>
                    </a:solidFill>
                  </a:tcPr>
                </a:tc>
                <a:tc>
                  <a:txBody>
                    <a:bodyPr/>
                    <a:lstStyle/>
                    <a:p>
                      <a:pPr fontAlgn="t"/>
                      <a:r>
                        <a:rPr lang="en-US" sz="1300" dirty="0">
                          <a:effectLst/>
                        </a:rPr>
                        <a:t>12</a:t>
                      </a:r>
                    </a:p>
                  </a:txBody>
                  <a:tcPr marL="17433" marR="17433" marT="17433" marB="17433">
                    <a:lnL w="6350" cap="flat" cmpd="sng" algn="ctr">
                      <a:solidFill>
                        <a:srgbClr val="99ACC2"/>
                      </a:solidFill>
                      <a:prstDash val="solid"/>
                      <a:round/>
                      <a:headEnd type="none" w="med" len="med"/>
                      <a:tailEnd type="none" w="med" len="med"/>
                    </a:lnL>
                    <a:lnR w="6350" cap="flat" cmpd="sng" algn="ctr">
                      <a:solidFill>
                        <a:srgbClr val="99ACC2"/>
                      </a:solidFill>
                      <a:prstDash val="solid"/>
                      <a:round/>
                      <a:headEnd type="none" w="med" len="med"/>
                      <a:tailEnd type="none" w="med" len="med"/>
                    </a:lnR>
                    <a:lnT w="6350" cap="flat" cmpd="sng" algn="ctr">
                      <a:solidFill>
                        <a:srgbClr val="99ACC2"/>
                      </a:solidFill>
                      <a:prstDash val="solid"/>
                      <a:round/>
                      <a:headEnd type="none" w="med" len="med"/>
                      <a:tailEnd type="none" w="med" len="med"/>
                    </a:lnT>
                    <a:lnB w="6350" cap="flat" cmpd="sng" algn="ctr">
                      <a:solidFill>
                        <a:srgbClr val="99ACC2"/>
                      </a:solidFill>
                      <a:prstDash val="solid"/>
                      <a:round/>
                      <a:headEnd type="none" w="med" len="med"/>
                      <a:tailEnd type="none" w="med" len="med"/>
                    </a:lnB>
                    <a:solidFill>
                      <a:srgbClr val="EFFAFF"/>
                    </a:solidFill>
                  </a:tcPr>
                </a:tc>
                <a:extLst>
                  <a:ext uri="{0D108BD9-81ED-4DB2-BD59-A6C34878D82A}">
                    <a16:rowId xmlns:a16="http://schemas.microsoft.com/office/drawing/2014/main" val="2673382776"/>
                  </a:ext>
                </a:extLst>
              </a:tr>
              <a:tr h="283413">
                <a:tc>
                  <a:txBody>
                    <a:bodyPr/>
                    <a:lstStyle/>
                    <a:p>
                      <a:pPr fontAlgn="t"/>
                      <a:r>
                        <a:rPr lang="en-US" sz="1300" dirty="0">
                          <a:effectLst/>
                        </a:rPr>
                        <a:t>Nightly Run</a:t>
                      </a:r>
                    </a:p>
                  </a:txBody>
                  <a:tcPr marL="17433" marR="17433" marT="17433" marB="17433">
                    <a:lnL w="6350" cap="flat" cmpd="sng" algn="ctr">
                      <a:solidFill>
                        <a:srgbClr val="99ACC2"/>
                      </a:solidFill>
                      <a:prstDash val="solid"/>
                      <a:round/>
                      <a:headEnd type="none" w="med" len="med"/>
                      <a:tailEnd type="none" w="med" len="med"/>
                    </a:lnL>
                    <a:lnR w="6350" cap="flat" cmpd="sng" algn="ctr">
                      <a:solidFill>
                        <a:srgbClr val="99ACC2"/>
                      </a:solidFill>
                      <a:prstDash val="solid"/>
                      <a:round/>
                      <a:headEnd type="none" w="med" len="med"/>
                      <a:tailEnd type="none" w="med" len="med"/>
                    </a:lnR>
                    <a:lnT w="6350" cap="flat" cmpd="sng" algn="ctr">
                      <a:solidFill>
                        <a:srgbClr val="99ACC2"/>
                      </a:solidFill>
                      <a:prstDash val="solid"/>
                      <a:round/>
                      <a:headEnd type="none" w="med" len="med"/>
                      <a:tailEnd type="none" w="med" len="med"/>
                    </a:lnT>
                    <a:lnB w="6350" cap="flat" cmpd="sng" algn="ctr">
                      <a:solidFill>
                        <a:srgbClr val="99ACC2"/>
                      </a:solidFill>
                      <a:prstDash val="solid"/>
                      <a:round/>
                      <a:headEnd type="none" w="med" len="med"/>
                      <a:tailEnd type="none" w="med" len="med"/>
                    </a:lnB>
                  </a:tcPr>
                </a:tc>
                <a:tc>
                  <a:txBody>
                    <a:bodyPr/>
                    <a:lstStyle/>
                    <a:p>
                      <a:pPr fontAlgn="t"/>
                      <a:r>
                        <a:rPr lang="en-US" sz="1300" dirty="0">
                          <a:effectLst/>
                        </a:rPr>
                        <a:t>Yes</a:t>
                      </a:r>
                    </a:p>
                  </a:txBody>
                  <a:tcPr marL="17433" marR="17433" marT="17433" marB="17433">
                    <a:lnL w="6350" cap="flat" cmpd="sng" algn="ctr">
                      <a:solidFill>
                        <a:srgbClr val="99ACC2"/>
                      </a:solidFill>
                      <a:prstDash val="solid"/>
                      <a:round/>
                      <a:headEnd type="none" w="med" len="med"/>
                      <a:tailEnd type="none" w="med" len="med"/>
                    </a:lnL>
                    <a:lnR w="6350" cap="flat" cmpd="sng" algn="ctr">
                      <a:solidFill>
                        <a:srgbClr val="99ACC2"/>
                      </a:solidFill>
                      <a:prstDash val="solid"/>
                      <a:round/>
                      <a:headEnd type="none" w="med" len="med"/>
                      <a:tailEnd type="none" w="med" len="med"/>
                    </a:lnR>
                    <a:lnT w="6350" cap="flat" cmpd="sng" algn="ctr">
                      <a:solidFill>
                        <a:srgbClr val="99ACC2"/>
                      </a:solidFill>
                      <a:prstDash val="solid"/>
                      <a:round/>
                      <a:headEnd type="none" w="med" len="med"/>
                      <a:tailEnd type="none" w="med" len="med"/>
                    </a:lnT>
                    <a:lnB w="6350" cap="flat" cmpd="sng" algn="ctr">
                      <a:solidFill>
                        <a:srgbClr val="99ACC2"/>
                      </a:solidFill>
                      <a:prstDash val="solid"/>
                      <a:round/>
                      <a:headEnd type="none" w="med" len="med"/>
                      <a:tailEnd type="none" w="med" len="med"/>
                    </a:lnB>
                  </a:tcPr>
                </a:tc>
                <a:extLst>
                  <a:ext uri="{0D108BD9-81ED-4DB2-BD59-A6C34878D82A}">
                    <a16:rowId xmlns:a16="http://schemas.microsoft.com/office/drawing/2014/main" val="3757589679"/>
                  </a:ext>
                </a:extLst>
              </a:tr>
              <a:tr h="283413">
                <a:tc>
                  <a:txBody>
                    <a:bodyPr/>
                    <a:lstStyle/>
                    <a:p>
                      <a:pPr fontAlgn="t"/>
                      <a:r>
                        <a:rPr lang="en-US" sz="1300" dirty="0">
                          <a:effectLst/>
                        </a:rPr>
                        <a:t>Number of Test Cycles</a:t>
                      </a:r>
                    </a:p>
                  </a:txBody>
                  <a:tcPr marL="17433" marR="17433" marT="17433" marB="17433">
                    <a:lnL w="6350" cap="flat" cmpd="sng" algn="ctr">
                      <a:solidFill>
                        <a:srgbClr val="99ACC2"/>
                      </a:solidFill>
                      <a:prstDash val="solid"/>
                      <a:round/>
                      <a:headEnd type="none" w="med" len="med"/>
                      <a:tailEnd type="none" w="med" len="med"/>
                    </a:lnL>
                    <a:lnR w="6350" cap="flat" cmpd="sng" algn="ctr">
                      <a:solidFill>
                        <a:srgbClr val="99ACC2"/>
                      </a:solidFill>
                      <a:prstDash val="solid"/>
                      <a:round/>
                      <a:headEnd type="none" w="med" len="med"/>
                      <a:tailEnd type="none" w="med" len="med"/>
                    </a:lnR>
                    <a:lnT w="6350" cap="flat" cmpd="sng" algn="ctr">
                      <a:solidFill>
                        <a:srgbClr val="99ACC2"/>
                      </a:solidFill>
                      <a:prstDash val="solid"/>
                      <a:round/>
                      <a:headEnd type="none" w="med" len="med"/>
                      <a:tailEnd type="none" w="med" len="med"/>
                    </a:lnT>
                    <a:lnB w="6350" cap="flat" cmpd="sng" algn="ctr">
                      <a:solidFill>
                        <a:srgbClr val="99ACC2"/>
                      </a:solidFill>
                      <a:prstDash val="solid"/>
                      <a:round/>
                      <a:headEnd type="none" w="med" len="med"/>
                      <a:tailEnd type="none" w="med" len="med"/>
                    </a:lnB>
                    <a:solidFill>
                      <a:srgbClr val="EFFAFF"/>
                    </a:solidFill>
                  </a:tcPr>
                </a:tc>
                <a:tc>
                  <a:txBody>
                    <a:bodyPr/>
                    <a:lstStyle/>
                    <a:p>
                      <a:pPr fontAlgn="t"/>
                      <a:r>
                        <a:rPr lang="en-US" sz="1300" dirty="0">
                          <a:effectLst/>
                        </a:rPr>
                        <a:t>20</a:t>
                      </a:r>
                    </a:p>
                  </a:txBody>
                  <a:tcPr marL="17433" marR="17433" marT="17433" marB="17433">
                    <a:lnL w="6350" cap="flat" cmpd="sng" algn="ctr">
                      <a:solidFill>
                        <a:srgbClr val="99ACC2"/>
                      </a:solidFill>
                      <a:prstDash val="solid"/>
                      <a:round/>
                      <a:headEnd type="none" w="med" len="med"/>
                      <a:tailEnd type="none" w="med" len="med"/>
                    </a:lnL>
                    <a:lnR w="6350" cap="flat" cmpd="sng" algn="ctr">
                      <a:solidFill>
                        <a:srgbClr val="99ACC2"/>
                      </a:solidFill>
                      <a:prstDash val="solid"/>
                      <a:round/>
                      <a:headEnd type="none" w="med" len="med"/>
                      <a:tailEnd type="none" w="med" len="med"/>
                    </a:lnR>
                    <a:lnT w="6350" cap="flat" cmpd="sng" algn="ctr">
                      <a:solidFill>
                        <a:srgbClr val="99ACC2"/>
                      </a:solidFill>
                      <a:prstDash val="solid"/>
                      <a:round/>
                      <a:headEnd type="none" w="med" len="med"/>
                      <a:tailEnd type="none" w="med" len="med"/>
                    </a:lnT>
                    <a:lnB w="6350" cap="flat" cmpd="sng" algn="ctr">
                      <a:solidFill>
                        <a:srgbClr val="99ACC2"/>
                      </a:solidFill>
                      <a:prstDash val="solid"/>
                      <a:round/>
                      <a:headEnd type="none" w="med" len="med"/>
                      <a:tailEnd type="none" w="med" len="med"/>
                    </a:lnB>
                    <a:solidFill>
                      <a:srgbClr val="EFFAFF"/>
                    </a:solidFill>
                  </a:tcPr>
                </a:tc>
                <a:extLst>
                  <a:ext uri="{0D108BD9-81ED-4DB2-BD59-A6C34878D82A}">
                    <a16:rowId xmlns:a16="http://schemas.microsoft.com/office/drawing/2014/main" val="3755628530"/>
                  </a:ext>
                </a:extLst>
              </a:tr>
              <a:tr h="283413">
                <a:tc>
                  <a:txBody>
                    <a:bodyPr/>
                    <a:lstStyle/>
                    <a:p>
                      <a:pPr fontAlgn="t"/>
                      <a:r>
                        <a:rPr lang="en-US" sz="1300" dirty="0">
                          <a:effectLst/>
                        </a:rPr>
                        <a:t>License Cost</a:t>
                      </a:r>
                    </a:p>
                  </a:txBody>
                  <a:tcPr marL="17433" marR="17433" marT="17433" marB="17433">
                    <a:lnL w="6350" cap="flat" cmpd="sng" algn="ctr">
                      <a:solidFill>
                        <a:srgbClr val="99ACC2"/>
                      </a:solidFill>
                      <a:prstDash val="solid"/>
                      <a:round/>
                      <a:headEnd type="none" w="med" len="med"/>
                      <a:tailEnd type="none" w="med" len="med"/>
                    </a:lnL>
                    <a:lnR w="6350" cap="flat" cmpd="sng" algn="ctr">
                      <a:solidFill>
                        <a:srgbClr val="99ACC2"/>
                      </a:solidFill>
                      <a:prstDash val="solid"/>
                      <a:round/>
                      <a:headEnd type="none" w="med" len="med"/>
                      <a:tailEnd type="none" w="med" len="med"/>
                    </a:lnR>
                    <a:lnT w="6350" cap="flat" cmpd="sng" algn="ctr">
                      <a:solidFill>
                        <a:srgbClr val="99ACC2"/>
                      </a:solidFill>
                      <a:prstDash val="solid"/>
                      <a:round/>
                      <a:headEnd type="none" w="med" len="med"/>
                      <a:tailEnd type="none" w="med" len="med"/>
                    </a:lnT>
                    <a:lnB w="6350" cap="flat" cmpd="sng" algn="ctr">
                      <a:solidFill>
                        <a:srgbClr val="99ACC2"/>
                      </a:solidFill>
                      <a:prstDash val="solid"/>
                      <a:round/>
                      <a:headEnd type="none" w="med" len="med"/>
                      <a:tailEnd type="none" w="med" len="med"/>
                    </a:lnB>
                  </a:tcPr>
                </a:tc>
                <a:tc>
                  <a:txBody>
                    <a:bodyPr/>
                    <a:lstStyle/>
                    <a:p>
                      <a:pPr fontAlgn="t"/>
                      <a:r>
                        <a:rPr lang="en-US" sz="1300" dirty="0">
                          <a:effectLst/>
                        </a:rPr>
                        <a:t>$759</a:t>
                      </a:r>
                    </a:p>
                  </a:txBody>
                  <a:tcPr marL="17433" marR="17433" marT="17433" marB="17433">
                    <a:lnL w="6350" cap="flat" cmpd="sng" algn="ctr">
                      <a:solidFill>
                        <a:srgbClr val="99ACC2"/>
                      </a:solidFill>
                      <a:prstDash val="solid"/>
                      <a:round/>
                      <a:headEnd type="none" w="med" len="med"/>
                      <a:tailEnd type="none" w="med" len="med"/>
                    </a:lnL>
                    <a:lnR w="6350" cap="flat" cmpd="sng" algn="ctr">
                      <a:solidFill>
                        <a:srgbClr val="99ACC2"/>
                      </a:solidFill>
                      <a:prstDash val="solid"/>
                      <a:round/>
                      <a:headEnd type="none" w="med" len="med"/>
                      <a:tailEnd type="none" w="med" len="med"/>
                    </a:lnR>
                    <a:lnT w="6350" cap="flat" cmpd="sng" algn="ctr">
                      <a:solidFill>
                        <a:srgbClr val="99ACC2"/>
                      </a:solidFill>
                      <a:prstDash val="solid"/>
                      <a:round/>
                      <a:headEnd type="none" w="med" len="med"/>
                      <a:tailEnd type="none" w="med" len="med"/>
                    </a:lnT>
                    <a:lnB w="6350" cap="flat" cmpd="sng" algn="ctr">
                      <a:solidFill>
                        <a:srgbClr val="99ACC2"/>
                      </a:solidFill>
                      <a:prstDash val="solid"/>
                      <a:round/>
                      <a:headEnd type="none" w="med" len="med"/>
                      <a:tailEnd type="none" w="med" len="med"/>
                    </a:lnB>
                  </a:tcPr>
                </a:tc>
                <a:extLst>
                  <a:ext uri="{0D108BD9-81ED-4DB2-BD59-A6C34878D82A}">
                    <a16:rowId xmlns:a16="http://schemas.microsoft.com/office/drawing/2014/main" val="3371710343"/>
                  </a:ext>
                </a:extLst>
              </a:tr>
              <a:tr h="283413">
                <a:tc>
                  <a:txBody>
                    <a:bodyPr/>
                    <a:lstStyle/>
                    <a:p>
                      <a:pPr fontAlgn="t"/>
                      <a:r>
                        <a:rPr lang="en-US" sz="1300" dirty="0">
                          <a:effectLst/>
                        </a:rPr>
                        <a:t>Initial Infrastructure Cost</a:t>
                      </a:r>
                    </a:p>
                  </a:txBody>
                  <a:tcPr marL="17433" marR="17433" marT="17433" marB="17433">
                    <a:lnL w="6350" cap="flat" cmpd="sng" algn="ctr">
                      <a:solidFill>
                        <a:srgbClr val="99ACC2"/>
                      </a:solidFill>
                      <a:prstDash val="solid"/>
                      <a:round/>
                      <a:headEnd type="none" w="med" len="med"/>
                      <a:tailEnd type="none" w="med" len="med"/>
                    </a:lnL>
                    <a:lnR w="6350" cap="flat" cmpd="sng" algn="ctr">
                      <a:solidFill>
                        <a:srgbClr val="99ACC2"/>
                      </a:solidFill>
                      <a:prstDash val="solid"/>
                      <a:round/>
                      <a:headEnd type="none" w="med" len="med"/>
                      <a:tailEnd type="none" w="med" len="med"/>
                    </a:lnR>
                    <a:lnT w="6350" cap="flat" cmpd="sng" algn="ctr">
                      <a:solidFill>
                        <a:srgbClr val="99ACC2"/>
                      </a:solidFill>
                      <a:prstDash val="solid"/>
                      <a:round/>
                      <a:headEnd type="none" w="med" len="med"/>
                      <a:tailEnd type="none" w="med" len="med"/>
                    </a:lnT>
                    <a:lnB w="6350" cap="flat" cmpd="sng" algn="ctr">
                      <a:solidFill>
                        <a:srgbClr val="99ACC2"/>
                      </a:solidFill>
                      <a:prstDash val="solid"/>
                      <a:round/>
                      <a:headEnd type="none" w="med" len="med"/>
                      <a:tailEnd type="none" w="med" len="med"/>
                    </a:lnB>
                    <a:solidFill>
                      <a:srgbClr val="EFFAFF"/>
                    </a:solidFill>
                  </a:tcPr>
                </a:tc>
                <a:tc>
                  <a:txBody>
                    <a:bodyPr/>
                    <a:lstStyle/>
                    <a:p>
                      <a:pPr fontAlgn="t"/>
                      <a:r>
                        <a:rPr lang="en-US" sz="1300" dirty="0">
                          <a:effectLst/>
                        </a:rPr>
                        <a:t>$0</a:t>
                      </a:r>
                    </a:p>
                  </a:txBody>
                  <a:tcPr marL="17433" marR="17433" marT="17433" marB="17433">
                    <a:lnL w="6350" cap="flat" cmpd="sng" algn="ctr">
                      <a:solidFill>
                        <a:srgbClr val="99ACC2"/>
                      </a:solidFill>
                      <a:prstDash val="solid"/>
                      <a:round/>
                      <a:headEnd type="none" w="med" len="med"/>
                      <a:tailEnd type="none" w="med" len="med"/>
                    </a:lnL>
                    <a:lnR w="6350" cap="flat" cmpd="sng" algn="ctr">
                      <a:solidFill>
                        <a:srgbClr val="99ACC2"/>
                      </a:solidFill>
                      <a:prstDash val="solid"/>
                      <a:round/>
                      <a:headEnd type="none" w="med" len="med"/>
                      <a:tailEnd type="none" w="med" len="med"/>
                    </a:lnR>
                    <a:lnT w="6350" cap="flat" cmpd="sng" algn="ctr">
                      <a:solidFill>
                        <a:srgbClr val="99ACC2"/>
                      </a:solidFill>
                      <a:prstDash val="solid"/>
                      <a:round/>
                      <a:headEnd type="none" w="med" len="med"/>
                      <a:tailEnd type="none" w="med" len="med"/>
                    </a:lnT>
                    <a:lnB w="6350" cap="flat" cmpd="sng" algn="ctr">
                      <a:solidFill>
                        <a:srgbClr val="99ACC2"/>
                      </a:solidFill>
                      <a:prstDash val="solid"/>
                      <a:round/>
                      <a:headEnd type="none" w="med" len="med"/>
                      <a:tailEnd type="none" w="med" len="med"/>
                    </a:lnB>
                    <a:solidFill>
                      <a:srgbClr val="EFFAFF"/>
                    </a:solidFill>
                  </a:tcPr>
                </a:tc>
                <a:extLst>
                  <a:ext uri="{0D108BD9-81ED-4DB2-BD59-A6C34878D82A}">
                    <a16:rowId xmlns:a16="http://schemas.microsoft.com/office/drawing/2014/main" val="1052173791"/>
                  </a:ext>
                </a:extLst>
              </a:tr>
            </a:tbl>
          </a:graphicData>
        </a:graphic>
      </p:graphicFrame>
      <p:graphicFrame>
        <p:nvGraphicFramePr>
          <p:cNvPr id="9" name="Table 8">
            <a:extLst>
              <a:ext uri="{FF2B5EF4-FFF2-40B4-BE49-F238E27FC236}">
                <a16:creationId xmlns:a16="http://schemas.microsoft.com/office/drawing/2014/main" id="{5FD153A5-A723-726E-89B0-EF611F5A3FF7}"/>
              </a:ext>
            </a:extLst>
          </p:cNvPr>
          <p:cNvGraphicFramePr>
            <a:graphicFrameLocks noGrp="1"/>
          </p:cNvGraphicFramePr>
          <p:nvPr>
            <p:extLst>
              <p:ext uri="{D42A27DB-BD31-4B8C-83A1-F6EECF244321}">
                <p14:modId xmlns:p14="http://schemas.microsoft.com/office/powerpoint/2010/main" val="2495101665"/>
              </p:ext>
            </p:extLst>
          </p:nvPr>
        </p:nvGraphicFramePr>
        <p:xfrm>
          <a:off x="630191" y="2105294"/>
          <a:ext cx="5177483" cy="4083216"/>
        </p:xfrm>
        <a:graphic>
          <a:graphicData uri="http://schemas.openxmlformats.org/drawingml/2006/table">
            <a:tbl>
              <a:tblPr/>
              <a:tblGrid>
                <a:gridCol w="1668875">
                  <a:extLst>
                    <a:ext uri="{9D8B030D-6E8A-4147-A177-3AD203B41FA5}">
                      <a16:colId xmlns:a16="http://schemas.microsoft.com/office/drawing/2014/main" val="1373166424"/>
                    </a:ext>
                  </a:extLst>
                </a:gridCol>
                <a:gridCol w="1169366">
                  <a:extLst>
                    <a:ext uri="{9D8B030D-6E8A-4147-A177-3AD203B41FA5}">
                      <a16:colId xmlns:a16="http://schemas.microsoft.com/office/drawing/2014/main" val="3924585096"/>
                    </a:ext>
                  </a:extLst>
                </a:gridCol>
                <a:gridCol w="1393472">
                  <a:extLst>
                    <a:ext uri="{9D8B030D-6E8A-4147-A177-3AD203B41FA5}">
                      <a16:colId xmlns:a16="http://schemas.microsoft.com/office/drawing/2014/main" val="785504319"/>
                    </a:ext>
                  </a:extLst>
                </a:gridCol>
                <a:gridCol w="945770">
                  <a:extLst>
                    <a:ext uri="{9D8B030D-6E8A-4147-A177-3AD203B41FA5}">
                      <a16:colId xmlns:a16="http://schemas.microsoft.com/office/drawing/2014/main" val="3590697500"/>
                    </a:ext>
                  </a:extLst>
                </a:gridCol>
              </a:tblGrid>
              <a:tr h="510402">
                <a:tc>
                  <a:txBody>
                    <a:bodyPr/>
                    <a:lstStyle/>
                    <a:p>
                      <a:pPr fontAlgn="t"/>
                      <a:r>
                        <a:rPr lang="en-US" sz="1200" b="1" dirty="0">
                          <a:effectLst/>
                        </a:rPr>
                        <a:t>Tasks</a:t>
                      </a:r>
                    </a:p>
                  </a:txBody>
                  <a:tcPr marL="15989" marR="15989" marT="15989" marB="15989">
                    <a:lnL w="6350" cap="flat" cmpd="sng" algn="ctr">
                      <a:solidFill>
                        <a:srgbClr val="99ACC2"/>
                      </a:solidFill>
                      <a:prstDash val="solid"/>
                      <a:round/>
                      <a:headEnd type="none" w="med" len="med"/>
                      <a:tailEnd type="none" w="med" len="med"/>
                    </a:lnL>
                    <a:lnR w="6350" cap="flat" cmpd="sng" algn="ctr">
                      <a:solidFill>
                        <a:srgbClr val="99ACC2"/>
                      </a:solidFill>
                      <a:prstDash val="solid"/>
                      <a:round/>
                      <a:headEnd type="none" w="med" len="med"/>
                      <a:tailEnd type="none" w="med" len="med"/>
                    </a:lnR>
                    <a:lnT w="6350" cap="flat" cmpd="sng" algn="ctr">
                      <a:solidFill>
                        <a:srgbClr val="99ACC2"/>
                      </a:solidFill>
                      <a:prstDash val="solid"/>
                      <a:round/>
                      <a:headEnd type="none" w="med" len="med"/>
                      <a:tailEnd type="none" w="med" len="med"/>
                    </a:lnT>
                    <a:lnB w="6350" cap="flat" cmpd="sng" algn="ctr">
                      <a:solidFill>
                        <a:srgbClr val="99ACC2"/>
                      </a:solidFill>
                      <a:prstDash val="solid"/>
                      <a:round/>
                      <a:headEnd type="none" w="med" len="med"/>
                      <a:tailEnd type="none" w="med" len="med"/>
                    </a:lnB>
                  </a:tcPr>
                </a:tc>
                <a:tc>
                  <a:txBody>
                    <a:bodyPr/>
                    <a:lstStyle/>
                    <a:p>
                      <a:pPr fontAlgn="t"/>
                      <a:r>
                        <a:rPr lang="en-US" sz="1200" b="1" dirty="0">
                          <a:effectLst/>
                        </a:rPr>
                        <a:t>Manual (</a:t>
                      </a:r>
                      <a:r>
                        <a:rPr lang="en-US" sz="1200" b="1" dirty="0" err="1">
                          <a:effectLst/>
                        </a:rPr>
                        <a:t>hrs</a:t>
                      </a:r>
                      <a:r>
                        <a:rPr lang="en-US" sz="1200" b="1" dirty="0">
                          <a:effectLst/>
                        </a:rPr>
                        <a:t>)</a:t>
                      </a:r>
                    </a:p>
                  </a:txBody>
                  <a:tcPr marL="15989" marR="15989" marT="15989" marB="15989">
                    <a:lnL w="6350" cap="flat" cmpd="sng" algn="ctr">
                      <a:solidFill>
                        <a:srgbClr val="99ACC2"/>
                      </a:solidFill>
                      <a:prstDash val="solid"/>
                      <a:round/>
                      <a:headEnd type="none" w="med" len="med"/>
                      <a:tailEnd type="none" w="med" len="med"/>
                    </a:lnL>
                    <a:lnR w="6350" cap="flat" cmpd="sng" algn="ctr">
                      <a:solidFill>
                        <a:srgbClr val="99ACC2"/>
                      </a:solidFill>
                      <a:prstDash val="solid"/>
                      <a:round/>
                      <a:headEnd type="none" w="med" len="med"/>
                      <a:tailEnd type="none" w="med" len="med"/>
                    </a:lnR>
                    <a:lnT w="6350" cap="flat" cmpd="sng" algn="ctr">
                      <a:solidFill>
                        <a:srgbClr val="99ACC2"/>
                      </a:solidFill>
                      <a:prstDash val="solid"/>
                      <a:round/>
                      <a:headEnd type="none" w="med" len="med"/>
                      <a:tailEnd type="none" w="med" len="med"/>
                    </a:lnT>
                    <a:lnB w="6350" cap="flat" cmpd="sng" algn="ctr">
                      <a:solidFill>
                        <a:srgbClr val="99ACC2"/>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
                          <a:srgbClr val="000000"/>
                        </a:buClr>
                        <a:buSzTx/>
                        <a:buFont typeface="Arial"/>
                        <a:buNone/>
                        <a:tabLst/>
                        <a:defRPr/>
                      </a:pPr>
                      <a:r>
                        <a:rPr lang="en-US" sz="1200" b="1" dirty="0">
                          <a:effectLst/>
                        </a:rPr>
                        <a:t>Automation (</a:t>
                      </a:r>
                      <a:r>
                        <a:rPr lang="en-US" sz="1200" b="1" dirty="0" err="1">
                          <a:effectLst/>
                        </a:rPr>
                        <a:t>hrs</a:t>
                      </a:r>
                      <a:r>
                        <a:rPr lang="en-US" sz="1200" b="1" dirty="0">
                          <a:effectLst/>
                        </a:rPr>
                        <a:t>)</a:t>
                      </a:r>
                    </a:p>
                  </a:txBody>
                  <a:tcPr marL="15989" marR="15989" marT="15989" marB="15989">
                    <a:lnL w="6350" cap="flat" cmpd="sng" algn="ctr">
                      <a:solidFill>
                        <a:srgbClr val="99ACC2"/>
                      </a:solidFill>
                      <a:prstDash val="solid"/>
                      <a:round/>
                      <a:headEnd type="none" w="med" len="med"/>
                      <a:tailEnd type="none" w="med" len="med"/>
                    </a:lnL>
                    <a:lnR w="6350" cap="flat" cmpd="sng" algn="ctr">
                      <a:solidFill>
                        <a:srgbClr val="99ACC2"/>
                      </a:solidFill>
                      <a:prstDash val="solid"/>
                      <a:round/>
                      <a:headEnd type="none" w="med" len="med"/>
                      <a:tailEnd type="none" w="med" len="med"/>
                    </a:lnR>
                    <a:lnT w="6350" cap="flat" cmpd="sng" algn="ctr">
                      <a:solidFill>
                        <a:srgbClr val="99ACC2"/>
                      </a:solidFill>
                      <a:prstDash val="solid"/>
                      <a:round/>
                      <a:headEnd type="none" w="med" len="med"/>
                      <a:tailEnd type="none" w="med" len="med"/>
                    </a:lnT>
                    <a:lnB w="6350" cap="flat" cmpd="sng" algn="ctr">
                      <a:solidFill>
                        <a:srgbClr val="99ACC2"/>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effectLst/>
                        </a:rPr>
                        <a:t>Saving ($)</a:t>
                      </a:r>
                    </a:p>
                    <a:p>
                      <a:endParaRPr lang="en-US" sz="1200" b="1" dirty="0"/>
                    </a:p>
                  </a:txBody>
                  <a:tcPr marL="57559" marR="57559" marT="28780" marB="28780">
                    <a:lnL w="6350" cap="flat" cmpd="sng" algn="ctr">
                      <a:solidFill>
                        <a:srgbClr val="99ACC2"/>
                      </a:solidFill>
                      <a:prstDash val="solid"/>
                      <a:round/>
                      <a:headEnd type="none" w="med" len="med"/>
                      <a:tailEnd type="none" w="med" len="med"/>
                    </a:lnL>
                    <a:lnB w="6350" cap="flat" cmpd="sng" algn="ctr">
                      <a:solidFill>
                        <a:srgbClr val="99ACC2"/>
                      </a:solidFill>
                      <a:prstDash val="solid"/>
                      <a:round/>
                      <a:headEnd type="none" w="med" len="med"/>
                      <a:tailEnd type="none" w="med" len="med"/>
                    </a:lnB>
                  </a:tcPr>
                </a:tc>
                <a:extLst>
                  <a:ext uri="{0D108BD9-81ED-4DB2-BD59-A6C34878D82A}">
                    <a16:rowId xmlns:a16="http://schemas.microsoft.com/office/drawing/2014/main" val="481379984"/>
                  </a:ext>
                </a:extLst>
              </a:tr>
              <a:tr h="671165">
                <a:tc>
                  <a:txBody>
                    <a:bodyPr/>
                    <a:lstStyle/>
                    <a:p>
                      <a:pPr fontAlgn="t"/>
                      <a:r>
                        <a:rPr lang="en-US" sz="1200">
                          <a:effectLst/>
                        </a:rPr>
                        <a:t>Initial Setup &amp; Management</a:t>
                      </a:r>
                    </a:p>
                  </a:txBody>
                  <a:tcPr marL="15989" marR="15989" marT="15989" marB="15989">
                    <a:lnL w="6350" cap="flat" cmpd="sng" algn="ctr">
                      <a:solidFill>
                        <a:srgbClr val="99ACC2"/>
                      </a:solidFill>
                      <a:prstDash val="solid"/>
                      <a:round/>
                      <a:headEnd type="none" w="med" len="med"/>
                      <a:tailEnd type="none" w="med" len="med"/>
                    </a:lnL>
                    <a:lnR w="6350" cap="flat" cmpd="sng" algn="ctr">
                      <a:solidFill>
                        <a:srgbClr val="99ACC2"/>
                      </a:solidFill>
                      <a:prstDash val="solid"/>
                      <a:round/>
                      <a:headEnd type="none" w="med" len="med"/>
                      <a:tailEnd type="none" w="med" len="med"/>
                    </a:lnR>
                    <a:lnT w="6350" cap="flat" cmpd="sng" algn="ctr">
                      <a:solidFill>
                        <a:srgbClr val="99ACC2"/>
                      </a:solidFill>
                      <a:prstDash val="solid"/>
                      <a:round/>
                      <a:headEnd type="none" w="med" len="med"/>
                      <a:tailEnd type="none" w="med" len="med"/>
                    </a:lnT>
                    <a:lnB w="6350" cap="flat" cmpd="sng" algn="ctr">
                      <a:solidFill>
                        <a:srgbClr val="99ACC2"/>
                      </a:solidFill>
                      <a:prstDash val="solid"/>
                      <a:round/>
                      <a:headEnd type="none" w="med" len="med"/>
                      <a:tailEnd type="none" w="med" len="med"/>
                    </a:lnB>
                    <a:solidFill>
                      <a:srgbClr val="EFFAFF"/>
                    </a:solidFill>
                  </a:tcPr>
                </a:tc>
                <a:tc>
                  <a:txBody>
                    <a:bodyPr/>
                    <a:lstStyle/>
                    <a:p>
                      <a:pPr fontAlgn="t"/>
                      <a:r>
                        <a:rPr lang="en-US" sz="1200" dirty="0">
                          <a:effectLst/>
                        </a:rPr>
                        <a:t>0.00</a:t>
                      </a:r>
                    </a:p>
                  </a:txBody>
                  <a:tcPr marL="15989" marR="15989" marT="15989" marB="15989">
                    <a:lnL w="6350" cap="flat" cmpd="sng" algn="ctr">
                      <a:solidFill>
                        <a:srgbClr val="99ACC2"/>
                      </a:solidFill>
                      <a:prstDash val="solid"/>
                      <a:round/>
                      <a:headEnd type="none" w="med" len="med"/>
                      <a:tailEnd type="none" w="med" len="med"/>
                    </a:lnL>
                    <a:lnR w="6350" cap="flat" cmpd="sng" algn="ctr">
                      <a:solidFill>
                        <a:srgbClr val="99ACC2"/>
                      </a:solidFill>
                      <a:prstDash val="solid"/>
                      <a:round/>
                      <a:headEnd type="none" w="med" len="med"/>
                      <a:tailEnd type="none" w="med" len="med"/>
                    </a:lnR>
                    <a:lnT w="6350" cap="flat" cmpd="sng" algn="ctr">
                      <a:solidFill>
                        <a:srgbClr val="99ACC2"/>
                      </a:solidFill>
                      <a:prstDash val="solid"/>
                      <a:round/>
                      <a:headEnd type="none" w="med" len="med"/>
                      <a:tailEnd type="none" w="med" len="med"/>
                    </a:lnT>
                    <a:lnB w="6350" cap="flat" cmpd="sng" algn="ctr">
                      <a:solidFill>
                        <a:srgbClr val="99ACC2"/>
                      </a:solidFill>
                      <a:prstDash val="solid"/>
                      <a:round/>
                      <a:headEnd type="none" w="med" len="med"/>
                      <a:tailEnd type="none" w="med" len="med"/>
                    </a:lnB>
                    <a:solidFill>
                      <a:srgbClr val="EFFAFF"/>
                    </a:solidFill>
                  </a:tcPr>
                </a:tc>
                <a:tc>
                  <a:txBody>
                    <a:bodyPr/>
                    <a:lstStyle/>
                    <a:p>
                      <a:pPr fontAlgn="t"/>
                      <a:r>
                        <a:rPr lang="en-US" sz="1200">
                          <a:effectLst/>
                        </a:rPr>
                        <a:t>8.00</a:t>
                      </a:r>
                    </a:p>
                  </a:txBody>
                  <a:tcPr marL="15989" marR="15989" marT="15989" marB="15989">
                    <a:lnL w="6350" cap="flat" cmpd="sng" algn="ctr">
                      <a:solidFill>
                        <a:srgbClr val="99ACC2"/>
                      </a:solidFill>
                      <a:prstDash val="solid"/>
                      <a:round/>
                      <a:headEnd type="none" w="med" len="med"/>
                      <a:tailEnd type="none" w="med" len="med"/>
                    </a:lnL>
                    <a:lnR w="6350" cap="flat" cmpd="sng" algn="ctr">
                      <a:solidFill>
                        <a:srgbClr val="99ACC2"/>
                      </a:solidFill>
                      <a:prstDash val="solid"/>
                      <a:round/>
                      <a:headEnd type="none" w="med" len="med"/>
                      <a:tailEnd type="none" w="med" len="med"/>
                    </a:lnR>
                    <a:lnT w="6350" cap="flat" cmpd="sng" algn="ctr">
                      <a:solidFill>
                        <a:srgbClr val="99ACC2"/>
                      </a:solidFill>
                      <a:prstDash val="solid"/>
                      <a:round/>
                      <a:headEnd type="none" w="med" len="med"/>
                      <a:tailEnd type="none" w="med" len="med"/>
                    </a:lnT>
                    <a:lnB w="6350" cap="flat" cmpd="sng" algn="ctr">
                      <a:solidFill>
                        <a:srgbClr val="99ACC2"/>
                      </a:solidFill>
                      <a:prstDash val="solid"/>
                      <a:round/>
                      <a:headEnd type="none" w="med" len="med"/>
                      <a:tailEnd type="none" w="med" len="med"/>
                    </a:lnB>
                    <a:solidFill>
                      <a:srgbClr val="EFFAFF"/>
                    </a:solidFill>
                  </a:tcPr>
                </a:tc>
                <a:tc>
                  <a:txBody>
                    <a:bodyPr/>
                    <a:lstStyle/>
                    <a:p>
                      <a:pPr fontAlgn="t"/>
                      <a:r>
                        <a:rPr lang="en-US" sz="1200" dirty="0">
                          <a:effectLst/>
                        </a:rPr>
                        <a:t>-200.00</a:t>
                      </a:r>
                    </a:p>
                  </a:txBody>
                  <a:tcPr marL="15989" marR="15989" marT="15989" marB="15989">
                    <a:lnL w="6350" cap="flat" cmpd="sng" algn="ctr">
                      <a:solidFill>
                        <a:srgbClr val="99ACC2"/>
                      </a:solidFill>
                      <a:prstDash val="solid"/>
                      <a:round/>
                      <a:headEnd type="none" w="med" len="med"/>
                      <a:tailEnd type="none" w="med" len="med"/>
                    </a:lnL>
                    <a:lnR w="6350" cap="flat" cmpd="sng" algn="ctr">
                      <a:solidFill>
                        <a:srgbClr val="99ACC2"/>
                      </a:solidFill>
                      <a:prstDash val="solid"/>
                      <a:round/>
                      <a:headEnd type="none" w="med" len="med"/>
                      <a:tailEnd type="none" w="med" len="med"/>
                    </a:lnR>
                    <a:lnT w="6350" cap="flat" cmpd="sng" algn="ctr">
                      <a:solidFill>
                        <a:srgbClr val="99ACC2"/>
                      </a:solidFill>
                      <a:prstDash val="solid"/>
                      <a:round/>
                      <a:headEnd type="none" w="med" len="med"/>
                      <a:tailEnd type="none" w="med" len="med"/>
                    </a:lnT>
                    <a:lnB w="6350" cap="flat" cmpd="sng" algn="ctr">
                      <a:solidFill>
                        <a:srgbClr val="99ACC2"/>
                      </a:solidFill>
                      <a:prstDash val="solid"/>
                      <a:round/>
                      <a:headEnd type="none" w="med" len="med"/>
                      <a:tailEnd type="none" w="med" len="med"/>
                    </a:lnB>
                    <a:solidFill>
                      <a:srgbClr val="EFFAFF"/>
                    </a:solidFill>
                  </a:tcPr>
                </a:tc>
                <a:extLst>
                  <a:ext uri="{0D108BD9-81ED-4DB2-BD59-A6C34878D82A}">
                    <a16:rowId xmlns:a16="http://schemas.microsoft.com/office/drawing/2014/main" val="4199434573"/>
                  </a:ext>
                </a:extLst>
              </a:tr>
              <a:tr h="671165">
                <a:tc>
                  <a:txBody>
                    <a:bodyPr/>
                    <a:lstStyle/>
                    <a:p>
                      <a:pPr fontAlgn="t"/>
                      <a:r>
                        <a:rPr lang="en-US" sz="1200">
                          <a:effectLst/>
                        </a:rPr>
                        <a:t>Testing Initiation (Training,...)</a:t>
                      </a:r>
                    </a:p>
                  </a:txBody>
                  <a:tcPr marL="15989" marR="15989" marT="15989" marB="15989">
                    <a:lnL w="6350" cap="flat" cmpd="sng" algn="ctr">
                      <a:solidFill>
                        <a:srgbClr val="99ACC2"/>
                      </a:solidFill>
                      <a:prstDash val="solid"/>
                      <a:round/>
                      <a:headEnd type="none" w="med" len="med"/>
                      <a:tailEnd type="none" w="med" len="med"/>
                    </a:lnL>
                    <a:lnR w="6350" cap="flat" cmpd="sng" algn="ctr">
                      <a:solidFill>
                        <a:srgbClr val="99ACC2"/>
                      </a:solidFill>
                      <a:prstDash val="solid"/>
                      <a:round/>
                      <a:headEnd type="none" w="med" len="med"/>
                      <a:tailEnd type="none" w="med" len="med"/>
                    </a:lnR>
                    <a:lnT w="6350" cap="flat" cmpd="sng" algn="ctr">
                      <a:solidFill>
                        <a:srgbClr val="99ACC2"/>
                      </a:solidFill>
                      <a:prstDash val="solid"/>
                      <a:round/>
                      <a:headEnd type="none" w="med" len="med"/>
                      <a:tailEnd type="none" w="med" len="med"/>
                    </a:lnT>
                    <a:lnB w="6350" cap="flat" cmpd="sng" algn="ctr">
                      <a:solidFill>
                        <a:srgbClr val="99ACC2"/>
                      </a:solidFill>
                      <a:prstDash val="solid"/>
                      <a:round/>
                      <a:headEnd type="none" w="med" len="med"/>
                      <a:tailEnd type="none" w="med" len="med"/>
                    </a:lnB>
                  </a:tcPr>
                </a:tc>
                <a:tc>
                  <a:txBody>
                    <a:bodyPr/>
                    <a:lstStyle/>
                    <a:p>
                      <a:pPr fontAlgn="t"/>
                      <a:r>
                        <a:rPr lang="en-US" sz="1200">
                          <a:effectLst/>
                        </a:rPr>
                        <a:t>0.00</a:t>
                      </a:r>
                    </a:p>
                  </a:txBody>
                  <a:tcPr marL="15989" marR="15989" marT="15989" marB="15989">
                    <a:lnL w="6350" cap="flat" cmpd="sng" algn="ctr">
                      <a:solidFill>
                        <a:srgbClr val="99ACC2"/>
                      </a:solidFill>
                      <a:prstDash val="solid"/>
                      <a:round/>
                      <a:headEnd type="none" w="med" len="med"/>
                      <a:tailEnd type="none" w="med" len="med"/>
                    </a:lnL>
                    <a:lnR w="6350" cap="flat" cmpd="sng" algn="ctr">
                      <a:solidFill>
                        <a:srgbClr val="99ACC2"/>
                      </a:solidFill>
                      <a:prstDash val="solid"/>
                      <a:round/>
                      <a:headEnd type="none" w="med" len="med"/>
                      <a:tailEnd type="none" w="med" len="med"/>
                    </a:lnR>
                    <a:lnT w="6350" cap="flat" cmpd="sng" algn="ctr">
                      <a:solidFill>
                        <a:srgbClr val="99ACC2"/>
                      </a:solidFill>
                      <a:prstDash val="solid"/>
                      <a:round/>
                      <a:headEnd type="none" w="med" len="med"/>
                      <a:tailEnd type="none" w="med" len="med"/>
                    </a:lnT>
                    <a:lnB w="6350" cap="flat" cmpd="sng" algn="ctr">
                      <a:solidFill>
                        <a:srgbClr val="99ACC2"/>
                      </a:solidFill>
                      <a:prstDash val="solid"/>
                      <a:round/>
                      <a:headEnd type="none" w="med" len="med"/>
                      <a:tailEnd type="none" w="med" len="med"/>
                    </a:lnB>
                  </a:tcPr>
                </a:tc>
                <a:tc>
                  <a:txBody>
                    <a:bodyPr/>
                    <a:lstStyle/>
                    <a:p>
                      <a:pPr fontAlgn="t"/>
                      <a:r>
                        <a:rPr lang="en-US" sz="1200" dirty="0">
                          <a:effectLst/>
                        </a:rPr>
                        <a:t>24.00</a:t>
                      </a:r>
                    </a:p>
                  </a:txBody>
                  <a:tcPr marL="15989" marR="15989" marT="15989" marB="15989">
                    <a:lnL w="6350" cap="flat" cmpd="sng" algn="ctr">
                      <a:solidFill>
                        <a:srgbClr val="99ACC2"/>
                      </a:solidFill>
                      <a:prstDash val="solid"/>
                      <a:round/>
                      <a:headEnd type="none" w="med" len="med"/>
                      <a:tailEnd type="none" w="med" len="med"/>
                    </a:lnL>
                    <a:lnR w="6350" cap="flat" cmpd="sng" algn="ctr">
                      <a:solidFill>
                        <a:srgbClr val="99ACC2"/>
                      </a:solidFill>
                      <a:prstDash val="solid"/>
                      <a:round/>
                      <a:headEnd type="none" w="med" len="med"/>
                      <a:tailEnd type="none" w="med" len="med"/>
                    </a:lnR>
                    <a:lnT w="6350" cap="flat" cmpd="sng" algn="ctr">
                      <a:solidFill>
                        <a:srgbClr val="99ACC2"/>
                      </a:solidFill>
                      <a:prstDash val="solid"/>
                      <a:round/>
                      <a:headEnd type="none" w="med" len="med"/>
                      <a:tailEnd type="none" w="med" len="med"/>
                    </a:lnT>
                    <a:lnB w="6350" cap="flat" cmpd="sng" algn="ctr">
                      <a:solidFill>
                        <a:srgbClr val="99ACC2"/>
                      </a:solidFill>
                      <a:prstDash val="solid"/>
                      <a:round/>
                      <a:headEnd type="none" w="med" len="med"/>
                      <a:tailEnd type="none" w="med" len="med"/>
                    </a:lnB>
                  </a:tcPr>
                </a:tc>
                <a:tc>
                  <a:txBody>
                    <a:bodyPr/>
                    <a:lstStyle/>
                    <a:p>
                      <a:pPr fontAlgn="t"/>
                      <a:r>
                        <a:rPr lang="en-US" sz="1200" dirty="0">
                          <a:effectLst/>
                        </a:rPr>
                        <a:t>-600.00</a:t>
                      </a:r>
                    </a:p>
                  </a:txBody>
                  <a:tcPr marL="15989" marR="15989" marT="15989" marB="15989">
                    <a:lnL w="6350" cap="flat" cmpd="sng" algn="ctr">
                      <a:solidFill>
                        <a:srgbClr val="99ACC2"/>
                      </a:solidFill>
                      <a:prstDash val="solid"/>
                      <a:round/>
                      <a:headEnd type="none" w="med" len="med"/>
                      <a:tailEnd type="none" w="med" len="med"/>
                    </a:lnL>
                    <a:lnR w="6350" cap="flat" cmpd="sng" algn="ctr">
                      <a:solidFill>
                        <a:srgbClr val="99ACC2"/>
                      </a:solidFill>
                      <a:prstDash val="solid"/>
                      <a:round/>
                      <a:headEnd type="none" w="med" len="med"/>
                      <a:tailEnd type="none" w="med" len="med"/>
                    </a:lnR>
                    <a:lnT w="6350" cap="flat" cmpd="sng" algn="ctr">
                      <a:solidFill>
                        <a:srgbClr val="99ACC2"/>
                      </a:solidFill>
                      <a:prstDash val="solid"/>
                      <a:round/>
                      <a:headEnd type="none" w="med" len="med"/>
                      <a:tailEnd type="none" w="med" len="med"/>
                    </a:lnT>
                    <a:lnB w="6350" cap="flat" cmpd="sng" algn="ctr">
                      <a:solidFill>
                        <a:srgbClr val="99ACC2"/>
                      </a:solidFill>
                      <a:prstDash val="solid"/>
                      <a:round/>
                      <a:headEnd type="none" w="med" len="med"/>
                      <a:tailEnd type="none" w="med" len="med"/>
                    </a:lnB>
                  </a:tcPr>
                </a:tc>
                <a:extLst>
                  <a:ext uri="{0D108BD9-81ED-4DB2-BD59-A6C34878D82A}">
                    <a16:rowId xmlns:a16="http://schemas.microsoft.com/office/drawing/2014/main" val="1505639009"/>
                  </a:ext>
                </a:extLst>
              </a:tr>
              <a:tr h="510402">
                <a:tc>
                  <a:txBody>
                    <a:bodyPr/>
                    <a:lstStyle/>
                    <a:p>
                      <a:pPr fontAlgn="t"/>
                      <a:r>
                        <a:rPr lang="en-US" sz="1200">
                          <a:effectLst/>
                        </a:rPr>
                        <a:t>Test Planning</a:t>
                      </a:r>
                    </a:p>
                  </a:txBody>
                  <a:tcPr marL="15989" marR="15989" marT="15989" marB="15989">
                    <a:lnL w="6350" cap="flat" cmpd="sng" algn="ctr">
                      <a:solidFill>
                        <a:srgbClr val="99ACC2"/>
                      </a:solidFill>
                      <a:prstDash val="solid"/>
                      <a:round/>
                      <a:headEnd type="none" w="med" len="med"/>
                      <a:tailEnd type="none" w="med" len="med"/>
                    </a:lnL>
                    <a:lnR w="6350" cap="flat" cmpd="sng" algn="ctr">
                      <a:solidFill>
                        <a:srgbClr val="99ACC2"/>
                      </a:solidFill>
                      <a:prstDash val="solid"/>
                      <a:round/>
                      <a:headEnd type="none" w="med" len="med"/>
                      <a:tailEnd type="none" w="med" len="med"/>
                    </a:lnR>
                    <a:lnT w="6350" cap="flat" cmpd="sng" algn="ctr">
                      <a:solidFill>
                        <a:srgbClr val="99ACC2"/>
                      </a:solidFill>
                      <a:prstDash val="solid"/>
                      <a:round/>
                      <a:headEnd type="none" w="med" len="med"/>
                      <a:tailEnd type="none" w="med" len="med"/>
                    </a:lnT>
                    <a:lnB w="6350" cap="flat" cmpd="sng" algn="ctr">
                      <a:solidFill>
                        <a:srgbClr val="99ACC2"/>
                      </a:solidFill>
                      <a:prstDash val="solid"/>
                      <a:round/>
                      <a:headEnd type="none" w="med" len="med"/>
                      <a:tailEnd type="none" w="med" len="med"/>
                    </a:lnB>
                    <a:solidFill>
                      <a:srgbClr val="EFFAFF"/>
                    </a:solidFill>
                  </a:tcPr>
                </a:tc>
                <a:tc>
                  <a:txBody>
                    <a:bodyPr/>
                    <a:lstStyle/>
                    <a:p>
                      <a:pPr fontAlgn="t"/>
                      <a:r>
                        <a:rPr lang="en-US" sz="1200" dirty="0">
                          <a:effectLst/>
                        </a:rPr>
                        <a:t>104.00</a:t>
                      </a:r>
                    </a:p>
                  </a:txBody>
                  <a:tcPr marL="15989" marR="15989" marT="15989" marB="15989">
                    <a:lnL w="6350" cap="flat" cmpd="sng" algn="ctr">
                      <a:solidFill>
                        <a:srgbClr val="99ACC2"/>
                      </a:solidFill>
                      <a:prstDash val="solid"/>
                      <a:round/>
                      <a:headEnd type="none" w="med" len="med"/>
                      <a:tailEnd type="none" w="med" len="med"/>
                    </a:lnL>
                    <a:lnR w="6350" cap="flat" cmpd="sng" algn="ctr">
                      <a:solidFill>
                        <a:srgbClr val="99ACC2"/>
                      </a:solidFill>
                      <a:prstDash val="solid"/>
                      <a:round/>
                      <a:headEnd type="none" w="med" len="med"/>
                      <a:tailEnd type="none" w="med" len="med"/>
                    </a:lnR>
                    <a:lnT w="6350" cap="flat" cmpd="sng" algn="ctr">
                      <a:solidFill>
                        <a:srgbClr val="99ACC2"/>
                      </a:solidFill>
                      <a:prstDash val="solid"/>
                      <a:round/>
                      <a:headEnd type="none" w="med" len="med"/>
                      <a:tailEnd type="none" w="med" len="med"/>
                    </a:lnT>
                    <a:lnB w="6350" cap="flat" cmpd="sng" algn="ctr">
                      <a:solidFill>
                        <a:srgbClr val="99ACC2"/>
                      </a:solidFill>
                      <a:prstDash val="solid"/>
                      <a:round/>
                      <a:headEnd type="none" w="med" len="med"/>
                      <a:tailEnd type="none" w="med" len="med"/>
                    </a:lnB>
                    <a:solidFill>
                      <a:srgbClr val="EFFAFF"/>
                    </a:solidFill>
                  </a:tcPr>
                </a:tc>
                <a:tc>
                  <a:txBody>
                    <a:bodyPr/>
                    <a:lstStyle/>
                    <a:p>
                      <a:pPr fontAlgn="t"/>
                      <a:r>
                        <a:rPr lang="en-US" sz="1200" dirty="0">
                          <a:effectLst/>
                        </a:rPr>
                        <a:t>264.00</a:t>
                      </a:r>
                    </a:p>
                  </a:txBody>
                  <a:tcPr marL="15989" marR="15989" marT="15989" marB="15989">
                    <a:lnL w="6350" cap="flat" cmpd="sng" algn="ctr">
                      <a:solidFill>
                        <a:srgbClr val="99ACC2"/>
                      </a:solidFill>
                      <a:prstDash val="solid"/>
                      <a:round/>
                      <a:headEnd type="none" w="med" len="med"/>
                      <a:tailEnd type="none" w="med" len="med"/>
                    </a:lnL>
                    <a:lnR w="6350" cap="flat" cmpd="sng" algn="ctr">
                      <a:solidFill>
                        <a:srgbClr val="99ACC2"/>
                      </a:solidFill>
                      <a:prstDash val="solid"/>
                      <a:round/>
                      <a:headEnd type="none" w="med" len="med"/>
                      <a:tailEnd type="none" w="med" len="med"/>
                    </a:lnR>
                    <a:lnT w="6350" cap="flat" cmpd="sng" algn="ctr">
                      <a:solidFill>
                        <a:srgbClr val="99ACC2"/>
                      </a:solidFill>
                      <a:prstDash val="solid"/>
                      <a:round/>
                      <a:headEnd type="none" w="med" len="med"/>
                      <a:tailEnd type="none" w="med" len="med"/>
                    </a:lnT>
                    <a:lnB w="6350" cap="flat" cmpd="sng" algn="ctr">
                      <a:solidFill>
                        <a:srgbClr val="99ACC2"/>
                      </a:solidFill>
                      <a:prstDash val="solid"/>
                      <a:round/>
                      <a:headEnd type="none" w="med" len="med"/>
                      <a:tailEnd type="none" w="med" len="med"/>
                    </a:lnB>
                    <a:solidFill>
                      <a:srgbClr val="EFFAFF"/>
                    </a:solidFill>
                  </a:tcPr>
                </a:tc>
                <a:tc>
                  <a:txBody>
                    <a:bodyPr/>
                    <a:lstStyle/>
                    <a:p>
                      <a:pPr fontAlgn="t"/>
                      <a:r>
                        <a:rPr lang="en-US" sz="1200" dirty="0">
                          <a:effectLst/>
                        </a:rPr>
                        <a:t>-4000.00</a:t>
                      </a:r>
                    </a:p>
                  </a:txBody>
                  <a:tcPr marL="15989" marR="15989" marT="15989" marB="15989">
                    <a:lnL w="6350" cap="flat" cmpd="sng" algn="ctr">
                      <a:solidFill>
                        <a:srgbClr val="99ACC2"/>
                      </a:solidFill>
                      <a:prstDash val="solid"/>
                      <a:round/>
                      <a:headEnd type="none" w="med" len="med"/>
                      <a:tailEnd type="none" w="med" len="med"/>
                    </a:lnL>
                    <a:lnR w="6350" cap="flat" cmpd="sng" algn="ctr">
                      <a:solidFill>
                        <a:srgbClr val="99ACC2"/>
                      </a:solidFill>
                      <a:prstDash val="solid"/>
                      <a:round/>
                      <a:headEnd type="none" w="med" len="med"/>
                      <a:tailEnd type="none" w="med" len="med"/>
                    </a:lnR>
                    <a:lnT w="6350" cap="flat" cmpd="sng" algn="ctr">
                      <a:solidFill>
                        <a:srgbClr val="99ACC2"/>
                      </a:solidFill>
                      <a:prstDash val="solid"/>
                      <a:round/>
                      <a:headEnd type="none" w="med" len="med"/>
                      <a:tailEnd type="none" w="med" len="med"/>
                    </a:lnT>
                    <a:lnB w="6350" cap="flat" cmpd="sng" algn="ctr">
                      <a:solidFill>
                        <a:srgbClr val="99ACC2"/>
                      </a:solidFill>
                      <a:prstDash val="solid"/>
                      <a:round/>
                      <a:headEnd type="none" w="med" len="med"/>
                      <a:tailEnd type="none" w="med" len="med"/>
                    </a:lnB>
                    <a:solidFill>
                      <a:srgbClr val="EFFAFF"/>
                    </a:solidFill>
                  </a:tcPr>
                </a:tc>
                <a:extLst>
                  <a:ext uri="{0D108BD9-81ED-4DB2-BD59-A6C34878D82A}">
                    <a16:rowId xmlns:a16="http://schemas.microsoft.com/office/drawing/2014/main" val="3322506728"/>
                  </a:ext>
                </a:extLst>
              </a:tr>
              <a:tr h="510402">
                <a:tc>
                  <a:txBody>
                    <a:bodyPr/>
                    <a:lstStyle/>
                    <a:p>
                      <a:pPr fontAlgn="t"/>
                      <a:r>
                        <a:rPr lang="en-US" sz="1200">
                          <a:effectLst/>
                        </a:rPr>
                        <a:t>Test Design</a:t>
                      </a:r>
                    </a:p>
                  </a:txBody>
                  <a:tcPr marL="15989" marR="15989" marT="15989" marB="15989">
                    <a:lnL w="6350" cap="flat" cmpd="sng" algn="ctr">
                      <a:solidFill>
                        <a:srgbClr val="99ACC2"/>
                      </a:solidFill>
                      <a:prstDash val="solid"/>
                      <a:round/>
                      <a:headEnd type="none" w="med" len="med"/>
                      <a:tailEnd type="none" w="med" len="med"/>
                    </a:lnL>
                    <a:lnR w="6350" cap="flat" cmpd="sng" algn="ctr">
                      <a:solidFill>
                        <a:srgbClr val="99ACC2"/>
                      </a:solidFill>
                      <a:prstDash val="solid"/>
                      <a:round/>
                      <a:headEnd type="none" w="med" len="med"/>
                      <a:tailEnd type="none" w="med" len="med"/>
                    </a:lnR>
                    <a:lnT w="6350" cap="flat" cmpd="sng" algn="ctr">
                      <a:solidFill>
                        <a:srgbClr val="99ACC2"/>
                      </a:solidFill>
                      <a:prstDash val="solid"/>
                      <a:round/>
                      <a:headEnd type="none" w="med" len="med"/>
                      <a:tailEnd type="none" w="med" len="med"/>
                    </a:lnT>
                    <a:lnB w="6350" cap="flat" cmpd="sng" algn="ctr">
                      <a:solidFill>
                        <a:srgbClr val="99ACC2"/>
                      </a:solidFill>
                      <a:prstDash val="solid"/>
                      <a:round/>
                      <a:headEnd type="none" w="med" len="med"/>
                      <a:tailEnd type="none" w="med" len="med"/>
                    </a:lnB>
                  </a:tcPr>
                </a:tc>
                <a:tc>
                  <a:txBody>
                    <a:bodyPr/>
                    <a:lstStyle/>
                    <a:p>
                      <a:pPr fontAlgn="t"/>
                      <a:r>
                        <a:rPr lang="en-US" sz="1200">
                          <a:effectLst/>
                        </a:rPr>
                        <a:t>0.19</a:t>
                      </a:r>
                    </a:p>
                  </a:txBody>
                  <a:tcPr marL="15989" marR="15989" marT="15989" marB="15989">
                    <a:lnL w="6350" cap="flat" cmpd="sng" algn="ctr">
                      <a:solidFill>
                        <a:srgbClr val="99ACC2"/>
                      </a:solidFill>
                      <a:prstDash val="solid"/>
                      <a:round/>
                      <a:headEnd type="none" w="med" len="med"/>
                      <a:tailEnd type="none" w="med" len="med"/>
                    </a:lnL>
                    <a:lnR w="6350" cap="flat" cmpd="sng" algn="ctr">
                      <a:solidFill>
                        <a:srgbClr val="99ACC2"/>
                      </a:solidFill>
                      <a:prstDash val="solid"/>
                      <a:round/>
                      <a:headEnd type="none" w="med" len="med"/>
                      <a:tailEnd type="none" w="med" len="med"/>
                    </a:lnR>
                    <a:lnT w="6350" cap="flat" cmpd="sng" algn="ctr">
                      <a:solidFill>
                        <a:srgbClr val="99ACC2"/>
                      </a:solidFill>
                      <a:prstDash val="solid"/>
                      <a:round/>
                      <a:headEnd type="none" w="med" len="med"/>
                      <a:tailEnd type="none" w="med" len="med"/>
                    </a:lnT>
                    <a:lnB w="6350" cap="flat" cmpd="sng" algn="ctr">
                      <a:solidFill>
                        <a:srgbClr val="99ACC2"/>
                      </a:solidFill>
                      <a:prstDash val="solid"/>
                      <a:round/>
                      <a:headEnd type="none" w="med" len="med"/>
                      <a:tailEnd type="none" w="med" len="med"/>
                    </a:lnB>
                  </a:tcPr>
                </a:tc>
                <a:tc>
                  <a:txBody>
                    <a:bodyPr/>
                    <a:lstStyle/>
                    <a:p>
                      <a:pPr fontAlgn="t"/>
                      <a:r>
                        <a:rPr lang="en-US" sz="1200">
                          <a:effectLst/>
                        </a:rPr>
                        <a:t>3410.00</a:t>
                      </a:r>
                    </a:p>
                  </a:txBody>
                  <a:tcPr marL="15989" marR="15989" marT="15989" marB="15989">
                    <a:lnL w="6350" cap="flat" cmpd="sng" algn="ctr">
                      <a:solidFill>
                        <a:srgbClr val="99ACC2"/>
                      </a:solidFill>
                      <a:prstDash val="solid"/>
                      <a:round/>
                      <a:headEnd type="none" w="med" len="med"/>
                      <a:tailEnd type="none" w="med" len="med"/>
                    </a:lnL>
                    <a:lnR w="6350" cap="flat" cmpd="sng" algn="ctr">
                      <a:solidFill>
                        <a:srgbClr val="99ACC2"/>
                      </a:solidFill>
                      <a:prstDash val="solid"/>
                      <a:round/>
                      <a:headEnd type="none" w="med" len="med"/>
                      <a:tailEnd type="none" w="med" len="med"/>
                    </a:lnR>
                    <a:lnT w="6350" cap="flat" cmpd="sng" algn="ctr">
                      <a:solidFill>
                        <a:srgbClr val="99ACC2"/>
                      </a:solidFill>
                      <a:prstDash val="solid"/>
                      <a:round/>
                      <a:headEnd type="none" w="med" len="med"/>
                      <a:tailEnd type="none" w="med" len="med"/>
                    </a:lnT>
                    <a:lnB w="6350" cap="flat" cmpd="sng" algn="ctr">
                      <a:solidFill>
                        <a:srgbClr val="99ACC2"/>
                      </a:solidFill>
                      <a:prstDash val="solid"/>
                      <a:round/>
                      <a:headEnd type="none" w="med" len="med"/>
                      <a:tailEnd type="none" w="med" len="med"/>
                    </a:lnB>
                  </a:tcPr>
                </a:tc>
                <a:tc>
                  <a:txBody>
                    <a:bodyPr/>
                    <a:lstStyle/>
                    <a:p>
                      <a:pPr fontAlgn="t"/>
                      <a:r>
                        <a:rPr lang="en-US" sz="1200" dirty="0">
                          <a:effectLst/>
                        </a:rPr>
                        <a:t>-85245.16</a:t>
                      </a:r>
                    </a:p>
                  </a:txBody>
                  <a:tcPr marL="15989" marR="15989" marT="15989" marB="15989">
                    <a:lnL w="6350" cap="flat" cmpd="sng" algn="ctr">
                      <a:solidFill>
                        <a:srgbClr val="99ACC2"/>
                      </a:solidFill>
                      <a:prstDash val="solid"/>
                      <a:round/>
                      <a:headEnd type="none" w="med" len="med"/>
                      <a:tailEnd type="none" w="med" len="med"/>
                    </a:lnL>
                    <a:lnR w="6350" cap="flat" cmpd="sng" algn="ctr">
                      <a:solidFill>
                        <a:srgbClr val="99ACC2"/>
                      </a:solidFill>
                      <a:prstDash val="solid"/>
                      <a:round/>
                      <a:headEnd type="none" w="med" len="med"/>
                      <a:tailEnd type="none" w="med" len="med"/>
                    </a:lnR>
                    <a:lnT w="6350" cap="flat" cmpd="sng" algn="ctr">
                      <a:solidFill>
                        <a:srgbClr val="99ACC2"/>
                      </a:solidFill>
                      <a:prstDash val="solid"/>
                      <a:round/>
                      <a:headEnd type="none" w="med" len="med"/>
                      <a:tailEnd type="none" w="med" len="med"/>
                    </a:lnT>
                    <a:lnB w="6350" cap="flat" cmpd="sng" algn="ctr">
                      <a:solidFill>
                        <a:srgbClr val="99ACC2"/>
                      </a:solidFill>
                      <a:prstDash val="solid"/>
                      <a:round/>
                      <a:headEnd type="none" w="med" len="med"/>
                      <a:tailEnd type="none" w="med" len="med"/>
                    </a:lnB>
                  </a:tcPr>
                </a:tc>
                <a:extLst>
                  <a:ext uri="{0D108BD9-81ED-4DB2-BD59-A6C34878D82A}">
                    <a16:rowId xmlns:a16="http://schemas.microsoft.com/office/drawing/2014/main" val="1358914594"/>
                  </a:ext>
                </a:extLst>
              </a:tr>
              <a:tr h="349639">
                <a:tc>
                  <a:txBody>
                    <a:bodyPr/>
                    <a:lstStyle/>
                    <a:p>
                      <a:pPr fontAlgn="t"/>
                      <a:r>
                        <a:rPr lang="en-US" sz="1200">
                          <a:effectLst/>
                        </a:rPr>
                        <a:t>Test Execution</a:t>
                      </a:r>
                    </a:p>
                  </a:txBody>
                  <a:tcPr marL="15989" marR="15989" marT="15989" marB="15989">
                    <a:lnL w="6350" cap="flat" cmpd="sng" algn="ctr">
                      <a:solidFill>
                        <a:srgbClr val="99ACC2"/>
                      </a:solidFill>
                      <a:prstDash val="solid"/>
                      <a:round/>
                      <a:headEnd type="none" w="med" len="med"/>
                      <a:tailEnd type="none" w="med" len="med"/>
                    </a:lnL>
                    <a:lnR w="6350" cap="flat" cmpd="sng" algn="ctr">
                      <a:solidFill>
                        <a:srgbClr val="99ACC2"/>
                      </a:solidFill>
                      <a:prstDash val="solid"/>
                      <a:round/>
                      <a:headEnd type="none" w="med" len="med"/>
                      <a:tailEnd type="none" w="med" len="med"/>
                    </a:lnR>
                    <a:lnT w="6350" cap="flat" cmpd="sng" algn="ctr">
                      <a:solidFill>
                        <a:srgbClr val="99ACC2"/>
                      </a:solidFill>
                      <a:prstDash val="solid"/>
                      <a:round/>
                      <a:headEnd type="none" w="med" len="med"/>
                      <a:tailEnd type="none" w="med" len="med"/>
                    </a:lnT>
                    <a:lnB w="6350" cap="flat" cmpd="sng" algn="ctr">
                      <a:solidFill>
                        <a:srgbClr val="99ACC2"/>
                      </a:solidFill>
                      <a:prstDash val="solid"/>
                      <a:round/>
                      <a:headEnd type="none" w="med" len="med"/>
                      <a:tailEnd type="none" w="med" len="med"/>
                    </a:lnB>
                    <a:solidFill>
                      <a:srgbClr val="EFFAFF"/>
                    </a:solidFill>
                  </a:tcPr>
                </a:tc>
                <a:tc>
                  <a:txBody>
                    <a:bodyPr/>
                    <a:lstStyle/>
                    <a:p>
                      <a:pPr fontAlgn="t"/>
                      <a:r>
                        <a:rPr lang="en-US" sz="1200">
                          <a:effectLst/>
                        </a:rPr>
                        <a:t>1395.00</a:t>
                      </a:r>
                    </a:p>
                  </a:txBody>
                  <a:tcPr marL="15989" marR="15989" marT="15989" marB="15989">
                    <a:lnL w="6350" cap="flat" cmpd="sng" algn="ctr">
                      <a:solidFill>
                        <a:srgbClr val="99ACC2"/>
                      </a:solidFill>
                      <a:prstDash val="solid"/>
                      <a:round/>
                      <a:headEnd type="none" w="med" len="med"/>
                      <a:tailEnd type="none" w="med" len="med"/>
                    </a:lnL>
                    <a:lnR w="6350" cap="flat" cmpd="sng" algn="ctr">
                      <a:solidFill>
                        <a:srgbClr val="99ACC2"/>
                      </a:solidFill>
                      <a:prstDash val="solid"/>
                      <a:round/>
                      <a:headEnd type="none" w="med" len="med"/>
                      <a:tailEnd type="none" w="med" len="med"/>
                    </a:lnR>
                    <a:lnT w="6350" cap="flat" cmpd="sng" algn="ctr">
                      <a:solidFill>
                        <a:srgbClr val="99ACC2"/>
                      </a:solidFill>
                      <a:prstDash val="solid"/>
                      <a:round/>
                      <a:headEnd type="none" w="med" len="med"/>
                      <a:tailEnd type="none" w="med" len="med"/>
                    </a:lnT>
                    <a:lnB w="6350" cap="flat" cmpd="sng" algn="ctr">
                      <a:solidFill>
                        <a:srgbClr val="99ACC2"/>
                      </a:solidFill>
                      <a:prstDash val="solid"/>
                      <a:round/>
                      <a:headEnd type="none" w="med" len="med"/>
                      <a:tailEnd type="none" w="med" len="med"/>
                    </a:lnB>
                    <a:solidFill>
                      <a:srgbClr val="EFFAFF"/>
                    </a:solidFill>
                  </a:tcPr>
                </a:tc>
                <a:tc>
                  <a:txBody>
                    <a:bodyPr/>
                    <a:lstStyle/>
                    <a:p>
                      <a:pPr fontAlgn="t"/>
                      <a:r>
                        <a:rPr lang="en-US" sz="1200" dirty="0">
                          <a:effectLst/>
                        </a:rPr>
                        <a:t>18.30</a:t>
                      </a:r>
                    </a:p>
                  </a:txBody>
                  <a:tcPr marL="15989" marR="15989" marT="15989" marB="15989">
                    <a:lnL w="6350" cap="flat" cmpd="sng" algn="ctr">
                      <a:solidFill>
                        <a:srgbClr val="99ACC2"/>
                      </a:solidFill>
                      <a:prstDash val="solid"/>
                      <a:round/>
                      <a:headEnd type="none" w="med" len="med"/>
                      <a:tailEnd type="none" w="med" len="med"/>
                    </a:lnL>
                    <a:lnR w="6350" cap="flat" cmpd="sng" algn="ctr">
                      <a:solidFill>
                        <a:srgbClr val="99ACC2"/>
                      </a:solidFill>
                      <a:prstDash val="solid"/>
                      <a:round/>
                      <a:headEnd type="none" w="med" len="med"/>
                      <a:tailEnd type="none" w="med" len="med"/>
                    </a:lnR>
                    <a:lnT w="6350" cap="flat" cmpd="sng" algn="ctr">
                      <a:solidFill>
                        <a:srgbClr val="99ACC2"/>
                      </a:solidFill>
                      <a:prstDash val="solid"/>
                      <a:round/>
                      <a:headEnd type="none" w="med" len="med"/>
                      <a:tailEnd type="none" w="med" len="med"/>
                    </a:lnT>
                    <a:lnB w="6350" cap="flat" cmpd="sng" algn="ctr">
                      <a:solidFill>
                        <a:srgbClr val="99ACC2"/>
                      </a:solidFill>
                      <a:prstDash val="solid"/>
                      <a:round/>
                      <a:headEnd type="none" w="med" len="med"/>
                      <a:tailEnd type="none" w="med" len="med"/>
                    </a:lnB>
                    <a:solidFill>
                      <a:srgbClr val="EFFAFF"/>
                    </a:solidFill>
                  </a:tcPr>
                </a:tc>
                <a:tc>
                  <a:txBody>
                    <a:bodyPr/>
                    <a:lstStyle/>
                    <a:p>
                      <a:pPr fontAlgn="t"/>
                      <a:r>
                        <a:rPr lang="en-US" sz="1200" dirty="0">
                          <a:effectLst/>
                        </a:rPr>
                        <a:t>34417.53</a:t>
                      </a:r>
                    </a:p>
                  </a:txBody>
                  <a:tcPr marL="15989" marR="15989" marT="15989" marB="15989">
                    <a:lnL w="6350" cap="flat" cmpd="sng" algn="ctr">
                      <a:solidFill>
                        <a:srgbClr val="99ACC2"/>
                      </a:solidFill>
                      <a:prstDash val="solid"/>
                      <a:round/>
                      <a:headEnd type="none" w="med" len="med"/>
                      <a:tailEnd type="none" w="med" len="med"/>
                    </a:lnL>
                    <a:lnR w="6350" cap="flat" cmpd="sng" algn="ctr">
                      <a:solidFill>
                        <a:srgbClr val="99ACC2"/>
                      </a:solidFill>
                      <a:prstDash val="solid"/>
                      <a:round/>
                      <a:headEnd type="none" w="med" len="med"/>
                      <a:tailEnd type="none" w="med" len="med"/>
                    </a:lnR>
                    <a:lnT w="6350" cap="flat" cmpd="sng" algn="ctr">
                      <a:solidFill>
                        <a:srgbClr val="99ACC2"/>
                      </a:solidFill>
                      <a:prstDash val="solid"/>
                      <a:round/>
                      <a:headEnd type="none" w="med" len="med"/>
                      <a:tailEnd type="none" w="med" len="med"/>
                    </a:lnT>
                    <a:lnB w="6350" cap="flat" cmpd="sng" algn="ctr">
                      <a:solidFill>
                        <a:srgbClr val="99ACC2"/>
                      </a:solidFill>
                      <a:prstDash val="solid"/>
                      <a:round/>
                      <a:headEnd type="none" w="med" len="med"/>
                      <a:tailEnd type="none" w="med" len="med"/>
                    </a:lnB>
                    <a:solidFill>
                      <a:srgbClr val="EFFAFF"/>
                    </a:solidFill>
                  </a:tcPr>
                </a:tc>
                <a:extLst>
                  <a:ext uri="{0D108BD9-81ED-4DB2-BD59-A6C34878D82A}">
                    <a16:rowId xmlns:a16="http://schemas.microsoft.com/office/drawing/2014/main" val="1474044291"/>
                  </a:ext>
                </a:extLst>
              </a:tr>
              <a:tr h="349639">
                <a:tc>
                  <a:txBody>
                    <a:bodyPr/>
                    <a:lstStyle/>
                    <a:p>
                      <a:pPr fontAlgn="t"/>
                      <a:r>
                        <a:rPr lang="en-US" sz="1200">
                          <a:effectLst/>
                        </a:rPr>
                        <a:t>Test Regression</a:t>
                      </a:r>
                    </a:p>
                  </a:txBody>
                  <a:tcPr marL="15989" marR="15989" marT="15989" marB="15989">
                    <a:lnL w="6350" cap="flat" cmpd="sng" algn="ctr">
                      <a:solidFill>
                        <a:srgbClr val="99ACC2"/>
                      </a:solidFill>
                      <a:prstDash val="solid"/>
                      <a:round/>
                      <a:headEnd type="none" w="med" len="med"/>
                      <a:tailEnd type="none" w="med" len="med"/>
                    </a:lnL>
                    <a:lnR w="6350" cap="flat" cmpd="sng" algn="ctr">
                      <a:solidFill>
                        <a:srgbClr val="99ACC2"/>
                      </a:solidFill>
                      <a:prstDash val="solid"/>
                      <a:round/>
                      <a:headEnd type="none" w="med" len="med"/>
                      <a:tailEnd type="none" w="med" len="med"/>
                    </a:lnR>
                    <a:lnT w="6350" cap="flat" cmpd="sng" algn="ctr">
                      <a:solidFill>
                        <a:srgbClr val="99ACC2"/>
                      </a:solidFill>
                      <a:prstDash val="solid"/>
                      <a:round/>
                      <a:headEnd type="none" w="med" len="med"/>
                      <a:tailEnd type="none" w="med" len="med"/>
                    </a:lnT>
                    <a:lnB w="6350" cap="flat" cmpd="sng" algn="ctr">
                      <a:solidFill>
                        <a:srgbClr val="99ACC2"/>
                      </a:solidFill>
                      <a:prstDash val="solid"/>
                      <a:round/>
                      <a:headEnd type="none" w="med" len="med"/>
                      <a:tailEnd type="none" w="med" len="med"/>
                    </a:lnB>
                  </a:tcPr>
                </a:tc>
                <a:tc>
                  <a:txBody>
                    <a:bodyPr/>
                    <a:lstStyle/>
                    <a:p>
                      <a:pPr fontAlgn="t"/>
                      <a:r>
                        <a:rPr lang="en-US" sz="1200">
                          <a:effectLst/>
                        </a:rPr>
                        <a:t>27900.00</a:t>
                      </a:r>
                    </a:p>
                  </a:txBody>
                  <a:tcPr marL="15989" marR="15989" marT="15989" marB="15989">
                    <a:lnL w="6350" cap="flat" cmpd="sng" algn="ctr">
                      <a:solidFill>
                        <a:srgbClr val="99ACC2"/>
                      </a:solidFill>
                      <a:prstDash val="solid"/>
                      <a:round/>
                      <a:headEnd type="none" w="med" len="med"/>
                      <a:tailEnd type="none" w="med" len="med"/>
                    </a:lnL>
                    <a:lnR w="6350" cap="flat" cmpd="sng" algn="ctr">
                      <a:solidFill>
                        <a:srgbClr val="99ACC2"/>
                      </a:solidFill>
                      <a:prstDash val="solid"/>
                      <a:round/>
                      <a:headEnd type="none" w="med" len="med"/>
                      <a:tailEnd type="none" w="med" len="med"/>
                    </a:lnR>
                    <a:lnT w="6350" cap="flat" cmpd="sng" algn="ctr">
                      <a:solidFill>
                        <a:srgbClr val="99ACC2"/>
                      </a:solidFill>
                      <a:prstDash val="solid"/>
                      <a:round/>
                      <a:headEnd type="none" w="med" len="med"/>
                      <a:tailEnd type="none" w="med" len="med"/>
                    </a:lnT>
                    <a:lnB w="6350" cap="flat" cmpd="sng" algn="ctr">
                      <a:solidFill>
                        <a:srgbClr val="99ACC2"/>
                      </a:solidFill>
                      <a:prstDash val="solid"/>
                      <a:round/>
                      <a:headEnd type="none" w="med" len="med"/>
                      <a:tailEnd type="none" w="med" len="med"/>
                    </a:lnB>
                  </a:tcPr>
                </a:tc>
                <a:tc>
                  <a:txBody>
                    <a:bodyPr/>
                    <a:lstStyle/>
                    <a:p>
                      <a:pPr fontAlgn="t"/>
                      <a:r>
                        <a:rPr lang="en-US" sz="1200">
                          <a:effectLst/>
                        </a:rPr>
                        <a:t>150.00</a:t>
                      </a:r>
                    </a:p>
                  </a:txBody>
                  <a:tcPr marL="15989" marR="15989" marT="15989" marB="15989">
                    <a:lnL w="6350" cap="flat" cmpd="sng" algn="ctr">
                      <a:solidFill>
                        <a:srgbClr val="99ACC2"/>
                      </a:solidFill>
                      <a:prstDash val="solid"/>
                      <a:round/>
                      <a:headEnd type="none" w="med" len="med"/>
                      <a:tailEnd type="none" w="med" len="med"/>
                    </a:lnL>
                    <a:lnR w="6350" cap="flat" cmpd="sng" algn="ctr">
                      <a:solidFill>
                        <a:srgbClr val="99ACC2"/>
                      </a:solidFill>
                      <a:prstDash val="solid"/>
                      <a:round/>
                      <a:headEnd type="none" w="med" len="med"/>
                      <a:tailEnd type="none" w="med" len="med"/>
                    </a:lnR>
                    <a:lnT w="6350" cap="flat" cmpd="sng" algn="ctr">
                      <a:solidFill>
                        <a:srgbClr val="99ACC2"/>
                      </a:solidFill>
                      <a:prstDash val="solid"/>
                      <a:round/>
                      <a:headEnd type="none" w="med" len="med"/>
                      <a:tailEnd type="none" w="med" len="med"/>
                    </a:lnT>
                    <a:lnB w="6350" cap="flat" cmpd="sng" algn="ctr">
                      <a:solidFill>
                        <a:srgbClr val="99ACC2"/>
                      </a:solidFill>
                      <a:prstDash val="solid"/>
                      <a:round/>
                      <a:headEnd type="none" w="med" len="med"/>
                      <a:tailEnd type="none" w="med" len="med"/>
                    </a:lnB>
                  </a:tcPr>
                </a:tc>
                <a:tc>
                  <a:txBody>
                    <a:bodyPr/>
                    <a:lstStyle/>
                    <a:p>
                      <a:pPr fontAlgn="t"/>
                      <a:r>
                        <a:rPr lang="en-US" sz="1200" dirty="0">
                          <a:effectLst/>
                        </a:rPr>
                        <a:t>693732.64</a:t>
                      </a:r>
                    </a:p>
                  </a:txBody>
                  <a:tcPr marL="15989" marR="15989" marT="15989" marB="15989">
                    <a:lnL w="6350" cap="flat" cmpd="sng" algn="ctr">
                      <a:solidFill>
                        <a:srgbClr val="99ACC2"/>
                      </a:solidFill>
                      <a:prstDash val="solid"/>
                      <a:round/>
                      <a:headEnd type="none" w="med" len="med"/>
                      <a:tailEnd type="none" w="med" len="med"/>
                    </a:lnL>
                    <a:lnR w="6350" cap="flat" cmpd="sng" algn="ctr">
                      <a:solidFill>
                        <a:srgbClr val="99ACC2"/>
                      </a:solidFill>
                      <a:prstDash val="solid"/>
                      <a:round/>
                      <a:headEnd type="none" w="med" len="med"/>
                      <a:tailEnd type="none" w="med" len="med"/>
                    </a:lnR>
                    <a:lnT w="6350" cap="flat" cmpd="sng" algn="ctr">
                      <a:solidFill>
                        <a:srgbClr val="99ACC2"/>
                      </a:solidFill>
                      <a:prstDash val="solid"/>
                      <a:round/>
                      <a:headEnd type="none" w="med" len="med"/>
                      <a:tailEnd type="none" w="med" len="med"/>
                    </a:lnT>
                    <a:lnB w="6350" cap="flat" cmpd="sng" algn="ctr">
                      <a:solidFill>
                        <a:srgbClr val="99ACC2"/>
                      </a:solidFill>
                      <a:prstDash val="solid"/>
                      <a:round/>
                      <a:headEnd type="none" w="med" len="med"/>
                      <a:tailEnd type="none" w="med" len="med"/>
                    </a:lnB>
                  </a:tcPr>
                </a:tc>
                <a:extLst>
                  <a:ext uri="{0D108BD9-81ED-4DB2-BD59-A6C34878D82A}">
                    <a16:rowId xmlns:a16="http://schemas.microsoft.com/office/drawing/2014/main" val="1500199855"/>
                  </a:ext>
                </a:extLst>
              </a:tr>
              <a:tr h="510402">
                <a:tc>
                  <a:txBody>
                    <a:bodyPr/>
                    <a:lstStyle/>
                    <a:p>
                      <a:pPr fontAlgn="t"/>
                      <a:r>
                        <a:rPr lang="en-US" sz="1200">
                          <a:effectLst/>
                        </a:rPr>
                        <a:t>Reporting</a:t>
                      </a:r>
                    </a:p>
                  </a:txBody>
                  <a:tcPr marL="15989" marR="15989" marT="15989" marB="15989">
                    <a:lnL w="6350" cap="flat" cmpd="sng" algn="ctr">
                      <a:solidFill>
                        <a:srgbClr val="99ACC2"/>
                      </a:solidFill>
                      <a:prstDash val="solid"/>
                      <a:round/>
                      <a:headEnd type="none" w="med" len="med"/>
                      <a:tailEnd type="none" w="med" len="med"/>
                    </a:lnL>
                    <a:lnR w="6350" cap="flat" cmpd="sng" algn="ctr">
                      <a:solidFill>
                        <a:srgbClr val="99ACC2"/>
                      </a:solidFill>
                      <a:prstDash val="solid"/>
                      <a:round/>
                      <a:headEnd type="none" w="med" len="med"/>
                      <a:tailEnd type="none" w="med" len="med"/>
                    </a:lnR>
                    <a:lnT w="6350" cap="flat" cmpd="sng" algn="ctr">
                      <a:solidFill>
                        <a:srgbClr val="99ACC2"/>
                      </a:solidFill>
                      <a:prstDash val="solid"/>
                      <a:round/>
                      <a:headEnd type="none" w="med" len="med"/>
                      <a:tailEnd type="none" w="med" len="med"/>
                    </a:lnT>
                    <a:lnB w="6350" cap="flat" cmpd="sng" algn="ctr">
                      <a:solidFill>
                        <a:srgbClr val="99ACC2"/>
                      </a:solidFill>
                      <a:prstDash val="solid"/>
                      <a:round/>
                      <a:headEnd type="none" w="med" len="med"/>
                      <a:tailEnd type="none" w="med" len="med"/>
                    </a:lnB>
                    <a:solidFill>
                      <a:srgbClr val="EFFAFF"/>
                    </a:solidFill>
                  </a:tcPr>
                </a:tc>
                <a:tc>
                  <a:txBody>
                    <a:bodyPr/>
                    <a:lstStyle/>
                    <a:p>
                      <a:pPr fontAlgn="t"/>
                      <a:r>
                        <a:rPr lang="en-US" sz="1200">
                          <a:effectLst/>
                        </a:rPr>
                        <a:t>56.00</a:t>
                      </a:r>
                    </a:p>
                  </a:txBody>
                  <a:tcPr marL="15989" marR="15989" marT="15989" marB="15989">
                    <a:lnL w="6350" cap="flat" cmpd="sng" algn="ctr">
                      <a:solidFill>
                        <a:srgbClr val="99ACC2"/>
                      </a:solidFill>
                      <a:prstDash val="solid"/>
                      <a:round/>
                      <a:headEnd type="none" w="med" len="med"/>
                      <a:tailEnd type="none" w="med" len="med"/>
                    </a:lnL>
                    <a:lnR w="6350" cap="flat" cmpd="sng" algn="ctr">
                      <a:solidFill>
                        <a:srgbClr val="99ACC2"/>
                      </a:solidFill>
                      <a:prstDash val="solid"/>
                      <a:round/>
                      <a:headEnd type="none" w="med" len="med"/>
                      <a:tailEnd type="none" w="med" len="med"/>
                    </a:lnR>
                    <a:lnT w="6350" cap="flat" cmpd="sng" algn="ctr">
                      <a:solidFill>
                        <a:srgbClr val="99ACC2"/>
                      </a:solidFill>
                      <a:prstDash val="solid"/>
                      <a:round/>
                      <a:headEnd type="none" w="med" len="med"/>
                      <a:tailEnd type="none" w="med" len="med"/>
                    </a:lnT>
                    <a:lnB w="6350" cap="flat" cmpd="sng" algn="ctr">
                      <a:solidFill>
                        <a:srgbClr val="99ACC2"/>
                      </a:solidFill>
                      <a:prstDash val="solid"/>
                      <a:round/>
                      <a:headEnd type="none" w="med" len="med"/>
                      <a:tailEnd type="none" w="med" len="med"/>
                    </a:lnB>
                    <a:solidFill>
                      <a:srgbClr val="EFFAFF"/>
                    </a:solidFill>
                  </a:tcPr>
                </a:tc>
                <a:tc>
                  <a:txBody>
                    <a:bodyPr/>
                    <a:lstStyle/>
                    <a:p>
                      <a:pPr fontAlgn="t"/>
                      <a:r>
                        <a:rPr lang="en-US" sz="1200">
                          <a:effectLst/>
                        </a:rPr>
                        <a:t>205.00</a:t>
                      </a:r>
                    </a:p>
                  </a:txBody>
                  <a:tcPr marL="15989" marR="15989" marT="15989" marB="15989">
                    <a:lnL w="6350" cap="flat" cmpd="sng" algn="ctr">
                      <a:solidFill>
                        <a:srgbClr val="99ACC2"/>
                      </a:solidFill>
                      <a:prstDash val="solid"/>
                      <a:round/>
                      <a:headEnd type="none" w="med" len="med"/>
                      <a:tailEnd type="none" w="med" len="med"/>
                    </a:lnL>
                    <a:lnR w="6350" cap="flat" cmpd="sng" algn="ctr">
                      <a:solidFill>
                        <a:srgbClr val="99ACC2"/>
                      </a:solidFill>
                      <a:prstDash val="solid"/>
                      <a:round/>
                      <a:headEnd type="none" w="med" len="med"/>
                      <a:tailEnd type="none" w="med" len="med"/>
                    </a:lnR>
                    <a:lnT w="6350" cap="flat" cmpd="sng" algn="ctr">
                      <a:solidFill>
                        <a:srgbClr val="99ACC2"/>
                      </a:solidFill>
                      <a:prstDash val="solid"/>
                      <a:round/>
                      <a:headEnd type="none" w="med" len="med"/>
                      <a:tailEnd type="none" w="med" len="med"/>
                    </a:lnT>
                    <a:lnB w="6350" cap="flat" cmpd="sng" algn="ctr">
                      <a:solidFill>
                        <a:srgbClr val="99ACC2"/>
                      </a:solidFill>
                      <a:prstDash val="solid"/>
                      <a:round/>
                      <a:headEnd type="none" w="med" len="med"/>
                      <a:tailEnd type="none" w="med" len="med"/>
                    </a:lnB>
                    <a:solidFill>
                      <a:srgbClr val="EFFAFF"/>
                    </a:solidFill>
                  </a:tcPr>
                </a:tc>
                <a:tc>
                  <a:txBody>
                    <a:bodyPr/>
                    <a:lstStyle/>
                    <a:p>
                      <a:pPr fontAlgn="t"/>
                      <a:r>
                        <a:rPr lang="en-US" sz="1200" dirty="0">
                          <a:effectLst/>
                        </a:rPr>
                        <a:t>-3725.00</a:t>
                      </a:r>
                    </a:p>
                  </a:txBody>
                  <a:tcPr marL="15989" marR="15989" marT="15989" marB="15989">
                    <a:lnL w="6350" cap="flat" cmpd="sng" algn="ctr">
                      <a:solidFill>
                        <a:srgbClr val="99ACC2"/>
                      </a:solidFill>
                      <a:prstDash val="solid"/>
                      <a:round/>
                      <a:headEnd type="none" w="med" len="med"/>
                      <a:tailEnd type="none" w="med" len="med"/>
                    </a:lnL>
                    <a:lnR w="6350" cap="flat" cmpd="sng" algn="ctr">
                      <a:solidFill>
                        <a:srgbClr val="99ACC2"/>
                      </a:solidFill>
                      <a:prstDash val="solid"/>
                      <a:round/>
                      <a:headEnd type="none" w="med" len="med"/>
                      <a:tailEnd type="none" w="med" len="med"/>
                    </a:lnR>
                    <a:lnT w="6350" cap="flat" cmpd="sng" algn="ctr">
                      <a:solidFill>
                        <a:srgbClr val="99ACC2"/>
                      </a:solidFill>
                      <a:prstDash val="solid"/>
                      <a:round/>
                      <a:headEnd type="none" w="med" len="med"/>
                      <a:tailEnd type="none" w="med" len="med"/>
                    </a:lnT>
                    <a:lnB w="6350" cap="flat" cmpd="sng" algn="ctr">
                      <a:solidFill>
                        <a:srgbClr val="99ACC2"/>
                      </a:solidFill>
                      <a:prstDash val="solid"/>
                      <a:round/>
                      <a:headEnd type="none" w="med" len="med"/>
                      <a:tailEnd type="none" w="med" len="med"/>
                    </a:lnB>
                    <a:solidFill>
                      <a:srgbClr val="EFFAFF"/>
                    </a:solidFill>
                  </a:tcPr>
                </a:tc>
                <a:extLst>
                  <a:ext uri="{0D108BD9-81ED-4DB2-BD59-A6C34878D82A}">
                    <a16:rowId xmlns:a16="http://schemas.microsoft.com/office/drawing/2014/main" val="3801582816"/>
                  </a:ext>
                </a:extLst>
              </a:tr>
            </a:tbl>
          </a:graphicData>
        </a:graphic>
      </p:graphicFrame>
      <p:sp>
        <p:nvSpPr>
          <p:cNvPr id="14" name="TextBox 13">
            <a:extLst>
              <a:ext uri="{FF2B5EF4-FFF2-40B4-BE49-F238E27FC236}">
                <a16:creationId xmlns:a16="http://schemas.microsoft.com/office/drawing/2014/main" id="{0BAF3FF5-82F3-38BA-3302-AE8EBBBD0C05}"/>
              </a:ext>
            </a:extLst>
          </p:cNvPr>
          <p:cNvSpPr txBox="1"/>
          <p:nvPr/>
        </p:nvSpPr>
        <p:spPr>
          <a:xfrm>
            <a:off x="474651" y="893509"/>
            <a:ext cx="5382373" cy="1077218"/>
          </a:xfrm>
          <a:prstGeom prst="rect">
            <a:avLst/>
          </a:prstGeom>
          <a:noFill/>
        </p:spPr>
        <p:txBody>
          <a:bodyPr wrap="square" rtlCol="0">
            <a:spAutoFit/>
          </a:bodyPr>
          <a:lstStyle/>
          <a:p>
            <a:pPr algn="just"/>
            <a:r>
              <a:rPr lang="en-US" sz="1600" b="0" i="0" dirty="0">
                <a:effectLst/>
                <a:latin typeface="Roboto Light" panose="02000000000000000000" pitchFamily="2" charset="0"/>
                <a:ea typeface="Roboto Light" panose="02000000000000000000" pitchFamily="2" charset="0"/>
                <a:cs typeface="Roboto Light" panose="02000000000000000000" pitchFamily="2" charset="0"/>
              </a:rPr>
              <a:t>The table below illustrates the investment of a real Automation Testing project:</a:t>
            </a:r>
          </a:p>
          <a:p>
            <a:pPr algn="just"/>
            <a:r>
              <a:rPr lang="en-US" sz="1600" b="1" dirty="0">
                <a:latin typeface="Roboto Light" panose="02000000000000000000" pitchFamily="2" charset="0"/>
                <a:ea typeface="Roboto Light" panose="02000000000000000000" pitchFamily="2" charset="0"/>
                <a:cs typeface="Roboto Light" panose="02000000000000000000" pitchFamily="2" charset="0"/>
              </a:rPr>
              <a:t>ROI= ((Gain from Investment - Cost of Investment)⁄Cost of Investment)  x 100</a:t>
            </a:r>
          </a:p>
        </p:txBody>
      </p:sp>
    </p:spTree>
    <p:extLst>
      <p:ext uri="{BB962C8B-B14F-4D97-AF65-F5344CB8AC3E}">
        <p14:creationId xmlns:p14="http://schemas.microsoft.com/office/powerpoint/2010/main" val="1223211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pSp>
        <p:nvGrpSpPr>
          <p:cNvPr id="99" name="Google Shape;99;p16"/>
          <p:cNvGrpSpPr/>
          <p:nvPr/>
        </p:nvGrpSpPr>
        <p:grpSpPr>
          <a:xfrm>
            <a:off x="152401" y="6252644"/>
            <a:ext cx="11887100" cy="510867"/>
            <a:chOff x="114300" y="4689483"/>
            <a:chExt cx="8915325" cy="383150"/>
          </a:xfrm>
        </p:grpSpPr>
        <p:pic>
          <p:nvPicPr>
            <p:cNvPr id="100" name="Google Shape;100;p16"/>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pic>
        <p:nvPicPr>
          <p:cNvPr id="102" name="Google Shape;102;p16"/>
          <p:cNvPicPr preferRelativeResize="0"/>
          <p:nvPr/>
        </p:nvPicPr>
        <p:blipFill>
          <a:blip r:embed="rId4">
            <a:alphaModFix/>
          </a:blip>
          <a:stretch>
            <a:fillRect/>
          </a:stretch>
        </p:blipFill>
        <p:spPr>
          <a:xfrm>
            <a:off x="152401" y="223000"/>
            <a:ext cx="269999" cy="586997"/>
          </a:xfrm>
          <a:prstGeom prst="rect">
            <a:avLst/>
          </a:prstGeom>
          <a:noFill/>
          <a:ln>
            <a:noFill/>
          </a:ln>
        </p:spPr>
      </p:pic>
      <p:sp>
        <p:nvSpPr>
          <p:cNvPr id="103" name="Google Shape;103;p16"/>
          <p:cNvSpPr txBox="1"/>
          <p:nvPr/>
        </p:nvSpPr>
        <p:spPr>
          <a:xfrm>
            <a:off x="524000" y="188101"/>
            <a:ext cx="7515600" cy="656614"/>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vi-VN" sz="2667" b="1" kern="0" dirty="0">
                <a:solidFill>
                  <a:srgbClr val="8DC63F"/>
                </a:solidFill>
                <a:latin typeface="Roboto"/>
                <a:ea typeface="Roboto"/>
                <a:cs typeface="Roboto"/>
                <a:sym typeface="Roboto"/>
              </a:rPr>
              <a:t>PURPOSE</a:t>
            </a:r>
            <a:endParaRPr lang="en-US" sz="2667" b="1" kern="0" dirty="0">
              <a:solidFill>
                <a:srgbClr val="8DC63F"/>
              </a:solidFill>
              <a:latin typeface="Roboto"/>
              <a:ea typeface="Roboto"/>
              <a:cs typeface="Roboto"/>
              <a:sym typeface="Roboto"/>
            </a:endParaRPr>
          </a:p>
        </p:txBody>
      </p:sp>
      <p:pic>
        <p:nvPicPr>
          <p:cNvPr id="6" name="Picture 5" descr="A picture containing text, screenshot, line, plot&#10;&#10;Description automatically generated">
            <a:extLst>
              <a:ext uri="{FF2B5EF4-FFF2-40B4-BE49-F238E27FC236}">
                <a16:creationId xmlns:a16="http://schemas.microsoft.com/office/drawing/2014/main" id="{56F606B5-D8B4-4C3F-3BC8-8CF9B2ADA4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2401" y="1095957"/>
            <a:ext cx="11685372" cy="4350567"/>
          </a:xfrm>
          <a:prstGeom prst="rect">
            <a:avLst/>
          </a:prstGeom>
        </p:spPr>
      </p:pic>
    </p:spTree>
    <p:extLst>
      <p:ext uri="{BB962C8B-B14F-4D97-AF65-F5344CB8AC3E}">
        <p14:creationId xmlns:p14="http://schemas.microsoft.com/office/powerpoint/2010/main" val="1260061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5"/>
          <p:cNvPicPr preferRelativeResize="0"/>
          <p:nvPr/>
        </p:nvPicPr>
        <p:blipFill rotWithShape="1">
          <a:blip r:embed="rId3">
            <a:alphaModFix/>
          </a:blip>
          <a:srcRect/>
          <a:stretch/>
        </p:blipFill>
        <p:spPr>
          <a:xfrm>
            <a:off x="300" y="0"/>
            <a:ext cx="12191600" cy="6858000"/>
          </a:xfrm>
          <a:prstGeom prst="rect">
            <a:avLst/>
          </a:prstGeom>
          <a:noFill/>
          <a:ln>
            <a:noFill/>
          </a:ln>
        </p:spPr>
      </p:pic>
      <p:pic>
        <p:nvPicPr>
          <p:cNvPr id="93" name="Google Shape;93;p15"/>
          <p:cNvPicPr preferRelativeResize="0"/>
          <p:nvPr/>
        </p:nvPicPr>
        <p:blipFill>
          <a:blip r:embed="rId4">
            <a:alphaModFix/>
          </a:blip>
          <a:stretch>
            <a:fillRect/>
          </a:stretch>
        </p:blipFill>
        <p:spPr>
          <a:xfrm>
            <a:off x="152400" y="6252644"/>
            <a:ext cx="2024299" cy="510867"/>
          </a:xfrm>
          <a:prstGeom prst="rect">
            <a:avLst/>
          </a:prstGeom>
          <a:noFill/>
          <a:ln>
            <a:noFill/>
          </a:ln>
        </p:spPr>
      </p:pic>
      <p:sp>
        <p:nvSpPr>
          <p:cNvPr id="94" name="Google Shape;94;p15"/>
          <p:cNvSpPr txBox="1"/>
          <p:nvPr/>
        </p:nvSpPr>
        <p:spPr>
          <a:xfrm>
            <a:off x="476400" y="2936417"/>
            <a:ext cx="8220560" cy="984845"/>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US" sz="4800" b="1" kern="0" dirty="0">
                <a:solidFill>
                  <a:srgbClr val="151B22"/>
                </a:solidFill>
                <a:latin typeface="Roboto"/>
                <a:ea typeface="Roboto"/>
                <a:cs typeface="Roboto"/>
                <a:sym typeface="Roboto"/>
              </a:rPr>
              <a:t>FRAMEWORK ECOSYSTEM</a:t>
            </a:r>
            <a:r>
              <a:rPr lang="vi-VN" sz="4800" b="1" kern="0" dirty="0">
                <a:solidFill>
                  <a:srgbClr val="151B22"/>
                </a:solidFill>
                <a:latin typeface="Roboto"/>
                <a:ea typeface="Roboto"/>
                <a:cs typeface="Roboto"/>
                <a:sym typeface="Roboto"/>
              </a:rPr>
              <a:t> </a:t>
            </a:r>
            <a:endParaRPr sz="4800" b="1" kern="0" dirty="0">
              <a:solidFill>
                <a:srgbClr val="8DC63F"/>
              </a:solidFill>
              <a:latin typeface="Roboto"/>
              <a:ea typeface="Roboto"/>
              <a:cs typeface="Roboto"/>
              <a:sym typeface="Roboto"/>
            </a:endParaRPr>
          </a:p>
        </p:txBody>
      </p:sp>
    </p:spTree>
    <p:extLst>
      <p:ext uri="{BB962C8B-B14F-4D97-AF65-F5344CB8AC3E}">
        <p14:creationId xmlns:p14="http://schemas.microsoft.com/office/powerpoint/2010/main" val="3251658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pSp>
        <p:nvGrpSpPr>
          <p:cNvPr id="99" name="Google Shape;99;p16"/>
          <p:cNvGrpSpPr/>
          <p:nvPr/>
        </p:nvGrpSpPr>
        <p:grpSpPr>
          <a:xfrm>
            <a:off x="152401" y="6252644"/>
            <a:ext cx="11887100" cy="510867"/>
            <a:chOff x="114300" y="4689483"/>
            <a:chExt cx="8915325" cy="383150"/>
          </a:xfrm>
        </p:grpSpPr>
        <p:pic>
          <p:nvPicPr>
            <p:cNvPr id="100" name="Google Shape;100;p16"/>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pic>
        <p:nvPicPr>
          <p:cNvPr id="102" name="Google Shape;102;p16"/>
          <p:cNvPicPr preferRelativeResize="0"/>
          <p:nvPr/>
        </p:nvPicPr>
        <p:blipFill>
          <a:blip r:embed="rId4">
            <a:alphaModFix/>
          </a:blip>
          <a:stretch>
            <a:fillRect/>
          </a:stretch>
        </p:blipFill>
        <p:spPr>
          <a:xfrm>
            <a:off x="152401" y="223000"/>
            <a:ext cx="269999" cy="586997"/>
          </a:xfrm>
          <a:prstGeom prst="rect">
            <a:avLst/>
          </a:prstGeom>
          <a:noFill/>
          <a:ln>
            <a:noFill/>
          </a:ln>
        </p:spPr>
      </p:pic>
      <p:sp>
        <p:nvSpPr>
          <p:cNvPr id="103" name="Google Shape;103;p16"/>
          <p:cNvSpPr txBox="1"/>
          <p:nvPr/>
        </p:nvSpPr>
        <p:spPr>
          <a:xfrm>
            <a:off x="524000" y="188101"/>
            <a:ext cx="7515600" cy="656614"/>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vi-VN" sz="2667" b="1" kern="0" dirty="0">
                <a:solidFill>
                  <a:srgbClr val="8DC63F"/>
                </a:solidFill>
                <a:latin typeface="Roboto"/>
                <a:ea typeface="Roboto"/>
                <a:cs typeface="Roboto"/>
                <a:sym typeface="Roboto"/>
              </a:rPr>
              <a:t>FRAMEWORK ECOSYSTEM</a:t>
            </a:r>
          </a:p>
        </p:txBody>
      </p:sp>
      <p:pic>
        <p:nvPicPr>
          <p:cNvPr id="6" name="Picture 5" descr="Diagram&#10;&#10;Description automatically generated">
            <a:extLst>
              <a:ext uri="{FF2B5EF4-FFF2-40B4-BE49-F238E27FC236}">
                <a16:creationId xmlns:a16="http://schemas.microsoft.com/office/drawing/2014/main" id="{1FF8425B-D58E-46BC-D127-D6DF255DADC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47501" y="844715"/>
            <a:ext cx="9353550" cy="5715000"/>
          </a:xfrm>
          <a:prstGeom prst="rect">
            <a:avLst/>
          </a:prstGeom>
        </p:spPr>
      </p:pic>
    </p:spTree>
    <p:extLst>
      <p:ext uri="{BB962C8B-B14F-4D97-AF65-F5344CB8AC3E}">
        <p14:creationId xmlns:p14="http://schemas.microsoft.com/office/powerpoint/2010/main" val="204256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5"/>
          <p:cNvPicPr preferRelativeResize="0"/>
          <p:nvPr/>
        </p:nvPicPr>
        <p:blipFill rotWithShape="1">
          <a:blip r:embed="rId3">
            <a:alphaModFix/>
          </a:blip>
          <a:srcRect/>
          <a:stretch/>
        </p:blipFill>
        <p:spPr>
          <a:xfrm>
            <a:off x="300" y="0"/>
            <a:ext cx="12191600" cy="6858000"/>
          </a:xfrm>
          <a:prstGeom prst="rect">
            <a:avLst/>
          </a:prstGeom>
          <a:noFill/>
          <a:ln>
            <a:noFill/>
          </a:ln>
        </p:spPr>
      </p:pic>
      <p:pic>
        <p:nvPicPr>
          <p:cNvPr id="93" name="Google Shape;93;p15"/>
          <p:cNvPicPr preferRelativeResize="0"/>
          <p:nvPr/>
        </p:nvPicPr>
        <p:blipFill>
          <a:blip r:embed="rId4">
            <a:alphaModFix/>
          </a:blip>
          <a:stretch>
            <a:fillRect/>
          </a:stretch>
        </p:blipFill>
        <p:spPr>
          <a:xfrm>
            <a:off x="152400" y="6252644"/>
            <a:ext cx="2024299" cy="510867"/>
          </a:xfrm>
          <a:prstGeom prst="rect">
            <a:avLst/>
          </a:prstGeom>
          <a:noFill/>
          <a:ln>
            <a:noFill/>
          </a:ln>
        </p:spPr>
      </p:pic>
      <p:sp>
        <p:nvSpPr>
          <p:cNvPr id="94" name="Google Shape;94;p15"/>
          <p:cNvSpPr txBox="1"/>
          <p:nvPr/>
        </p:nvSpPr>
        <p:spPr>
          <a:xfrm>
            <a:off x="476400" y="2936417"/>
            <a:ext cx="8220560" cy="984845"/>
          </a:xfrm>
          <a:prstGeom prst="rect">
            <a:avLst/>
          </a:prstGeom>
          <a:noFill/>
          <a:ln>
            <a:noFill/>
          </a:ln>
        </p:spPr>
        <p:txBody>
          <a:bodyPr spcFirstLastPara="1" wrap="square" lIns="121900" tIns="121900" rIns="121900" bIns="121900" anchor="t" anchorCtr="0">
            <a:spAutoFit/>
          </a:bodyPr>
          <a:lstStyle/>
          <a:p>
            <a:pPr defTabSz="1219170">
              <a:buClr>
                <a:srgbClr val="000000"/>
              </a:buClr>
            </a:pPr>
            <a:r>
              <a:rPr lang="en-US" sz="4800" b="1" kern="0" dirty="0">
                <a:solidFill>
                  <a:srgbClr val="151B22"/>
                </a:solidFill>
                <a:latin typeface="Roboto"/>
                <a:ea typeface="Roboto"/>
                <a:cs typeface="Roboto"/>
                <a:sym typeface="Roboto"/>
              </a:rPr>
              <a:t>FRAMEWORK STRUCTURE</a:t>
            </a:r>
          </a:p>
        </p:txBody>
      </p:sp>
    </p:spTree>
    <p:extLst>
      <p:ext uri="{BB962C8B-B14F-4D97-AF65-F5344CB8AC3E}">
        <p14:creationId xmlns:p14="http://schemas.microsoft.com/office/powerpoint/2010/main" val="19802694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18700</TotalTime>
  <Words>956</Words>
  <Application>Microsoft Office PowerPoint</Application>
  <PresentationFormat>Widescreen</PresentationFormat>
  <Paragraphs>153</Paragraphs>
  <Slides>27</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Roboto</vt:lpstr>
      <vt:lpstr>Roboto Black</vt:lpstr>
      <vt:lpstr>Roboto Light</vt:lpstr>
      <vt:lpstr>Roboto Medium</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Hung Tran</cp:lastModifiedBy>
  <cp:revision>17</cp:revision>
  <dcterms:created xsi:type="dcterms:W3CDTF">2023-05-09T03:07:19Z</dcterms:created>
  <dcterms:modified xsi:type="dcterms:W3CDTF">2023-05-29T04:26:45Z</dcterms:modified>
</cp:coreProperties>
</file>