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94" r:id="rId3"/>
    <p:sldId id="258" r:id="rId4"/>
    <p:sldId id="259" r:id="rId5"/>
    <p:sldId id="295" r:id="rId6"/>
    <p:sldId id="296" r:id="rId7"/>
    <p:sldId id="297" r:id="rId8"/>
    <p:sldId id="298" r:id="rId9"/>
    <p:sldId id="299" r:id="rId10"/>
    <p:sldId id="300" r:id="rId11"/>
    <p:sldId id="301" r:id="rId12"/>
    <p:sldId id="302" r:id="rId13"/>
    <p:sldId id="303" r:id="rId14"/>
    <p:sldId id="306" r:id="rId15"/>
    <p:sldId id="308" r:id="rId16"/>
    <p:sldId id="307" r:id="rId17"/>
    <p:sldId id="309" r:id="rId18"/>
    <p:sldId id="304" r:id="rId19"/>
    <p:sldId id="310" r:id="rId20"/>
    <p:sldId id="311" r:id="rId21"/>
    <p:sldId id="313" r:id="rId22"/>
    <p:sldId id="312" r:id="rId23"/>
    <p:sldId id="314" r:id="rId24"/>
    <p:sldId id="315"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83048"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A14D472-5AD6-4D91-9725-57C1261805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58C32D-D44B-4D3D-BC9A-615987135F3D}">
      <dgm:prSet/>
      <dgm:spPr/>
      <dgm:t>
        <a:bodyPr/>
        <a:lstStyle/>
        <a:p>
          <a:r>
            <a:rPr lang="en-US" dirty="0"/>
            <a:t>UIA2 is a managed library for native UI Automation API that was introduced in .NET Framework 3.0. It does not support newer features such as touch and it also does not work well with WPF or Windows Store Apps.</a:t>
          </a:r>
        </a:p>
      </dgm:t>
    </dgm:pt>
    <dgm:pt modelId="{FE105092-DBDE-405F-9B02-ED5886AD9739}" type="parTrans" cxnId="{EDFEA80B-3B02-4BCF-AFD8-E33023E3B89B}">
      <dgm:prSet/>
      <dgm:spPr/>
      <dgm:t>
        <a:bodyPr/>
        <a:lstStyle/>
        <a:p>
          <a:endParaRPr lang="en-US"/>
        </a:p>
      </dgm:t>
    </dgm:pt>
    <dgm:pt modelId="{4E9EE85E-A6B0-44E8-B303-F6DAC8D983ED}" type="sibTrans" cxnId="{EDFEA80B-3B02-4BCF-AFD8-E33023E3B89B}">
      <dgm:prSet/>
      <dgm:spPr/>
      <dgm:t>
        <a:bodyPr/>
        <a:lstStyle/>
        <a:p>
          <a:endParaRPr lang="en-US"/>
        </a:p>
      </dgm:t>
    </dgm:pt>
    <dgm:pt modelId="{E4492333-9BE0-434B-A4CC-4A3E4AF295D6}">
      <dgm:prSet/>
      <dgm:spPr/>
      <dgm:t>
        <a:bodyPr/>
        <a:lstStyle/>
        <a:p>
          <a:r>
            <a:rPr lang="en-US" dirty="0"/>
            <a:t>UIA3 is a COM library for native UI Automation API that was introduced in Windows 7. It works great for WPF and Windows Store Apps</a:t>
          </a:r>
        </a:p>
      </dgm:t>
    </dgm:pt>
    <dgm:pt modelId="{084282A2-90A1-41B4-9222-332B7668A5C8}" type="parTrans" cxnId="{45005A1F-DAC5-43F5-B0CE-4F0C0790B4C2}">
      <dgm:prSet/>
      <dgm:spPr/>
      <dgm:t>
        <a:bodyPr/>
        <a:lstStyle/>
        <a:p>
          <a:endParaRPr lang="en-US"/>
        </a:p>
      </dgm:t>
    </dgm:pt>
    <dgm:pt modelId="{D3756155-51ED-43FB-A66C-5B125AEF4100}" type="sibTrans" cxnId="{45005A1F-DAC5-43F5-B0CE-4F0C0790B4C2}">
      <dgm:prSet/>
      <dgm:spPr/>
      <dgm:t>
        <a:bodyPr/>
        <a:lstStyle/>
        <a:p>
          <a:endParaRPr lang="en-US"/>
        </a:p>
      </dgm:t>
    </dgm:pt>
    <dgm:pt modelId="{E2DE5AA4-E87B-410E-B3C4-02C104396936}">
      <dgm:prSet/>
      <dgm:spPr/>
      <dgm:t>
        <a:bodyPr/>
        <a:lstStyle/>
        <a:p>
          <a:r>
            <a:rPr lang="en-US" dirty="0" err="1"/>
            <a:t>FlaUI</a:t>
          </a:r>
          <a:r>
            <a:rPr lang="en-US" dirty="0"/>
            <a:t> is a UI automation library for .NET that helps with automated testing of Windows applications based on native UI Automation libraries from Microsoft and supports two versions of them: UIA2 and UIA3.</a:t>
          </a:r>
        </a:p>
      </dgm:t>
    </dgm:pt>
    <dgm:pt modelId="{30E2350C-815A-4694-9737-6AFF27D47CA0}" type="sibTrans" cxnId="{85C594AA-1563-443C-9DE3-E9E66472AE34}">
      <dgm:prSet/>
      <dgm:spPr/>
      <dgm:t>
        <a:bodyPr/>
        <a:lstStyle/>
        <a:p>
          <a:endParaRPr lang="en-US"/>
        </a:p>
      </dgm:t>
    </dgm:pt>
    <dgm:pt modelId="{78F2C0C8-5E56-4BDE-8579-26F8CECEE493}" type="parTrans" cxnId="{85C594AA-1563-443C-9DE3-E9E66472AE34}">
      <dgm:prSet/>
      <dgm:spPr/>
      <dgm:t>
        <a:bodyPr/>
        <a:lstStyle/>
        <a:p>
          <a:endParaRPr lang="en-US"/>
        </a:p>
      </dgm:t>
    </dgm:pt>
    <dgm:pt modelId="{4757F32B-0CDB-4D46-B735-ADF637F13AA3}" type="pres">
      <dgm:prSet presAssocID="{AA14D472-5AD6-4D91-9725-57C126180561}" presName="root" presStyleCnt="0">
        <dgm:presLayoutVars>
          <dgm:dir/>
          <dgm:resizeHandles val="exact"/>
        </dgm:presLayoutVars>
      </dgm:prSet>
      <dgm:spPr/>
    </dgm:pt>
    <dgm:pt modelId="{49985224-2FB8-4F09-B20F-415A2F045933}" type="pres">
      <dgm:prSet presAssocID="{0458C32D-D44B-4D3D-BC9A-615987135F3D}" presName="compNode" presStyleCnt="0"/>
      <dgm:spPr/>
    </dgm:pt>
    <dgm:pt modelId="{4F15380B-9925-486D-AF68-04D459DE282F}" type="pres">
      <dgm:prSet presAssocID="{0458C32D-D44B-4D3D-BC9A-615987135F3D}" presName="bgRect" presStyleLbl="bgShp" presStyleIdx="0" presStyleCnt="3"/>
      <dgm:spPr/>
    </dgm:pt>
    <dgm:pt modelId="{CCC85101-E5CF-4A84-9F98-980F4223359F}" type="pres">
      <dgm:prSet presAssocID="{0458C32D-D44B-4D3D-BC9A-615987135F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5754988-74BF-4CA4-91B1-E52C9B66971E}" type="pres">
      <dgm:prSet presAssocID="{0458C32D-D44B-4D3D-BC9A-615987135F3D}" presName="spaceRect" presStyleCnt="0"/>
      <dgm:spPr/>
    </dgm:pt>
    <dgm:pt modelId="{7DEFE080-7F68-424F-9954-C18BC228CC61}" type="pres">
      <dgm:prSet presAssocID="{0458C32D-D44B-4D3D-BC9A-615987135F3D}" presName="parTx" presStyleLbl="revTx" presStyleIdx="0" presStyleCnt="3">
        <dgm:presLayoutVars>
          <dgm:chMax val="0"/>
          <dgm:chPref val="0"/>
        </dgm:presLayoutVars>
      </dgm:prSet>
      <dgm:spPr/>
    </dgm:pt>
    <dgm:pt modelId="{D0239A3D-C2DF-47F5-9816-CD486E8AA94C}" type="pres">
      <dgm:prSet presAssocID="{4E9EE85E-A6B0-44E8-B303-F6DAC8D983ED}" presName="sibTrans" presStyleCnt="0"/>
      <dgm:spPr/>
    </dgm:pt>
    <dgm:pt modelId="{34BA7711-9455-498F-BE02-3C054EAEB370}" type="pres">
      <dgm:prSet presAssocID="{E4492333-9BE0-434B-A4CC-4A3E4AF295D6}" presName="compNode" presStyleCnt="0"/>
      <dgm:spPr/>
    </dgm:pt>
    <dgm:pt modelId="{FA1D0525-1BC4-4C79-B313-13D89E087E6C}" type="pres">
      <dgm:prSet presAssocID="{E4492333-9BE0-434B-A4CC-4A3E4AF295D6}" presName="bgRect" presStyleLbl="bgShp" presStyleIdx="1" presStyleCnt="3"/>
      <dgm:spPr/>
    </dgm:pt>
    <dgm:pt modelId="{A69B6C7A-C9A2-4C6F-81F7-3D703207F2E7}" type="pres">
      <dgm:prSet presAssocID="{E4492333-9BE0-434B-A4CC-4A3E4AF295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B71C425C-FE90-404A-997D-8CC3511048E3}" type="pres">
      <dgm:prSet presAssocID="{E4492333-9BE0-434B-A4CC-4A3E4AF295D6}" presName="spaceRect" presStyleCnt="0"/>
      <dgm:spPr/>
    </dgm:pt>
    <dgm:pt modelId="{79389712-50DA-43B1-A115-AC225EBE5F2D}" type="pres">
      <dgm:prSet presAssocID="{E4492333-9BE0-434B-A4CC-4A3E4AF295D6}" presName="parTx" presStyleLbl="revTx" presStyleIdx="1" presStyleCnt="3">
        <dgm:presLayoutVars>
          <dgm:chMax val="0"/>
          <dgm:chPref val="0"/>
        </dgm:presLayoutVars>
      </dgm:prSet>
      <dgm:spPr/>
    </dgm:pt>
    <dgm:pt modelId="{6BAAD79E-CC88-4244-90DD-0CE6B89EA5B6}" type="pres">
      <dgm:prSet presAssocID="{D3756155-51ED-43FB-A66C-5B125AEF4100}" presName="sibTrans" presStyleCnt="0"/>
      <dgm:spPr/>
    </dgm:pt>
    <dgm:pt modelId="{7C4D719A-CF64-4BFA-B07A-CB6CA80B675C}" type="pres">
      <dgm:prSet presAssocID="{E2DE5AA4-E87B-410E-B3C4-02C104396936}" presName="compNode" presStyleCnt="0"/>
      <dgm:spPr/>
    </dgm:pt>
    <dgm:pt modelId="{C29C894E-183F-4D59-BE9D-261B8ACBAB2A}" type="pres">
      <dgm:prSet presAssocID="{E2DE5AA4-E87B-410E-B3C4-02C104396936}" presName="bgRect" presStyleLbl="bgShp" presStyleIdx="2" presStyleCnt="3"/>
      <dgm:spPr/>
    </dgm:pt>
    <dgm:pt modelId="{A6D1EF7B-943F-4CF7-8A06-70844A7B38EC}" type="pres">
      <dgm:prSet presAssocID="{E2DE5AA4-E87B-410E-B3C4-02C10439693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Tick1 with solid fill"/>
        </a:ext>
      </dgm:extLst>
    </dgm:pt>
    <dgm:pt modelId="{4BE8D0B7-4EB7-4380-9A09-FC7AEC78665C}" type="pres">
      <dgm:prSet presAssocID="{E2DE5AA4-E87B-410E-B3C4-02C104396936}" presName="spaceRect" presStyleCnt="0"/>
      <dgm:spPr/>
    </dgm:pt>
    <dgm:pt modelId="{2C85D542-3E62-48EE-8900-CF06E6A3BD19}" type="pres">
      <dgm:prSet presAssocID="{E2DE5AA4-E87B-410E-B3C4-02C104396936}" presName="parTx" presStyleLbl="revTx" presStyleIdx="2" presStyleCnt="3">
        <dgm:presLayoutVars>
          <dgm:chMax val="0"/>
          <dgm:chPref val="0"/>
        </dgm:presLayoutVars>
      </dgm:prSet>
      <dgm:spPr/>
    </dgm:pt>
  </dgm:ptLst>
  <dgm:cxnLst>
    <dgm:cxn modelId="{EDFEA80B-3B02-4BCF-AFD8-E33023E3B89B}" srcId="{AA14D472-5AD6-4D91-9725-57C126180561}" destId="{0458C32D-D44B-4D3D-BC9A-615987135F3D}" srcOrd="0" destOrd="0" parTransId="{FE105092-DBDE-405F-9B02-ED5886AD9739}" sibTransId="{4E9EE85E-A6B0-44E8-B303-F6DAC8D983ED}"/>
    <dgm:cxn modelId="{94A4421E-24CF-41DB-9C7D-88F960393383}" type="presOf" srcId="{E4492333-9BE0-434B-A4CC-4A3E4AF295D6}" destId="{79389712-50DA-43B1-A115-AC225EBE5F2D}" srcOrd="0" destOrd="0" presId="urn:microsoft.com/office/officeart/2018/2/layout/IconVerticalSolidList"/>
    <dgm:cxn modelId="{45005A1F-DAC5-43F5-B0CE-4F0C0790B4C2}" srcId="{AA14D472-5AD6-4D91-9725-57C126180561}" destId="{E4492333-9BE0-434B-A4CC-4A3E4AF295D6}" srcOrd="1" destOrd="0" parTransId="{084282A2-90A1-41B4-9222-332B7668A5C8}" sibTransId="{D3756155-51ED-43FB-A66C-5B125AEF4100}"/>
    <dgm:cxn modelId="{7DC14679-0DCF-492C-92AB-2AF0A2BDC5C1}" type="presOf" srcId="{E2DE5AA4-E87B-410E-B3C4-02C104396936}" destId="{2C85D542-3E62-48EE-8900-CF06E6A3BD19}" srcOrd="0" destOrd="0" presId="urn:microsoft.com/office/officeart/2018/2/layout/IconVerticalSolidList"/>
    <dgm:cxn modelId="{85C594AA-1563-443C-9DE3-E9E66472AE34}" srcId="{AA14D472-5AD6-4D91-9725-57C126180561}" destId="{E2DE5AA4-E87B-410E-B3C4-02C104396936}" srcOrd="2" destOrd="0" parTransId="{78F2C0C8-5E56-4BDE-8579-26F8CECEE493}" sibTransId="{30E2350C-815A-4694-9737-6AFF27D47CA0}"/>
    <dgm:cxn modelId="{AD1825C9-FA1C-4B5E-B321-062C02932B3D}" type="presOf" srcId="{0458C32D-D44B-4D3D-BC9A-615987135F3D}" destId="{7DEFE080-7F68-424F-9954-C18BC228CC61}" srcOrd="0" destOrd="0" presId="urn:microsoft.com/office/officeart/2018/2/layout/IconVerticalSolidList"/>
    <dgm:cxn modelId="{D0D804FC-0EFC-459E-B1D6-5D2E8AE1C7FA}" type="presOf" srcId="{AA14D472-5AD6-4D91-9725-57C126180561}" destId="{4757F32B-0CDB-4D46-B735-ADF637F13AA3}" srcOrd="0" destOrd="0" presId="urn:microsoft.com/office/officeart/2018/2/layout/IconVerticalSolidList"/>
    <dgm:cxn modelId="{D65034D1-B85D-4455-B127-5E85FF935335}" type="presParOf" srcId="{4757F32B-0CDB-4D46-B735-ADF637F13AA3}" destId="{49985224-2FB8-4F09-B20F-415A2F045933}" srcOrd="0" destOrd="0" presId="urn:microsoft.com/office/officeart/2018/2/layout/IconVerticalSolidList"/>
    <dgm:cxn modelId="{996386E9-0246-4FA0-B201-798569E10191}" type="presParOf" srcId="{49985224-2FB8-4F09-B20F-415A2F045933}" destId="{4F15380B-9925-486D-AF68-04D459DE282F}" srcOrd="0" destOrd="0" presId="urn:microsoft.com/office/officeart/2018/2/layout/IconVerticalSolidList"/>
    <dgm:cxn modelId="{477576F4-23DF-4922-91C4-333F40C6EE77}" type="presParOf" srcId="{49985224-2FB8-4F09-B20F-415A2F045933}" destId="{CCC85101-E5CF-4A84-9F98-980F4223359F}" srcOrd="1" destOrd="0" presId="urn:microsoft.com/office/officeart/2018/2/layout/IconVerticalSolidList"/>
    <dgm:cxn modelId="{DFC55B03-4AE2-431C-BC02-FF680166BCA2}" type="presParOf" srcId="{49985224-2FB8-4F09-B20F-415A2F045933}" destId="{25754988-74BF-4CA4-91B1-E52C9B66971E}" srcOrd="2" destOrd="0" presId="urn:microsoft.com/office/officeart/2018/2/layout/IconVerticalSolidList"/>
    <dgm:cxn modelId="{659CBDB3-F132-467C-8BE8-8BA40159715A}" type="presParOf" srcId="{49985224-2FB8-4F09-B20F-415A2F045933}" destId="{7DEFE080-7F68-424F-9954-C18BC228CC61}" srcOrd="3" destOrd="0" presId="urn:microsoft.com/office/officeart/2018/2/layout/IconVerticalSolidList"/>
    <dgm:cxn modelId="{132ED024-70D4-4128-BCC2-327C37BA0D0D}" type="presParOf" srcId="{4757F32B-0CDB-4D46-B735-ADF637F13AA3}" destId="{D0239A3D-C2DF-47F5-9816-CD486E8AA94C}" srcOrd="1" destOrd="0" presId="urn:microsoft.com/office/officeart/2018/2/layout/IconVerticalSolidList"/>
    <dgm:cxn modelId="{4CD0AF05-2BBE-40DC-9D2A-6FF83B984735}" type="presParOf" srcId="{4757F32B-0CDB-4D46-B735-ADF637F13AA3}" destId="{34BA7711-9455-498F-BE02-3C054EAEB370}" srcOrd="2" destOrd="0" presId="urn:microsoft.com/office/officeart/2018/2/layout/IconVerticalSolidList"/>
    <dgm:cxn modelId="{A399CB70-A0FE-4AA8-87B1-7D7B1A265291}" type="presParOf" srcId="{34BA7711-9455-498F-BE02-3C054EAEB370}" destId="{FA1D0525-1BC4-4C79-B313-13D89E087E6C}" srcOrd="0" destOrd="0" presId="urn:microsoft.com/office/officeart/2018/2/layout/IconVerticalSolidList"/>
    <dgm:cxn modelId="{1B4F3DA3-5D2A-414F-8F1B-1A94A7518074}" type="presParOf" srcId="{34BA7711-9455-498F-BE02-3C054EAEB370}" destId="{A69B6C7A-C9A2-4C6F-81F7-3D703207F2E7}" srcOrd="1" destOrd="0" presId="urn:microsoft.com/office/officeart/2018/2/layout/IconVerticalSolidList"/>
    <dgm:cxn modelId="{A6BFCDB6-2490-452B-A844-26B7CCF92168}" type="presParOf" srcId="{34BA7711-9455-498F-BE02-3C054EAEB370}" destId="{B71C425C-FE90-404A-997D-8CC3511048E3}" srcOrd="2" destOrd="0" presId="urn:microsoft.com/office/officeart/2018/2/layout/IconVerticalSolidList"/>
    <dgm:cxn modelId="{71672B7B-305E-4BBB-A26D-2CECD68E25B0}" type="presParOf" srcId="{34BA7711-9455-498F-BE02-3C054EAEB370}" destId="{79389712-50DA-43B1-A115-AC225EBE5F2D}" srcOrd="3" destOrd="0" presId="urn:microsoft.com/office/officeart/2018/2/layout/IconVerticalSolidList"/>
    <dgm:cxn modelId="{BD4E659B-BF16-48E4-B2AA-522460B1607F}" type="presParOf" srcId="{4757F32B-0CDB-4D46-B735-ADF637F13AA3}" destId="{6BAAD79E-CC88-4244-90DD-0CE6B89EA5B6}" srcOrd="3" destOrd="0" presId="urn:microsoft.com/office/officeart/2018/2/layout/IconVerticalSolidList"/>
    <dgm:cxn modelId="{BE45FC5A-A0A5-4D61-B5BB-D7789E3BD048}" type="presParOf" srcId="{4757F32B-0CDB-4D46-B735-ADF637F13AA3}" destId="{7C4D719A-CF64-4BFA-B07A-CB6CA80B675C}" srcOrd="4" destOrd="0" presId="urn:microsoft.com/office/officeart/2018/2/layout/IconVerticalSolidList"/>
    <dgm:cxn modelId="{92C9C8F6-72D1-4636-9FE7-5C399C244580}" type="presParOf" srcId="{7C4D719A-CF64-4BFA-B07A-CB6CA80B675C}" destId="{C29C894E-183F-4D59-BE9D-261B8ACBAB2A}" srcOrd="0" destOrd="0" presId="urn:microsoft.com/office/officeart/2018/2/layout/IconVerticalSolidList"/>
    <dgm:cxn modelId="{C7CC5102-FD7F-4F0E-BBC3-62D3EEC940BD}" type="presParOf" srcId="{7C4D719A-CF64-4BFA-B07A-CB6CA80B675C}" destId="{A6D1EF7B-943F-4CF7-8A06-70844A7B38EC}" srcOrd="1" destOrd="0" presId="urn:microsoft.com/office/officeart/2018/2/layout/IconVerticalSolidList"/>
    <dgm:cxn modelId="{C714243D-1B4D-4F6A-A1BE-BDB973298DEE}" type="presParOf" srcId="{7C4D719A-CF64-4BFA-B07A-CB6CA80B675C}" destId="{4BE8D0B7-4EB7-4380-9A09-FC7AEC78665C}" srcOrd="2" destOrd="0" presId="urn:microsoft.com/office/officeart/2018/2/layout/IconVerticalSolidList"/>
    <dgm:cxn modelId="{0C2156F0-60DC-468D-8825-60F7EFEEDDFA}" type="presParOf" srcId="{7C4D719A-CF64-4BFA-B07A-CB6CA80B675C}" destId="{2C85D542-3E62-48EE-8900-CF06E6A3BD1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5380B-9925-486D-AF68-04D459DE282F}">
      <dsp:nvSpPr>
        <dsp:cNvPr id="0" name=""/>
        <dsp:cNvSpPr/>
      </dsp:nvSpPr>
      <dsp:spPr>
        <a:xfrm>
          <a:off x="0" y="638"/>
          <a:ext cx="8834906" cy="14941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85101-E5CF-4A84-9F98-980F4223359F}">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EFE080-7F68-424F-9954-C18BC228CC61}">
      <dsp:nvSpPr>
        <dsp:cNvPr id="0" name=""/>
        <dsp:cNvSpPr/>
      </dsp:nvSpPr>
      <dsp:spPr>
        <a:xfrm>
          <a:off x="1725715" y="638"/>
          <a:ext cx="7109190"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933450">
            <a:lnSpc>
              <a:spcPct val="90000"/>
            </a:lnSpc>
            <a:spcBef>
              <a:spcPct val="0"/>
            </a:spcBef>
            <a:spcAft>
              <a:spcPct val="35000"/>
            </a:spcAft>
            <a:buNone/>
          </a:pPr>
          <a:r>
            <a:rPr lang="en-US" sz="2100" kern="1200" dirty="0"/>
            <a:t>UIA2 is a managed library for native UI Automation API that was introduced in .NET Framework 3.0. It does not support newer features such as touch and it also does not work well with WPF or Windows Store Apps.</a:t>
          </a:r>
        </a:p>
      </dsp:txBody>
      <dsp:txXfrm>
        <a:off x="1725715" y="638"/>
        <a:ext cx="7109190" cy="1494125"/>
      </dsp:txXfrm>
    </dsp:sp>
    <dsp:sp modelId="{FA1D0525-1BC4-4C79-B313-13D89E087E6C}">
      <dsp:nvSpPr>
        <dsp:cNvPr id="0" name=""/>
        <dsp:cNvSpPr/>
      </dsp:nvSpPr>
      <dsp:spPr>
        <a:xfrm>
          <a:off x="0" y="1868296"/>
          <a:ext cx="8834906" cy="14941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B6C7A-C9A2-4C6F-81F7-3D703207F2E7}">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389712-50DA-43B1-A115-AC225EBE5F2D}">
      <dsp:nvSpPr>
        <dsp:cNvPr id="0" name=""/>
        <dsp:cNvSpPr/>
      </dsp:nvSpPr>
      <dsp:spPr>
        <a:xfrm>
          <a:off x="1725715" y="1868296"/>
          <a:ext cx="7109190"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933450">
            <a:lnSpc>
              <a:spcPct val="90000"/>
            </a:lnSpc>
            <a:spcBef>
              <a:spcPct val="0"/>
            </a:spcBef>
            <a:spcAft>
              <a:spcPct val="35000"/>
            </a:spcAft>
            <a:buNone/>
          </a:pPr>
          <a:r>
            <a:rPr lang="en-US" sz="2100" kern="1200" dirty="0"/>
            <a:t>UIA3 is a COM library for native UI Automation API that was introduced in Windows 7. It works great for WPF and Windows Store Apps</a:t>
          </a:r>
        </a:p>
      </dsp:txBody>
      <dsp:txXfrm>
        <a:off x="1725715" y="1868296"/>
        <a:ext cx="7109190" cy="1494125"/>
      </dsp:txXfrm>
    </dsp:sp>
    <dsp:sp modelId="{C29C894E-183F-4D59-BE9D-261B8ACBAB2A}">
      <dsp:nvSpPr>
        <dsp:cNvPr id="0" name=""/>
        <dsp:cNvSpPr/>
      </dsp:nvSpPr>
      <dsp:spPr>
        <a:xfrm>
          <a:off x="0" y="3735953"/>
          <a:ext cx="8834906" cy="14941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1EF7B-943F-4CF7-8A06-70844A7B38EC}">
      <dsp:nvSpPr>
        <dsp:cNvPr id="0" name=""/>
        <dsp:cNvSpPr/>
      </dsp:nvSpPr>
      <dsp:spPr>
        <a:xfrm>
          <a:off x="451973" y="4072131"/>
          <a:ext cx="821769" cy="82176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85D542-3E62-48EE-8900-CF06E6A3BD19}">
      <dsp:nvSpPr>
        <dsp:cNvPr id="0" name=""/>
        <dsp:cNvSpPr/>
      </dsp:nvSpPr>
      <dsp:spPr>
        <a:xfrm>
          <a:off x="1725715" y="3735953"/>
          <a:ext cx="7109190"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933450">
            <a:lnSpc>
              <a:spcPct val="90000"/>
            </a:lnSpc>
            <a:spcBef>
              <a:spcPct val="0"/>
            </a:spcBef>
            <a:spcAft>
              <a:spcPct val="35000"/>
            </a:spcAft>
            <a:buNone/>
          </a:pPr>
          <a:r>
            <a:rPr lang="en-US" sz="2100" kern="1200" dirty="0" err="1"/>
            <a:t>FlaUI</a:t>
          </a:r>
          <a:r>
            <a:rPr lang="en-US" sz="2100" kern="1200" dirty="0"/>
            <a:t> is a UI automation library for .NET that helps with automated testing of Windows applications based on native UI Automation libraries from Microsoft and supports two versions of them: UIA2 and UIA3.</a:t>
          </a:r>
        </a:p>
      </dsp:txBody>
      <dsp:txXfrm>
        <a:off x="1725715" y="3735953"/>
        <a:ext cx="7109190" cy="1494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AB601-10EF-4305-A51A-BA4089F96203}"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5EC9B-E191-480C-99BD-C8A96D6B8102}" type="slidenum">
              <a:rPr lang="en-US" smtClean="0"/>
              <a:t>‹#›</a:t>
            </a:fld>
            <a:endParaRPr lang="en-US"/>
          </a:p>
        </p:txBody>
      </p:sp>
    </p:spTree>
    <p:extLst>
      <p:ext uri="{BB962C8B-B14F-4D97-AF65-F5344CB8AC3E}">
        <p14:creationId xmlns:p14="http://schemas.microsoft.com/office/powerpoint/2010/main" val="1046968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726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565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281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71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205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21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716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886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69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Categories</a:t>
            </a:r>
          </a:p>
          <a:p>
            <a:pPr marL="171450" lvl="0" indent="-171450" algn="l" rtl="0">
              <a:spcBef>
                <a:spcPts val="0"/>
              </a:spcBef>
              <a:spcAft>
                <a:spcPts val="0"/>
              </a:spcAft>
              <a:buFontTx/>
              <a:buChar char="-"/>
            </a:pPr>
            <a:r>
              <a:rPr lang="en-US" dirty="0"/>
              <a:t>Report pass/fail</a:t>
            </a:r>
          </a:p>
          <a:p>
            <a:pPr marL="171450" lvl="0" indent="-171450" algn="l" rtl="0">
              <a:spcBef>
                <a:spcPts val="0"/>
              </a:spcBef>
              <a:spcAft>
                <a:spcPts val="0"/>
              </a:spcAft>
              <a:buFontTx/>
              <a:buChar char="-"/>
            </a:pPr>
            <a:r>
              <a:rPr lang="en-US" dirty="0"/>
              <a:t>Capture screenshot for failed test case</a:t>
            </a:r>
          </a:p>
          <a:p>
            <a:pPr marL="171450" lvl="0" indent="-171450" algn="l" rtl="0">
              <a:spcBef>
                <a:spcPts val="0"/>
              </a:spcBef>
              <a:spcAft>
                <a:spcPts val="0"/>
              </a:spcAft>
              <a:buFontTx/>
              <a:buChar char="-"/>
            </a:pPr>
            <a:r>
              <a:rPr lang="en-US" dirty="0"/>
              <a:t>Tracking success rate for each test case</a:t>
            </a:r>
          </a:p>
        </p:txBody>
      </p:sp>
    </p:spTree>
    <p:extLst>
      <p:ext uri="{BB962C8B-B14F-4D97-AF65-F5344CB8AC3E}">
        <p14:creationId xmlns:p14="http://schemas.microsoft.com/office/powerpoint/2010/main" val="37175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Detail test case summary</a:t>
            </a:r>
          </a:p>
          <a:p>
            <a:pPr marL="171450" lvl="0" indent="-171450" algn="l" rtl="0">
              <a:spcBef>
                <a:spcPts val="0"/>
              </a:spcBef>
              <a:spcAft>
                <a:spcPts val="0"/>
              </a:spcAft>
              <a:buFontTx/>
              <a:buChar char="-"/>
            </a:pPr>
            <a:r>
              <a:rPr lang="en-US" dirty="0"/>
              <a:t>Step summary</a:t>
            </a:r>
          </a:p>
          <a:p>
            <a:pPr marL="171450" lvl="0" indent="-171450" algn="l" rtl="0">
              <a:spcBef>
                <a:spcPts val="0"/>
              </a:spcBef>
              <a:spcAft>
                <a:spcPts val="0"/>
              </a:spcAft>
              <a:buFontTx/>
              <a:buChar char="-"/>
            </a:pPr>
            <a:r>
              <a:rPr lang="en-US" dirty="0"/>
              <a:t>Screenshot for failed test case</a:t>
            </a:r>
          </a:p>
          <a:p>
            <a:pPr marL="171450" lvl="0" indent="-171450" algn="l" rtl="0">
              <a:spcBef>
                <a:spcPts val="0"/>
              </a:spcBef>
              <a:spcAft>
                <a:spcPts val="0"/>
              </a:spcAft>
              <a:buFontTx/>
              <a:buChar char="-"/>
            </a:pPr>
            <a:r>
              <a:rPr lang="en-US" dirty="0"/>
              <a:t>Parameter for test cases</a:t>
            </a:r>
            <a:endParaRPr dirty="0"/>
          </a:p>
        </p:txBody>
      </p:sp>
    </p:spTree>
    <p:extLst>
      <p:ext uri="{BB962C8B-B14F-4D97-AF65-F5344CB8AC3E}">
        <p14:creationId xmlns:p14="http://schemas.microsoft.com/office/powerpoint/2010/main" val="2659785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Tracking for both manual and automation test</a:t>
            </a:r>
            <a:endParaRPr dirty="0"/>
          </a:p>
        </p:txBody>
      </p:sp>
    </p:spTree>
    <p:extLst>
      <p:ext uri="{BB962C8B-B14F-4D97-AF65-F5344CB8AC3E}">
        <p14:creationId xmlns:p14="http://schemas.microsoft.com/office/powerpoint/2010/main" val="1929204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88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Tracking for both manual and automation test</a:t>
            </a:r>
            <a:endParaRPr dirty="0"/>
          </a:p>
        </p:txBody>
      </p:sp>
    </p:spTree>
    <p:extLst>
      <p:ext uri="{BB962C8B-B14F-4D97-AF65-F5344CB8AC3E}">
        <p14:creationId xmlns:p14="http://schemas.microsoft.com/office/powerpoint/2010/main" val="1416429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01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63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66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97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1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818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2782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5752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567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400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6974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825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6513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2724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9083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352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6975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414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5406939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399"/>
            <a:ext cx="2960603" cy="747333"/>
          </a:xfrm>
          <a:prstGeom prst="rect">
            <a:avLst/>
          </a:prstGeom>
          <a:noFill/>
          <a:ln>
            <a:noFill/>
          </a:ln>
        </p:spPr>
      </p:pic>
      <p:sp>
        <p:nvSpPr>
          <p:cNvPr id="55" name="Google Shape;55;p13"/>
          <p:cNvSpPr txBox="1"/>
          <p:nvPr/>
        </p:nvSpPr>
        <p:spPr>
          <a:xfrm>
            <a:off x="681399" y="2572251"/>
            <a:ext cx="11195291" cy="2462172"/>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7200" b="1" kern="0" dirty="0">
                <a:solidFill>
                  <a:srgbClr val="FFFFFF"/>
                </a:solidFill>
                <a:latin typeface="Roboto"/>
                <a:ea typeface="Roboto"/>
                <a:cs typeface="Roboto"/>
                <a:sym typeface="Roboto"/>
              </a:rPr>
              <a:t>DESKTOP AUTOMATION FRAMEWORK</a:t>
            </a:r>
            <a:endParaRPr sz="7200" b="1" kern="0" dirty="0">
              <a:solidFill>
                <a:srgbClr val="FFFFFF"/>
              </a:solidFill>
              <a:latin typeface="Roboto"/>
              <a:ea typeface="Roboto"/>
              <a:cs typeface="Roboto"/>
              <a:sym typeface="Roboto"/>
            </a:endParaRPr>
          </a:p>
        </p:txBody>
      </p:sp>
      <p:sp>
        <p:nvSpPr>
          <p:cNvPr id="57" name="Google Shape;57;p13"/>
          <p:cNvSpPr txBox="1"/>
          <p:nvPr/>
        </p:nvSpPr>
        <p:spPr>
          <a:xfrm>
            <a:off x="850500" y="6008201"/>
            <a:ext cx="1376800" cy="492402"/>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1600" kern="0" dirty="0">
                <a:solidFill>
                  <a:srgbClr val="FFFFFF"/>
                </a:solidFill>
                <a:latin typeface="Roboto Medium"/>
                <a:ea typeface="Roboto Medium"/>
                <a:cs typeface="Roboto Medium"/>
                <a:sym typeface="Roboto Medium"/>
              </a:rPr>
              <a:t>05/2023</a:t>
            </a:r>
            <a:endParaRPr sz="1600" kern="0" dirty="0">
              <a:solidFill>
                <a:srgbClr val="FFFFFF"/>
              </a:solidFill>
              <a:latin typeface="Roboto Medium"/>
              <a:ea typeface="Roboto Medium"/>
              <a:cs typeface="Roboto Medium"/>
              <a:sym typeface="Roboto Medium"/>
            </a:endParaRPr>
          </a:p>
        </p:txBody>
      </p:sp>
      <p:pic>
        <p:nvPicPr>
          <p:cNvPr id="58" name="Google Shape;58;p13"/>
          <p:cNvPicPr preferRelativeResize="0"/>
          <p:nvPr/>
        </p:nvPicPr>
        <p:blipFill rotWithShape="1">
          <a:blip r:embed="rId4">
            <a:alphaModFix/>
          </a:blip>
          <a:srcRect l="-17330" r="17330"/>
          <a:stretch/>
        </p:blipFill>
        <p:spPr>
          <a:xfrm>
            <a:off x="0" y="0"/>
            <a:ext cx="121916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DIFFERENCE TYPE OF WINDOWS APPLICATION</a:t>
            </a:r>
          </a:p>
        </p:txBody>
      </p:sp>
      <p:graphicFrame>
        <p:nvGraphicFramePr>
          <p:cNvPr id="5" name="Content Placeholder">
            <a:extLst>
              <a:ext uri="{FF2B5EF4-FFF2-40B4-BE49-F238E27FC236}">
                <a16:creationId xmlns:a16="http://schemas.microsoft.com/office/drawing/2014/main" id="{48909024-E864-116E-5AFE-B9916E022791}"/>
              </a:ext>
            </a:extLst>
          </p:cNvPr>
          <p:cNvGraphicFramePr>
            <a:graphicFrameLocks/>
          </p:cNvGraphicFramePr>
          <p:nvPr>
            <p:extLst>
              <p:ext uri="{D42A27DB-BD31-4B8C-83A1-F6EECF244321}">
                <p14:modId xmlns:p14="http://schemas.microsoft.com/office/powerpoint/2010/main" val="804989248"/>
              </p:ext>
            </p:extLst>
          </p:nvPr>
        </p:nvGraphicFramePr>
        <p:xfrm>
          <a:off x="2557099" y="809997"/>
          <a:ext cx="8834906" cy="52307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Google Shape;94;p15">
            <a:extLst>
              <a:ext uri="{FF2B5EF4-FFF2-40B4-BE49-F238E27FC236}">
                <a16:creationId xmlns:a16="http://schemas.microsoft.com/office/drawing/2014/main" id="{6273E505-E2B1-4B24-A8C6-43FDFACC87C1}"/>
              </a:ext>
            </a:extLst>
          </p:cNvPr>
          <p:cNvSpPr txBox="1"/>
          <p:nvPr/>
        </p:nvSpPr>
        <p:spPr>
          <a:xfrm>
            <a:off x="826261" y="1270177"/>
            <a:ext cx="4323333" cy="61551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400" b="1" kern="0" dirty="0">
                <a:solidFill>
                  <a:srgbClr val="151B22"/>
                </a:solidFill>
                <a:latin typeface="Roboto"/>
                <a:ea typeface="Roboto"/>
                <a:cs typeface="Roboto"/>
                <a:sym typeface="Roboto"/>
              </a:rPr>
              <a:t>UIA2</a:t>
            </a:r>
            <a:endParaRPr sz="2400" b="1" kern="0" dirty="0">
              <a:solidFill>
                <a:srgbClr val="8DC63F"/>
              </a:solidFill>
              <a:latin typeface="Roboto"/>
              <a:ea typeface="Roboto"/>
              <a:cs typeface="Roboto"/>
              <a:sym typeface="Roboto"/>
            </a:endParaRPr>
          </a:p>
        </p:txBody>
      </p:sp>
      <p:sp>
        <p:nvSpPr>
          <p:cNvPr id="7" name="Google Shape;94;p15">
            <a:extLst>
              <a:ext uri="{FF2B5EF4-FFF2-40B4-BE49-F238E27FC236}">
                <a16:creationId xmlns:a16="http://schemas.microsoft.com/office/drawing/2014/main" id="{678ECD65-E424-8801-9F59-22F015765084}"/>
              </a:ext>
            </a:extLst>
          </p:cNvPr>
          <p:cNvSpPr txBox="1"/>
          <p:nvPr/>
        </p:nvSpPr>
        <p:spPr>
          <a:xfrm>
            <a:off x="799995" y="3145897"/>
            <a:ext cx="4349600" cy="61551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400" b="1" kern="0" dirty="0">
                <a:solidFill>
                  <a:srgbClr val="151B22"/>
                </a:solidFill>
                <a:latin typeface="Roboto"/>
                <a:ea typeface="Roboto"/>
                <a:cs typeface="Roboto"/>
                <a:sym typeface="Roboto"/>
              </a:rPr>
              <a:t>UIA3</a:t>
            </a:r>
            <a:endParaRPr sz="2400" b="1" kern="0" dirty="0">
              <a:solidFill>
                <a:srgbClr val="8DC63F"/>
              </a:solidFill>
              <a:latin typeface="Roboto"/>
              <a:ea typeface="Roboto"/>
              <a:cs typeface="Roboto"/>
              <a:sym typeface="Roboto"/>
            </a:endParaRPr>
          </a:p>
        </p:txBody>
      </p:sp>
      <p:sp>
        <p:nvSpPr>
          <p:cNvPr id="8" name="Google Shape;94;p15">
            <a:extLst>
              <a:ext uri="{FF2B5EF4-FFF2-40B4-BE49-F238E27FC236}">
                <a16:creationId xmlns:a16="http://schemas.microsoft.com/office/drawing/2014/main" id="{91919BAA-96CF-1D5E-5C86-A997C8BBB98E}"/>
              </a:ext>
            </a:extLst>
          </p:cNvPr>
          <p:cNvSpPr txBox="1"/>
          <p:nvPr/>
        </p:nvSpPr>
        <p:spPr>
          <a:xfrm>
            <a:off x="826262" y="4972311"/>
            <a:ext cx="4349600" cy="61551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400" b="1" kern="0" dirty="0" err="1">
                <a:solidFill>
                  <a:srgbClr val="151B22"/>
                </a:solidFill>
                <a:latin typeface="Roboto"/>
                <a:ea typeface="Roboto"/>
                <a:cs typeface="Roboto"/>
                <a:sym typeface="Roboto"/>
              </a:rPr>
              <a:t>FlaUI</a:t>
            </a:r>
            <a:endParaRPr sz="2400" b="1" kern="0"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68079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FLAUINSPECT</a:t>
            </a:r>
          </a:p>
        </p:txBody>
      </p:sp>
      <p:pic>
        <p:nvPicPr>
          <p:cNvPr id="2054" name="Picture 6">
            <a:extLst>
              <a:ext uri="{FF2B5EF4-FFF2-40B4-BE49-F238E27FC236}">
                <a16:creationId xmlns:a16="http://schemas.microsoft.com/office/drawing/2014/main" id="{346E6472-27DF-1981-9450-36F073D3D6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00" y="1089660"/>
            <a:ext cx="10316720" cy="495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51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FLAUINSPECT</a:t>
            </a:r>
          </a:p>
        </p:txBody>
      </p:sp>
      <p:pic>
        <p:nvPicPr>
          <p:cNvPr id="3" name="Picture 2">
            <a:extLst>
              <a:ext uri="{FF2B5EF4-FFF2-40B4-BE49-F238E27FC236}">
                <a16:creationId xmlns:a16="http://schemas.microsoft.com/office/drawing/2014/main" id="{01AA941A-46E2-F8C4-CEB0-E44D9A264C58}"/>
              </a:ext>
            </a:extLst>
          </p:cNvPr>
          <p:cNvPicPr>
            <a:picLocks noChangeAspect="1"/>
          </p:cNvPicPr>
          <p:nvPr/>
        </p:nvPicPr>
        <p:blipFill>
          <a:blip r:embed="rId5"/>
          <a:stretch>
            <a:fillRect/>
          </a:stretch>
        </p:blipFill>
        <p:spPr>
          <a:xfrm>
            <a:off x="524000" y="844715"/>
            <a:ext cx="9703170" cy="5058245"/>
          </a:xfrm>
          <a:prstGeom prst="rect">
            <a:avLst/>
          </a:prstGeom>
        </p:spPr>
      </p:pic>
    </p:spTree>
    <p:extLst>
      <p:ext uri="{BB962C8B-B14F-4D97-AF65-F5344CB8AC3E}">
        <p14:creationId xmlns:p14="http://schemas.microsoft.com/office/powerpoint/2010/main" val="401475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POM &amp; TDD</a:t>
            </a:r>
            <a:r>
              <a:rPr lang="vi-VN" sz="4800" b="1" kern="0" dirty="0">
                <a:solidFill>
                  <a:srgbClr val="151B22"/>
                </a:solidFill>
                <a:latin typeface="Roboto"/>
                <a:ea typeface="Roboto"/>
                <a:cs typeface="Roboto"/>
                <a:sym typeface="Roboto"/>
              </a:rPr>
              <a:t> </a:t>
            </a:r>
            <a:endParaRPr sz="4800" b="1" kern="0"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416004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PAGE OBJECT MODEL DESIGN PATTERN</a:t>
            </a:r>
          </a:p>
        </p:txBody>
      </p:sp>
      <p:pic>
        <p:nvPicPr>
          <p:cNvPr id="3" name="Picture 2" descr="A diagram of a product screen&#10;&#10;Description automatically generated with low confidence">
            <a:extLst>
              <a:ext uri="{FF2B5EF4-FFF2-40B4-BE49-F238E27FC236}">
                <a16:creationId xmlns:a16="http://schemas.microsoft.com/office/drawing/2014/main" id="{B768515A-A787-9FEA-4875-08D98B592C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200" y="2153075"/>
            <a:ext cx="9096801" cy="2967405"/>
          </a:xfrm>
          <a:prstGeom prst="rect">
            <a:avLst/>
          </a:prstGeom>
        </p:spPr>
      </p:pic>
    </p:spTree>
    <p:extLst>
      <p:ext uri="{BB962C8B-B14F-4D97-AF65-F5344CB8AC3E}">
        <p14:creationId xmlns:p14="http://schemas.microsoft.com/office/powerpoint/2010/main" val="385275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PAGE OBJECT MODEL DESIGN PATTERN</a:t>
            </a:r>
          </a:p>
        </p:txBody>
      </p:sp>
      <p:pic>
        <p:nvPicPr>
          <p:cNvPr id="1026" name="Picture 2">
            <a:extLst>
              <a:ext uri="{FF2B5EF4-FFF2-40B4-BE49-F238E27FC236}">
                <a16:creationId xmlns:a16="http://schemas.microsoft.com/office/drawing/2014/main" id="{1C3D0BCA-1C1B-0334-3E6C-D4AD93D0D8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97" y="932180"/>
            <a:ext cx="8380809" cy="506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DATA-DRIVEN TESTING(DDT)</a:t>
            </a:r>
          </a:p>
        </p:txBody>
      </p:sp>
      <p:pic>
        <p:nvPicPr>
          <p:cNvPr id="4" name="Picture 3" descr="A picture containing text, screenshot, font, diagram&#10;&#10;Description automatically generated">
            <a:extLst>
              <a:ext uri="{FF2B5EF4-FFF2-40B4-BE49-F238E27FC236}">
                <a16:creationId xmlns:a16="http://schemas.microsoft.com/office/drawing/2014/main" id="{3A4ACDBB-3810-7046-4816-0D11444B35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207" y="1614773"/>
            <a:ext cx="10226815" cy="4196586"/>
          </a:xfrm>
          <a:prstGeom prst="rect">
            <a:avLst/>
          </a:prstGeom>
        </p:spPr>
      </p:pic>
    </p:spTree>
    <p:extLst>
      <p:ext uri="{BB962C8B-B14F-4D97-AF65-F5344CB8AC3E}">
        <p14:creationId xmlns:p14="http://schemas.microsoft.com/office/powerpoint/2010/main" val="51334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DATA-DRIVEN TESTING(DDT)</a:t>
            </a:r>
          </a:p>
        </p:txBody>
      </p:sp>
      <p:pic>
        <p:nvPicPr>
          <p:cNvPr id="2052" name="Picture 4">
            <a:extLst>
              <a:ext uri="{FF2B5EF4-FFF2-40B4-BE49-F238E27FC236}">
                <a16:creationId xmlns:a16="http://schemas.microsoft.com/office/drawing/2014/main" id="{6199879B-622E-F676-54F9-B006EEE62E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98" y="942550"/>
            <a:ext cx="7909908" cy="508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811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REPORTING &amp; CI/CD</a:t>
            </a:r>
          </a:p>
        </p:txBody>
      </p:sp>
    </p:spTree>
    <p:extLst>
      <p:ext uri="{BB962C8B-B14F-4D97-AF65-F5344CB8AC3E}">
        <p14:creationId xmlns:p14="http://schemas.microsoft.com/office/powerpoint/2010/main" val="2668462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ALLURE REPORT</a:t>
            </a:r>
          </a:p>
        </p:txBody>
      </p:sp>
      <p:pic>
        <p:nvPicPr>
          <p:cNvPr id="3" name="Picture 2">
            <a:extLst>
              <a:ext uri="{FF2B5EF4-FFF2-40B4-BE49-F238E27FC236}">
                <a16:creationId xmlns:a16="http://schemas.microsoft.com/office/drawing/2014/main" id="{4AE2C3B2-D56E-6D54-1C2B-2AE3D81A7F01}"/>
              </a:ext>
            </a:extLst>
          </p:cNvPr>
          <p:cNvPicPr>
            <a:picLocks noChangeAspect="1"/>
          </p:cNvPicPr>
          <p:nvPr/>
        </p:nvPicPr>
        <p:blipFill>
          <a:blip r:embed="rId5"/>
          <a:stretch>
            <a:fillRect/>
          </a:stretch>
        </p:blipFill>
        <p:spPr>
          <a:xfrm>
            <a:off x="37788" y="761863"/>
            <a:ext cx="12116423" cy="5334274"/>
          </a:xfrm>
          <a:prstGeom prst="rect">
            <a:avLst/>
          </a:prstGeom>
        </p:spPr>
      </p:pic>
    </p:spTree>
    <p:extLst>
      <p:ext uri="{BB962C8B-B14F-4D97-AF65-F5344CB8AC3E}">
        <p14:creationId xmlns:p14="http://schemas.microsoft.com/office/powerpoint/2010/main" val="245615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28029" r="28030"/>
          <a:stretch/>
        </p:blipFill>
        <p:spPr>
          <a:xfrm>
            <a:off x="300" y="0"/>
            <a:ext cx="12191600" cy="6858000"/>
          </a:xfrm>
          <a:prstGeom prst="rect">
            <a:avLst/>
          </a:prstGeom>
          <a:noFill/>
          <a:ln>
            <a:noFill/>
          </a:ln>
        </p:spPr>
      </p:pic>
      <p:pic>
        <p:nvPicPr>
          <p:cNvPr id="64" name="Google Shape;64;p14"/>
          <p:cNvPicPr preferRelativeResize="0"/>
          <p:nvPr/>
        </p:nvPicPr>
        <p:blipFill rotWithShape="1">
          <a:blip r:embed="rId4">
            <a:alphaModFix/>
          </a:blip>
          <a:srcRect t="49" b="39"/>
          <a:stretch/>
        </p:blipFill>
        <p:spPr>
          <a:xfrm>
            <a:off x="152400" y="6252644"/>
            <a:ext cx="2024299" cy="510867"/>
          </a:xfrm>
          <a:prstGeom prst="rect">
            <a:avLst/>
          </a:prstGeom>
          <a:noFill/>
          <a:ln>
            <a:noFill/>
          </a:ln>
        </p:spPr>
      </p:pic>
      <p:grpSp>
        <p:nvGrpSpPr>
          <p:cNvPr id="65" name="Google Shape;65;p14"/>
          <p:cNvGrpSpPr/>
          <p:nvPr/>
        </p:nvGrpSpPr>
        <p:grpSpPr>
          <a:xfrm>
            <a:off x="526500" y="1351996"/>
            <a:ext cx="4454800" cy="1301412"/>
            <a:chOff x="394875" y="1014000"/>
            <a:chExt cx="3341100" cy="976059"/>
          </a:xfrm>
        </p:grpSpPr>
        <p:sp>
          <p:nvSpPr>
            <p:cNvPr id="66" name="Google Shape;66;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01.</a:t>
              </a:r>
              <a:endParaRPr sz="4000" kern="0">
                <a:solidFill>
                  <a:srgbClr val="FFFFFF"/>
                </a:solidFill>
                <a:latin typeface="Roboto Black"/>
                <a:ea typeface="Roboto Black"/>
                <a:cs typeface="Roboto Black"/>
                <a:sym typeface="Roboto Black"/>
              </a:endParaRPr>
            </a:p>
          </p:txBody>
        </p:sp>
        <p:sp>
          <p:nvSpPr>
            <p:cNvPr id="67" name="Google Shape;67;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PURPOSE</a:t>
              </a:r>
            </a:p>
          </p:txBody>
        </p:sp>
      </p:grpSp>
      <p:pic>
        <p:nvPicPr>
          <p:cNvPr id="68" name="Google Shape;68;p14"/>
          <p:cNvPicPr preferRelativeResize="0"/>
          <p:nvPr/>
        </p:nvPicPr>
        <p:blipFill>
          <a:blip r:embed="rId5">
            <a:alphaModFix/>
          </a:blip>
          <a:stretch>
            <a:fillRect/>
          </a:stretch>
        </p:blipFill>
        <p:spPr>
          <a:xfrm>
            <a:off x="152401" y="223000"/>
            <a:ext cx="269999" cy="586997"/>
          </a:xfrm>
          <a:prstGeom prst="rect">
            <a:avLst/>
          </a:prstGeom>
          <a:noFill/>
          <a:ln>
            <a:noFill/>
          </a:ln>
        </p:spPr>
      </p:pic>
      <p:grpSp>
        <p:nvGrpSpPr>
          <p:cNvPr id="69" name="Google Shape;69;p14"/>
          <p:cNvGrpSpPr/>
          <p:nvPr/>
        </p:nvGrpSpPr>
        <p:grpSpPr>
          <a:xfrm>
            <a:off x="526500" y="2866873"/>
            <a:ext cx="4454800" cy="1301412"/>
            <a:chOff x="394875" y="1014000"/>
            <a:chExt cx="3341100" cy="976059"/>
          </a:xfrm>
        </p:grpSpPr>
        <p:sp>
          <p:nvSpPr>
            <p:cNvPr id="70" name="Google Shape;70;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02.</a:t>
              </a:r>
              <a:endParaRPr sz="4000" kern="0">
                <a:solidFill>
                  <a:srgbClr val="FFFFFF"/>
                </a:solidFill>
                <a:latin typeface="Roboto Black"/>
                <a:ea typeface="Roboto Black"/>
                <a:cs typeface="Roboto Black"/>
                <a:sym typeface="Roboto Black"/>
              </a:endParaRPr>
            </a:p>
          </p:txBody>
        </p:sp>
        <p:sp>
          <p:nvSpPr>
            <p:cNvPr id="71" name="Google Shape;71;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FRAMEWORK ECOSYSTEM</a:t>
              </a:r>
              <a:endParaRPr sz="2133" b="1" kern="0" dirty="0">
                <a:solidFill>
                  <a:srgbClr val="151B22"/>
                </a:solidFill>
                <a:latin typeface="Roboto"/>
                <a:ea typeface="Roboto"/>
                <a:cs typeface="Roboto"/>
                <a:sym typeface="Roboto"/>
              </a:endParaRPr>
            </a:p>
          </p:txBody>
        </p:sp>
      </p:grpSp>
      <p:grpSp>
        <p:nvGrpSpPr>
          <p:cNvPr id="72" name="Google Shape;72;p14"/>
          <p:cNvGrpSpPr/>
          <p:nvPr/>
        </p:nvGrpSpPr>
        <p:grpSpPr>
          <a:xfrm>
            <a:off x="526500" y="4352157"/>
            <a:ext cx="4454800" cy="1301412"/>
            <a:chOff x="394875" y="1014000"/>
            <a:chExt cx="3341100" cy="976059"/>
          </a:xfrm>
        </p:grpSpPr>
        <p:sp>
          <p:nvSpPr>
            <p:cNvPr id="73" name="Google Shape;73;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dirty="0">
                  <a:solidFill>
                    <a:srgbClr val="FFFFFF"/>
                  </a:solidFill>
                  <a:latin typeface="Roboto Black"/>
                  <a:ea typeface="Roboto Black"/>
                  <a:cs typeface="Roboto Black"/>
                  <a:sym typeface="Roboto Black"/>
                </a:rPr>
                <a:t>03.</a:t>
              </a:r>
              <a:endParaRPr sz="4000" kern="0" dirty="0">
                <a:solidFill>
                  <a:srgbClr val="FFFFFF"/>
                </a:solidFill>
                <a:latin typeface="Roboto Black"/>
                <a:ea typeface="Roboto Black"/>
                <a:cs typeface="Roboto Black"/>
                <a:sym typeface="Roboto Black"/>
              </a:endParaRPr>
            </a:p>
          </p:txBody>
        </p:sp>
        <p:sp>
          <p:nvSpPr>
            <p:cNvPr id="74" name="Google Shape;74;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133" b="1" kern="0" dirty="0">
                  <a:solidFill>
                    <a:srgbClr val="151B22"/>
                  </a:solidFill>
                  <a:latin typeface="Roboto"/>
                  <a:ea typeface="Roboto"/>
                  <a:cs typeface="Roboto"/>
                  <a:sym typeface="Roboto"/>
                </a:rPr>
                <a:t>FRAMEWORK STRUCTURE</a:t>
              </a:r>
              <a:endParaRPr sz="2133" b="1" kern="0" dirty="0">
                <a:solidFill>
                  <a:srgbClr val="151B22"/>
                </a:solidFill>
                <a:latin typeface="Roboto"/>
                <a:ea typeface="Roboto"/>
                <a:cs typeface="Roboto"/>
                <a:sym typeface="Roboto"/>
              </a:endParaRPr>
            </a:p>
          </p:txBody>
        </p:sp>
      </p:grpSp>
      <p:grpSp>
        <p:nvGrpSpPr>
          <p:cNvPr id="75" name="Google Shape;75;p14"/>
          <p:cNvGrpSpPr/>
          <p:nvPr/>
        </p:nvGrpSpPr>
        <p:grpSpPr>
          <a:xfrm>
            <a:off x="4266700" y="1351996"/>
            <a:ext cx="4454800" cy="1301412"/>
            <a:chOff x="394875" y="1014000"/>
            <a:chExt cx="3341100" cy="976059"/>
          </a:xfrm>
        </p:grpSpPr>
        <p:sp>
          <p:nvSpPr>
            <p:cNvPr id="76" name="Google Shape;76;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04.</a:t>
              </a:r>
              <a:endParaRPr sz="4000" kern="0">
                <a:solidFill>
                  <a:srgbClr val="FFFFFF"/>
                </a:solidFill>
                <a:latin typeface="Roboto Black"/>
                <a:ea typeface="Roboto Black"/>
                <a:cs typeface="Roboto Black"/>
                <a:sym typeface="Roboto Black"/>
              </a:endParaRPr>
            </a:p>
          </p:txBody>
        </p:sp>
        <p:sp>
          <p:nvSpPr>
            <p:cNvPr id="77" name="Google Shape;77;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FLAUI &amp; FLAUINSPECT</a:t>
              </a:r>
            </a:p>
          </p:txBody>
        </p:sp>
      </p:grpSp>
      <p:grpSp>
        <p:nvGrpSpPr>
          <p:cNvPr id="78" name="Google Shape;78;p14"/>
          <p:cNvGrpSpPr/>
          <p:nvPr/>
        </p:nvGrpSpPr>
        <p:grpSpPr>
          <a:xfrm>
            <a:off x="4266700" y="2866873"/>
            <a:ext cx="4454800" cy="1301412"/>
            <a:chOff x="394875" y="1014000"/>
            <a:chExt cx="3341100" cy="976059"/>
          </a:xfrm>
        </p:grpSpPr>
        <p:sp>
          <p:nvSpPr>
            <p:cNvPr id="79" name="Google Shape;79;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05.</a:t>
              </a:r>
              <a:endParaRPr sz="4000" kern="0">
                <a:solidFill>
                  <a:srgbClr val="FFFFFF"/>
                </a:solidFill>
                <a:latin typeface="Roboto Black"/>
                <a:ea typeface="Roboto Black"/>
                <a:cs typeface="Roboto Black"/>
                <a:sym typeface="Roboto Black"/>
              </a:endParaRPr>
            </a:p>
          </p:txBody>
        </p:sp>
        <p:sp>
          <p:nvSpPr>
            <p:cNvPr id="80" name="Google Shape;80;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POM &amp; TDD</a:t>
              </a:r>
            </a:p>
          </p:txBody>
        </p:sp>
      </p:grpSp>
      <p:grpSp>
        <p:nvGrpSpPr>
          <p:cNvPr id="81" name="Google Shape;81;p14"/>
          <p:cNvGrpSpPr/>
          <p:nvPr/>
        </p:nvGrpSpPr>
        <p:grpSpPr>
          <a:xfrm>
            <a:off x="7980400" y="1351996"/>
            <a:ext cx="3538800" cy="1301412"/>
            <a:chOff x="3200025" y="3153150"/>
            <a:chExt cx="2654100" cy="976059"/>
          </a:xfrm>
        </p:grpSpPr>
        <p:sp>
          <p:nvSpPr>
            <p:cNvPr id="82" name="Google Shape;82;p14"/>
            <p:cNvSpPr txBox="1"/>
            <p:nvPr/>
          </p:nvSpPr>
          <p:spPr>
            <a:xfrm>
              <a:off x="3200025" y="315315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06.</a:t>
              </a:r>
              <a:endParaRPr sz="4000" kern="0">
                <a:solidFill>
                  <a:srgbClr val="FFFFFF"/>
                </a:solidFill>
                <a:latin typeface="Roboto Black"/>
                <a:ea typeface="Roboto Black"/>
                <a:cs typeface="Roboto Black"/>
                <a:sym typeface="Roboto Black"/>
              </a:endParaRPr>
            </a:p>
          </p:txBody>
        </p:sp>
        <p:sp>
          <p:nvSpPr>
            <p:cNvPr id="83" name="Google Shape;83;p14"/>
            <p:cNvSpPr txBox="1"/>
            <p:nvPr/>
          </p:nvSpPr>
          <p:spPr>
            <a:xfrm>
              <a:off x="3200025" y="3698400"/>
              <a:ext cx="2654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133" b="1" kern="0" dirty="0">
                  <a:solidFill>
                    <a:srgbClr val="151B22"/>
                  </a:solidFill>
                  <a:latin typeface="Roboto"/>
                  <a:ea typeface="Roboto"/>
                  <a:cs typeface="Roboto"/>
                  <a:sym typeface="Roboto"/>
                </a:rPr>
                <a:t>REPORTING &amp; CI/CD</a:t>
              </a:r>
              <a:endParaRPr sz="2133" b="1" kern="0" dirty="0">
                <a:solidFill>
                  <a:srgbClr val="151B22"/>
                </a:solidFill>
                <a:latin typeface="Roboto"/>
                <a:ea typeface="Roboto"/>
                <a:cs typeface="Roboto"/>
                <a:sym typeface="Roboto"/>
              </a:endParaRPr>
            </a:p>
          </p:txBody>
        </p:sp>
      </p:grpSp>
      <p:sp>
        <p:nvSpPr>
          <p:cNvPr id="84" name="Google Shape;84;p14"/>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667" b="1" kern="0">
                <a:solidFill>
                  <a:srgbClr val="FFFFFF"/>
                </a:solidFill>
                <a:latin typeface="Roboto"/>
                <a:ea typeface="Roboto"/>
                <a:cs typeface="Roboto"/>
                <a:sym typeface="Roboto"/>
              </a:rPr>
              <a:t>TABLE OF CONTENTS</a:t>
            </a:r>
            <a:endParaRPr sz="2667" b="1" kern="0">
              <a:solidFill>
                <a:srgbClr val="8DC63F"/>
              </a:solidFill>
              <a:latin typeface="Roboto"/>
              <a:ea typeface="Roboto"/>
              <a:cs typeface="Roboto"/>
              <a:sym typeface="Roboto"/>
            </a:endParaRPr>
          </a:p>
        </p:txBody>
      </p:sp>
      <p:grpSp>
        <p:nvGrpSpPr>
          <p:cNvPr id="85" name="Google Shape;85;p14"/>
          <p:cNvGrpSpPr/>
          <p:nvPr/>
        </p:nvGrpSpPr>
        <p:grpSpPr>
          <a:xfrm>
            <a:off x="7980400" y="2866873"/>
            <a:ext cx="3538800" cy="1301412"/>
            <a:chOff x="3200025" y="3153150"/>
            <a:chExt cx="2654100" cy="976059"/>
          </a:xfrm>
        </p:grpSpPr>
        <p:sp>
          <p:nvSpPr>
            <p:cNvPr id="86" name="Google Shape;86;p14"/>
            <p:cNvSpPr txBox="1"/>
            <p:nvPr/>
          </p:nvSpPr>
          <p:spPr>
            <a:xfrm>
              <a:off x="3200025" y="315315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dirty="0">
                  <a:solidFill>
                    <a:srgbClr val="FFFFFF"/>
                  </a:solidFill>
                  <a:latin typeface="Roboto Black"/>
                  <a:ea typeface="Roboto Black"/>
                  <a:cs typeface="Roboto Black"/>
                  <a:sym typeface="Roboto Black"/>
                </a:rPr>
                <a:t>07.</a:t>
              </a:r>
              <a:endParaRPr sz="4000" kern="0" dirty="0">
                <a:solidFill>
                  <a:srgbClr val="FFFFFF"/>
                </a:solidFill>
                <a:latin typeface="Roboto Black"/>
                <a:ea typeface="Roboto Black"/>
                <a:cs typeface="Roboto Black"/>
                <a:sym typeface="Roboto Black"/>
              </a:endParaRPr>
            </a:p>
          </p:txBody>
        </p:sp>
        <p:sp>
          <p:nvSpPr>
            <p:cNvPr id="87" name="Google Shape;87;p14"/>
            <p:cNvSpPr txBox="1"/>
            <p:nvPr/>
          </p:nvSpPr>
          <p:spPr>
            <a:xfrm>
              <a:off x="3200025" y="3698400"/>
              <a:ext cx="2654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DEMO</a:t>
              </a:r>
              <a:endParaRPr sz="2133" b="1" kern="0" dirty="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ALLURE REPORT</a:t>
            </a:r>
          </a:p>
        </p:txBody>
      </p:sp>
      <p:pic>
        <p:nvPicPr>
          <p:cNvPr id="5" name="Picture 4">
            <a:extLst>
              <a:ext uri="{FF2B5EF4-FFF2-40B4-BE49-F238E27FC236}">
                <a16:creationId xmlns:a16="http://schemas.microsoft.com/office/drawing/2014/main" id="{C1EAA4FA-B3E2-AFF8-B9BA-C2D5387CE8EA}"/>
              </a:ext>
            </a:extLst>
          </p:cNvPr>
          <p:cNvPicPr>
            <a:picLocks noChangeAspect="1"/>
          </p:cNvPicPr>
          <p:nvPr/>
        </p:nvPicPr>
        <p:blipFill>
          <a:blip r:embed="rId5"/>
          <a:stretch>
            <a:fillRect/>
          </a:stretch>
        </p:blipFill>
        <p:spPr>
          <a:xfrm>
            <a:off x="75890" y="770701"/>
            <a:ext cx="12040219" cy="5366026"/>
          </a:xfrm>
          <a:prstGeom prst="rect">
            <a:avLst/>
          </a:prstGeom>
        </p:spPr>
      </p:pic>
    </p:spTree>
    <p:extLst>
      <p:ext uri="{BB962C8B-B14F-4D97-AF65-F5344CB8AC3E}">
        <p14:creationId xmlns:p14="http://schemas.microsoft.com/office/powerpoint/2010/main" val="305247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ZEPHYR REPORT</a:t>
            </a:r>
          </a:p>
        </p:txBody>
      </p:sp>
      <p:pic>
        <p:nvPicPr>
          <p:cNvPr id="3" name="Picture 2">
            <a:extLst>
              <a:ext uri="{FF2B5EF4-FFF2-40B4-BE49-F238E27FC236}">
                <a16:creationId xmlns:a16="http://schemas.microsoft.com/office/drawing/2014/main" id="{B9B8BF00-0C78-1255-F48B-A563731EF1B8}"/>
              </a:ext>
            </a:extLst>
          </p:cNvPr>
          <p:cNvPicPr>
            <a:picLocks noChangeAspect="1"/>
          </p:cNvPicPr>
          <p:nvPr/>
        </p:nvPicPr>
        <p:blipFill>
          <a:blip r:embed="rId5"/>
          <a:stretch>
            <a:fillRect/>
          </a:stretch>
        </p:blipFill>
        <p:spPr>
          <a:xfrm>
            <a:off x="113992" y="904745"/>
            <a:ext cx="11964015" cy="5048509"/>
          </a:xfrm>
          <a:prstGeom prst="rect">
            <a:avLst/>
          </a:prstGeom>
        </p:spPr>
      </p:pic>
    </p:spTree>
    <p:extLst>
      <p:ext uri="{BB962C8B-B14F-4D97-AF65-F5344CB8AC3E}">
        <p14:creationId xmlns:p14="http://schemas.microsoft.com/office/powerpoint/2010/main" val="123370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ZEPHYR REPORT</a:t>
            </a:r>
          </a:p>
        </p:txBody>
      </p:sp>
      <p:pic>
        <p:nvPicPr>
          <p:cNvPr id="4" name="Picture 3">
            <a:extLst>
              <a:ext uri="{FF2B5EF4-FFF2-40B4-BE49-F238E27FC236}">
                <a16:creationId xmlns:a16="http://schemas.microsoft.com/office/drawing/2014/main" id="{7BB07F4B-00BA-BEC7-0880-16F476540555}"/>
              </a:ext>
            </a:extLst>
          </p:cNvPr>
          <p:cNvPicPr>
            <a:picLocks noChangeAspect="1"/>
          </p:cNvPicPr>
          <p:nvPr/>
        </p:nvPicPr>
        <p:blipFill>
          <a:blip r:embed="rId5"/>
          <a:stretch>
            <a:fillRect/>
          </a:stretch>
        </p:blipFill>
        <p:spPr>
          <a:xfrm>
            <a:off x="1142745" y="949197"/>
            <a:ext cx="9906509" cy="4959605"/>
          </a:xfrm>
          <a:prstGeom prst="rect">
            <a:avLst/>
          </a:prstGeom>
        </p:spPr>
      </p:pic>
    </p:spTree>
    <p:extLst>
      <p:ext uri="{BB962C8B-B14F-4D97-AF65-F5344CB8AC3E}">
        <p14:creationId xmlns:p14="http://schemas.microsoft.com/office/powerpoint/2010/main" val="3249145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REPORTPORTAL.IO</a:t>
            </a:r>
          </a:p>
        </p:txBody>
      </p:sp>
      <p:pic>
        <p:nvPicPr>
          <p:cNvPr id="6" name="Picture 5">
            <a:extLst>
              <a:ext uri="{FF2B5EF4-FFF2-40B4-BE49-F238E27FC236}">
                <a16:creationId xmlns:a16="http://schemas.microsoft.com/office/drawing/2014/main" id="{2113CA49-C422-B5E2-E33F-F8678D934129}"/>
              </a:ext>
            </a:extLst>
          </p:cNvPr>
          <p:cNvPicPr>
            <a:picLocks noChangeAspect="1"/>
          </p:cNvPicPr>
          <p:nvPr/>
        </p:nvPicPr>
        <p:blipFill>
          <a:blip r:embed="rId5"/>
          <a:stretch>
            <a:fillRect/>
          </a:stretch>
        </p:blipFill>
        <p:spPr>
          <a:xfrm>
            <a:off x="524000" y="1243248"/>
            <a:ext cx="8392159" cy="4576146"/>
          </a:xfrm>
          <a:prstGeom prst="rect">
            <a:avLst/>
          </a:prstGeom>
        </p:spPr>
      </p:pic>
    </p:spTree>
    <p:extLst>
      <p:ext uri="{BB962C8B-B14F-4D97-AF65-F5344CB8AC3E}">
        <p14:creationId xmlns:p14="http://schemas.microsoft.com/office/powerpoint/2010/main" val="2930829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REPORTPORTAL.IO</a:t>
            </a:r>
          </a:p>
        </p:txBody>
      </p:sp>
      <p:pic>
        <p:nvPicPr>
          <p:cNvPr id="3" name="Picture 2">
            <a:extLst>
              <a:ext uri="{FF2B5EF4-FFF2-40B4-BE49-F238E27FC236}">
                <a16:creationId xmlns:a16="http://schemas.microsoft.com/office/drawing/2014/main" id="{F0C9F064-897F-8915-708B-8381F2CDE3C2}"/>
              </a:ext>
            </a:extLst>
          </p:cNvPr>
          <p:cNvPicPr>
            <a:picLocks noChangeAspect="1"/>
          </p:cNvPicPr>
          <p:nvPr/>
        </p:nvPicPr>
        <p:blipFill>
          <a:blip r:embed="rId5"/>
          <a:stretch>
            <a:fillRect/>
          </a:stretch>
        </p:blipFill>
        <p:spPr>
          <a:xfrm>
            <a:off x="524000" y="1102670"/>
            <a:ext cx="8995920" cy="4857302"/>
          </a:xfrm>
          <a:prstGeom prst="rect">
            <a:avLst/>
          </a:prstGeom>
        </p:spPr>
      </p:pic>
    </p:spTree>
    <p:extLst>
      <p:ext uri="{BB962C8B-B14F-4D97-AF65-F5344CB8AC3E}">
        <p14:creationId xmlns:p14="http://schemas.microsoft.com/office/powerpoint/2010/main" val="131425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DEMO</a:t>
            </a:r>
          </a:p>
        </p:txBody>
      </p:sp>
    </p:spTree>
    <p:extLst>
      <p:ext uri="{BB962C8B-B14F-4D97-AF65-F5344CB8AC3E}">
        <p14:creationId xmlns:p14="http://schemas.microsoft.com/office/powerpoint/2010/main" val="396653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PURPOSE</a:t>
            </a:r>
            <a:r>
              <a:rPr lang="vi-VN" sz="4800" b="1" kern="0" dirty="0">
                <a:solidFill>
                  <a:srgbClr val="151B22"/>
                </a:solidFill>
                <a:latin typeface="Roboto"/>
                <a:ea typeface="Roboto"/>
                <a:cs typeface="Roboto"/>
                <a:sym typeface="Roboto"/>
              </a:rPr>
              <a:t> </a:t>
            </a:r>
            <a:endParaRPr sz="4800" b="1" kern="0" dirty="0">
              <a:solidFill>
                <a:srgbClr val="8DC63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2667" b="1" kern="0" dirty="0">
                <a:solidFill>
                  <a:srgbClr val="8DC63F"/>
                </a:solidFill>
                <a:latin typeface="Roboto"/>
                <a:ea typeface="Roboto"/>
                <a:cs typeface="Roboto"/>
                <a:sym typeface="Roboto"/>
              </a:rPr>
              <a:t>PURPOSE</a:t>
            </a:r>
            <a:endParaRPr lang="en-US" sz="2667" b="1" kern="0" dirty="0">
              <a:solidFill>
                <a:srgbClr val="8DC63F"/>
              </a:solidFill>
              <a:latin typeface="Roboto"/>
              <a:ea typeface="Roboto"/>
              <a:cs typeface="Roboto"/>
              <a:sym typeface="Roboto"/>
            </a:endParaRPr>
          </a:p>
        </p:txBody>
      </p:sp>
      <p:sp>
        <p:nvSpPr>
          <p:cNvPr id="104" name="Google Shape;104;p16"/>
          <p:cNvSpPr txBox="1"/>
          <p:nvPr/>
        </p:nvSpPr>
        <p:spPr>
          <a:xfrm>
            <a:off x="524000" y="2419834"/>
            <a:ext cx="5401200" cy="2215951"/>
          </a:xfrm>
          <a:prstGeom prst="rect">
            <a:avLst/>
          </a:prstGeom>
          <a:noFill/>
          <a:ln>
            <a:noFill/>
          </a:ln>
        </p:spPr>
        <p:txBody>
          <a:bodyPr spcFirstLastPara="1" wrap="square" lIns="121900" tIns="121900" rIns="121900" bIns="121900" anchor="t" anchorCtr="0">
            <a:spAutoFit/>
          </a:bodyPr>
          <a:lstStyle/>
          <a:p>
            <a:pPr defTabSz="1219170">
              <a:buClr>
                <a:srgbClr val="000000"/>
              </a:buClr>
              <a:buSzPts val="1100"/>
            </a:pPr>
            <a:r>
              <a:rPr lang="en-US" sz="1600" kern="0" dirty="0">
                <a:solidFill>
                  <a:srgbClr val="151B22"/>
                </a:solidFill>
                <a:latin typeface="Roboto Light"/>
                <a:ea typeface="Roboto Light"/>
                <a:cs typeface="Roboto Light"/>
                <a:sym typeface="Roboto Light"/>
              </a:rPr>
              <a:t>Build a framework to automate test cases for </a:t>
            </a:r>
            <a:r>
              <a:rPr lang="en-US" sz="1600" b="1" kern="0" dirty="0">
                <a:solidFill>
                  <a:srgbClr val="151B22"/>
                </a:solidFill>
                <a:latin typeface="Roboto Light"/>
                <a:ea typeface="Roboto Light"/>
                <a:cs typeface="Roboto Light"/>
                <a:sym typeface="Roboto Light"/>
              </a:rPr>
              <a:t>multi-type</a:t>
            </a:r>
            <a:r>
              <a:rPr lang="en-US" sz="1600" kern="0" dirty="0">
                <a:solidFill>
                  <a:srgbClr val="151B22"/>
                </a:solidFill>
                <a:latin typeface="Roboto Light"/>
                <a:ea typeface="Roboto Light"/>
                <a:cs typeface="Roboto Light"/>
                <a:sym typeface="Roboto Light"/>
              </a:rPr>
              <a:t> of Desktop Application.</a:t>
            </a:r>
          </a:p>
          <a:p>
            <a:pPr defTabSz="1219170">
              <a:buClr>
                <a:srgbClr val="000000"/>
              </a:buClr>
              <a:buSzPts val="1100"/>
            </a:pPr>
            <a:endParaRPr lang="en-US" sz="1600" kern="0" dirty="0">
              <a:solidFill>
                <a:srgbClr val="151B22"/>
              </a:solidFill>
              <a:latin typeface="Roboto Light"/>
              <a:ea typeface="Roboto Light"/>
              <a:cs typeface="Roboto Light"/>
              <a:sym typeface="Roboto Light"/>
            </a:endParaRPr>
          </a:p>
          <a:p>
            <a:pPr defTabSz="1219170">
              <a:buClr>
                <a:srgbClr val="000000"/>
              </a:buClr>
              <a:buSzPts val="1100"/>
            </a:pPr>
            <a:r>
              <a:rPr lang="en-US" sz="1600" kern="0" dirty="0">
                <a:solidFill>
                  <a:srgbClr val="151B22"/>
                </a:solidFill>
                <a:latin typeface="Roboto Light"/>
                <a:ea typeface="Roboto Light"/>
                <a:cs typeface="Roboto Light"/>
                <a:sym typeface="Roboto Light"/>
              </a:rPr>
              <a:t>Utilizing a framework for automated testing will </a:t>
            </a:r>
            <a:r>
              <a:rPr lang="en-US" sz="1600" b="1" kern="0" dirty="0">
                <a:solidFill>
                  <a:srgbClr val="151B22"/>
                </a:solidFill>
                <a:latin typeface="Roboto Light"/>
                <a:ea typeface="Roboto Light"/>
                <a:cs typeface="Roboto Light"/>
                <a:sym typeface="Roboto Light"/>
              </a:rPr>
              <a:t>increase</a:t>
            </a:r>
            <a:r>
              <a:rPr lang="en-US" sz="1600" kern="0" dirty="0">
                <a:solidFill>
                  <a:srgbClr val="151B22"/>
                </a:solidFill>
                <a:latin typeface="Roboto Light"/>
                <a:ea typeface="Roboto Light"/>
                <a:cs typeface="Roboto Light"/>
                <a:sym typeface="Roboto Light"/>
              </a:rPr>
              <a:t> a team's test </a:t>
            </a:r>
            <a:r>
              <a:rPr lang="en-US" sz="1600" b="1" kern="0" dirty="0">
                <a:solidFill>
                  <a:srgbClr val="151B22"/>
                </a:solidFill>
                <a:latin typeface="Roboto Light"/>
                <a:ea typeface="Roboto Light"/>
                <a:cs typeface="Roboto Light"/>
                <a:sym typeface="Roboto Light"/>
              </a:rPr>
              <a:t>speed and efficiency</a:t>
            </a:r>
            <a:r>
              <a:rPr lang="en-US" sz="1600" kern="0" dirty="0">
                <a:solidFill>
                  <a:srgbClr val="151B22"/>
                </a:solidFill>
                <a:latin typeface="Roboto Light"/>
                <a:ea typeface="Roboto Light"/>
                <a:cs typeface="Roboto Light"/>
                <a:sym typeface="Roboto Light"/>
              </a:rPr>
              <a:t>, improve test accuracy, and will reduce test maintenance costs as well as lower risks</a:t>
            </a:r>
          </a:p>
          <a:p>
            <a:pPr defTabSz="1219170">
              <a:buClr>
                <a:srgbClr val="000000"/>
              </a:buClr>
              <a:buSzPts val="1100"/>
            </a:pPr>
            <a:endParaRPr sz="1600" kern="0" dirty="0">
              <a:solidFill>
                <a:srgbClr val="151B22"/>
              </a:solidFill>
              <a:latin typeface="Roboto Light"/>
              <a:ea typeface="Roboto Light"/>
              <a:cs typeface="Roboto Light"/>
              <a:sym typeface="Roboto Light"/>
            </a:endParaRPr>
          </a:p>
        </p:txBody>
      </p:sp>
      <p:sp>
        <p:nvSpPr>
          <p:cNvPr id="2" name="Google Shape;104;p16">
            <a:extLst>
              <a:ext uri="{FF2B5EF4-FFF2-40B4-BE49-F238E27FC236}">
                <a16:creationId xmlns:a16="http://schemas.microsoft.com/office/drawing/2014/main" id="{659077D3-9E14-5F55-05A6-84CDBA255797}"/>
              </a:ext>
            </a:extLst>
          </p:cNvPr>
          <p:cNvSpPr txBox="1"/>
          <p:nvPr/>
        </p:nvSpPr>
        <p:spPr>
          <a:xfrm>
            <a:off x="6266802" y="2419833"/>
            <a:ext cx="5401200" cy="2215951"/>
          </a:xfrm>
          <a:prstGeom prst="rect">
            <a:avLst/>
          </a:prstGeom>
          <a:noFill/>
          <a:ln>
            <a:noFill/>
          </a:ln>
        </p:spPr>
        <p:txBody>
          <a:bodyPr spcFirstLastPara="1" wrap="square" lIns="121900" tIns="121900" rIns="121900" bIns="121900" anchor="t" anchorCtr="0">
            <a:spAutoFit/>
          </a:bodyPr>
          <a:lstStyle/>
          <a:p>
            <a:pPr defTabSz="1219170">
              <a:buClr>
                <a:srgbClr val="000000"/>
              </a:buClr>
              <a:buSzPts val="1100"/>
            </a:pPr>
            <a:r>
              <a:rPr lang="en-US" sz="1600" kern="0" dirty="0">
                <a:solidFill>
                  <a:srgbClr val="151B22"/>
                </a:solidFill>
                <a:latin typeface="Roboto Light"/>
                <a:ea typeface="Roboto Light"/>
                <a:cs typeface="Roboto Light"/>
                <a:sym typeface="Roboto Light"/>
              </a:rPr>
              <a:t>Have ability to extend with others test management system (</a:t>
            </a:r>
            <a:r>
              <a:rPr lang="en-US" sz="1600" b="1" kern="0" dirty="0">
                <a:solidFill>
                  <a:srgbClr val="151B22"/>
                </a:solidFill>
                <a:latin typeface="Roboto Light"/>
                <a:ea typeface="Roboto Light"/>
                <a:cs typeface="Roboto Light"/>
                <a:sym typeface="Roboto Light"/>
              </a:rPr>
              <a:t>Zephyr Scale</a:t>
            </a:r>
            <a:r>
              <a:rPr lang="en-US" sz="1600" kern="0" dirty="0">
                <a:solidFill>
                  <a:srgbClr val="151B22"/>
                </a:solidFill>
                <a:latin typeface="Roboto Light"/>
                <a:ea typeface="Roboto Light"/>
                <a:cs typeface="Roboto Light"/>
                <a:sym typeface="Roboto Light"/>
              </a:rPr>
              <a:t>), reporting tools (</a:t>
            </a:r>
            <a:r>
              <a:rPr lang="en-US" sz="1600" b="1" kern="0" dirty="0">
                <a:solidFill>
                  <a:srgbClr val="151B22"/>
                </a:solidFill>
                <a:latin typeface="Roboto Light"/>
                <a:ea typeface="Roboto Light"/>
                <a:cs typeface="Roboto Light"/>
                <a:sym typeface="Roboto Light"/>
              </a:rPr>
              <a:t>Allure report</a:t>
            </a:r>
            <a:r>
              <a:rPr lang="en-US" sz="1600" kern="0" dirty="0">
                <a:solidFill>
                  <a:srgbClr val="151B22"/>
                </a:solidFill>
                <a:latin typeface="Roboto Light"/>
                <a:ea typeface="Roboto Light"/>
                <a:cs typeface="Roboto Light"/>
                <a:sym typeface="Roboto Light"/>
              </a:rPr>
              <a:t>, </a:t>
            </a:r>
            <a:r>
              <a:rPr lang="en-US" sz="1600" b="1" kern="0" dirty="0">
                <a:solidFill>
                  <a:srgbClr val="151B22"/>
                </a:solidFill>
                <a:latin typeface="Roboto Light"/>
                <a:ea typeface="Roboto Light"/>
                <a:cs typeface="Roboto Light"/>
                <a:sym typeface="Roboto Light"/>
              </a:rPr>
              <a:t>Reportportal.io</a:t>
            </a:r>
            <a:r>
              <a:rPr lang="en-US" sz="1600" kern="0" dirty="0">
                <a:solidFill>
                  <a:srgbClr val="151B22"/>
                </a:solidFill>
                <a:latin typeface="Roboto Light"/>
                <a:ea typeface="Roboto Light"/>
                <a:cs typeface="Roboto Light"/>
                <a:sym typeface="Roboto Light"/>
              </a:rPr>
              <a:t>), and execute tests with </a:t>
            </a:r>
            <a:r>
              <a:rPr lang="en-US" sz="1600" b="1" kern="0" dirty="0">
                <a:solidFill>
                  <a:srgbClr val="151B22"/>
                </a:solidFill>
                <a:latin typeface="Roboto Light"/>
                <a:ea typeface="Roboto Light"/>
                <a:cs typeface="Roboto Light"/>
                <a:sym typeface="Roboto Light"/>
              </a:rPr>
              <a:t>CI/CD</a:t>
            </a:r>
          </a:p>
          <a:p>
            <a:pPr defTabSz="1219170">
              <a:buClr>
                <a:srgbClr val="000000"/>
              </a:buClr>
              <a:buSzPts val="1100"/>
            </a:pPr>
            <a:endParaRPr lang="en-US" sz="1600" kern="0" dirty="0">
              <a:solidFill>
                <a:srgbClr val="151B22"/>
              </a:solidFill>
              <a:latin typeface="Roboto Light"/>
              <a:ea typeface="Roboto Light"/>
              <a:cs typeface="Roboto Light"/>
              <a:sym typeface="Roboto Light"/>
            </a:endParaRPr>
          </a:p>
          <a:p>
            <a:pPr defTabSz="1219170">
              <a:buClr>
                <a:srgbClr val="000000"/>
              </a:buClr>
              <a:buSzPts val="1100"/>
            </a:pPr>
            <a:r>
              <a:rPr lang="vi-VN" sz="1600" kern="0" dirty="0">
                <a:solidFill>
                  <a:srgbClr val="151B22"/>
                </a:solidFill>
                <a:latin typeface="Roboto Light"/>
                <a:ea typeface="Roboto Light"/>
                <a:cs typeface="Roboto Light"/>
                <a:sym typeface="Roboto Light"/>
              </a:rPr>
              <a:t>Apply </a:t>
            </a:r>
            <a:r>
              <a:rPr lang="en-US" sz="1600" b="1" kern="0" dirty="0">
                <a:solidFill>
                  <a:srgbClr val="151B22"/>
                </a:solidFill>
                <a:latin typeface="Roboto Light"/>
                <a:ea typeface="Roboto Light"/>
                <a:cs typeface="Roboto Light"/>
                <a:sym typeface="Roboto Light"/>
              </a:rPr>
              <a:t>Page Object Model</a:t>
            </a:r>
            <a:r>
              <a:rPr lang="en-US" sz="1600" kern="0" dirty="0">
                <a:solidFill>
                  <a:srgbClr val="151B22"/>
                </a:solidFill>
                <a:latin typeface="Roboto Light"/>
                <a:ea typeface="Roboto Light"/>
                <a:cs typeface="Roboto Light"/>
                <a:sym typeface="Roboto Light"/>
              </a:rPr>
              <a:t> design pattern (POM) and </a:t>
            </a:r>
            <a:r>
              <a:rPr lang="vi-VN" sz="1600" b="1" kern="0" dirty="0">
                <a:solidFill>
                  <a:srgbClr val="151B22"/>
                </a:solidFill>
                <a:latin typeface="Roboto Light"/>
                <a:ea typeface="Roboto Light"/>
                <a:cs typeface="Roboto Light"/>
                <a:sym typeface="Roboto Light"/>
              </a:rPr>
              <a:t>Data-</a:t>
            </a:r>
            <a:r>
              <a:rPr lang="en-US" sz="1600" b="1" kern="0" dirty="0">
                <a:solidFill>
                  <a:srgbClr val="151B22"/>
                </a:solidFill>
                <a:latin typeface="Roboto Light"/>
                <a:ea typeface="Roboto Light"/>
                <a:cs typeface="Roboto Light"/>
                <a:sym typeface="Roboto Light"/>
              </a:rPr>
              <a:t>Driven </a:t>
            </a:r>
            <a:r>
              <a:rPr lang="vi-VN" sz="1600" b="1" kern="0" dirty="0">
                <a:solidFill>
                  <a:srgbClr val="151B22"/>
                </a:solidFill>
                <a:latin typeface="Roboto Light"/>
                <a:ea typeface="Roboto Light"/>
                <a:cs typeface="Roboto Light"/>
                <a:sym typeface="Roboto Light"/>
              </a:rPr>
              <a:t>Testing </a:t>
            </a:r>
            <a:r>
              <a:rPr lang="en-US" sz="1600" kern="0" dirty="0">
                <a:solidFill>
                  <a:srgbClr val="151B22"/>
                </a:solidFill>
                <a:latin typeface="Roboto Light"/>
                <a:ea typeface="Roboto Light"/>
                <a:cs typeface="Roboto Light"/>
                <a:sym typeface="Roboto Light"/>
              </a:rPr>
              <a:t>(DDT)</a:t>
            </a:r>
            <a:r>
              <a:rPr lang="vi-VN" sz="1600" kern="0" dirty="0">
                <a:solidFill>
                  <a:srgbClr val="151B22"/>
                </a:solidFill>
                <a:latin typeface="Roboto Light"/>
                <a:ea typeface="Roboto Light"/>
                <a:cs typeface="Roboto Light"/>
                <a:sym typeface="Roboto Light"/>
              </a:rPr>
              <a:t> </a:t>
            </a:r>
            <a:r>
              <a:rPr lang="en-US" sz="1600" kern="0" dirty="0">
                <a:solidFill>
                  <a:srgbClr val="151B22"/>
                </a:solidFill>
                <a:latin typeface="Roboto Light"/>
                <a:ea typeface="Roboto Light"/>
                <a:cs typeface="Roboto Light"/>
                <a:sym typeface="Roboto Light"/>
              </a:rPr>
              <a:t>reduce code duplication and improves test case m</a:t>
            </a:r>
            <a:r>
              <a:rPr lang="vi-VN" sz="1600" kern="0" dirty="0">
                <a:solidFill>
                  <a:srgbClr val="151B22"/>
                </a:solidFill>
                <a:latin typeface="Roboto Light"/>
                <a:ea typeface="Roboto Light"/>
                <a:cs typeface="Roboto Light"/>
                <a:sym typeface="Roboto Light"/>
              </a:rPr>
              <a:t>aintenance, </a:t>
            </a:r>
            <a:r>
              <a:rPr lang="en-US" sz="1600" kern="0" dirty="0">
                <a:solidFill>
                  <a:srgbClr val="151B22"/>
                </a:solidFill>
                <a:latin typeface="Roboto Light"/>
                <a:ea typeface="Roboto Light"/>
                <a:cs typeface="Roboto Light"/>
                <a:sym typeface="Roboto Light"/>
              </a:rPr>
              <a:t>useful for tests that have a similar structure but use different data</a:t>
            </a:r>
            <a:endParaRPr sz="1600" kern="0" dirty="0">
              <a:solidFill>
                <a:srgbClr val="151B22"/>
              </a:solidFill>
              <a:latin typeface="Roboto Light"/>
              <a:ea typeface="Roboto Light"/>
              <a:cs typeface="Roboto Light"/>
              <a:sym typeface="Roboto Light"/>
            </a:endParaRPr>
          </a:p>
        </p:txBody>
      </p:sp>
      <p:pic>
        <p:nvPicPr>
          <p:cNvPr id="3" name="Graphic 2" descr="Compass">
            <a:extLst>
              <a:ext uri="{FF2B5EF4-FFF2-40B4-BE49-F238E27FC236}">
                <a16:creationId xmlns:a16="http://schemas.microsoft.com/office/drawing/2014/main" id="{31FC2028-D0EE-9667-76F4-3920258DAD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3577" y="1360941"/>
            <a:ext cx="950663" cy="950663"/>
          </a:xfrm>
          <a:prstGeom prst="rect">
            <a:avLst/>
          </a:prstGeom>
        </p:spPr>
      </p:pic>
      <p:pic>
        <p:nvPicPr>
          <p:cNvPr id="4" name="Graphic 3" descr="Gears">
            <a:extLst>
              <a:ext uri="{FF2B5EF4-FFF2-40B4-BE49-F238E27FC236}">
                <a16:creationId xmlns:a16="http://schemas.microsoft.com/office/drawing/2014/main" id="{7DEBD221-A42F-59BA-688D-D69017D6AE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02254" y="1253698"/>
            <a:ext cx="1165148" cy="11651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822056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FRAMEWORK ECOSYSTEM</a:t>
            </a:r>
            <a:r>
              <a:rPr lang="vi-VN" sz="4800" b="1" kern="0" dirty="0">
                <a:solidFill>
                  <a:srgbClr val="151B22"/>
                </a:solidFill>
                <a:latin typeface="Roboto"/>
                <a:ea typeface="Roboto"/>
                <a:cs typeface="Roboto"/>
                <a:sym typeface="Roboto"/>
              </a:rPr>
              <a:t> </a:t>
            </a:r>
            <a:endParaRPr sz="4800" b="1" kern="0"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25165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2667" b="1" kern="0" dirty="0">
                <a:solidFill>
                  <a:srgbClr val="8DC63F"/>
                </a:solidFill>
                <a:latin typeface="Roboto"/>
                <a:ea typeface="Roboto"/>
                <a:cs typeface="Roboto"/>
                <a:sym typeface="Roboto"/>
              </a:rPr>
              <a:t>FRAMEWORK ECOSYSTEM</a:t>
            </a:r>
          </a:p>
        </p:txBody>
      </p:sp>
      <p:pic>
        <p:nvPicPr>
          <p:cNvPr id="6" name="Picture 5" descr="Diagram&#10;&#10;Description automatically generated">
            <a:extLst>
              <a:ext uri="{FF2B5EF4-FFF2-40B4-BE49-F238E27FC236}">
                <a16:creationId xmlns:a16="http://schemas.microsoft.com/office/drawing/2014/main" id="{1FF8425B-D58E-46BC-D127-D6DF255DA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7501" y="844715"/>
            <a:ext cx="9353550" cy="5715000"/>
          </a:xfrm>
          <a:prstGeom prst="rect">
            <a:avLst/>
          </a:prstGeom>
        </p:spPr>
      </p:pic>
    </p:spTree>
    <p:extLst>
      <p:ext uri="{BB962C8B-B14F-4D97-AF65-F5344CB8AC3E}">
        <p14:creationId xmlns:p14="http://schemas.microsoft.com/office/powerpoint/2010/main" val="20425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822056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FRAMEWORK STRUCTURE</a:t>
            </a:r>
          </a:p>
        </p:txBody>
      </p:sp>
    </p:spTree>
    <p:extLst>
      <p:ext uri="{BB962C8B-B14F-4D97-AF65-F5344CB8AC3E}">
        <p14:creationId xmlns:p14="http://schemas.microsoft.com/office/powerpoint/2010/main" val="19802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2667" b="1" kern="0" dirty="0">
                <a:solidFill>
                  <a:srgbClr val="8DC63F"/>
                </a:solidFill>
                <a:latin typeface="Roboto"/>
                <a:ea typeface="Roboto"/>
                <a:cs typeface="Roboto"/>
                <a:sym typeface="Roboto"/>
              </a:rPr>
              <a:t>FRAMEWORK STRUCTURE</a:t>
            </a:r>
          </a:p>
        </p:txBody>
      </p:sp>
      <p:pic>
        <p:nvPicPr>
          <p:cNvPr id="3" name="Picture 2" descr="Graphical user interface, diagram&#10;&#10;Description automatically generated">
            <a:extLst>
              <a:ext uri="{FF2B5EF4-FFF2-40B4-BE49-F238E27FC236}">
                <a16:creationId xmlns:a16="http://schemas.microsoft.com/office/drawing/2014/main" id="{58BC182F-D3DE-9B50-1D09-699762132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6700" y="889320"/>
            <a:ext cx="7399399" cy="5613080"/>
          </a:xfrm>
          <a:prstGeom prst="rect">
            <a:avLst/>
          </a:prstGeom>
        </p:spPr>
      </p:pic>
    </p:spTree>
    <p:extLst>
      <p:ext uri="{BB962C8B-B14F-4D97-AF65-F5344CB8AC3E}">
        <p14:creationId xmlns:p14="http://schemas.microsoft.com/office/powerpoint/2010/main" val="230780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4800" b="1" kern="0" dirty="0">
                <a:solidFill>
                  <a:srgbClr val="151B22"/>
                </a:solidFill>
                <a:latin typeface="Roboto"/>
                <a:ea typeface="Roboto"/>
                <a:cs typeface="Roboto"/>
                <a:sym typeface="Roboto"/>
              </a:rPr>
              <a:t>FLAUI &amp; FLAUINSPECT </a:t>
            </a:r>
            <a:endParaRPr sz="4800" b="1" kern="0"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4907075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14560</TotalTime>
  <Words>378</Words>
  <Application>Microsoft Office PowerPoint</Application>
  <PresentationFormat>Widescreen</PresentationFormat>
  <Paragraphs>62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Roboto</vt:lpstr>
      <vt:lpstr>Roboto Black</vt:lpstr>
      <vt:lpstr>Roboto Light</vt:lpstr>
      <vt:lpstr>Roboto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Hung Tran</cp:lastModifiedBy>
  <cp:revision>13</cp:revision>
  <dcterms:created xsi:type="dcterms:W3CDTF">2023-05-09T03:07:19Z</dcterms:created>
  <dcterms:modified xsi:type="dcterms:W3CDTF">2023-05-25T08:41:30Z</dcterms:modified>
</cp:coreProperties>
</file>