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0" r:id="rId1"/>
  </p:sldMasterIdLst>
  <p:notesMasterIdLst>
    <p:notesMasterId r:id="rId26"/>
  </p:notesMasterIdLst>
  <p:sldIdLst>
    <p:sldId id="271"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7A95C-3CD0-4CC4-A6EE-C787BF3D437F}">
          <p14:sldIdLst>
            <p14:sldId id="271"/>
          </p14:sldIdLst>
        </p14:section>
        <p14:section name="Untitled Section" id="{52EB514A-4C96-43D1-AD6D-2877F62F88C9}">
          <p14:sldIdLst>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5635" autoAdjust="0"/>
  </p:normalViewPr>
  <p:slideViewPr>
    <p:cSldViewPr snapToGrid="0">
      <p:cViewPr varScale="1">
        <p:scale>
          <a:sx n="68" d="100"/>
          <a:sy n="68" d="100"/>
        </p:scale>
        <p:origin x="81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8E79-7BD9-4C40-AB14-481BC0B5D7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A172FC7-4532-4E20-A91C-6B74AD619A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654590-4779-4173-953C-6106A6D6A976}" type="datetimeFigureOut">
              <a:rPr lang="en-IN"/>
              <a:pPr>
                <a:defRPr/>
              </a:pPr>
              <a:t>26-05-2022</a:t>
            </a:fld>
            <a:endParaRPr lang="en-IN"/>
          </a:p>
        </p:txBody>
      </p:sp>
      <p:sp>
        <p:nvSpPr>
          <p:cNvPr id="4" name="Slide Image Placeholder 3">
            <a:extLst>
              <a:ext uri="{FF2B5EF4-FFF2-40B4-BE49-F238E27FC236}">
                <a16:creationId xmlns:a16="http://schemas.microsoft.com/office/drawing/2014/main" id="{B6EBBBD6-BCCA-4D6D-BE93-6183CF824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1CE4AA62-923A-4525-923C-D627E2EEAB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68392C4-5637-40F2-BDF0-D13B873645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0A1D2DF8-FAAF-433A-A2A9-90A43C27A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EB9E4D-B1FC-4A00-BEC9-A6C5A6DB146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A022437-ADA7-4F43-BF50-48B6E6405188}" type="datetimeFigureOut">
              <a:rPr lang="en-US" smtClean="0"/>
              <a:pPr>
                <a:defRPr/>
              </a:pPr>
              <a:t>5/26/2022</a:t>
            </a:fld>
            <a:endParaRPr lang="en-US"/>
          </a:p>
        </p:txBody>
      </p:sp>
      <p:sp>
        <p:nvSpPr>
          <p:cNvPr id="5" name="Footer Placeholder 4"/>
          <p:cNvSpPr>
            <a:spLocks noGrp="1"/>
          </p:cNvSpPr>
          <p:nvPr>
            <p:ph type="ftr" sz="quarter" idx="11"/>
          </p:nvPr>
        </p:nvSpPr>
        <p:spPr>
          <a:xfrm>
            <a:off x="2416500" y="329307"/>
            <a:ext cx="4973915" cy="309201"/>
          </a:xfrm>
        </p:spPr>
        <p:txBody>
          <a:bodyPr/>
          <a:lstStyle/>
          <a:p>
            <a:pPr>
              <a:defRPr/>
            </a:pPr>
            <a:endParaRPr lang="en-US"/>
          </a:p>
        </p:txBody>
      </p:sp>
      <p:sp>
        <p:nvSpPr>
          <p:cNvPr id="6" name="Slide Number Placeholder 5"/>
          <p:cNvSpPr>
            <a:spLocks noGrp="1"/>
          </p:cNvSpPr>
          <p:nvPr>
            <p:ph type="sldNum" sz="quarter" idx="12"/>
          </p:nvPr>
        </p:nvSpPr>
        <p:spPr>
          <a:xfrm>
            <a:off x="1437664" y="798973"/>
            <a:ext cx="811019" cy="503578"/>
          </a:xfrm>
        </p:spPr>
        <p:txBody>
          <a:bodyPr/>
          <a:lstStyle/>
          <a:p>
            <a:pPr>
              <a:defRPr/>
            </a:pPr>
            <a:fld id="{71BAE884-E5AA-4D99-B946-2414A3397474}" type="slidenum">
              <a:rPr lang="en-US" altLang="en-US" smtClean="0"/>
              <a:pPr>
                <a:defRPr/>
              </a:pPr>
              <a:t>‹#›</a:t>
            </a:fld>
            <a:endParaRPr lang="en-US"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26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6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16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5/26/2022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99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A3D4935-08B8-4EAB-85A9-7FBB27AFC49F}" type="datetimeFigureOut">
              <a:rPr lang="en-US" smtClean="0"/>
              <a:pPr>
                <a:defRPr/>
              </a:pPr>
              <a:t>5/26/2022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128FDE-A658-4822-994B-3713B206BA05}" type="slidenum">
              <a:rPr lang="en-US" altLang="en-US" smtClean="0"/>
              <a:pPr>
                <a:defRPr/>
              </a:pPr>
              <a:t>‹#›</a:t>
            </a:fld>
            <a:endParaRPr lang="en-US"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5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5/26/2022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57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5/26/2022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4BDD8F5-6850-4008-A647-BAF3EE3846AF}" type="datetimeFigureOut">
              <a:rPr lang="en-US" smtClean="0"/>
              <a:pPr>
                <a:defRPr/>
              </a:pPr>
              <a:t>5/26/2022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8476FDA-A861-4499-BA4B-AB3DA12C2516}" type="slidenum">
              <a:rPr lang="en-US" altLang="en-US" smtClean="0"/>
              <a:pPr>
                <a:defRPr/>
              </a:pPr>
              <a:t>‹#›</a:t>
            </a:fld>
            <a:endParaRPr lang="en-US"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08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A600B8-9F71-4845-95DF-B4CA4597E1DF}" type="datetimeFigureOut">
              <a:rPr lang="en-US" smtClean="0"/>
              <a:pPr>
                <a:defRPr/>
              </a:pPr>
              <a:t>5/26/2022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FD09AD-63BD-484E-AD5E-0D3A22BBAEDB}" type="slidenum">
              <a:rPr lang="en-US" altLang="en-US" smtClean="0"/>
              <a:pPr>
                <a:defRPr/>
              </a:pPr>
              <a:t>‹#›</a:t>
            </a:fld>
            <a:endParaRPr lang="en-US" altLang="en-US"/>
          </a:p>
        </p:txBody>
      </p:sp>
    </p:spTree>
    <p:extLst>
      <p:ext uri="{BB962C8B-B14F-4D97-AF65-F5344CB8AC3E}">
        <p14:creationId xmlns:p14="http://schemas.microsoft.com/office/powerpoint/2010/main" val="199185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5/26/2022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6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defRPr/>
            </a:pPr>
            <a:fld id="{3A810E3D-77A2-40F3-9E77-9070961F3F4F}" type="datetimeFigureOut">
              <a:rPr lang="en-US" smtClean="0"/>
              <a:pPr>
                <a:defRPr/>
              </a:pPr>
              <a:t>5/26/2022</a:t>
            </a:fld>
            <a:endParaRPr lang="en-US"/>
          </a:p>
        </p:txBody>
      </p:sp>
      <p:sp>
        <p:nvSpPr>
          <p:cNvPr id="6" name="Footer Placeholder 5"/>
          <p:cNvSpPr>
            <a:spLocks noGrp="1"/>
          </p:cNvSpPr>
          <p:nvPr>
            <p:ph type="ftr" sz="quarter" idx="11"/>
          </p:nvPr>
        </p:nvSpPr>
        <p:spPr>
          <a:xfrm>
            <a:off x="1447382" y="318640"/>
            <a:ext cx="5541004" cy="320931"/>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C8F2E2-078F-4B28-9F8C-3B13E3CA36A1}" type="slidenum">
              <a:rPr lang="en-US" altLang="en-US" smtClean="0"/>
              <a:pPr>
                <a:defRPr/>
              </a:pPr>
              <a:t>‹#›</a:t>
            </a:fld>
            <a:endParaRPr lang="en-US"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988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C5FE3E5B-D765-4B53-853A-9949F58501D1}" type="datetimeFigureOut">
              <a:rPr lang="en-US" smtClean="0"/>
              <a:pPr>
                <a:defRPr/>
              </a:pPr>
              <a:t>5/26/2022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E3112131-4667-45C1-B1FB-A38607C4128F}" type="slidenum">
              <a:rPr lang="en-US" altLang="en-US" smtClean="0"/>
              <a:pPr>
                <a:defRPr/>
              </a:pPr>
              <a:t>‹#›</a:t>
            </a:fld>
            <a:endParaRPr lang="en-US"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7603"/>
      </p:ext>
    </p:extLst>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5E4D1D-0C5A-4A3D-94AF-29B34AF8ACB2}"/>
              </a:ext>
            </a:extLst>
          </p:cNvPr>
          <p:cNvSpPr>
            <a:spLocks noChangeArrowheads="1"/>
          </p:cNvSpPr>
          <p:nvPr/>
        </p:nvSpPr>
        <p:spPr bwMode="auto">
          <a:xfrm>
            <a:off x="-503238" y="252343"/>
            <a:ext cx="121920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IN" altLang="en-US"/>
          </a:p>
        </p:txBody>
      </p:sp>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17633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a:extLst>
              <a:ext uri="{FF2B5EF4-FFF2-40B4-BE49-F238E27FC236}">
                <a16:creationId xmlns:a16="http://schemas.microsoft.com/office/drawing/2014/main" id="{5B31232D-8B0D-4F9A-82B6-1E541138D173}"/>
              </a:ext>
            </a:extLst>
          </p:cNvPr>
          <p:cNvSpPr>
            <a:spLocks noChangeArrowheads="1"/>
          </p:cNvSpPr>
          <p:nvPr/>
        </p:nvSpPr>
        <p:spPr bwMode="auto">
          <a:xfrm>
            <a:off x="-503238" y="608013"/>
            <a:ext cx="554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a:br>
              <a:rPr lang="en-US" altLang="en-US">
                <a:latin typeface="Arial" panose="020B0604020202020204" pitchFamily="34" charset="0"/>
              </a:rPr>
            </a:br>
            <a:endParaRPr lang="en-US" altLang="zh-CN" sz="900">
              <a:latin typeface="Arial" panose="020B0604020202020204" pitchFamily="34" charset="0"/>
              <a:ea typeface="Times New Roman" panose="02020603050405020304" pitchFamily="18" charset="0"/>
              <a:cs typeface="Arial Black" panose="020B0A04020102020204" pitchFamily="34" charset="0"/>
            </a:endParaRPr>
          </a:p>
          <a:p>
            <a:pPr defTabSz="914400"/>
            <a:endParaRPr lang="en-US" altLang="zh-CN">
              <a:latin typeface="Arial" panose="020B0604020202020204" pitchFamily="34" charset="0"/>
              <a:cs typeface="方正舒体"/>
            </a:endParaRPr>
          </a:p>
        </p:txBody>
      </p:sp>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b="1" dirty="0"/>
              <a:t>CMR TECHNICAL CAMPUS</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err="1"/>
              <a:t>Kandlakoya</a:t>
            </a:r>
            <a:r>
              <a:rPr lang="en-US" altLang="en-US" sz="2000" dirty="0"/>
              <a:t> (V), </a:t>
            </a:r>
            <a:r>
              <a:rPr lang="en-US" altLang="en-US" sz="2000" dirty="0" err="1"/>
              <a:t>Medchal</a:t>
            </a:r>
            <a:r>
              <a:rPr lang="en-US" altLang="en-US" sz="2000" dirty="0"/>
              <a:t>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74908" y="2859088"/>
            <a:ext cx="12042183" cy="3987800"/>
          </a:xfrm>
        </p:spPr>
        <p:txBody>
          <a:bodyPr rtlCol="0">
            <a:normAutofit fontScale="25000" lnSpcReduction="20000"/>
          </a:bodyPr>
          <a:lstStyle/>
          <a:p>
            <a:pPr marL="0" indent="0" algn="ctr">
              <a:buNone/>
              <a:defRPr/>
            </a:pPr>
            <a:r>
              <a:rPr lang="en-IN" sz="11200" b="1" dirty="0">
                <a:solidFill>
                  <a:schemeClr val="accent4">
                    <a:lumMod val="75000"/>
                  </a:schemeClr>
                </a:solidFill>
                <a:latin typeface="Times New Roman" panose="02020603050405020304" pitchFamily="18" charset="0"/>
              </a:rPr>
              <a:t>Generating Cloud Monitors From Models To Secure Cloud </a:t>
            </a:r>
          </a:p>
          <a:p>
            <a:pPr marL="0" indent="0" algn="ctr">
              <a:buNone/>
              <a:defRPr/>
            </a:pPr>
            <a:endParaRPr lang="en-IN" sz="11200" b="1" dirty="0">
              <a:solidFill>
                <a:schemeClr val="accent4">
                  <a:lumMod val="75000"/>
                </a:schemeClr>
              </a:solidFill>
              <a:latin typeface="+mj-lt"/>
            </a:endParaRP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Under the guidance</a:t>
            </a:r>
          </a:p>
          <a:p>
            <a:pPr marL="0" indent="0" eaLnBrk="1" fontAlgn="auto" hangingPunct="1">
              <a:buFont typeface="Arial"/>
              <a:buNone/>
              <a:defRPr/>
            </a:pPr>
            <a:r>
              <a:rPr lang="en-IN" sz="8000" b="1" dirty="0" err="1">
                <a:solidFill>
                  <a:schemeClr val="tx1">
                    <a:lumMod val="85000"/>
                    <a:lumOff val="15000"/>
                  </a:schemeClr>
                </a:solidFill>
                <a:latin typeface="Times New Roman" panose="02020603050405020304" pitchFamily="18" charset="0"/>
                <a:cs typeface="Times New Roman" panose="02020603050405020304" pitchFamily="18" charset="0"/>
              </a:rPr>
              <a:t>Dr.</a:t>
            </a: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 G. Madhukar</a:t>
            </a:r>
          </a:p>
          <a:p>
            <a:pPr marL="0" indent="0" algn="ctr" eaLnBrk="1" fontAlgn="auto" hangingPunct="1">
              <a:buFont typeface="Arial"/>
              <a:buNone/>
              <a:defRPr/>
            </a:pPr>
            <a:r>
              <a:rPr lang="en-IN" sz="6400" dirty="0">
                <a:solidFill>
                  <a:schemeClr val="accent4">
                    <a:lumMod val="75000"/>
                  </a:schemeClr>
                </a:solidFill>
              </a:rPr>
              <a:t>                                                                                                                                                       </a:t>
            </a:r>
            <a:r>
              <a:rPr lang="en-IN" sz="5600" b="1" dirty="0">
                <a:solidFill>
                  <a:schemeClr val="accent4">
                    <a:lumMod val="75000"/>
                  </a:schemeClr>
                </a:solidFill>
              </a:rPr>
              <a:t>GROUP MEMBERS:</a:t>
            </a:r>
            <a:endParaRPr lang="en-IN" sz="1800" dirty="0"/>
          </a:p>
          <a:p>
            <a:pPr marL="279400" marR="368300" algn="r" rtl="0">
              <a:spcBef>
                <a:spcPts val="700"/>
              </a:spcBef>
              <a:spcAft>
                <a:spcPts val="0"/>
              </a:spcAft>
            </a:pPr>
            <a:r>
              <a:rPr lang="pt-BR" sz="7200" b="0" i="0" u="none" strike="noStrike" dirty="0">
                <a:effectLst/>
                <a:latin typeface="Times New Roman" panose="02020603050405020304" pitchFamily="18" charset="0"/>
                <a:cs typeface="Times New Roman" panose="02020603050405020304" pitchFamily="18" charset="0"/>
              </a:rPr>
              <a:t>D.Mounika (18C21A0502)</a:t>
            </a:r>
          </a:p>
          <a:p>
            <a:pPr marL="279400" marR="368300" algn="r" rtl="0">
              <a:spcBef>
                <a:spcPts val="700"/>
              </a:spcBef>
              <a:spcAft>
                <a:spcPts val="0"/>
              </a:spcAft>
            </a:pPr>
            <a:r>
              <a:rPr lang="pt-BR" sz="7200" dirty="0">
                <a:effectLst/>
                <a:latin typeface="Times New Roman" panose="02020603050405020304" pitchFamily="18" charset="0"/>
                <a:cs typeface="Times New Roman" panose="02020603050405020304" pitchFamily="18" charset="0"/>
              </a:rPr>
              <a:t>S.</a:t>
            </a:r>
            <a:r>
              <a:rPr lang="pt-BR" sz="7200" dirty="0">
                <a:latin typeface="Times New Roman" panose="02020603050405020304" pitchFamily="18" charset="0"/>
                <a:cs typeface="Times New Roman" panose="02020603050405020304" pitchFamily="18" charset="0"/>
              </a:rPr>
              <a:t>Sai Kiran</a:t>
            </a:r>
            <a:r>
              <a:rPr lang="pt-BR" sz="7200" dirty="0">
                <a:effectLst/>
                <a:latin typeface="Times New Roman" panose="02020603050405020304" pitchFamily="18" charset="0"/>
                <a:cs typeface="Times New Roman" panose="02020603050405020304" pitchFamily="18" charset="0"/>
              </a:rPr>
              <a:t> (187R5A0512)</a:t>
            </a:r>
          </a:p>
          <a:p>
            <a:pPr marL="279400" marR="368300" algn="r" rtl="0">
              <a:spcBef>
                <a:spcPts val="700"/>
              </a:spcBef>
              <a:spcAft>
                <a:spcPts val="0"/>
              </a:spcAft>
            </a:pPr>
            <a:r>
              <a:rPr lang="pt-BR" sz="7200" dirty="0">
                <a:latin typeface="Times New Roman" panose="02020603050405020304" pitchFamily="18" charset="0"/>
                <a:cs typeface="Times New Roman" panose="02020603050405020304" pitchFamily="18" charset="0"/>
              </a:rPr>
              <a:t>M.Sai Kumar Goud</a:t>
            </a:r>
            <a:r>
              <a:rPr lang="pt-BR" sz="7200" dirty="0">
                <a:effectLst/>
                <a:latin typeface="Times New Roman" panose="02020603050405020304" pitchFamily="18" charset="0"/>
                <a:cs typeface="Times New Roman" panose="02020603050405020304" pitchFamily="18" charset="0"/>
              </a:rPr>
              <a:t> (187R5A0502</a:t>
            </a:r>
            <a:r>
              <a:rPr lang="pt-BR" sz="7200" b="1" dirty="0">
                <a:effectLst/>
                <a:latin typeface="Times New Roman" panose="02020603050405020304" pitchFamily="18" charset="0"/>
                <a:cs typeface="Times New Roman" panose="02020603050405020304" pitchFamily="18" charset="0"/>
              </a:rPr>
              <a:t>)</a:t>
            </a:r>
          </a:p>
          <a:p>
            <a:pPr marL="279400" marR="368300" algn="r" rtl="0">
              <a:spcBef>
                <a:spcPts val="700"/>
              </a:spcBef>
              <a:spcAft>
                <a:spcPts val="0"/>
              </a:spcAft>
            </a:pPr>
            <a:endParaRPr lang="pt-BR" sz="6400" b="1" dirty="0">
              <a:effectLst/>
            </a:endParaRPr>
          </a:p>
          <a:p>
            <a:pPr marL="0" indent="0" algn="r" eaLnBrk="1" fontAlgn="auto" hangingPunct="1">
              <a:buFont typeface="Arial"/>
              <a:buNone/>
              <a:defRPr/>
            </a:pPr>
            <a:endParaRPr lang="en-IN" sz="1800" b="1" dirty="0">
              <a:solidFill>
                <a:schemeClr val="tx1">
                  <a:lumMod val="85000"/>
                  <a:lumOff val="15000"/>
                </a:schemeClr>
              </a:solidFill>
            </a:endParaRPr>
          </a:p>
          <a:p>
            <a:pPr marL="0" indent="0" eaLnBrk="1" fontAlgn="auto" hangingPunct="1">
              <a:buFont typeface="Arial"/>
              <a:buNone/>
              <a:defRPr/>
            </a:pP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32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2216259" y="2433234"/>
            <a:ext cx="7966748" cy="369332"/>
          </a:xfrm>
          <a:prstGeom prst="rect">
            <a:avLst/>
          </a:prstGeom>
          <a:noFill/>
        </p:spPr>
        <p:txBody>
          <a:bodyPr wrap="square">
            <a:spAutoFit/>
          </a:bodyPr>
          <a:lstStyle/>
          <a:p>
            <a:pPr algn="ctr">
              <a:defRPr/>
            </a:pPr>
            <a:r>
              <a:rPr lang="en-US" dirty="0">
                <a:latin typeface="Garamond" panose="020B0604020202020204" pitchFamily="18" charset="0"/>
              </a:rPr>
              <a:t>        </a:t>
            </a:r>
            <a:r>
              <a:rPr lang="en-US" b="1" dirty="0">
                <a:latin typeface="Times New Roman" panose="02020603050405020304" pitchFamily="18" charset="0"/>
                <a:cs typeface="Times New Roman" panose="02020603050405020304" pitchFamily="18" charset="0"/>
              </a:rPr>
              <a:t> </a:t>
            </a:r>
            <a:r>
              <a:rPr lang="en-US" b="1" dirty="0">
                <a:latin typeface="+mj-lt"/>
                <a:cs typeface="Times New Roman" panose="02020603050405020304" pitchFamily="18" charset="0"/>
              </a:rPr>
              <a:t>DEPARTMENT OF COMPUTER SCIENCE AND ENGINEERING</a:t>
            </a:r>
            <a:endParaRPr lang="en-IN" b="1" dirty="0">
              <a:latin typeface="+mj-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5934-CE4B-43D5-966E-04463EB17D89}"/>
              </a:ext>
            </a:extLst>
          </p:cNvPr>
          <p:cNvSpPr>
            <a:spLocks noGrp="1"/>
          </p:cNvSpPr>
          <p:nvPr>
            <p:ph type="title"/>
          </p:nvPr>
        </p:nvSpPr>
        <p:spPr/>
        <p:txBody>
          <a:bodyPr>
            <a:normAutofit/>
          </a:bodyPr>
          <a:lstStyle/>
          <a:p>
            <a:pPr algn="ctr"/>
            <a:r>
              <a:rPr lang="en-IN" sz="4000" b="1" dirty="0"/>
              <a:t>architecture</a:t>
            </a:r>
          </a:p>
        </p:txBody>
      </p:sp>
      <p:pic>
        <p:nvPicPr>
          <p:cNvPr id="13" name="Content Placeholder 12">
            <a:extLst>
              <a:ext uri="{FF2B5EF4-FFF2-40B4-BE49-F238E27FC236}">
                <a16:creationId xmlns:a16="http://schemas.microsoft.com/office/drawing/2014/main" id="{A7EF59D1-148E-4D35-88D2-7F7918FF5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7941" y="2016124"/>
            <a:ext cx="5002306" cy="3618193"/>
          </a:xfrm>
        </p:spPr>
      </p:pic>
    </p:spTree>
    <p:extLst>
      <p:ext uri="{BB962C8B-B14F-4D97-AF65-F5344CB8AC3E}">
        <p14:creationId xmlns:p14="http://schemas.microsoft.com/office/powerpoint/2010/main" val="315943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F5D4-92AA-41F9-81E6-B10F05044811}"/>
              </a:ext>
            </a:extLst>
          </p:cNvPr>
          <p:cNvSpPr>
            <a:spLocks noGrp="1"/>
          </p:cNvSpPr>
          <p:nvPr>
            <p:ph type="title"/>
          </p:nvPr>
        </p:nvSpPr>
        <p:spPr/>
        <p:txBody>
          <a:bodyPr>
            <a:normAutofit/>
          </a:bodyPr>
          <a:lstStyle/>
          <a:p>
            <a:pPr algn="ctr"/>
            <a:r>
              <a:rPr lang="en-IN" sz="4000" b="1" dirty="0"/>
              <a:t>MODULES</a:t>
            </a:r>
          </a:p>
        </p:txBody>
      </p:sp>
      <p:sp>
        <p:nvSpPr>
          <p:cNvPr id="3" name="Content Placeholder 2">
            <a:extLst>
              <a:ext uri="{FF2B5EF4-FFF2-40B4-BE49-F238E27FC236}">
                <a16:creationId xmlns:a16="http://schemas.microsoft.com/office/drawing/2014/main" id="{92E3BA70-1D14-401F-8C67-77809B8F2CB2}"/>
              </a:ext>
            </a:extLst>
          </p:cNvPr>
          <p:cNvSpPr>
            <a:spLocks noGrp="1"/>
          </p:cNvSpPr>
          <p:nvPr>
            <p:ph idx="1"/>
          </p:nvPr>
        </p:nvSpPr>
        <p:spPr/>
        <p:txBody>
          <a:bodyPr>
            <a:normAutofit/>
          </a:bodyPr>
          <a:lstStyle/>
          <a:p>
            <a:r>
              <a:rPr lang="en-IN" sz="2800" dirty="0"/>
              <a:t>User</a:t>
            </a:r>
          </a:p>
          <a:p>
            <a:r>
              <a:rPr lang="en-IN" sz="2800" dirty="0"/>
              <a:t>Cloud</a:t>
            </a:r>
          </a:p>
          <a:p>
            <a:r>
              <a:rPr lang="en-IN" sz="2800" dirty="0"/>
              <a:t>Admin</a:t>
            </a:r>
          </a:p>
        </p:txBody>
      </p:sp>
    </p:spTree>
    <p:extLst>
      <p:ext uri="{BB962C8B-B14F-4D97-AF65-F5344CB8AC3E}">
        <p14:creationId xmlns:p14="http://schemas.microsoft.com/office/powerpoint/2010/main" val="86059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30A4-7009-40CF-8607-B1ED0A8C57D5}"/>
              </a:ext>
            </a:extLst>
          </p:cNvPr>
          <p:cNvSpPr>
            <a:spLocks noGrp="1"/>
          </p:cNvSpPr>
          <p:nvPr>
            <p:ph type="title"/>
          </p:nvPr>
        </p:nvSpPr>
        <p:spPr/>
        <p:txBody>
          <a:bodyPr/>
          <a:lstStyle/>
          <a:p>
            <a:pPr algn="ctr"/>
            <a:r>
              <a:rPr lang="en-IN" dirty="0"/>
              <a:t>USER</a:t>
            </a:r>
          </a:p>
        </p:txBody>
      </p:sp>
      <p:sp>
        <p:nvSpPr>
          <p:cNvPr id="3" name="Content Placeholder 2">
            <a:extLst>
              <a:ext uri="{FF2B5EF4-FFF2-40B4-BE49-F238E27FC236}">
                <a16:creationId xmlns:a16="http://schemas.microsoft.com/office/drawing/2014/main" id="{A7EE8B67-024F-4162-911F-FDB3F925D2DD}"/>
              </a:ext>
            </a:extLst>
          </p:cNvPr>
          <p:cNvSpPr>
            <a:spLocks noGrp="1"/>
          </p:cNvSpPr>
          <p:nvPr>
            <p:ph idx="1"/>
          </p:nvPr>
        </p:nvSpPr>
        <p:spPr/>
        <p:txBody>
          <a:bodyPr/>
          <a:lstStyle/>
          <a:p>
            <a:r>
              <a:rPr lang="en-US" sz="2000" dirty="0"/>
              <a:t>It defines the access rights of the cloud users. A volume can be created, if the it has not exceeded its quota of the permitted volumes and a user Authorization is an important security concern in cloud computing environments. a POST request from the authorized user on the volumes resource would create a new volume. a DELETE request on the volume resource by an authorized user would delete the volume. if the user of the service is authorized to do so, and the volume is not attached to any instance. It aims at regulating an access of the users to system resources.  </a:t>
            </a:r>
          </a:p>
          <a:p>
            <a:endParaRPr lang="en-IN" dirty="0"/>
          </a:p>
        </p:txBody>
      </p:sp>
    </p:spTree>
    <p:extLst>
      <p:ext uri="{BB962C8B-B14F-4D97-AF65-F5344CB8AC3E}">
        <p14:creationId xmlns:p14="http://schemas.microsoft.com/office/powerpoint/2010/main" val="6492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EC42-3F16-465E-B682-C73E546BBC44}"/>
              </a:ext>
            </a:extLst>
          </p:cNvPr>
          <p:cNvSpPr>
            <a:spLocks noGrp="1"/>
          </p:cNvSpPr>
          <p:nvPr>
            <p:ph type="title"/>
          </p:nvPr>
        </p:nvSpPr>
        <p:spPr/>
        <p:txBody>
          <a:bodyPr/>
          <a:lstStyle/>
          <a:p>
            <a:pPr algn="ctr"/>
            <a:r>
              <a:rPr lang="en-IN" dirty="0"/>
              <a:t>CLOUD</a:t>
            </a:r>
          </a:p>
        </p:txBody>
      </p:sp>
      <p:sp>
        <p:nvSpPr>
          <p:cNvPr id="3" name="Content Placeholder 2">
            <a:extLst>
              <a:ext uri="{FF2B5EF4-FFF2-40B4-BE49-F238E27FC236}">
                <a16:creationId xmlns:a16="http://schemas.microsoft.com/office/drawing/2014/main" id="{2303B839-DD5A-4F36-B0A3-BF7C12435D97}"/>
              </a:ext>
            </a:extLst>
          </p:cNvPr>
          <p:cNvSpPr>
            <a:spLocks noGrp="1"/>
          </p:cNvSpPr>
          <p:nvPr>
            <p:ph idx="1"/>
          </p:nvPr>
        </p:nvSpPr>
        <p:spPr/>
        <p:txBody>
          <a:bodyPr/>
          <a:lstStyle/>
          <a:p>
            <a:r>
              <a:rPr lang="en-US" sz="2000" dirty="0"/>
              <a:t>The cloud monitors contain contracts used to automatically verify the implementation. A cloud developer uses IaaS to develop a private cloud for her/his organization that would be used by different cloud users within the organization. In some cases, this private cloud may be implemented by a group of developers working collaboratively on different machines. We use Django web framework to implement cloud monitor and OpenStack to validate our implementation.</a:t>
            </a:r>
            <a:endParaRPr lang="en-IN" dirty="0"/>
          </a:p>
        </p:txBody>
      </p:sp>
    </p:spTree>
    <p:extLst>
      <p:ext uri="{BB962C8B-B14F-4D97-AF65-F5344CB8AC3E}">
        <p14:creationId xmlns:p14="http://schemas.microsoft.com/office/powerpoint/2010/main" val="158462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F1F6-EC5A-4211-8C7A-E5BF639A900D}"/>
              </a:ext>
            </a:extLst>
          </p:cNvPr>
          <p:cNvSpPr>
            <a:spLocks noGrp="1"/>
          </p:cNvSpPr>
          <p:nvPr>
            <p:ph type="title"/>
          </p:nvPr>
        </p:nvSpPr>
        <p:spPr/>
        <p:txBody>
          <a:bodyPr/>
          <a:lstStyle/>
          <a:p>
            <a:pPr algn="ctr"/>
            <a:r>
              <a:rPr lang="en-IN" dirty="0"/>
              <a:t>ADMIN</a:t>
            </a:r>
          </a:p>
        </p:txBody>
      </p:sp>
      <p:sp>
        <p:nvSpPr>
          <p:cNvPr id="3" name="Content Placeholder 2">
            <a:extLst>
              <a:ext uri="{FF2B5EF4-FFF2-40B4-BE49-F238E27FC236}">
                <a16:creationId xmlns:a16="http://schemas.microsoft.com/office/drawing/2014/main" id="{307398C1-C81B-4E5B-BCD7-7D5BD6CFEF32}"/>
              </a:ext>
            </a:extLst>
          </p:cNvPr>
          <p:cNvSpPr>
            <a:spLocks noGrp="1"/>
          </p:cNvSpPr>
          <p:nvPr>
            <p:ph idx="1"/>
          </p:nvPr>
        </p:nvSpPr>
        <p:spPr/>
        <p:txBody>
          <a:bodyPr/>
          <a:lstStyle/>
          <a:p>
            <a:r>
              <a:rPr lang="en-US" sz="2000" dirty="0"/>
              <a:t> the cloud administrator using Keystone and users or </a:t>
            </a:r>
            <a:r>
              <a:rPr lang="en-US" sz="2000" dirty="0" err="1"/>
              <a:t>usergroups</a:t>
            </a:r>
            <a:r>
              <a:rPr lang="en-US" sz="2000" dirty="0"/>
              <a:t> are assigned the roles in these projects. It defines the access rights of the cloud users in the project. A volume can be created, if the project has not exceeded its quota of the permitted volumes and a user is authorized to create a volume in the project. Similarly, a volume can be deleted, if the user of the service is authorized to do so, and the volume is not attached to any instance, i.e., its status is not in-use.</a:t>
            </a:r>
          </a:p>
          <a:p>
            <a:endParaRPr lang="en-IN" dirty="0"/>
          </a:p>
        </p:txBody>
      </p:sp>
    </p:spTree>
    <p:extLst>
      <p:ext uri="{BB962C8B-B14F-4D97-AF65-F5344CB8AC3E}">
        <p14:creationId xmlns:p14="http://schemas.microsoft.com/office/powerpoint/2010/main" val="149643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1689-248B-46FC-955D-D80D0EB84A28}"/>
              </a:ext>
            </a:extLst>
          </p:cNvPr>
          <p:cNvSpPr>
            <a:spLocks noGrp="1"/>
          </p:cNvSpPr>
          <p:nvPr>
            <p:ph type="title"/>
          </p:nvPr>
        </p:nvSpPr>
        <p:spPr/>
        <p:txBody>
          <a:bodyPr/>
          <a:lstStyle/>
          <a:p>
            <a:pPr algn="ctr"/>
            <a:r>
              <a:rPr lang="en-IN" dirty="0"/>
              <a:t>UML DIAGRAM(USER)</a:t>
            </a:r>
          </a:p>
        </p:txBody>
      </p:sp>
      <p:pic>
        <p:nvPicPr>
          <p:cNvPr id="4" name="Content Placeholder 3">
            <a:extLst>
              <a:ext uri="{FF2B5EF4-FFF2-40B4-BE49-F238E27FC236}">
                <a16:creationId xmlns:a16="http://schemas.microsoft.com/office/drawing/2014/main" id="{3FFDCBFC-6294-4AB1-AD5E-6A34C02C31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5714" y="2016125"/>
            <a:ext cx="5965371" cy="422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556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26DC-B027-4BAE-AE21-C364E0AFFC47}"/>
              </a:ext>
            </a:extLst>
          </p:cNvPr>
          <p:cNvSpPr>
            <a:spLocks noGrp="1"/>
          </p:cNvSpPr>
          <p:nvPr>
            <p:ph type="title"/>
          </p:nvPr>
        </p:nvSpPr>
        <p:spPr/>
        <p:txBody>
          <a:bodyPr/>
          <a:lstStyle/>
          <a:p>
            <a:pPr algn="ctr"/>
            <a:r>
              <a:rPr lang="en-IN" dirty="0"/>
              <a:t>UML DIAGRAM(CLOUD)</a:t>
            </a:r>
          </a:p>
        </p:txBody>
      </p:sp>
      <p:pic>
        <p:nvPicPr>
          <p:cNvPr id="4" name="Content Placeholder 3">
            <a:extLst>
              <a:ext uri="{FF2B5EF4-FFF2-40B4-BE49-F238E27FC236}">
                <a16:creationId xmlns:a16="http://schemas.microsoft.com/office/drawing/2014/main" id="{8F825268-6F5E-48AA-90CF-060782A06B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8058" y="2016124"/>
            <a:ext cx="7561942" cy="460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90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FFFE-504C-4CD4-9929-C9F1025B80BB}"/>
              </a:ext>
            </a:extLst>
          </p:cNvPr>
          <p:cNvSpPr>
            <a:spLocks noGrp="1"/>
          </p:cNvSpPr>
          <p:nvPr>
            <p:ph type="title"/>
          </p:nvPr>
        </p:nvSpPr>
        <p:spPr/>
        <p:txBody>
          <a:bodyPr/>
          <a:lstStyle/>
          <a:p>
            <a:pPr algn="ctr"/>
            <a:r>
              <a:rPr lang="en-IN" dirty="0"/>
              <a:t>UML DIAGRAM(ADMIN)</a:t>
            </a:r>
          </a:p>
        </p:txBody>
      </p:sp>
      <p:pic>
        <p:nvPicPr>
          <p:cNvPr id="6" name="Content Placeholder 5">
            <a:extLst>
              <a:ext uri="{FF2B5EF4-FFF2-40B4-BE49-F238E27FC236}">
                <a16:creationId xmlns:a16="http://schemas.microsoft.com/office/drawing/2014/main" id="{CFEA46FE-A17D-417F-8E6D-BF055C6C63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3258" y="2016125"/>
            <a:ext cx="7678056" cy="454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05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B42A-B495-4653-B855-E77132251D64}"/>
              </a:ext>
            </a:extLst>
          </p:cNvPr>
          <p:cNvSpPr>
            <a:spLocks noGrp="1"/>
          </p:cNvSpPr>
          <p:nvPr>
            <p:ph type="title"/>
          </p:nvPr>
        </p:nvSpPr>
        <p:spPr/>
        <p:txBody>
          <a:bodyPr/>
          <a:lstStyle/>
          <a:p>
            <a:pPr algn="ctr"/>
            <a:r>
              <a:rPr lang="en-IN" dirty="0"/>
              <a:t>CLASS DIAGRAM</a:t>
            </a:r>
          </a:p>
        </p:txBody>
      </p:sp>
      <p:pic>
        <p:nvPicPr>
          <p:cNvPr id="4" name="Content Placeholder 3">
            <a:extLst>
              <a:ext uri="{FF2B5EF4-FFF2-40B4-BE49-F238E27FC236}">
                <a16:creationId xmlns:a16="http://schemas.microsoft.com/office/drawing/2014/main" id="{28F6688F-50EB-4F1A-B43B-1E9A44E174A3}"/>
              </a:ext>
            </a:extLst>
          </p:cNvPr>
          <p:cNvPicPr>
            <a:picLocks noGrp="1" noChangeAspect="1"/>
          </p:cNvPicPr>
          <p:nvPr>
            <p:ph idx="1"/>
          </p:nvPr>
        </p:nvPicPr>
        <p:blipFill>
          <a:blip r:embed="rId2"/>
          <a:stretch>
            <a:fillRect/>
          </a:stretch>
        </p:blipFill>
        <p:spPr>
          <a:xfrm>
            <a:off x="2017486" y="2016125"/>
            <a:ext cx="7895771" cy="4631418"/>
          </a:xfrm>
          <a:prstGeom prst="rect">
            <a:avLst/>
          </a:prstGeom>
        </p:spPr>
      </p:pic>
    </p:spTree>
    <p:extLst>
      <p:ext uri="{BB962C8B-B14F-4D97-AF65-F5344CB8AC3E}">
        <p14:creationId xmlns:p14="http://schemas.microsoft.com/office/powerpoint/2010/main" val="4228318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A803-C51B-4719-ABBF-3A5391E67C1D}"/>
              </a:ext>
            </a:extLst>
          </p:cNvPr>
          <p:cNvSpPr>
            <a:spLocks noGrp="1"/>
          </p:cNvSpPr>
          <p:nvPr>
            <p:ph type="title"/>
          </p:nvPr>
        </p:nvSpPr>
        <p:spPr/>
        <p:txBody>
          <a:bodyPr/>
          <a:lstStyle/>
          <a:p>
            <a:pPr algn="ctr"/>
            <a:r>
              <a:rPr lang="en-IN" dirty="0"/>
              <a:t>SEQUENCE DIAGRAM</a:t>
            </a:r>
          </a:p>
        </p:txBody>
      </p:sp>
      <p:pic>
        <p:nvPicPr>
          <p:cNvPr id="4" name="Content Placeholder 3">
            <a:extLst>
              <a:ext uri="{FF2B5EF4-FFF2-40B4-BE49-F238E27FC236}">
                <a16:creationId xmlns:a16="http://schemas.microsoft.com/office/drawing/2014/main" id="{81F06219-30C4-4EFD-9D85-B0CF5A7BF9D7}"/>
              </a:ext>
            </a:extLst>
          </p:cNvPr>
          <p:cNvPicPr>
            <a:picLocks noGrp="1" noChangeAspect="1"/>
          </p:cNvPicPr>
          <p:nvPr>
            <p:ph idx="1"/>
          </p:nvPr>
        </p:nvPicPr>
        <p:blipFill>
          <a:blip r:embed="rId2"/>
          <a:stretch>
            <a:fillRect/>
          </a:stretch>
        </p:blipFill>
        <p:spPr>
          <a:xfrm>
            <a:off x="1712685" y="2016124"/>
            <a:ext cx="8171543" cy="4587875"/>
          </a:xfrm>
          <a:prstGeom prst="rect">
            <a:avLst/>
          </a:prstGeom>
        </p:spPr>
      </p:pic>
    </p:spTree>
    <p:extLst>
      <p:ext uri="{BB962C8B-B14F-4D97-AF65-F5344CB8AC3E}">
        <p14:creationId xmlns:p14="http://schemas.microsoft.com/office/powerpoint/2010/main" val="330983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ACA61-C392-4A32-BC04-CE9ADF277A7D}"/>
              </a:ext>
            </a:extLst>
          </p:cNvPr>
          <p:cNvSpPr>
            <a:spLocks noGrp="1"/>
          </p:cNvSpPr>
          <p:nvPr>
            <p:ph type="title"/>
          </p:nvPr>
        </p:nvSpPr>
        <p:spPr/>
        <p:txBody>
          <a:bodyPr>
            <a:normAutofit/>
          </a:bodyPr>
          <a:lstStyle/>
          <a:p>
            <a:pPr algn="ctr"/>
            <a:r>
              <a:rPr lang="en-IN" sz="4000" b="1" dirty="0"/>
              <a:t>content</a:t>
            </a:r>
          </a:p>
        </p:txBody>
      </p:sp>
      <p:sp>
        <p:nvSpPr>
          <p:cNvPr id="5" name="Content Placeholder 4">
            <a:extLst>
              <a:ext uri="{FF2B5EF4-FFF2-40B4-BE49-F238E27FC236}">
                <a16:creationId xmlns:a16="http://schemas.microsoft.com/office/drawing/2014/main" id="{0DDEE332-CEB2-4DA0-B406-4C2DC0A67EE3}"/>
              </a:ext>
            </a:extLst>
          </p:cNvPr>
          <p:cNvSpPr>
            <a:spLocks noGrp="1"/>
          </p:cNvSpPr>
          <p:nvPr>
            <p:ph sz="half" idx="1"/>
          </p:nvPr>
        </p:nvSpPr>
        <p:spPr/>
        <p:txBody>
          <a:bodyPr>
            <a:normAutofit fontScale="55000" lnSpcReduction="20000"/>
          </a:bodyPr>
          <a:lstStyle/>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Abstract</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Existing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Disadvantages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Proposed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Advantages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Hardware Requirements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Software Requirements</a:t>
            </a:r>
            <a:endParaRPr lang="en-IN" altLang="en-US" sz="1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r>
              <a:rPr lang="en-IN" altLang="en-US" sz="2000" dirty="0">
                <a:solidFill>
                  <a:schemeClr val="tx1"/>
                </a:solidFill>
                <a:latin typeface="Times New Roman" panose="02020603050405020304" pitchFamily="18" charset="0"/>
                <a:cs typeface="Times New Roman" panose="02020603050405020304" pitchFamily="18" charset="0"/>
              </a:rPr>
              <a:t>Project Architecture</a:t>
            </a:r>
          </a:p>
          <a:p>
            <a:pPr eaLnBrk="1" hangingPunct="1">
              <a:buFont typeface="Wingdings" panose="05000000000000000000" pitchFamily="2" charset="2"/>
              <a:buChar char="Ø"/>
              <a:defRPr/>
            </a:pPr>
            <a:endParaRPr lang="en-IN" altLang="en-US" sz="20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endParaRPr lang="en-IN" alt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Content Placeholder 6">
            <a:extLst>
              <a:ext uri="{FF2B5EF4-FFF2-40B4-BE49-F238E27FC236}">
                <a16:creationId xmlns:a16="http://schemas.microsoft.com/office/drawing/2014/main" id="{F4DC26F5-ED43-404F-BFA4-89445B42158F}"/>
              </a:ext>
            </a:extLst>
          </p:cNvPr>
          <p:cNvSpPr>
            <a:spLocks noGrp="1"/>
          </p:cNvSpPr>
          <p:nvPr>
            <p:ph sz="half" idx="2"/>
          </p:nvPr>
        </p:nvSpPr>
        <p:spPr/>
        <p:txBody>
          <a:bodyPr>
            <a:normAutofit fontScale="55000" lnSpcReduction="20000"/>
          </a:bodyPr>
          <a:lstStyle/>
          <a:p>
            <a:pPr>
              <a:buFont typeface="Wingdings" panose="05000000000000000000" pitchFamily="2" charset="2"/>
              <a:buChar char="Ø"/>
            </a:pPr>
            <a:r>
              <a:rPr lang="en-IN" dirty="0"/>
              <a:t>Modules</a:t>
            </a:r>
          </a:p>
          <a:p>
            <a:pPr>
              <a:buFont typeface="Wingdings" panose="05000000000000000000" pitchFamily="2" charset="2"/>
              <a:buChar char="Ø"/>
            </a:pPr>
            <a:r>
              <a:rPr lang="en-IN" dirty="0"/>
              <a:t>UML Diagrams</a:t>
            </a:r>
          </a:p>
          <a:p>
            <a:pPr>
              <a:buFont typeface="Wingdings" panose="05000000000000000000" pitchFamily="2" charset="2"/>
              <a:buChar char="Ø"/>
            </a:pPr>
            <a:r>
              <a:rPr lang="en-IN" dirty="0" err="1"/>
              <a:t>Usecase</a:t>
            </a:r>
            <a:r>
              <a:rPr lang="en-IN" dirty="0"/>
              <a:t> Diagram</a:t>
            </a:r>
          </a:p>
          <a:p>
            <a:pPr>
              <a:buFont typeface="Wingdings" panose="05000000000000000000" pitchFamily="2" charset="2"/>
              <a:buChar char="Ø"/>
            </a:pPr>
            <a:r>
              <a:rPr lang="en-IN" dirty="0"/>
              <a:t>Class Diagram</a:t>
            </a:r>
          </a:p>
          <a:p>
            <a:pPr>
              <a:buFont typeface="Wingdings" panose="05000000000000000000" pitchFamily="2" charset="2"/>
              <a:buChar char="Ø"/>
            </a:pPr>
            <a:r>
              <a:rPr lang="en-IN" dirty="0"/>
              <a:t>Sequence Diagram</a:t>
            </a:r>
          </a:p>
          <a:p>
            <a:pPr>
              <a:buFont typeface="Wingdings" panose="05000000000000000000" pitchFamily="2" charset="2"/>
              <a:buChar char="Ø"/>
            </a:pPr>
            <a:r>
              <a:rPr lang="en-IN" dirty="0"/>
              <a:t>Activity Diagram</a:t>
            </a:r>
          </a:p>
          <a:p>
            <a:pPr>
              <a:buFont typeface="Wingdings" panose="05000000000000000000" pitchFamily="2" charset="2"/>
              <a:buChar char="Ø"/>
            </a:pPr>
            <a:r>
              <a:rPr lang="en-IN" dirty="0"/>
              <a:t>Data Flow Diagram</a:t>
            </a:r>
          </a:p>
          <a:p>
            <a:pPr>
              <a:buFont typeface="Wingdings" panose="05000000000000000000" pitchFamily="2" charset="2"/>
              <a:buChar char="Ø"/>
            </a:pPr>
            <a:r>
              <a:rPr lang="en-IN" dirty="0"/>
              <a:t>Sample code</a:t>
            </a:r>
          </a:p>
          <a:p>
            <a:pPr>
              <a:buFont typeface="Wingdings" panose="05000000000000000000" pitchFamily="2" charset="2"/>
              <a:buChar char="Ø"/>
            </a:pPr>
            <a:r>
              <a:rPr lang="en-IN" dirty="0"/>
              <a:t>Screen shot</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Future enhancement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955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69F0-E18A-483C-A546-C9EC594EAF85}"/>
              </a:ext>
            </a:extLst>
          </p:cNvPr>
          <p:cNvSpPr>
            <a:spLocks noGrp="1"/>
          </p:cNvSpPr>
          <p:nvPr>
            <p:ph type="title"/>
          </p:nvPr>
        </p:nvSpPr>
        <p:spPr/>
        <p:txBody>
          <a:bodyPr/>
          <a:lstStyle/>
          <a:p>
            <a:pPr algn="ctr"/>
            <a:r>
              <a:rPr lang="en-IN" dirty="0"/>
              <a:t>ACTIVITY DIAGRAM</a:t>
            </a:r>
          </a:p>
        </p:txBody>
      </p:sp>
      <p:pic>
        <p:nvPicPr>
          <p:cNvPr id="4" name="Content Placeholder 3">
            <a:extLst>
              <a:ext uri="{FF2B5EF4-FFF2-40B4-BE49-F238E27FC236}">
                <a16:creationId xmlns:a16="http://schemas.microsoft.com/office/drawing/2014/main" id="{22522592-4736-41C6-B49C-99CC6D4E04E6}"/>
              </a:ext>
            </a:extLst>
          </p:cNvPr>
          <p:cNvPicPr>
            <a:picLocks noGrp="1" noChangeAspect="1"/>
          </p:cNvPicPr>
          <p:nvPr>
            <p:ph idx="1"/>
          </p:nvPr>
        </p:nvPicPr>
        <p:blipFill>
          <a:blip r:embed="rId2"/>
          <a:stretch>
            <a:fillRect/>
          </a:stretch>
        </p:blipFill>
        <p:spPr>
          <a:xfrm>
            <a:off x="2278743" y="2016125"/>
            <a:ext cx="8098971" cy="4645932"/>
          </a:xfrm>
          <a:prstGeom prst="rect">
            <a:avLst/>
          </a:prstGeom>
        </p:spPr>
      </p:pic>
    </p:spTree>
    <p:extLst>
      <p:ext uri="{BB962C8B-B14F-4D97-AF65-F5344CB8AC3E}">
        <p14:creationId xmlns:p14="http://schemas.microsoft.com/office/powerpoint/2010/main" val="2460729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ADEE-EF7C-4352-82E0-F79E17D70443}"/>
              </a:ext>
            </a:extLst>
          </p:cNvPr>
          <p:cNvSpPr>
            <a:spLocks noGrp="1"/>
          </p:cNvSpPr>
          <p:nvPr>
            <p:ph type="title"/>
          </p:nvPr>
        </p:nvSpPr>
        <p:spPr/>
        <p:txBody>
          <a:bodyPr/>
          <a:lstStyle/>
          <a:p>
            <a:r>
              <a:rPr lang="en-IN" dirty="0"/>
              <a:t>SAMPLE CODE</a:t>
            </a:r>
          </a:p>
        </p:txBody>
      </p:sp>
      <p:sp>
        <p:nvSpPr>
          <p:cNvPr id="3" name="Content Placeholder 2">
            <a:extLst>
              <a:ext uri="{FF2B5EF4-FFF2-40B4-BE49-F238E27FC236}">
                <a16:creationId xmlns:a16="http://schemas.microsoft.com/office/drawing/2014/main" id="{C2732908-4A32-4866-BDC3-074FCBC0DD41}"/>
              </a:ext>
            </a:extLst>
          </p:cNvPr>
          <p:cNvSpPr>
            <a:spLocks noGrp="1"/>
          </p:cNvSpPr>
          <p:nvPr>
            <p:ph idx="1"/>
          </p:nvPr>
        </p:nvSpPr>
        <p:spPr/>
        <p:txBody>
          <a:bodyPr>
            <a:normAutofit fontScale="55000" lnSpcReduction="20000"/>
          </a:bodyPr>
          <a:lstStyle/>
          <a:p>
            <a:pPr marL="438785" marR="3244850" indent="0" algn="l">
              <a:lnSpc>
                <a:spcPct val="185000"/>
              </a:lnSpc>
              <a:spcBef>
                <a:spcPts val="0"/>
              </a:spcBef>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from </a:t>
            </a:r>
            <a:r>
              <a:rPr lang="en-IN" sz="1800" dirty="0" err="1">
                <a:solidFill>
                  <a:srgbClr val="000000"/>
                </a:solidFill>
                <a:effectLst/>
                <a:latin typeface="Times New Roman" panose="02020603050405020304" pitchFamily="18" charset="0"/>
                <a:ea typeface="Times New Roman" panose="02020603050405020304" pitchFamily="18" charset="0"/>
              </a:rPr>
              <a:t>django.contrib</a:t>
            </a:r>
            <a:r>
              <a:rPr lang="en-IN" sz="1800" dirty="0">
                <a:solidFill>
                  <a:srgbClr val="000000"/>
                </a:solidFill>
                <a:effectLst/>
                <a:latin typeface="Times New Roman" panose="02020603050405020304" pitchFamily="18" charset="0"/>
                <a:ea typeface="Times New Roman" panose="02020603050405020304" pitchFamily="18" charset="0"/>
              </a:rPr>
              <a:t> import admin</a:t>
            </a:r>
          </a:p>
          <a:p>
            <a:pPr marL="438785" marR="3244850" indent="0" algn="l">
              <a:lnSpc>
                <a:spcPct val="185000"/>
              </a:lnSpc>
              <a:spcBef>
                <a:spcPts val="0"/>
              </a:spcBef>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django.urls</a:t>
            </a:r>
            <a:r>
              <a:rPr lang="en-IN" sz="1800" dirty="0">
                <a:solidFill>
                  <a:srgbClr val="000000"/>
                </a:solidFill>
                <a:effectLst/>
                <a:latin typeface="Times New Roman" panose="02020603050405020304" pitchFamily="18" charset="0"/>
                <a:ea typeface="Times New Roman" panose="02020603050405020304" pitchFamily="18" charset="0"/>
              </a:rPr>
              <a:t> import path from </a:t>
            </a:r>
            <a:r>
              <a:rPr lang="en-IN" sz="1800" dirty="0" err="1">
                <a:solidFill>
                  <a:srgbClr val="000000"/>
                </a:solidFill>
                <a:effectLst/>
                <a:latin typeface="Times New Roman" panose="02020603050405020304" pitchFamily="18" charset="0"/>
                <a:ea typeface="Times New Roman" panose="02020603050405020304" pitchFamily="18" charset="0"/>
              </a:rPr>
              <a:t>django.conf</a:t>
            </a:r>
            <a:r>
              <a:rPr lang="en-IN" sz="1800" dirty="0">
                <a:solidFill>
                  <a:srgbClr val="000000"/>
                </a:solidFill>
                <a:effectLst/>
                <a:latin typeface="Times New Roman" panose="02020603050405020304" pitchFamily="18" charset="0"/>
                <a:ea typeface="Times New Roman" panose="02020603050405020304" pitchFamily="18" charset="0"/>
              </a:rPr>
              <a:t> import settings from </a:t>
            </a:r>
            <a:r>
              <a:rPr lang="en-IN" sz="1800" dirty="0" err="1">
                <a:solidFill>
                  <a:srgbClr val="000000"/>
                </a:solidFill>
                <a:effectLst/>
                <a:latin typeface="Times New Roman" panose="02020603050405020304" pitchFamily="18" charset="0"/>
                <a:ea typeface="Times New Roman" panose="02020603050405020304" pitchFamily="18" charset="0"/>
              </a:rPr>
              <a:t>django.conf.urls.static</a:t>
            </a:r>
            <a:r>
              <a:rPr lang="en-IN" sz="1800" dirty="0">
                <a:solidFill>
                  <a:srgbClr val="000000"/>
                </a:solidFill>
                <a:effectLst/>
                <a:latin typeface="Times New Roman" panose="02020603050405020304" pitchFamily="18" charset="0"/>
                <a:ea typeface="Times New Roman" panose="02020603050405020304" pitchFamily="18" charset="0"/>
              </a:rPr>
              <a:t> import static from users import views </a:t>
            </a:r>
          </a:p>
          <a:p>
            <a:pPr marL="438785" marR="0" indent="0" algn="l">
              <a:lnSpc>
                <a:spcPct val="111000"/>
              </a:lnSpc>
              <a:spcBef>
                <a:spcPts val="0"/>
              </a:spcBef>
              <a:spcAft>
                <a:spcPts val="60"/>
              </a:spcAft>
              <a:tabLst>
                <a:tab pos="2809875" algn="ctr"/>
                <a:tab pos="5733415" algn="r"/>
              </a:tabLst>
            </a:pPr>
            <a:r>
              <a:rPr lang="en-IN" sz="1800" dirty="0">
                <a:solidFill>
                  <a:srgbClr val="000000"/>
                </a:solidFill>
                <a:effectLst/>
                <a:latin typeface="Times New Roman" panose="02020603050405020304" pitchFamily="18" charset="0"/>
                <a:ea typeface="Times New Roman" panose="02020603050405020304" pitchFamily="18" charset="0"/>
              </a:rPr>
              <a:t>from </a:t>
            </a:r>
            <a:r>
              <a:rPr lang="en-IN" sz="1800" dirty="0" err="1">
                <a:solidFill>
                  <a:srgbClr val="000000"/>
                </a:solidFill>
                <a:effectLst/>
                <a:latin typeface="Times New Roman" panose="02020603050405020304" pitchFamily="18" charset="0"/>
                <a:ea typeface="Times New Roman" panose="02020603050405020304" pitchFamily="18" charset="0"/>
              </a:rPr>
              <a:t>users.views</a:t>
            </a:r>
            <a:r>
              <a:rPr lang="en-IN" sz="1800" dirty="0">
                <a:solidFill>
                  <a:srgbClr val="000000"/>
                </a:solidFill>
                <a:effectLst/>
                <a:latin typeface="Times New Roman" panose="02020603050405020304" pitchFamily="18" charset="0"/>
                <a:ea typeface="Times New Roman" panose="02020603050405020304" pitchFamily="18" charset="0"/>
              </a:rPr>
              <a:t> import index,userlogin,adminlogin,cloudlogin,userregister,storeregistration,logout,userlogincheck,us </a:t>
            </a:r>
            <a:r>
              <a:rPr lang="en-IN" sz="1800" dirty="0" err="1">
                <a:solidFill>
                  <a:srgbClr val="000000"/>
                </a:solidFill>
                <a:effectLst/>
                <a:latin typeface="Times New Roman" panose="02020603050405020304" pitchFamily="18" charset="0"/>
                <a:ea typeface="Times New Roman" panose="02020603050405020304" pitchFamily="18" charset="0"/>
              </a:rPr>
              <a:t>ercreateapp,appcreaterequest,useruploadfile,snippet_detail</a:t>
            </a:r>
            <a:r>
              <a:rPr lang="en-IN" sz="1800" dirty="0">
                <a:solidFill>
                  <a:srgbClr val="000000"/>
                </a:solidFill>
                <a:effectLst/>
                <a:latin typeface="Times New Roman" panose="02020603050405020304" pitchFamily="18" charset="0"/>
                <a:ea typeface="Times New Roman" panose="02020603050405020304" pitchFamily="18" charset="0"/>
              </a:rPr>
              <a:t> </a:t>
            </a:r>
          </a:p>
          <a:p>
            <a:pPr marL="438785" marR="0" indent="0" algn="l">
              <a:lnSpc>
                <a:spcPct val="111000"/>
              </a:lnSpc>
              <a:spcBef>
                <a:spcPts val="0"/>
              </a:spcBef>
              <a:spcAft>
                <a:spcPts val="60"/>
              </a:spcAft>
              <a:tabLst>
                <a:tab pos="2809875" algn="ctr"/>
                <a:tab pos="5733415" algn="r"/>
              </a:tabLst>
            </a:pPr>
            <a:r>
              <a:rPr lang="en-IN" sz="1800" dirty="0">
                <a:solidFill>
                  <a:srgbClr val="000000"/>
                </a:solidFill>
                <a:effectLst/>
                <a:latin typeface="Times New Roman" panose="02020603050405020304" pitchFamily="18" charset="0"/>
                <a:ea typeface="Times New Roman" panose="02020603050405020304" pitchFamily="18" charset="0"/>
              </a:rPr>
              <a:t>from </a:t>
            </a:r>
            <a:r>
              <a:rPr lang="en-IN" sz="1800" dirty="0" err="1">
                <a:solidFill>
                  <a:srgbClr val="000000"/>
                </a:solidFill>
                <a:effectLst/>
                <a:latin typeface="Times New Roman" panose="02020603050405020304" pitchFamily="18" charset="0"/>
                <a:ea typeface="Times New Roman" panose="02020603050405020304" pitchFamily="18" charset="0"/>
              </a:rPr>
              <a:t>admins.views</a:t>
            </a:r>
            <a:r>
              <a:rPr lang="en-IN" sz="1800" dirty="0">
                <a:solidFill>
                  <a:srgbClr val="000000"/>
                </a:solidFill>
                <a:effectLst/>
                <a:latin typeface="Times New Roman" panose="02020603050405020304" pitchFamily="18" charset="0"/>
                <a:ea typeface="Times New Roman" panose="02020603050405020304" pitchFamily="18" charset="0"/>
              </a:rPr>
              <a:t> import </a:t>
            </a:r>
            <a:r>
              <a:rPr lang="en-IN" sz="1800" dirty="0" err="1">
                <a:solidFill>
                  <a:srgbClr val="000000"/>
                </a:solidFill>
                <a:effectLst/>
                <a:latin typeface="Times New Roman" panose="02020603050405020304" pitchFamily="18" charset="0"/>
                <a:ea typeface="Times New Roman" panose="02020603050405020304" pitchFamily="18" charset="0"/>
              </a:rPr>
              <a:t>adminlogincheck,adminactivateusers,activatewaitedusers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438785" marR="0" indent="0" algn="l">
              <a:lnSpc>
                <a:spcPct val="111000"/>
              </a:lnSpc>
              <a:spcBef>
                <a:spcPts val="0"/>
              </a:spcBef>
              <a:spcAft>
                <a:spcPts val="60"/>
              </a:spcAft>
              <a:tabLst>
                <a:tab pos="2809875" algn="ctr"/>
                <a:tab pos="5733415" algn="r"/>
              </a:tabLst>
            </a:pPr>
            <a:r>
              <a:rPr lang="en-IN" sz="1800" dirty="0">
                <a:solidFill>
                  <a:srgbClr val="000000"/>
                </a:solidFill>
                <a:effectLst/>
                <a:latin typeface="Times New Roman" panose="02020603050405020304" pitchFamily="18" charset="0"/>
                <a:ea typeface="Times New Roman" panose="02020603050405020304" pitchFamily="18" charset="0"/>
              </a:rPr>
              <a:t> from </a:t>
            </a:r>
            <a:r>
              <a:rPr lang="en-IN" sz="1800" dirty="0" err="1">
                <a:solidFill>
                  <a:srgbClr val="000000"/>
                </a:solidFill>
                <a:effectLst/>
                <a:latin typeface="Times New Roman" panose="02020603050405020304" pitchFamily="18" charset="0"/>
                <a:ea typeface="Times New Roman" panose="02020603050405020304" pitchFamily="18" charset="0"/>
              </a:rPr>
              <a:t>clouds.views</a:t>
            </a:r>
            <a:r>
              <a:rPr lang="en-IN" sz="1800" dirty="0">
                <a:solidFill>
                  <a:srgbClr val="000000"/>
                </a:solidFill>
                <a:effectLst/>
                <a:latin typeface="Times New Roman" panose="02020603050405020304" pitchFamily="18" charset="0"/>
                <a:ea typeface="Times New Roman" panose="02020603050405020304" pitchFamily="18" charset="0"/>
              </a:rPr>
              <a:t> import </a:t>
            </a:r>
            <a:r>
              <a:rPr lang="en-IN" sz="1800" dirty="0" err="1">
                <a:solidFill>
                  <a:srgbClr val="000000"/>
                </a:solidFill>
                <a:effectLst/>
                <a:latin typeface="Times New Roman" panose="02020603050405020304" pitchFamily="18" charset="0"/>
                <a:ea typeface="Times New Roman" panose="02020603050405020304" pitchFamily="18" charset="0"/>
              </a:rPr>
              <a:t>activateuserapp,cloudlogincheck,clouduserappactivations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438785" marR="0" indent="0" algn="l">
              <a:lnSpc>
                <a:spcPct val="111000"/>
              </a:lnSpc>
              <a:spcBef>
                <a:spcPts val="0"/>
              </a:spcBef>
              <a:spcAft>
                <a:spcPts val="60"/>
              </a:spcAft>
              <a:tabLst>
                <a:tab pos="2809875" algn="ctr"/>
                <a:tab pos="5733415" algn="r"/>
              </a:tabLst>
            </a:pPr>
            <a:r>
              <a:rPr lang="en-IN" sz="1800" dirty="0">
                <a:solidFill>
                  <a:srgbClr val="000000"/>
                </a:solidFill>
                <a:effectLst/>
                <a:latin typeface="Times New Roman" panose="02020603050405020304" pitchFamily="18" charset="0"/>
                <a:ea typeface="Times New Roman" panose="02020603050405020304" pitchFamily="18" charset="0"/>
              </a:rPr>
              <a:t> from .views import </a:t>
            </a:r>
            <a:r>
              <a:rPr lang="en-IN" sz="1800" dirty="0" err="1">
                <a:solidFill>
                  <a:srgbClr val="000000"/>
                </a:solidFill>
                <a:effectLst/>
                <a:latin typeface="Times New Roman" panose="02020603050405020304" pitchFamily="18" charset="0"/>
                <a:ea typeface="Times New Roman" panose="02020603050405020304" pitchFamily="18" charset="0"/>
              </a:rPr>
              <a:t>resturl,downloadfile,deletefile,uploadfile</a:t>
            </a:r>
            <a:r>
              <a:rPr lang="en-IN" sz="1800" dirty="0">
                <a:solidFill>
                  <a:srgbClr val="000000"/>
                </a:solidFill>
                <a:effectLst/>
                <a:latin typeface="Times New Roman" panose="02020603050405020304" pitchFamily="18" charset="0"/>
                <a:ea typeface="Times New Roman" panose="02020603050405020304" pitchFamily="18" charset="0"/>
              </a:rPr>
              <a:t> </a:t>
            </a:r>
          </a:p>
          <a:p>
            <a:pPr marL="438785" marR="1081405" indent="450850" algn="l">
              <a:lnSpc>
                <a:spcPct val="185000"/>
              </a:lnSpc>
              <a:spcBef>
                <a:spcPts val="0"/>
              </a:spcBef>
              <a:spcAft>
                <a:spcPts val="20"/>
              </a:spcAft>
            </a:pPr>
            <a:r>
              <a:rPr lang="en-IN" sz="1800" dirty="0" err="1">
                <a:solidFill>
                  <a:srgbClr val="000000"/>
                </a:solidFill>
                <a:effectLst/>
                <a:latin typeface="Times New Roman" panose="02020603050405020304" pitchFamily="18" charset="0"/>
                <a:ea typeface="Times New Roman" panose="02020603050405020304" pitchFamily="18" charset="0"/>
              </a:rPr>
              <a:t>urlpatterns</a:t>
            </a:r>
            <a:r>
              <a:rPr lang="en-IN" sz="1800" dirty="0">
                <a:solidFill>
                  <a:srgbClr val="000000"/>
                </a:solidFill>
                <a:effectLst/>
                <a:latin typeface="Times New Roman" panose="02020603050405020304" pitchFamily="18" charset="0"/>
                <a:ea typeface="Times New Roman" panose="02020603050405020304" pitchFamily="18" charset="0"/>
              </a:rPr>
              <a:t> = [     path('admin/', </a:t>
            </a:r>
            <a:r>
              <a:rPr lang="en-IN" sz="1800" dirty="0" err="1">
                <a:solidFill>
                  <a:srgbClr val="000000"/>
                </a:solidFill>
                <a:effectLst/>
                <a:latin typeface="Times New Roman" panose="02020603050405020304" pitchFamily="18" charset="0"/>
                <a:ea typeface="Times New Roman" panose="02020603050405020304" pitchFamily="18" charset="0"/>
              </a:rPr>
              <a:t>admin.site.urls</a:t>
            </a:r>
            <a:r>
              <a:rPr lang="en-IN" sz="1800" dirty="0">
                <a:solidFill>
                  <a:srgbClr val="000000"/>
                </a:solidFill>
                <a:effectLst/>
                <a:latin typeface="Times New Roman" panose="02020603050405020304" pitchFamily="18" charset="0"/>
                <a:ea typeface="Times New Roman" panose="02020603050405020304" pitchFamily="18" charset="0"/>
              </a:rPr>
              <a:t>),     path('',</a:t>
            </a:r>
            <a:r>
              <a:rPr lang="en-IN" sz="1800" dirty="0" err="1">
                <a:solidFill>
                  <a:srgbClr val="000000"/>
                </a:solidFill>
                <a:effectLst/>
                <a:latin typeface="Times New Roman" panose="02020603050405020304" pitchFamily="18" charset="0"/>
                <a:ea typeface="Times New Roman" panose="02020603050405020304" pitchFamily="18" charset="0"/>
              </a:rPr>
              <a:t>index,name</a:t>
            </a:r>
            <a:r>
              <a:rPr lang="en-IN" sz="1800" dirty="0">
                <a:solidFill>
                  <a:srgbClr val="000000"/>
                </a:solidFill>
                <a:effectLst/>
                <a:latin typeface="Times New Roman" panose="02020603050405020304" pitchFamily="18" charset="0"/>
                <a:ea typeface="Times New Roman" panose="02020603050405020304" pitchFamily="18" charset="0"/>
              </a:rPr>
              <a:t>='index'),     path(</a:t>
            </a:r>
            <a:r>
              <a:rPr lang="en-IN" sz="1800" dirty="0" err="1">
                <a:solidFill>
                  <a:srgbClr val="000000"/>
                </a:solidFill>
                <a:effectLst/>
                <a:latin typeface="Times New Roman" panose="02020603050405020304" pitchFamily="18" charset="0"/>
                <a:ea typeface="Times New Roman" panose="02020603050405020304" pitchFamily="18" charset="0"/>
              </a:rPr>
              <a:t>r'accounts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views.AccountAPIView.as_view</a:t>
            </a:r>
            <a:r>
              <a:rPr lang="en-IN" sz="1800" dirty="0">
                <a:solidFill>
                  <a:srgbClr val="000000"/>
                </a:solidFill>
                <a:effectLst/>
                <a:latin typeface="Times New Roman" panose="02020603050405020304" pitchFamily="18" charset="0"/>
                <a:ea typeface="Times New Roman" panose="02020603050405020304" pitchFamily="18" charset="0"/>
              </a:rPr>
              <a:t>(), name='account-list'),     path(</a:t>
            </a:r>
            <a:r>
              <a:rPr lang="en-IN" sz="1800" dirty="0" err="1">
                <a:solidFill>
                  <a:srgbClr val="000000"/>
                </a:solidFill>
                <a:effectLst/>
                <a:latin typeface="Times New Roman" panose="02020603050405020304" pitchFamily="18" charset="0"/>
                <a:ea typeface="Times New Roman" panose="02020603050405020304" pitchFamily="18" charset="0"/>
              </a:rPr>
              <a:t>r'contacts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views.ContactAPIView.as_view</a:t>
            </a:r>
            <a:r>
              <a:rPr lang="en-IN" sz="1800" dirty="0">
                <a:solidFill>
                  <a:srgbClr val="000000"/>
                </a:solidFill>
                <a:effectLst/>
                <a:latin typeface="Times New Roman" panose="02020603050405020304" pitchFamily="18" charset="0"/>
                <a:ea typeface="Times New Roman" panose="02020603050405020304" pitchFamily="18" charset="0"/>
              </a:rPr>
              <a:t>(), name='contact-list'),     path(</a:t>
            </a:r>
            <a:r>
              <a:rPr lang="en-IN" sz="1800" dirty="0" err="1">
                <a:solidFill>
                  <a:srgbClr val="000000"/>
                </a:solidFill>
                <a:effectLst/>
                <a:latin typeface="Times New Roman" panose="02020603050405020304" pitchFamily="18" charset="0"/>
                <a:ea typeface="Times New Roman" panose="02020603050405020304" pitchFamily="18" charset="0"/>
              </a:rPr>
              <a:t>r'activities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views.ActivityAPIView.as_view</a:t>
            </a:r>
            <a:r>
              <a:rPr lang="en-IN" sz="1800" dirty="0">
                <a:solidFill>
                  <a:srgbClr val="000000"/>
                </a:solidFill>
                <a:effectLst/>
                <a:latin typeface="Times New Roman" panose="02020603050405020304" pitchFamily="18" charset="0"/>
                <a:ea typeface="Times New Roman" panose="02020603050405020304" pitchFamily="18" charset="0"/>
              </a:rPr>
              <a:t>(), name='activity-list'), </a:t>
            </a:r>
          </a:p>
          <a:p>
            <a:pPr marL="438785" marR="0" indent="450850" algn="just">
              <a:lnSpc>
                <a:spcPct val="111000"/>
              </a:lnSpc>
              <a:spcBef>
                <a:spcPts val="0"/>
              </a:spcBef>
              <a:spcAft>
                <a:spcPts val="1235"/>
              </a:spcAft>
            </a:pPr>
            <a:r>
              <a:rPr lang="en-IN" sz="1800" dirty="0">
                <a:solidFill>
                  <a:srgbClr val="000000"/>
                </a:solidFill>
                <a:effectLst/>
                <a:latin typeface="Times New Roman" panose="02020603050405020304" pitchFamily="18" charset="0"/>
                <a:ea typeface="Times New Roman" panose="02020603050405020304" pitchFamily="18" charset="0"/>
              </a:rPr>
              <a:t>    path(</a:t>
            </a:r>
            <a:r>
              <a:rPr lang="en-IN" sz="1800" dirty="0" err="1">
                <a:solidFill>
                  <a:srgbClr val="000000"/>
                </a:solidFill>
                <a:effectLst/>
                <a:latin typeface="Times New Roman" panose="02020603050405020304" pitchFamily="18" charset="0"/>
                <a:ea typeface="Times New Roman" panose="02020603050405020304" pitchFamily="18" charset="0"/>
              </a:rPr>
              <a:t>r'activitystatuses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views.ActivityStatusAPIView.as_view</a:t>
            </a:r>
            <a:r>
              <a:rPr lang="en-IN" sz="1800" dirty="0">
                <a:solidFill>
                  <a:srgbClr val="000000"/>
                </a:solidFill>
                <a:effectLst/>
                <a:latin typeface="Times New Roman" panose="02020603050405020304" pitchFamily="18" charset="0"/>
                <a:ea typeface="Times New Roman" panose="02020603050405020304" pitchFamily="18" charset="0"/>
              </a:rPr>
              <a:t>(), name='activity-</a:t>
            </a:r>
            <a:r>
              <a:rPr lang="en-IN" sz="1800" dirty="0" err="1">
                <a:solidFill>
                  <a:srgbClr val="000000"/>
                </a:solidFill>
                <a:effectLst/>
                <a:latin typeface="Times New Roman" panose="02020603050405020304" pitchFamily="18" charset="0"/>
                <a:ea typeface="Times New Roman" panose="02020603050405020304" pitchFamily="18" charset="0"/>
              </a:rPr>
              <a:t>statuslist</a:t>
            </a:r>
            <a:r>
              <a:rPr lang="en-IN" sz="1800" dirty="0">
                <a:solidFill>
                  <a:srgbClr val="000000"/>
                </a:solidFill>
                <a:effectLst/>
                <a:latin typeface="Times New Roman" panose="02020603050405020304" pitchFamily="18" charset="0"/>
                <a:ea typeface="Times New Roman" panose="02020603050405020304" pitchFamily="18" charset="0"/>
              </a:rPr>
              <a:t>'), </a:t>
            </a:r>
          </a:p>
          <a:p>
            <a:pPr marL="438785" marR="0" indent="450850" algn="just">
              <a:lnSpc>
                <a:spcPct val="111000"/>
              </a:lnSpc>
              <a:spcBef>
                <a:spcPts val="0"/>
              </a:spcBef>
              <a:spcAft>
                <a:spcPts val="1235"/>
              </a:spcAft>
            </a:pPr>
            <a:r>
              <a:rPr lang="en-IN" sz="1800" dirty="0">
                <a:solidFill>
                  <a:srgbClr val="000000"/>
                </a:solidFill>
                <a:effectLst/>
                <a:latin typeface="Times New Roman" panose="02020603050405020304" pitchFamily="18" charset="0"/>
                <a:ea typeface="Times New Roman" panose="02020603050405020304" pitchFamily="18" charset="0"/>
              </a:rPr>
              <a:t>    path(</a:t>
            </a:r>
            <a:r>
              <a:rPr lang="en-IN" sz="1800" dirty="0" err="1">
                <a:solidFill>
                  <a:srgbClr val="000000"/>
                </a:solidFill>
                <a:effectLst/>
                <a:latin typeface="Times New Roman" panose="02020603050405020304" pitchFamily="18" charset="0"/>
                <a:ea typeface="Times New Roman" panose="02020603050405020304" pitchFamily="18" charset="0"/>
              </a:rPr>
              <a:t>r'contactsources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views.ContactSourceAPIView.as_view</a:t>
            </a:r>
            <a:r>
              <a:rPr lang="en-IN" sz="1800" dirty="0">
                <a:solidFill>
                  <a:srgbClr val="000000"/>
                </a:solidFill>
                <a:effectLst/>
                <a:latin typeface="Times New Roman" panose="02020603050405020304" pitchFamily="18" charset="0"/>
                <a:ea typeface="Times New Roman" panose="02020603050405020304" pitchFamily="18" charset="0"/>
              </a:rPr>
              <a:t>(), name='contact-</a:t>
            </a:r>
            <a:r>
              <a:rPr lang="en-IN" sz="1800" dirty="0" err="1">
                <a:solidFill>
                  <a:srgbClr val="000000"/>
                </a:solidFill>
                <a:effectLst/>
                <a:latin typeface="Times New Roman" panose="02020603050405020304" pitchFamily="18" charset="0"/>
                <a:ea typeface="Times New Roman" panose="02020603050405020304" pitchFamily="18" charset="0"/>
              </a:rPr>
              <a:t>sourcelist</a:t>
            </a:r>
            <a:r>
              <a:rPr lang="en-IN" sz="1800" dirty="0">
                <a:solidFill>
                  <a:srgbClr val="000000"/>
                </a:solidFill>
                <a:effectLst/>
                <a:latin typeface="Times New Roman" panose="02020603050405020304" pitchFamily="18" charset="0"/>
                <a:ea typeface="Times New Roman" panose="02020603050405020304" pitchFamily="18" charset="0"/>
              </a:rPr>
              <a:t>'), </a:t>
            </a:r>
          </a:p>
          <a:p>
            <a:pPr marL="438785" marR="530225" indent="450850" algn="just">
              <a:lnSpc>
                <a:spcPct val="186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    path(</a:t>
            </a:r>
            <a:r>
              <a:rPr lang="en-IN" sz="1800" dirty="0" err="1">
                <a:solidFill>
                  <a:srgbClr val="000000"/>
                </a:solidFill>
                <a:effectLst/>
                <a:latin typeface="Times New Roman" panose="02020603050405020304" pitchFamily="18" charset="0"/>
                <a:ea typeface="Times New Roman" panose="02020603050405020304" pitchFamily="18" charset="0"/>
              </a:rPr>
              <a:t>r'contactstatuses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views.ContactStatusAPIView.as_view</a:t>
            </a:r>
            <a:r>
              <a:rPr lang="en-IN" sz="1800" dirty="0">
                <a:solidFill>
                  <a:srgbClr val="000000"/>
                </a:solidFill>
                <a:effectLst/>
                <a:latin typeface="Times New Roman" panose="02020603050405020304" pitchFamily="18" charset="0"/>
                <a:ea typeface="Times New Roman" panose="02020603050405020304" pitchFamily="18" charset="0"/>
              </a:rPr>
              <a:t>(), name='contact-status-list'),     path(r'logout',</a:t>
            </a:r>
            <a:r>
              <a:rPr lang="en-IN" sz="1800" dirty="0" err="1">
                <a:solidFill>
                  <a:srgbClr val="000000"/>
                </a:solidFill>
                <a:effectLst/>
                <a:latin typeface="Times New Roman" panose="02020603050405020304" pitchFamily="18" charset="0"/>
                <a:ea typeface="Times New Roman" panose="02020603050405020304" pitchFamily="18" charset="0"/>
              </a:rPr>
              <a:t>logout,name</a:t>
            </a:r>
            <a:r>
              <a:rPr lang="en-IN" sz="1800" dirty="0">
                <a:solidFill>
                  <a:srgbClr val="000000"/>
                </a:solidFill>
                <a:effectLst/>
                <a:latin typeface="Times New Roman" panose="02020603050405020304" pitchFamily="18" charset="0"/>
                <a:ea typeface="Times New Roman" panose="02020603050405020304" pitchFamily="18" charset="0"/>
              </a:rPr>
              <a:t>='logout'), </a:t>
            </a:r>
          </a:p>
          <a:p>
            <a:pPr marL="0" marR="0" indent="0" algn="l">
              <a:lnSpc>
                <a:spcPct val="107000"/>
              </a:lnSpc>
              <a:spcBef>
                <a:spcPts val="0"/>
              </a:spcBef>
              <a:spcAft>
                <a:spcPts val="1080"/>
              </a:spcAft>
            </a:pPr>
            <a:r>
              <a:rPr lang="en-IN" sz="18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3442513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3E70-8E7A-4678-8A7F-B895AD4383FD}"/>
              </a:ext>
            </a:extLst>
          </p:cNvPr>
          <p:cNvSpPr>
            <a:spLocks noGrp="1"/>
          </p:cNvSpPr>
          <p:nvPr>
            <p:ph type="title"/>
          </p:nvPr>
        </p:nvSpPr>
        <p:spPr/>
        <p:txBody>
          <a:bodyPr/>
          <a:lstStyle/>
          <a:p>
            <a:pPr algn="just"/>
            <a:r>
              <a:rPr lang="en-IN" dirty="0"/>
              <a:t>                              SCREEN SHOT</a:t>
            </a:r>
          </a:p>
        </p:txBody>
      </p:sp>
      <p:pic>
        <p:nvPicPr>
          <p:cNvPr id="4" name="Content Placeholder 3">
            <a:extLst>
              <a:ext uri="{FF2B5EF4-FFF2-40B4-BE49-F238E27FC236}">
                <a16:creationId xmlns:a16="http://schemas.microsoft.com/office/drawing/2014/main" id="{9C06F272-CEF0-4457-8BAB-3ABE7D3550CE}"/>
              </a:ext>
            </a:extLst>
          </p:cNvPr>
          <p:cNvPicPr>
            <a:picLocks noGrp="1"/>
          </p:cNvPicPr>
          <p:nvPr>
            <p:ph idx="1"/>
          </p:nvPr>
        </p:nvPicPr>
        <p:blipFill>
          <a:blip r:embed="rId2"/>
          <a:stretch>
            <a:fillRect/>
          </a:stretch>
        </p:blipFill>
        <p:spPr>
          <a:xfrm>
            <a:off x="2504049" y="2016125"/>
            <a:ext cx="7104185" cy="3596884"/>
          </a:xfrm>
          <a:prstGeom prst="rect">
            <a:avLst/>
          </a:prstGeom>
        </p:spPr>
      </p:pic>
    </p:spTree>
    <p:extLst>
      <p:ext uri="{BB962C8B-B14F-4D97-AF65-F5344CB8AC3E}">
        <p14:creationId xmlns:p14="http://schemas.microsoft.com/office/powerpoint/2010/main" val="783537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D05FFC-2324-4EF6-86EB-5759CD361C5A}"/>
              </a:ext>
            </a:extLst>
          </p:cNvPr>
          <p:cNvPicPr/>
          <p:nvPr/>
        </p:nvPicPr>
        <p:blipFill>
          <a:blip r:embed="rId2"/>
          <a:stretch>
            <a:fillRect/>
          </a:stretch>
        </p:blipFill>
        <p:spPr>
          <a:xfrm>
            <a:off x="1052536" y="535059"/>
            <a:ext cx="4335389" cy="4339395"/>
          </a:xfrm>
          <a:prstGeom prst="rect">
            <a:avLst/>
          </a:prstGeom>
        </p:spPr>
      </p:pic>
      <p:pic>
        <p:nvPicPr>
          <p:cNvPr id="5" name="Picture 4">
            <a:extLst>
              <a:ext uri="{FF2B5EF4-FFF2-40B4-BE49-F238E27FC236}">
                <a16:creationId xmlns:a16="http://schemas.microsoft.com/office/drawing/2014/main" id="{F7C56053-0B15-4D33-9F31-4B1BD9BBB1B6}"/>
              </a:ext>
            </a:extLst>
          </p:cNvPr>
          <p:cNvPicPr/>
          <p:nvPr/>
        </p:nvPicPr>
        <p:blipFill>
          <a:blip r:embed="rId3"/>
          <a:stretch>
            <a:fillRect/>
          </a:stretch>
        </p:blipFill>
        <p:spPr>
          <a:xfrm>
            <a:off x="6095999" y="759655"/>
            <a:ext cx="5369169" cy="4339395"/>
          </a:xfrm>
          <a:prstGeom prst="rect">
            <a:avLst/>
          </a:prstGeom>
        </p:spPr>
      </p:pic>
    </p:spTree>
    <p:extLst>
      <p:ext uri="{BB962C8B-B14F-4D97-AF65-F5344CB8AC3E}">
        <p14:creationId xmlns:p14="http://schemas.microsoft.com/office/powerpoint/2010/main" val="45101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B7F766C-1291-4627-8D47-2C0D87FC3E30}"/>
              </a:ext>
            </a:extLst>
          </p:cNvPr>
          <p:cNvSpPr>
            <a:spLocks noGrp="1" noChangeArrowheads="1"/>
          </p:cNvSpPr>
          <p:nvPr>
            <p:ph type="title" idx="4294967295"/>
          </p:nvPr>
        </p:nvSpPr>
        <p:spPr>
          <a:xfrm>
            <a:off x="0" y="2728686"/>
            <a:ext cx="12192000" cy="2351313"/>
          </a:xfrm>
        </p:spPr>
        <p:txBody>
          <a:bodyPr>
            <a:normAutofit/>
          </a:bodyPr>
          <a:lstStyle/>
          <a:p>
            <a:pPr eaLnBrk="1" hangingPunct="1"/>
            <a:r>
              <a:rPr lang="en-US" altLang="en-US" sz="8000" i="1" dirty="0">
                <a:ln>
                  <a:noFill/>
                </a:ln>
                <a:solidFill>
                  <a:schemeClr val="tx1"/>
                </a:solidFill>
                <a:latin typeface="Times New Roman" panose="02020603050405020304" pitchFamily="18" charset="0"/>
                <a:cs typeface="Times New Roman" panose="02020603050405020304" pitchFamily="18" charset="0"/>
              </a:rPr>
              <a:t>           </a:t>
            </a:r>
            <a:r>
              <a:rPr lang="en-US" altLang="en-US" sz="8000" b="1" i="1"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80">
                                          <p:stCondLst>
                                            <p:cond delay="0"/>
                                          </p:stCondLst>
                                        </p:cTn>
                                        <p:tgtEl>
                                          <p:spTgt spid="29698"/>
                                        </p:tgtEl>
                                      </p:cBhvr>
                                    </p:animEffect>
                                    <p:anim calcmode="lin" valueType="num">
                                      <p:cBhvr>
                                        <p:cTn id="8" dur="1822" tmFilter="0,0; 0.14,0.36; 0.43,0.73; 0.71,0.91; 1.0,1.0">
                                          <p:stCondLst>
                                            <p:cond delay="0"/>
                                          </p:stCondLst>
                                        </p:cTn>
                                        <p:tgtEl>
                                          <p:spTgt spid="296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8"/>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8"/>
                                        </p:tgtEl>
                                      </p:cBhvr>
                                      <p:to x="100000" y="60000"/>
                                    </p:animScale>
                                    <p:animScale>
                                      <p:cBhvr>
                                        <p:cTn id="14" dur="166" decel="50000">
                                          <p:stCondLst>
                                            <p:cond delay="676"/>
                                          </p:stCondLst>
                                        </p:cTn>
                                        <p:tgtEl>
                                          <p:spTgt spid="29698"/>
                                        </p:tgtEl>
                                      </p:cBhvr>
                                      <p:to x="100000" y="100000"/>
                                    </p:animScale>
                                    <p:animScale>
                                      <p:cBhvr>
                                        <p:cTn id="15" dur="26">
                                          <p:stCondLst>
                                            <p:cond delay="1312"/>
                                          </p:stCondLst>
                                        </p:cTn>
                                        <p:tgtEl>
                                          <p:spTgt spid="29698"/>
                                        </p:tgtEl>
                                      </p:cBhvr>
                                      <p:to x="100000" y="80000"/>
                                    </p:animScale>
                                    <p:animScale>
                                      <p:cBhvr>
                                        <p:cTn id="16" dur="166" decel="50000">
                                          <p:stCondLst>
                                            <p:cond delay="1338"/>
                                          </p:stCondLst>
                                        </p:cTn>
                                        <p:tgtEl>
                                          <p:spTgt spid="29698"/>
                                        </p:tgtEl>
                                      </p:cBhvr>
                                      <p:to x="100000" y="100000"/>
                                    </p:animScale>
                                    <p:animScale>
                                      <p:cBhvr>
                                        <p:cTn id="17" dur="26">
                                          <p:stCondLst>
                                            <p:cond delay="1642"/>
                                          </p:stCondLst>
                                        </p:cTn>
                                        <p:tgtEl>
                                          <p:spTgt spid="29698"/>
                                        </p:tgtEl>
                                      </p:cBhvr>
                                      <p:to x="100000" y="90000"/>
                                    </p:animScale>
                                    <p:animScale>
                                      <p:cBhvr>
                                        <p:cTn id="18" dur="166" decel="50000">
                                          <p:stCondLst>
                                            <p:cond delay="1668"/>
                                          </p:stCondLst>
                                        </p:cTn>
                                        <p:tgtEl>
                                          <p:spTgt spid="29698"/>
                                        </p:tgtEl>
                                      </p:cBhvr>
                                      <p:to x="100000" y="100000"/>
                                    </p:animScale>
                                    <p:animScale>
                                      <p:cBhvr>
                                        <p:cTn id="19" dur="26">
                                          <p:stCondLst>
                                            <p:cond delay="1808"/>
                                          </p:stCondLst>
                                        </p:cTn>
                                        <p:tgtEl>
                                          <p:spTgt spid="29698"/>
                                        </p:tgtEl>
                                      </p:cBhvr>
                                      <p:to x="100000" y="95000"/>
                                    </p:animScale>
                                    <p:animScale>
                                      <p:cBhvr>
                                        <p:cTn id="20" dur="166" decel="50000">
                                          <p:stCondLst>
                                            <p:cond delay="1834"/>
                                          </p:stCondLst>
                                        </p:cTn>
                                        <p:tgtEl>
                                          <p:spTgt spid="296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843B-BDE7-4A1F-963D-D54805A07CED}"/>
              </a:ext>
            </a:extLst>
          </p:cNvPr>
          <p:cNvSpPr>
            <a:spLocks noGrp="1"/>
          </p:cNvSpPr>
          <p:nvPr>
            <p:ph type="title"/>
          </p:nvPr>
        </p:nvSpPr>
        <p:spPr/>
        <p:txBody>
          <a:bodyPr>
            <a:normAutofit/>
          </a:bodyPr>
          <a:lstStyle/>
          <a:p>
            <a:pPr algn="ctr"/>
            <a:r>
              <a:rPr lang="en-US" sz="4000" b="1" dirty="0">
                <a:cs typeface="Times New Roman" panose="02020603050405020304" pitchFamily="18" charset="0"/>
              </a:rPr>
              <a:t>abstract</a:t>
            </a:r>
            <a:endParaRPr lang="en-IN" sz="4000" dirty="0"/>
          </a:p>
        </p:txBody>
      </p:sp>
      <p:sp>
        <p:nvSpPr>
          <p:cNvPr id="3" name="Content Placeholder 2">
            <a:extLst>
              <a:ext uri="{FF2B5EF4-FFF2-40B4-BE49-F238E27FC236}">
                <a16:creationId xmlns:a16="http://schemas.microsoft.com/office/drawing/2014/main" id="{E50C0B55-4D8B-4B4B-B58A-5D51F620BC57}"/>
              </a:ext>
            </a:extLst>
          </p:cNvPr>
          <p:cNvSpPr>
            <a:spLocks noGrp="1"/>
          </p:cNvSpPr>
          <p:nvPr>
            <p:ph idx="1"/>
          </p:nvPr>
        </p:nvSpPr>
        <p:spPr/>
        <p:txBody>
          <a:bodyPr>
            <a:normAutofit fontScale="85000" lnSpcReduction="10000"/>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Authorization is an important security concern in cloud computing environments. It aims at regulating an access of the users to system resources. A large number of resources associated with REST APIs typical in cloud makes an implementation of security requirements challenging and error-prone. To alleviate this problem, in this paper we propose an implementation of security cloud monitor. We rely on model-driven approach to represent the functional and security requirements. Models are then used to generate cloud monitors. The cloud monitors contain contracts used to automatically verify the implementation. We use Django web framework to implement cloud monitor and OpenStack to validate our implementation. We present a cloud monitoring framework that supports a semi-automated approach to monitoring a private cloud implementation with respect to its conformance to the functional requirements and API access control policy. Our work uses UML (Unified </a:t>
            </a:r>
            <a:r>
              <a:rPr lang="en-IN" sz="1800" dirty="0" err="1">
                <a:solidFill>
                  <a:srgbClr val="000000"/>
                </a:solidFill>
                <a:effectLst/>
                <a:latin typeface="Times New Roman" panose="02020603050405020304" pitchFamily="18" charset="0"/>
                <a:ea typeface="Times New Roman" panose="02020603050405020304" pitchFamily="18" charset="0"/>
              </a:rPr>
              <a:t>Modeling</a:t>
            </a:r>
            <a:r>
              <a:rPr lang="en-IN" sz="1800" dirty="0">
                <a:solidFill>
                  <a:srgbClr val="000000"/>
                </a:solidFill>
                <a:effectLst/>
                <a:latin typeface="Times New Roman" panose="02020603050405020304" pitchFamily="18" charset="0"/>
                <a:ea typeface="Times New Roman" panose="02020603050405020304" pitchFamily="18" charset="0"/>
              </a:rPr>
              <a:t> Language) models with OCL (Object Constraint Language) to specify the </a:t>
            </a:r>
            <a:r>
              <a:rPr lang="en-IN" sz="1800" dirty="0" err="1">
                <a:solidFill>
                  <a:srgbClr val="000000"/>
                </a:solidFill>
                <a:effectLst/>
                <a:latin typeface="Times New Roman" panose="02020603050405020304" pitchFamily="18" charset="0"/>
                <a:ea typeface="Times New Roman" panose="02020603050405020304" pitchFamily="18" charset="0"/>
              </a:rPr>
              <a:t>behavioral</a:t>
            </a:r>
            <a:r>
              <a:rPr lang="en-IN" sz="1800" dirty="0">
                <a:solidFill>
                  <a:srgbClr val="000000"/>
                </a:solidFill>
                <a:effectLst/>
                <a:latin typeface="Times New Roman" panose="02020603050405020304" pitchFamily="18" charset="0"/>
                <a:ea typeface="Times New Roman" panose="02020603050405020304" pitchFamily="18" charset="0"/>
              </a:rPr>
              <a:t> interface with security constraints for the cloud implementation. The </a:t>
            </a:r>
            <a:r>
              <a:rPr lang="en-IN" sz="1800" dirty="0" err="1">
                <a:solidFill>
                  <a:srgbClr val="000000"/>
                </a:solidFill>
                <a:effectLst/>
                <a:latin typeface="Times New Roman" panose="02020603050405020304" pitchFamily="18" charset="0"/>
                <a:ea typeface="Times New Roman" panose="02020603050405020304" pitchFamily="18" charset="0"/>
              </a:rPr>
              <a:t>behavioral</a:t>
            </a:r>
            <a:r>
              <a:rPr lang="en-IN" sz="1800" dirty="0">
                <a:solidFill>
                  <a:srgbClr val="000000"/>
                </a:solidFill>
                <a:effectLst/>
                <a:latin typeface="Times New Roman" panose="02020603050405020304" pitchFamily="18" charset="0"/>
                <a:ea typeface="Times New Roman" panose="02020603050405020304" pitchFamily="18" charset="0"/>
              </a:rPr>
              <a:t> interface of the REST API provides an information regarding the methods that can be invoked on it and pre- and post-conditions of the methods. In the current practice, the pre- and post-conditions are usually given as the textual descriptions associated with the API methods</a:t>
            </a:r>
            <a:endParaRPr lang="en-IN" dirty="0"/>
          </a:p>
        </p:txBody>
      </p:sp>
    </p:spTree>
    <p:extLst>
      <p:ext uri="{BB962C8B-B14F-4D97-AF65-F5344CB8AC3E}">
        <p14:creationId xmlns:p14="http://schemas.microsoft.com/office/powerpoint/2010/main" val="404755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1334-61B6-46E3-BDF7-81DB6D01D98E}"/>
              </a:ext>
            </a:extLst>
          </p:cNvPr>
          <p:cNvSpPr>
            <a:spLocks noGrp="1"/>
          </p:cNvSpPr>
          <p:nvPr>
            <p:ph type="title"/>
          </p:nvPr>
        </p:nvSpPr>
        <p:spPr/>
        <p:txBody>
          <a:bodyPr>
            <a:normAutofit/>
          </a:bodyPr>
          <a:lstStyle/>
          <a:p>
            <a:pPr algn="ctr"/>
            <a:r>
              <a:rPr lang="en-IN" sz="4000" b="1" dirty="0"/>
              <a:t>Existing system</a:t>
            </a:r>
          </a:p>
        </p:txBody>
      </p:sp>
      <p:sp>
        <p:nvSpPr>
          <p:cNvPr id="3" name="Content Placeholder 2">
            <a:extLst>
              <a:ext uri="{FF2B5EF4-FFF2-40B4-BE49-F238E27FC236}">
                <a16:creationId xmlns:a16="http://schemas.microsoft.com/office/drawing/2014/main" id="{30D23797-2619-4A41-8122-21FB0BBB5E8D}"/>
              </a:ext>
            </a:extLst>
          </p:cNvPr>
          <p:cNvSpPr>
            <a:spLocks noGrp="1"/>
          </p:cNvSpPr>
          <p:nvPr>
            <p:ph idx="1"/>
          </p:nvPr>
        </p:nvSpPr>
        <p:spPr/>
        <p:txBody>
          <a:bodyPr>
            <a:normAutofit/>
          </a:bodyPr>
          <a:lstStyle/>
          <a:p>
            <a:pPr marL="200660" marR="0" indent="0" algn="just">
              <a:lnSpc>
                <a:spcPct val="150000"/>
              </a:lnSpc>
              <a:spcBef>
                <a:spcPts val="0"/>
              </a:spcBef>
              <a:spcAft>
                <a:spcPts val="815"/>
              </a:spcAft>
              <a:tabLst>
                <a:tab pos="5717540" algn="ctr"/>
              </a:tabLst>
            </a:pPr>
            <a:r>
              <a:rPr lang="en-IN" sz="1800" dirty="0">
                <a:solidFill>
                  <a:srgbClr val="000000"/>
                </a:solidFill>
                <a:effectLst/>
                <a:latin typeface="Times New Roman" panose="02020603050405020304" pitchFamily="18" charset="0"/>
                <a:ea typeface="Times New Roman" panose="02020603050405020304" pitchFamily="18" charset="0"/>
              </a:rPr>
              <a:t>In many companies, private clouds are considered to be an important element of data </a:t>
            </a:r>
            <a:r>
              <a:rPr lang="en-IN" sz="1800" dirty="0" err="1">
                <a:solidFill>
                  <a:srgbClr val="000000"/>
                </a:solidFill>
                <a:effectLst/>
                <a:latin typeface="Times New Roman" panose="02020603050405020304" pitchFamily="18" charset="0"/>
                <a:ea typeface="Times New Roman" panose="02020603050405020304" pitchFamily="18" charset="0"/>
              </a:rPr>
              <a:t>center</a:t>
            </a:r>
            <a:r>
              <a:rPr lang="en-IN" sz="1800" dirty="0">
                <a:solidFill>
                  <a:srgbClr val="000000"/>
                </a:solidFill>
                <a:effectLst/>
                <a:latin typeface="Times New Roman" panose="02020603050405020304" pitchFamily="18" charset="0"/>
                <a:ea typeface="Times New Roman" panose="02020603050405020304" pitchFamily="18" charset="0"/>
              </a:rPr>
              <a:t> transformations. Private clouds are dedicated cloud environments created for the internal use by a single organization. Therefore, designing and developing secure private cloud environments for such a large number of users constitutes a major engineering challenge. Usually, cloud computing services offer REST APIs (Representational State Transfer Application Programming Interface) to their consumers. The REST architectural style exposes each piece of information with a URI, which results in a large number of URIs that can access the system.</a:t>
            </a:r>
          </a:p>
          <a:p>
            <a:endParaRPr lang="en-IN" dirty="0"/>
          </a:p>
        </p:txBody>
      </p:sp>
    </p:spTree>
    <p:extLst>
      <p:ext uri="{BB962C8B-B14F-4D97-AF65-F5344CB8AC3E}">
        <p14:creationId xmlns:p14="http://schemas.microsoft.com/office/powerpoint/2010/main" val="43406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6ACE-2964-4223-9606-48895A93CC36}"/>
              </a:ext>
            </a:extLst>
          </p:cNvPr>
          <p:cNvSpPr>
            <a:spLocks noGrp="1"/>
          </p:cNvSpPr>
          <p:nvPr>
            <p:ph type="title"/>
          </p:nvPr>
        </p:nvSpPr>
        <p:spPr/>
        <p:txBody>
          <a:bodyPr>
            <a:normAutofit/>
          </a:bodyPr>
          <a:lstStyle/>
          <a:p>
            <a:pPr algn="ctr"/>
            <a:r>
              <a:rPr lang="en-IN" sz="4000" b="1" dirty="0"/>
              <a:t>disadvantages</a:t>
            </a:r>
          </a:p>
        </p:txBody>
      </p:sp>
      <p:sp>
        <p:nvSpPr>
          <p:cNvPr id="3" name="Content Placeholder 2">
            <a:extLst>
              <a:ext uri="{FF2B5EF4-FFF2-40B4-BE49-F238E27FC236}">
                <a16:creationId xmlns:a16="http://schemas.microsoft.com/office/drawing/2014/main" id="{1F924039-4931-42E1-A768-F894B0BEE38B}"/>
              </a:ext>
            </a:extLst>
          </p:cNvPr>
          <p:cNvSpPr>
            <a:spLocks noGrp="1"/>
          </p:cNvSpPr>
          <p:nvPr>
            <p:ph idx="1"/>
          </p:nvPr>
        </p:nvSpPr>
        <p:spPr/>
        <p:txBody>
          <a:bodyPr>
            <a:normAutofit/>
          </a:bodyPr>
          <a:lstStyle/>
          <a:p>
            <a:pPr marL="342900" marR="60960" lvl="0" indent="-342900" algn="just" fontAlgn="base">
              <a:lnSpc>
                <a:spcPct val="107000"/>
              </a:lnSpc>
              <a:spcBef>
                <a:spcPts val="0"/>
              </a:spcBef>
              <a:spcAft>
                <a:spcPts val="885"/>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breach and loss of critical data are among the top cloud security threats.</a:t>
            </a:r>
          </a:p>
          <a:p>
            <a:pPr marL="342900" marR="60960" lvl="0" indent="-342900" algn="just" fontAlgn="base">
              <a:lnSpc>
                <a:spcPct val="107000"/>
              </a:lnSpc>
              <a:spcBef>
                <a:spcPts val="0"/>
              </a:spcBef>
              <a:spcAft>
                <a:spcPts val="885"/>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large number of URIs further complicates the task of the security experts, who should ensure that each URI, providing access to their system, is safeguarded to avoid data breaches or privilege escalation attacks. </a:t>
            </a:r>
          </a:p>
          <a:p>
            <a:pPr marL="342900" marR="60960" lvl="0" indent="-342900" algn="just" fontAlgn="base">
              <a:lnSpc>
                <a:spcPct val="107000"/>
              </a:lnSpc>
              <a:spcBef>
                <a:spcPts val="0"/>
              </a:spcBef>
              <a:spcAft>
                <a:spcPts val="885"/>
              </a:spcAft>
              <a:buClr>
                <a:srgbClr val="000000"/>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Since the source code of the Open Source clouds is often developed in a collaborative manner, it is a subject of frequent updates. The updates might introduce or remove a variety of features and hence, violate the security properties of the previous releases.</a:t>
            </a:r>
          </a:p>
          <a:p>
            <a:endParaRPr lang="en-IN" dirty="0"/>
          </a:p>
        </p:txBody>
      </p:sp>
    </p:spTree>
    <p:extLst>
      <p:ext uri="{BB962C8B-B14F-4D97-AF65-F5344CB8AC3E}">
        <p14:creationId xmlns:p14="http://schemas.microsoft.com/office/powerpoint/2010/main" val="36951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B07D-6B30-4533-8EEF-E567CDF69D25}"/>
              </a:ext>
            </a:extLst>
          </p:cNvPr>
          <p:cNvSpPr>
            <a:spLocks noGrp="1"/>
          </p:cNvSpPr>
          <p:nvPr>
            <p:ph type="title"/>
          </p:nvPr>
        </p:nvSpPr>
        <p:spPr/>
        <p:txBody>
          <a:bodyPr>
            <a:normAutofit/>
          </a:bodyPr>
          <a:lstStyle/>
          <a:p>
            <a:pPr algn="ctr"/>
            <a:r>
              <a:rPr lang="en-IN" sz="4000" b="1" dirty="0"/>
              <a:t>Proposed system</a:t>
            </a:r>
          </a:p>
        </p:txBody>
      </p:sp>
      <p:sp>
        <p:nvSpPr>
          <p:cNvPr id="3" name="Content Placeholder 2">
            <a:extLst>
              <a:ext uri="{FF2B5EF4-FFF2-40B4-BE49-F238E27FC236}">
                <a16:creationId xmlns:a16="http://schemas.microsoft.com/office/drawing/2014/main" id="{93D9F14D-6132-4782-AC00-B335905E86E3}"/>
              </a:ext>
            </a:extLst>
          </p:cNvPr>
          <p:cNvSpPr>
            <a:spLocks noGrp="1"/>
          </p:cNvSpPr>
          <p:nvPr>
            <p:ph idx="1"/>
          </p:nvPr>
        </p:nvSpPr>
        <p:spPr/>
        <p:txBody>
          <a:bodyPr>
            <a:normAutofit fontScale="92500" lnSpcReduction="10000"/>
          </a:bodyPr>
          <a:lstStyle/>
          <a:p>
            <a:pPr marL="182245" marR="60960" indent="457200" algn="just">
              <a:lnSpc>
                <a:spcPct val="150000"/>
              </a:lnSpc>
              <a:spcBef>
                <a:spcPts val="0"/>
              </a:spcBef>
              <a:spcAft>
                <a:spcPts val="1270"/>
              </a:spcAft>
            </a:pPr>
            <a:r>
              <a:rPr lang="en-IN" sz="1800" dirty="0">
                <a:solidFill>
                  <a:srgbClr val="000000"/>
                </a:solidFill>
                <a:effectLst/>
                <a:latin typeface="Times New Roman" panose="02020603050405020304" pitchFamily="18" charset="0"/>
                <a:ea typeface="Times New Roman" panose="02020603050405020304" pitchFamily="18" charset="0"/>
              </a:rPr>
              <a:t>We present a cloud monitoring framework that supports a semi-automated approach to monitoring a private cloud implementation with respect to its conformance to the functional requirements and API access control policy. Our work uses UML (Unified </a:t>
            </a:r>
            <a:r>
              <a:rPr lang="en-IN" sz="1800" dirty="0" err="1">
                <a:solidFill>
                  <a:srgbClr val="000000"/>
                </a:solidFill>
                <a:effectLst/>
                <a:latin typeface="Times New Roman" panose="02020603050405020304" pitchFamily="18" charset="0"/>
                <a:ea typeface="Times New Roman" panose="02020603050405020304" pitchFamily="18" charset="0"/>
              </a:rPr>
              <a:t>Modeling</a:t>
            </a:r>
            <a:r>
              <a:rPr lang="en-IN" sz="1800" dirty="0">
                <a:solidFill>
                  <a:srgbClr val="000000"/>
                </a:solidFill>
                <a:effectLst/>
                <a:latin typeface="Times New Roman" panose="02020603050405020304" pitchFamily="18" charset="0"/>
                <a:ea typeface="Times New Roman" panose="02020603050405020304" pitchFamily="18" charset="0"/>
              </a:rPr>
              <a:t> Language) models with OCL (Object Constraint Language) to specify the </a:t>
            </a:r>
            <a:r>
              <a:rPr lang="en-IN" sz="1800" dirty="0" err="1">
                <a:solidFill>
                  <a:srgbClr val="000000"/>
                </a:solidFill>
                <a:effectLst/>
                <a:latin typeface="Times New Roman" panose="02020603050405020304" pitchFamily="18" charset="0"/>
                <a:ea typeface="Times New Roman" panose="02020603050405020304" pitchFamily="18" charset="0"/>
              </a:rPr>
              <a:t>behavioral</a:t>
            </a:r>
            <a:r>
              <a:rPr lang="en-IN" sz="1800" dirty="0">
                <a:solidFill>
                  <a:srgbClr val="000000"/>
                </a:solidFill>
                <a:effectLst/>
                <a:latin typeface="Times New Roman" panose="02020603050405020304" pitchFamily="18" charset="0"/>
                <a:ea typeface="Times New Roman" panose="02020603050405020304" pitchFamily="18" charset="0"/>
              </a:rPr>
              <a:t> interface with security constraints for the cloud implementation. The </a:t>
            </a:r>
            <a:r>
              <a:rPr lang="en-IN" sz="1800" dirty="0" err="1">
                <a:solidFill>
                  <a:srgbClr val="000000"/>
                </a:solidFill>
                <a:effectLst/>
                <a:latin typeface="Times New Roman" panose="02020603050405020304" pitchFamily="18" charset="0"/>
                <a:ea typeface="Times New Roman" panose="02020603050405020304" pitchFamily="18" charset="0"/>
              </a:rPr>
              <a:t>behavioral</a:t>
            </a:r>
            <a:r>
              <a:rPr lang="en-IN" sz="1800" dirty="0">
                <a:solidFill>
                  <a:srgbClr val="000000"/>
                </a:solidFill>
                <a:effectLst/>
                <a:latin typeface="Times New Roman" panose="02020603050405020304" pitchFamily="18" charset="0"/>
                <a:ea typeface="Times New Roman" panose="02020603050405020304" pitchFamily="18" charset="0"/>
              </a:rPr>
              <a:t> interface of the REST API provides an information regarding the methods that can be invoked on it and pre- and post-conditions of the methods. In the current practice, the pre- and post-conditions are usually given as the textual descriptions associated with the API methods. In our work, we rely on the Design by Contract (</a:t>
            </a:r>
            <a:r>
              <a:rPr lang="en-IN" sz="1800" dirty="0" err="1">
                <a:solidFill>
                  <a:srgbClr val="000000"/>
                </a:solidFill>
                <a:effectLst/>
                <a:latin typeface="Times New Roman" panose="02020603050405020304" pitchFamily="18" charset="0"/>
                <a:ea typeface="Times New Roman" panose="02020603050405020304" pitchFamily="18" charset="0"/>
              </a:rPr>
              <a:t>DbC</a:t>
            </a:r>
            <a:r>
              <a:rPr lang="en-IN" sz="1800" dirty="0">
                <a:solidFill>
                  <a:srgbClr val="000000"/>
                </a:solidFill>
                <a:effectLst/>
                <a:latin typeface="Times New Roman" panose="02020603050405020304" pitchFamily="18" charset="0"/>
                <a:ea typeface="Times New Roman" panose="02020603050405020304" pitchFamily="18" charset="0"/>
              </a:rPr>
              <a:t>) framework, which allows us to define security and functional requirements as verifiable contracts.</a:t>
            </a:r>
          </a:p>
        </p:txBody>
      </p:sp>
    </p:spTree>
    <p:extLst>
      <p:ext uri="{BB962C8B-B14F-4D97-AF65-F5344CB8AC3E}">
        <p14:creationId xmlns:p14="http://schemas.microsoft.com/office/powerpoint/2010/main" val="108714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8EEE-0414-49B2-8BCA-49736057ACDC}"/>
              </a:ext>
            </a:extLst>
          </p:cNvPr>
          <p:cNvSpPr>
            <a:spLocks noGrp="1"/>
          </p:cNvSpPr>
          <p:nvPr>
            <p:ph type="title"/>
          </p:nvPr>
        </p:nvSpPr>
        <p:spPr/>
        <p:txBody>
          <a:bodyPr>
            <a:normAutofit/>
          </a:bodyPr>
          <a:lstStyle/>
          <a:p>
            <a:pPr algn="ctr"/>
            <a:r>
              <a:rPr lang="en-IN" sz="4000" b="1" dirty="0"/>
              <a:t>advantages</a:t>
            </a:r>
          </a:p>
        </p:txBody>
      </p:sp>
      <p:sp>
        <p:nvSpPr>
          <p:cNvPr id="3" name="Content Placeholder 2">
            <a:extLst>
              <a:ext uri="{FF2B5EF4-FFF2-40B4-BE49-F238E27FC236}">
                <a16:creationId xmlns:a16="http://schemas.microsoft.com/office/drawing/2014/main" id="{907E4087-2259-4C69-9C62-6FCF5FD62707}"/>
              </a:ext>
            </a:extLst>
          </p:cNvPr>
          <p:cNvSpPr>
            <a:spLocks noGrp="1"/>
          </p:cNvSpPr>
          <p:nvPr>
            <p:ph idx="1"/>
          </p:nvPr>
        </p:nvSpPr>
        <p:spPr/>
        <p:txBody>
          <a:bodyPr>
            <a:normAutofit lnSpcReduction="10000"/>
          </a:bodyPr>
          <a:lstStyle/>
          <a:p>
            <a:pPr marL="342900" marR="60960" lvl="0" indent="-342900" algn="just" fontAlgn="base">
              <a:lnSpc>
                <a:spcPct val="150000"/>
              </a:lnSpc>
              <a:spcBef>
                <a:spcPts val="0"/>
              </a:spcBef>
              <a:spcAft>
                <a:spcPts val="1680"/>
              </a:spcAft>
              <a:buClr>
                <a:srgbClr val="000000"/>
              </a:buClr>
              <a:buSzPts val="11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Our methodology enables creating a (stateful) wrapper that emulates the usage scenarios and defines security-enriched behavioural contracts to monitor cloud. </a:t>
            </a:r>
          </a:p>
          <a:p>
            <a:pPr marL="342900" marR="60960" lvl="0" indent="-342900" algn="just" fontAlgn="base">
              <a:lnSpc>
                <a:spcPct val="150000"/>
              </a:lnSpc>
              <a:spcBef>
                <a:spcPts val="0"/>
              </a:spcBef>
              <a:spcAft>
                <a:spcPts val="1680"/>
              </a:spcAft>
              <a:buClr>
                <a:srgbClr val="000000"/>
              </a:buClr>
              <a:buSzPts val="11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proposed approach also facilitates the requirements traceability by ensuring the propagation of the security specifications into the code. This also allows the security experts to observe the coverage of the security requirements during the testing phase. </a:t>
            </a:r>
          </a:p>
          <a:p>
            <a:pPr marL="342900" marR="60960" lvl="0" indent="-342900" algn="just" fontAlgn="base">
              <a:lnSpc>
                <a:spcPct val="150000"/>
              </a:lnSpc>
              <a:spcBef>
                <a:spcPts val="0"/>
              </a:spcBef>
              <a:spcAft>
                <a:spcPts val="1680"/>
              </a:spcAft>
              <a:buClr>
                <a:srgbClr val="000000"/>
              </a:buClr>
              <a:buSzPts val="11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approach is implemented as a semi-automatic code generation tool in Django a Python web framework..</a:t>
            </a:r>
          </a:p>
          <a:p>
            <a:endParaRPr lang="en-IN" dirty="0"/>
          </a:p>
        </p:txBody>
      </p:sp>
    </p:spTree>
    <p:extLst>
      <p:ext uri="{BB962C8B-B14F-4D97-AF65-F5344CB8AC3E}">
        <p14:creationId xmlns:p14="http://schemas.microsoft.com/office/powerpoint/2010/main" val="414718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938D-247A-41A0-A51E-713215F235C1}"/>
              </a:ext>
            </a:extLst>
          </p:cNvPr>
          <p:cNvSpPr>
            <a:spLocks noGrp="1"/>
          </p:cNvSpPr>
          <p:nvPr>
            <p:ph type="title"/>
          </p:nvPr>
        </p:nvSpPr>
        <p:spPr/>
        <p:txBody>
          <a:bodyPr>
            <a:normAutofit/>
          </a:bodyPr>
          <a:lstStyle/>
          <a:p>
            <a:pPr algn="ctr"/>
            <a:r>
              <a:rPr lang="en-IN" sz="4000" b="1" dirty="0"/>
              <a:t>Hardware requirements</a:t>
            </a:r>
          </a:p>
        </p:txBody>
      </p:sp>
      <p:sp>
        <p:nvSpPr>
          <p:cNvPr id="3" name="Content Placeholder 2">
            <a:extLst>
              <a:ext uri="{FF2B5EF4-FFF2-40B4-BE49-F238E27FC236}">
                <a16:creationId xmlns:a16="http://schemas.microsoft.com/office/drawing/2014/main" id="{0E183737-893C-4C65-95EE-78DA972F2CF9}"/>
              </a:ext>
            </a:extLst>
          </p:cNvPr>
          <p:cNvSpPr>
            <a:spLocks noGrp="1"/>
          </p:cNvSpPr>
          <p:nvPr>
            <p:ph idx="1"/>
          </p:nvPr>
        </p:nvSpPr>
        <p:spPr/>
        <p:txBody>
          <a:bodyPr>
            <a:normAutofit/>
          </a:bodyPr>
          <a:lstStyle/>
          <a:p>
            <a:pPr marL="342900" marR="0" lvl="0" indent="-342900">
              <a:lnSpc>
                <a:spcPct val="110000"/>
              </a:lnSpc>
              <a:spcBef>
                <a:spcPts val="0"/>
              </a:spcBef>
              <a:spcAft>
                <a:spcPts val="945"/>
              </a:spcAft>
              <a:buSzPts val="900"/>
              <a:buFont typeface="Symbol" panose="05050102010706020507" pitchFamily="18" charset="2"/>
              <a:buChar char=""/>
            </a:pPr>
            <a:r>
              <a:rPr lang="en-IN" sz="2800" b="1" dirty="0">
                <a:solidFill>
                  <a:srgbClr val="000000"/>
                </a:solidFill>
                <a:effectLst/>
                <a:latin typeface="Times New Roman" panose="02020603050405020304" pitchFamily="18" charset="0"/>
                <a:ea typeface="Times New Roman" panose="02020603050405020304" pitchFamily="18" charset="0"/>
              </a:rPr>
              <a:t>Processor                              : i3 7 </a:t>
            </a:r>
            <a:r>
              <a:rPr lang="en-IN" sz="2800" b="1" dirty="0" err="1">
                <a:solidFill>
                  <a:srgbClr val="000000"/>
                </a:solidFill>
                <a:effectLst/>
                <a:latin typeface="Times New Roman" panose="02020603050405020304" pitchFamily="18" charset="0"/>
                <a:ea typeface="Times New Roman" panose="02020603050405020304" pitchFamily="18" charset="0"/>
              </a:rPr>
              <a:t>th</a:t>
            </a:r>
            <a:r>
              <a:rPr lang="en-IN" sz="2800" b="1" dirty="0">
                <a:solidFill>
                  <a:srgbClr val="000000"/>
                </a:solidFill>
                <a:effectLst/>
                <a:latin typeface="Times New Roman" panose="02020603050405020304" pitchFamily="18" charset="0"/>
                <a:ea typeface="Times New Roman" panose="02020603050405020304" pitchFamily="18" charset="0"/>
              </a:rPr>
              <a:t> gen or higher</a:t>
            </a:r>
          </a:p>
          <a:p>
            <a:pPr marL="342900" marR="0" lvl="0" indent="-342900">
              <a:lnSpc>
                <a:spcPct val="110000"/>
              </a:lnSpc>
              <a:spcBef>
                <a:spcPts val="0"/>
              </a:spcBef>
              <a:spcAft>
                <a:spcPts val="945"/>
              </a:spcAft>
              <a:buSzPts val="900"/>
              <a:buFont typeface="Symbol" panose="05050102010706020507" pitchFamily="18" charset="2"/>
              <a:buChar char=""/>
            </a:pPr>
            <a:r>
              <a:rPr lang="en-IN" sz="2800" b="1" dirty="0">
                <a:solidFill>
                  <a:srgbClr val="000000"/>
                </a:solidFill>
                <a:effectLst/>
                <a:latin typeface="Times New Roman" panose="02020603050405020304" pitchFamily="18" charset="0"/>
                <a:ea typeface="Times New Roman" panose="02020603050405020304" pitchFamily="18" charset="0"/>
              </a:rPr>
              <a:t> RAM                                    : 4 GB min.</a:t>
            </a:r>
          </a:p>
          <a:p>
            <a:pPr marL="342900" marR="0" lvl="0" indent="-342900">
              <a:lnSpc>
                <a:spcPct val="110000"/>
              </a:lnSpc>
              <a:spcBef>
                <a:spcPts val="0"/>
              </a:spcBef>
              <a:spcAft>
                <a:spcPts val="945"/>
              </a:spcAft>
              <a:buSzPts val="900"/>
              <a:buFont typeface="Symbol" panose="05050102010706020507" pitchFamily="18" charset="2"/>
              <a:buChar char=""/>
            </a:pPr>
            <a:r>
              <a:rPr lang="en-IN" sz="2800" b="1" dirty="0">
                <a:solidFill>
                  <a:srgbClr val="000000"/>
                </a:solidFill>
                <a:effectLst/>
                <a:latin typeface="Times New Roman" panose="02020603050405020304" pitchFamily="18" charset="0"/>
                <a:ea typeface="Times New Roman" panose="02020603050405020304" pitchFamily="18" charset="0"/>
              </a:rPr>
              <a:t> Free Space on Hard Disk   : minimum 40 GB.</a:t>
            </a:r>
          </a:p>
        </p:txBody>
      </p:sp>
    </p:spTree>
    <p:extLst>
      <p:ext uri="{BB962C8B-B14F-4D97-AF65-F5344CB8AC3E}">
        <p14:creationId xmlns:p14="http://schemas.microsoft.com/office/powerpoint/2010/main" val="9011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680-D729-4CDF-8935-26287AF9DB69}"/>
              </a:ext>
            </a:extLst>
          </p:cNvPr>
          <p:cNvSpPr>
            <a:spLocks noGrp="1"/>
          </p:cNvSpPr>
          <p:nvPr>
            <p:ph type="title"/>
          </p:nvPr>
        </p:nvSpPr>
        <p:spPr/>
        <p:txBody>
          <a:bodyPr>
            <a:normAutofit/>
          </a:bodyPr>
          <a:lstStyle/>
          <a:p>
            <a:pPr algn="ctr"/>
            <a:r>
              <a:rPr lang="en-IN" sz="4000" b="1" dirty="0"/>
              <a:t>Software </a:t>
            </a:r>
            <a:r>
              <a:rPr lang="en-IN" sz="4000" b="1" dirty="0" err="1"/>
              <a:t>requirments</a:t>
            </a:r>
            <a:endParaRPr lang="en-IN" sz="4000" b="1" dirty="0"/>
          </a:p>
        </p:txBody>
      </p:sp>
      <p:sp>
        <p:nvSpPr>
          <p:cNvPr id="3" name="Content Placeholder 2">
            <a:extLst>
              <a:ext uri="{FF2B5EF4-FFF2-40B4-BE49-F238E27FC236}">
                <a16:creationId xmlns:a16="http://schemas.microsoft.com/office/drawing/2014/main" id="{C809DFB1-B563-4497-865F-FDCEFDB1D19E}"/>
              </a:ext>
            </a:extLst>
          </p:cNvPr>
          <p:cNvSpPr>
            <a:spLocks noGrp="1"/>
          </p:cNvSpPr>
          <p:nvPr>
            <p:ph idx="1"/>
          </p:nvPr>
        </p:nvSpPr>
        <p:spPr/>
        <p:txBody>
          <a:bodyPr>
            <a:normAutofit/>
          </a:bodyPr>
          <a:lstStyle/>
          <a:p>
            <a:pPr marL="342900" marR="60960" lvl="0" indent="-342900" algn="just" fontAlgn="base">
              <a:lnSpc>
                <a:spcPct val="107000"/>
              </a:lnSpc>
              <a:spcBef>
                <a:spcPts val="0"/>
              </a:spcBef>
              <a:spcAft>
                <a:spcPts val="695"/>
              </a:spcAft>
              <a:buClr>
                <a:srgbClr val="000000"/>
              </a:buClr>
              <a:buSzPts val="1200"/>
              <a:buFont typeface="Arial" panose="020B0604020202020204" pitchFamily="34" charset="0"/>
              <a:buChar char="•"/>
            </a:pPr>
            <a:r>
              <a:rPr lang="en-IN"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Operating system	   :	Windows 7,8, XP</a:t>
            </a:r>
          </a:p>
          <a:p>
            <a:pPr marL="342900" marR="60960" lvl="0" indent="-342900" algn="just" fontAlgn="base">
              <a:lnSpc>
                <a:spcPct val="107000"/>
              </a:lnSpc>
              <a:spcBef>
                <a:spcPts val="0"/>
              </a:spcBef>
              <a:spcAft>
                <a:spcPts val="635"/>
              </a:spcAft>
              <a:buClr>
                <a:srgbClr val="000000"/>
              </a:buClr>
              <a:buSzPts val="1200"/>
              <a:buFont typeface="Arial" panose="020B0604020202020204" pitchFamily="34" charset="0"/>
              <a:buChar char="•"/>
            </a:pPr>
            <a:r>
              <a:rPr lang="en-IN"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Language                    :	Python, Django</a:t>
            </a:r>
          </a:p>
          <a:p>
            <a:pPr marL="342900" marR="60960" lvl="0" indent="-342900" algn="just" fontAlgn="base">
              <a:lnSpc>
                <a:spcPct val="107000"/>
              </a:lnSpc>
              <a:spcBef>
                <a:spcPts val="0"/>
              </a:spcBef>
              <a:spcAft>
                <a:spcPts val="270"/>
              </a:spcAft>
              <a:buClr>
                <a:srgbClr val="000000"/>
              </a:buClr>
              <a:buSzPts val="1200"/>
              <a:buFont typeface="Arial" panose="020B0604020202020204" pitchFamily="34" charset="0"/>
              <a:buChar char="•"/>
            </a:pPr>
            <a:r>
              <a:rPr lang="en-IN" sz="2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Database	            :	MySQL 5.0</a:t>
            </a:r>
          </a:p>
          <a:p>
            <a:pPr marL="200660" marR="60960" indent="-6350" algn="just">
              <a:lnSpc>
                <a:spcPct val="107000"/>
              </a:lnSpc>
              <a:spcBef>
                <a:spcPts val="0"/>
              </a:spcBef>
              <a:spcAft>
                <a:spcPts val="2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377911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4562</TotalTime>
  <Words>1370</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Castellar</vt:lpstr>
      <vt:lpstr>Garamond</vt:lpstr>
      <vt:lpstr>Gill Sans MT</vt:lpstr>
      <vt:lpstr>Symbol</vt:lpstr>
      <vt:lpstr>Times New Roman</vt:lpstr>
      <vt:lpstr>Wingdings</vt:lpstr>
      <vt:lpstr>Gallery</vt:lpstr>
      <vt:lpstr>PowerPoint Presentation</vt:lpstr>
      <vt:lpstr>content</vt:lpstr>
      <vt:lpstr>abstract</vt:lpstr>
      <vt:lpstr>Existing system</vt:lpstr>
      <vt:lpstr>disadvantages</vt:lpstr>
      <vt:lpstr>Proposed system</vt:lpstr>
      <vt:lpstr>advantages</vt:lpstr>
      <vt:lpstr>Hardware requirements</vt:lpstr>
      <vt:lpstr>Software requirments</vt:lpstr>
      <vt:lpstr>architecture</vt:lpstr>
      <vt:lpstr>MODULES</vt:lpstr>
      <vt:lpstr>USER</vt:lpstr>
      <vt:lpstr>CLOUD</vt:lpstr>
      <vt:lpstr>ADMIN</vt:lpstr>
      <vt:lpstr>UML DIAGRAM(USER)</vt:lpstr>
      <vt:lpstr>UML DIAGRAM(CLOUD)</vt:lpstr>
      <vt:lpstr>UML DIAGRAM(ADMIN)</vt:lpstr>
      <vt:lpstr>CLASS DIAGRAM</vt:lpstr>
      <vt:lpstr>SEQUENCE DIAGRAM</vt:lpstr>
      <vt:lpstr>ACTIVITY DIAGRAM</vt:lpstr>
      <vt:lpstr>SAMPLE CODE</vt:lpstr>
      <vt:lpstr>                              SCREEN SHOT</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Nusrath Jahan</cp:lastModifiedBy>
  <cp:revision>114</cp:revision>
  <dcterms:created xsi:type="dcterms:W3CDTF">2019-08-15T16:24:01Z</dcterms:created>
  <dcterms:modified xsi:type="dcterms:W3CDTF">2022-05-26T07:21:45Z</dcterms:modified>
</cp:coreProperties>
</file>