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93" r:id="rId1"/>
  </p:sldMasterIdLst>
  <p:notesMasterIdLst>
    <p:notesMasterId r:id="rId31"/>
  </p:notesMasterIdLst>
  <p:sldIdLst>
    <p:sldId id="256" r:id="rId2"/>
    <p:sldId id="257" r:id="rId3"/>
    <p:sldId id="399" r:id="rId4"/>
    <p:sldId id="400" r:id="rId5"/>
    <p:sldId id="258" r:id="rId6"/>
    <p:sldId id="259" r:id="rId7"/>
    <p:sldId id="262" r:id="rId8"/>
    <p:sldId id="263" r:id="rId9"/>
    <p:sldId id="375" r:id="rId10"/>
    <p:sldId id="376" r:id="rId11"/>
    <p:sldId id="396" r:id="rId12"/>
    <p:sldId id="392" r:id="rId13"/>
    <p:sldId id="268" r:id="rId14"/>
    <p:sldId id="282" r:id="rId15"/>
    <p:sldId id="297" r:id="rId16"/>
    <p:sldId id="407" r:id="rId17"/>
    <p:sldId id="387" r:id="rId18"/>
    <p:sldId id="436" r:id="rId19"/>
    <p:sldId id="429" r:id="rId20"/>
    <p:sldId id="431" r:id="rId21"/>
    <p:sldId id="430" r:id="rId22"/>
    <p:sldId id="432" r:id="rId23"/>
    <p:sldId id="433" r:id="rId24"/>
    <p:sldId id="434" r:id="rId25"/>
    <p:sldId id="435" r:id="rId26"/>
    <p:sldId id="383" r:id="rId27"/>
    <p:sldId id="428" r:id="rId28"/>
    <p:sldId id="290" r:id="rId29"/>
    <p:sldId id="28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3"/>
  </p:normalViewPr>
  <p:slideViewPr>
    <p:cSldViewPr>
      <p:cViewPr varScale="1">
        <p:scale>
          <a:sx n="101" d="100"/>
          <a:sy n="101" d="100"/>
        </p:scale>
        <p:origin x="196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17</a:t>
            </a:fld>
            <a:endParaRPr lang="en-IN"/>
          </a:p>
        </p:txBody>
      </p:sp>
    </p:spTree>
    <p:extLst>
      <p:ext uri="{BB962C8B-B14F-4D97-AF65-F5344CB8AC3E}">
        <p14:creationId xmlns:p14="http://schemas.microsoft.com/office/powerpoint/2010/main" val="130671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9AB3A824-1A51-4B26-AD58-A6D8E14F6C04}" type="datetimeFigureOut">
              <a:rPr lang="en-US" smtClean="0"/>
              <a:t>11/3/22</a:t>
            </a:fld>
            <a:endParaRPr lang="en-US" dirty="0"/>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r>
              <a:rPr lang="en-US"/>
              <a:t>
              </a:t>
            </a:r>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053657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11/3/22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476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D3FFE419-2371-464F-8239-3959401C3561}" type="datetimeFigureOut">
              <a:rPr lang="en-US" smtClean="0"/>
              <a:t>11/3/22</a:t>
            </a:fld>
            <a:endParaRPr lang="en-US" dirty="0"/>
          </a:p>
        </p:txBody>
      </p:sp>
      <p:sp>
        <p:nvSpPr>
          <p:cNvPr id="5" name="Footer Placeholder 4"/>
          <p:cNvSpPr>
            <a:spLocks noGrp="1"/>
          </p:cNvSpPr>
          <p:nvPr>
            <p:ph type="ftr" sz="quarter" idx="11"/>
          </p:nvPr>
        </p:nvSpPr>
        <p:spPr>
          <a:xfrm>
            <a:off x="640080" y="6227064"/>
            <a:ext cx="7854696" cy="320040"/>
          </a:xfrm>
        </p:spPr>
        <p:txBody>
          <a:bodyPr/>
          <a:lstStyle/>
          <a:p>
            <a:r>
              <a:rPr lang="en-US"/>
              <a:t>
              </a:t>
            </a:r>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0702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extLst>
      <p:ext uri="{BB962C8B-B14F-4D97-AF65-F5344CB8AC3E}">
        <p14:creationId xmlns:p14="http://schemas.microsoft.com/office/powerpoint/2010/main" val="157375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11/3/22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791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3E5059C3-6A89-4494-99FF-5A4D6FFD50EB}" type="datetimeFigureOut">
              <a:rPr lang="en-US" smtClean="0"/>
              <a:t>11/3/22</a:t>
            </a:fld>
            <a:endParaRPr lang="en-US" dirty="0"/>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r>
              <a:rPr lang="en-US"/>
              <a:t>
              </a:t>
            </a:r>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5113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CA954B2F-12DE-47F5-8894-472B206D2E1E}" type="datetimeFigureOut">
              <a:rPr lang="en-US" smtClean="0"/>
              <a:t>11/3/22</a:t>
            </a:fld>
            <a:endParaRPr lang="en-US" dirty="0"/>
          </a:p>
        </p:txBody>
      </p:sp>
      <p:sp>
        <p:nvSpPr>
          <p:cNvPr id="6" name="Footer Placeholder 5"/>
          <p:cNvSpPr>
            <a:spLocks noGrp="1"/>
          </p:cNvSpPr>
          <p:nvPr>
            <p:ph type="ftr" sz="quarter" idx="11"/>
          </p:nvPr>
        </p:nvSpPr>
        <p:spPr>
          <a:xfrm>
            <a:off x="640080" y="6227064"/>
            <a:ext cx="7854696" cy="320040"/>
          </a:xfrm>
        </p:spPr>
        <p:txBody>
          <a:bodyPr/>
          <a:lstStyle/>
          <a:p>
            <a:r>
              <a:rPr lang="en-US"/>
              <a:t>
              </a:t>
            </a:r>
            <a:endParaRPr lang="en-US" dirty="0"/>
          </a:p>
        </p:txBody>
      </p:sp>
      <p:sp>
        <p:nvSpPr>
          <p:cNvPr id="7" name="Slide Number Placeholder 6"/>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032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3CBC1C18-307B-4F68-A007-B5B542270E8D}" type="datetimeFigureOut">
              <a:rPr lang="en-US" smtClean="0"/>
              <a:pPr/>
              <a:t>11/3/22</a:t>
            </a:fld>
            <a:endParaRPr lang="en-US" dirty="0"/>
          </a:p>
        </p:txBody>
      </p:sp>
      <p:sp>
        <p:nvSpPr>
          <p:cNvPr id="8" name="Footer Placeholder 7"/>
          <p:cNvSpPr>
            <a:spLocks noGrp="1"/>
          </p:cNvSpPr>
          <p:nvPr>
            <p:ph type="ftr" sz="quarter" idx="11"/>
          </p:nvPr>
        </p:nvSpPr>
        <p:spPr>
          <a:xfrm>
            <a:off x="640080" y="6227064"/>
            <a:ext cx="7854696" cy="320040"/>
          </a:xfrm>
        </p:spPr>
        <p:txBody>
          <a:bodyPr/>
          <a:lstStyle/>
          <a:p>
            <a:r>
              <a:rPr lang="en-US"/>
              <a:t>
              </a:t>
            </a:r>
            <a:endParaRPr lang="en-US" dirty="0"/>
          </a:p>
        </p:txBody>
      </p:sp>
      <p:sp>
        <p:nvSpPr>
          <p:cNvPr id="9" name="Slide Number Placeholder 8"/>
          <p:cNvSpPr>
            <a:spLocks noGrp="1"/>
          </p:cNvSpPr>
          <p:nvPr>
            <p:ph type="sldNum" sz="quarter" idx="12"/>
          </p:nvPr>
        </p:nvSpPr>
        <p:spPr>
          <a:xfrm>
            <a:off x="7808976" y="320040"/>
            <a:ext cx="6858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430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11/3/22</a:t>
            </a:fld>
            <a:endParaRPr lang="en-US" dirty="0"/>
          </a:p>
        </p:txBody>
      </p:sp>
      <p:sp>
        <p:nvSpPr>
          <p:cNvPr id="4" name="Footer Placeholder 3"/>
          <p:cNvSpPr>
            <a:spLocks noGrp="1"/>
          </p:cNvSpPr>
          <p:nvPr>
            <p:ph type="ftr" sz="quarter" idx="11"/>
          </p:nvPr>
        </p:nvSpPr>
        <p:spPr>
          <a:xfrm>
            <a:off x="640080" y="6227064"/>
            <a:ext cx="7854696" cy="320040"/>
          </a:xfrm>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859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921D9284-D300-4297-87F7-E791DCC15DB1}" type="datetimeFigureOut">
              <a:rPr lang="en-US" smtClean="0"/>
              <a:t>11/3/22</a:t>
            </a:fld>
            <a:endParaRPr lang="en-US" dirty="0"/>
          </a:p>
        </p:txBody>
      </p:sp>
      <p:sp>
        <p:nvSpPr>
          <p:cNvPr id="3" name="Footer Placeholder 2"/>
          <p:cNvSpPr>
            <a:spLocks noGrp="1"/>
          </p:cNvSpPr>
          <p:nvPr>
            <p:ph type="ftr" sz="quarter" idx="11"/>
          </p:nvPr>
        </p:nvSpPr>
        <p:spPr>
          <a:xfrm>
            <a:off x="640080" y="6227064"/>
            <a:ext cx="7854696" cy="320040"/>
          </a:xfrm>
        </p:spPr>
        <p:txBody>
          <a:bodyPr/>
          <a:lstStyle/>
          <a:p>
            <a:r>
              <a:rPr lang="en-US"/>
              <a:t>
              </a:t>
            </a:r>
            <a:endParaRPr lang="en-US" dirty="0"/>
          </a:p>
        </p:txBody>
      </p:sp>
      <p:sp>
        <p:nvSpPr>
          <p:cNvPr id="4" name="Slide Number Placeholder 3"/>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8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11/3/22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175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3CBC1C18-307B-4F68-A007-B5B542270E8D}" type="datetimeFigureOut">
              <a:rPr lang="en-US" smtClean="0"/>
              <a:pPr/>
              <a:t>11/3/22</a:t>
            </a:fld>
            <a:endParaRPr lang="en-US" dirty="0"/>
          </a:p>
        </p:txBody>
      </p:sp>
      <p:sp>
        <p:nvSpPr>
          <p:cNvPr id="6" name="Footer Placeholder 5"/>
          <p:cNvSpPr>
            <a:spLocks noGrp="1"/>
          </p:cNvSpPr>
          <p:nvPr>
            <p:ph type="ftr" sz="quarter" idx="11"/>
          </p:nvPr>
        </p:nvSpPr>
        <p:spPr>
          <a:xfrm>
            <a:off x="640080" y="6227064"/>
            <a:ext cx="4358641" cy="320040"/>
          </a:xfrm>
        </p:spPr>
        <p:txBody>
          <a:bodyPr/>
          <a:lstStyle/>
          <a:p>
            <a:r>
              <a:rPr lang="en-US"/>
              <a:t>
              </a:t>
            </a:r>
            <a:endParaRPr lang="en-US" dirty="0"/>
          </a:p>
        </p:txBody>
      </p:sp>
      <p:sp>
        <p:nvSpPr>
          <p:cNvPr id="7" name="Slide Number Placeholder 6"/>
          <p:cNvSpPr>
            <a:spLocks noGrp="1"/>
          </p:cNvSpPr>
          <p:nvPr>
            <p:ph type="sldNum" sz="quarter" idx="12"/>
          </p:nvPr>
        </p:nvSpPr>
        <p:spPr>
          <a:xfrm>
            <a:off x="4315463" y="320040"/>
            <a:ext cx="6858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57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CBC1C18-307B-4F68-A007-B5B542270E8D}" type="datetimeFigureOut">
              <a:rPr lang="en-US" smtClean="0"/>
              <a:pPr/>
              <a:t>11/3/22</a:t>
            </a:fld>
            <a:endParaRPr lang="en-US" dirty="0"/>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742059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gcc.gnu.org/onlinedocs/gcc-12.2.0/libstdc++/manual/" TargetMode="External"/><Relationship Id="rId2" Type="http://schemas.openxmlformats.org/officeDocument/2006/relationships/hyperlink" Target="https://learn.microsoft.com/en-us/cpp/cpp/header-files-cpp?view=msvc-170"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 y="2371399"/>
            <a:ext cx="9144000" cy="646331"/>
          </a:xfrm>
          <a:prstGeom prst="rect">
            <a:avLst/>
          </a:prstGeom>
          <a:noFill/>
        </p:spPr>
        <p:txBody>
          <a:bodyPr wrap="square" rtlCol="0">
            <a:spAutoFit/>
          </a:bodyPr>
          <a:lstStyle/>
          <a:p>
            <a:pPr lvl="0" algn="ctr"/>
            <a:r>
              <a:rPr lang="en-US" sz="3600" b="1" u="sng" dirty="0">
                <a:solidFill>
                  <a:schemeClr val="dk1"/>
                </a:solidFill>
                <a:latin typeface="Times New Roman"/>
                <a:ea typeface="Times New Roman"/>
                <a:cs typeface="Times New Roman"/>
                <a:sym typeface="Times New Roman"/>
              </a:rPr>
              <a:t>MAKING LINKED LISTS EASY</a:t>
            </a:r>
            <a:endParaRPr lang="en-US" sz="3600" dirty="0">
              <a:solidFill>
                <a:schemeClr val="dk1"/>
              </a:solidFill>
              <a:latin typeface="Times New Roman"/>
              <a:ea typeface="Times New Roman"/>
              <a:cs typeface="Times New Roman"/>
              <a:sym typeface="Times New Roman"/>
            </a:endParaRPr>
          </a:p>
        </p:txBody>
      </p:sp>
      <p:sp>
        <p:nvSpPr>
          <p:cNvPr id="3" name="TextBox 2"/>
          <p:cNvSpPr txBox="1"/>
          <p:nvPr/>
        </p:nvSpPr>
        <p:spPr>
          <a:xfrm>
            <a:off x="5257800" y="4113431"/>
            <a:ext cx="5029200" cy="2345322"/>
          </a:xfrm>
          <a:prstGeom prst="rect">
            <a:avLst/>
          </a:prstGeom>
          <a:noFill/>
        </p:spPr>
        <p:txBody>
          <a:bodyPr wrap="square" rtlCol="0">
            <a:spAutoFit/>
          </a:bodyPr>
          <a:lstStyle/>
          <a:p>
            <a:pPr lvl="0" algn="just">
              <a:lnSpc>
                <a:spcPct val="150000"/>
              </a:lnSpc>
            </a:pPr>
            <a:r>
              <a:rPr lang="en-US" sz="20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PRESENTED BY: </a:t>
            </a:r>
            <a:endParaRPr lang="en-US" sz="2000" b="1" u="sng" dirty="0">
              <a:solidFill>
                <a:schemeClr val="dk1"/>
              </a:solidFill>
              <a:effectLst>
                <a:outerShdw blurRad="38100" dist="38100" dir="2700000" algn="tl">
                  <a:srgbClr val="000000">
                    <a:alpha val="43137"/>
                  </a:srgbClr>
                </a:outerShdw>
              </a:effectLst>
              <a:latin typeface="Times New Roman" panose="02020603050405020304" pitchFamily="18" charset="0"/>
              <a:ea typeface="Century Gothic"/>
              <a:cs typeface="Times New Roman" panose="02020603050405020304" pitchFamily="18" charset="0"/>
              <a:sym typeface="Times New Roman"/>
            </a:endParaRPr>
          </a:p>
          <a:p>
            <a:pPr>
              <a:lnSpc>
                <a:spcPct val="150000"/>
              </a:lnSpc>
            </a:pPr>
            <a:r>
              <a:rPr lang="en-US" sz="2000" dirty="0">
                <a:solidFill>
                  <a:schemeClr val="dk1"/>
                </a:solidFill>
                <a:latin typeface="Times New Roman" panose="02020603050405020304" pitchFamily="18" charset="0"/>
                <a:cs typeface="Times New Roman" panose="02020603050405020304" pitchFamily="18" charset="0"/>
                <a:sym typeface="Times New Roman"/>
              </a:rPr>
              <a:t>B.GANESH - 20H51A05B1</a:t>
            </a:r>
            <a:endParaRPr lang="en-US" sz="2000" dirty="0">
              <a:latin typeface="Times New Roman" panose="02020603050405020304" pitchFamily="18" charset="0"/>
              <a:cs typeface="Times New Roman" panose="02020603050405020304" pitchFamily="18" charset="0"/>
            </a:endParaRPr>
          </a:p>
          <a:p>
            <a:pPr lvl="0">
              <a:lnSpc>
                <a:spcPct val="150000"/>
              </a:lnSpc>
            </a:pPr>
            <a:r>
              <a:rPr lang="en-US" sz="2000" dirty="0">
                <a:solidFill>
                  <a:schemeClr val="dk1"/>
                </a:solidFill>
                <a:latin typeface="Times New Roman" panose="02020603050405020304" pitchFamily="18" charset="0"/>
                <a:cs typeface="Times New Roman" panose="02020603050405020304" pitchFamily="18" charset="0"/>
                <a:sym typeface="Times New Roman"/>
              </a:rPr>
              <a:t>B.SHRAVYA - 20H51A05B5</a:t>
            </a:r>
          </a:p>
          <a:p>
            <a:pPr lvl="0">
              <a:lnSpc>
                <a:spcPct val="150000"/>
              </a:lnSpc>
            </a:pPr>
            <a:r>
              <a:rPr lang="en-US" sz="2000" dirty="0">
                <a:solidFill>
                  <a:schemeClr val="dk1"/>
                </a:solidFill>
                <a:latin typeface="Times New Roman" panose="02020603050405020304" pitchFamily="18" charset="0"/>
                <a:cs typeface="Times New Roman" panose="02020603050405020304" pitchFamily="18" charset="0"/>
                <a:sym typeface="Times New Roman"/>
              </a:rPr>
              <a:t>K.SAI HARSHA -20H51A05C7</a:t>
            </a:r>
            <a:endParaRPr lang="en-US" sz="2000" dirty="0">
              <a:latin typeface="Times New Roman" panose="02020603050405020304" pitchFamily="18" charset="0"/>
              <a:cs typeface="Times New Roman" panose="02020603050405020304" pitchFamily="18" charset="0"/>
            </a:endParaRPr>
          </a:p>
          <a:p>
            <a:pPr lvl="0">
              <a:lnSpc>
                <a:spcPct val="150000"/>
              </a:lnSpc>
            </a:pPr>
            <a:endPar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endParaRPr>
          </a:p>
        </p:txBody>
      </p:sp>
      <p:sp>
        <p:nvSpPr>
          <p:cNvPr id="4" name="TextBox 3"/>
          <p:cNvSpPr txBox="1"/>
          <p:nvPr/>
        </p:nvSpPr>
        <p:spPr>
          <a:xfrm>
            <a:off x="609600" y="4367892"/>
            <a:ext cx="5029200" cy="1836400"/>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u="sng" dirty="0">
                <a:solidFill>
                  <a:srgbClr val="C00000"/>
                </a:solidFill>
                <a:latin typeface="Times New Roman" panose="02020603050405020304" pitchFamily="18" charset="0"/>
                <a:cs typeface="Times New Roman" panose="02020603050405020304" pitchFamily="18" charset="0"/>
              </a:rPr>
              <a:t>Under esteemed guidance of</a:t>
            </a:r>
            <a:r>
              <a:rPr lang="en-US" sz="2000" b="1" dirty="0">
                <a:solidFill>
                  <a:srgbClr val="C00000"/>
                </a:solidFill>
                <a:latin typeface="Times New Roman" panose="02020603050405020304" pitchFamily="18" charset="0"/>
                <a:cs typeface="Times New Roman" panose="02020603050405020304" pitchFamily="18" charset="0"/>
              </a:rPr>
              <a:t> :</a:t>
            </a:r>
            <a:endParaRPr lang="en-US" sz="2000" b="1" u="sng" dirty="0">
              <a:solidFill>
                <a:srgbClr val="C00000"/>
              </a:solidFill>
              <a:latin typeface="Times New Roman" panose="02020603050405020304" pitchFamily="18" charset="0"/>
              <a:cs typeface="Times New Roman" panose="02020603050405020304" pitchFamily="18" charset="0"/>
            </a:endParaRPr>
          </a:p>
          <a:p>
            <a:pPr marR="64008" lvl="0">
              <a:lnSpc>
                <a:spcPct val="150000"/>
              </a:lnSpc>
              <a:spcBef>
                <a:spcPts val="400"/>
              </a:spcBef>
              <a:buClr>
                <a:schemeClr val="accent1"/>
              </a:buClr>
              <a:buSzPct val="68000"/>
              <a:defRPr/>
            </a:pPr>
            <a:r>
              <a:rPr lang="en-US" sz="2000" dirty="0">
                <a:solidFill>
                  <a:prstClr val="black"/>
                </a:solidFill>
                <a:latin typeface="Times New Roman" panose="02020603050405020304" pitchFamily="18" charset="0"/>
                <a:ea typeface="Times New Roman"/>
                <a:cs typeface="Times New Roman" panose="02020603050405020304" pitchFamily="18" charset="0"/>
                <a:sym typeface="Times New Roman"/>
              </a:rPr>
              <a:t>Major Dr. V.A.NARAYANA</a:t>
            </a:r>
          </a:p>
          <a:p>
            <a:pPr lvl="0" defTabSz="914400">
              <a:lnSpc>
                <a:spcPct val="150000"/>
              </a:lnSpc>
            </a:pPr>
            <a:endParaRPr lang="en-US" sz="2000" dirty="0">
              <a:solidFill>
                <a:prstClr val="black"/>
              </a:solidFill>
              <a:latin typeface="Times New Roman" panose="02020603050405020304" pitchFamily="18" charset="0"/>
              <a:ea typeface="Century Gothic"/>
              <a:cs typeface="Times New Roman" panose="02020603050405020304" pitchFamily="18" charset="0"/>
              <a:sym typeface="Century Gothic"/>
            </a:endParaRPr>
          </a:p>
          <a:p>
            <a:endParaRPr lang="en-US" sz="2000" b="1"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499250297"/>
              </p:ext>
            </p:extLst>
          </p:nvPr>
        </p:nvGraphicFramePr>
        <p:xfrm>
          <a:off x="1676400" y="324501"/>
          <a:ext cx="6096000" cy="9511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latin typeface="Times New Roman" panose="02020603050405020304" pitchFamily="18" charset="0"/>
                          <a:cs typeface="Times New Roman" panose="02020603050405020304" pitchFamily="18" charset="0"/>
                        </a:rPr>
                        <a:t>CMR COLLEGE OF ENGINEERING &amp; TECHNOLOGY</a:t>
                      </a:r>
                      <a:endParaRPr lang="en-US" sz="2000" b="1" dirty="0">
                        <a:solidFill>
                          <a:srgbClr val="002060"/>
                        </a:solidFill>
                        <a:latin typeface="Times New Roman" panose="02020603050405020304" pitchFamily="18" charset="0"/>
                        <a:cs typeface="Times New Roman" panose="02020603050405020304" pitchFamily="18" charset="0"/>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latin typeface="Times New Roman" panose="02020603050405020304" pitchFamily="18" charset="0"/>
                          <a:cs typeface="Times New Roman" panose="02020603050405020304" pitchFamily="18" charset="0"/>
                        </a:rPr>
                        <a:t>Kandlakoya</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Medchal</a:t>
                      </a:r>
                      <a:r>
                        <a:rPr lang="en-US" sz="2000" dirty="0">
                          <a:solidFill>
                            <a:srgbClr val="002060"/>
                          </a:solidFill>
                          <a:latin typeface="Times New Roman" panose="02020603050405020304" pitchFamily="18" charset="0"/>
                          <a:cs typeface="Times New Roman" panose="02020603050405020304" pitchFamily="18" charset="0"/>
                        </a:rPr>
                        <a:t>, Hyderabad - 501401</a:t>
                      </a:r>
                      <a:endParaRPr lang="en-US" sz="2000" b="1" dirty="0">
                        <a:solidFill>
                          <a:srgbClr val="002060"/>
                        </a:solidFill>
                        <a:latin typeface="Times New Roman" panose="02020603050405020304" pitchFamily="18" charset="0"/>
                        <a:cs typeface="Times New Roman" panose="02020603050405020304" pitchFamily="18" charset="0"/>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latin typeface="Times New Roman" panose="02020603050405020304" pitchFamily="18" charset="0"/>
                          <a:cs typeface="Times New Roman" panose="02020603050405020304" pitchFamily="18" charset="0"/>
                        </a:rPr>
                        <a:t>Department of Computer Science and Engineering</a:t>
                      </a:r>
                      <a:endParaRPr lang="en-US" sz="2000" b="1" dirty="0">
                        <a:solidFill>
                          <a:srgbClr val="002060"/>
                        </a:solidFill>
                        <a:latin typeface="Times New Roman" panose="02020603050405020304" pitchFamily="18" charset="0"/>
                        <a:cs typeface="Times New Roman" panose="02020603050405020304" pitchFamily="18" charset="0"/>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32699"/>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228600" y="914400"/>
            <a:ext cx="8381160" cy="75600"/>
          </a:xfrm>
          <a:prstGeom prst="rect">
            <a:avLst/>
          </a:prstGeom>
          <a:solidFill>
            <a:srgbClr val="7030A0"/>
          </a:solidFill>
          <a:ln w="25560">
            <a:solidFill>
              <a:srgbClr val="3A5F8B"/>
            </a:solidFill>
            <a:round/>
          </a:ln>
        </p:spPr>
      </p:sp>
      <p:sp>
        <p:nvSpPr>
          <p:cNvPr id="7" name="TextBox 6"/>
          <p:cNvSpPr txBox="1"/>
          <p:nvPr/>
        </p:nvSpPr>
        <p:spPr>
          <a:xfrm>
            <a:off x="203200" y="316925"/>
            <a:ext cx="3581400" cy="584775"/>
          </a:xfrm>
          <a:prstGeom prst="rect">
            <a:avLst/>
          </a:prstGeom>
          <a:noFill/>
        </p:spPr>
        <p:txBody>
          <a:bodyPr wrap="squar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Research objective</a:t>
            </a:r>
          </a:p>
        </p:txBody>
      </p:sp>
      <p:sp>
        <p:nvSpPr>
          <p:cNvPr id="2" name="TextBox 1">
            <a:extLst>
              <a:ext uri="{FF2B5EF4-FFF2-40B4-BE49-F238E27FC236}">
                <a16:creationId xmlns:a16="http://schemas.microsoft.com/office/drawing/2014/main" id="{DFC2FDF3-1A7F-DA48-8DE6-4299ABBF76A6}"/>
              </a:ext>
            </a:extLst>
          </p:cNvPr>
          <p:cNvSpPr txBox="1"/>
          <p:nvPr/>
        </p:nvSpPr>
        <p:spPr>
          <a:xfrm>
            <a:off x="203200" y="1040800"/>
            <a:ext cx="8406560" cy="662142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900" dirty="0">
                <a:latin typeface="Bookman Old Style" panose="02050604050505020204" pitchFamily="18" charset="0"/>
              </a:rPr>
              <a:t>Our Research Objective is to find out a way to increase the reusability of code by using functions to perform operations on Linked Lists. We came to  know that such functions are not present in the C/C++ Library by default. Hence we tried to find existing systems and tried to find out an efficient solution to solve this issue.</a:t>
            </a:r>
          </a:p>
          <a:p>
            <a:pPr marL="342900" indent="-342900" algn="just">
              <a:lnSpc>
                <a:spcPct val="150000"/>
              </a:lnSpc>
              <a:buFont typeface="Arial" panose="020B0604020202020204" pitchFamily="34" charset="0"/>
              <a:buChar char="•"/>
            </a:pPr>
            <a:r>
              <a:rPr lang="en-US" sz="1900" dirty="0">
                <a:latin typeface="Bookman Old Style" panose="02050604050505020204" pitchFamily="18" charset="0"/>
              </a:rPr>
              <a:t>To achieve this we have gone through online forums and other sources to find out a solution that increases the reusability of the code and therefore decrease the code redundancy. This can be helpful to the applications that use linked lists in the domain they are working in.</a:t>
            </a:r>
          </a:p>
          <a:p>
            <a:pPr marL="342900" indent="-342900" algn="just">
              <a:lnSpc>
                <a:spcPct val="150000"/>
              </a:lnSpc>
              <a:buFont typeface="Arial" panose="020B0604020202020204" pitchFamily="34" charset="0"/>
              <a:buChar char="•"/>
            </a:pPr>
            <a:r>
              <a:rPr lang="en-US" sz="1900" dirty="0">
                <a:latin typeface="Bookman Old Style" panose="02050604050505020204" pitchFamily="18" charset="0"/>
              </a:rPr>
              <a:t>We found some solutions and came up with an idea to incorporate the concept of User Defined Header Files in solving this issue.</a:t>
            </a:r>
          </a:p>
          <a:p>
            <a:pPr algn="just">
              <a:lnSpc>
                <a:spcPct val="150000"/>
              </a:lnSpc>
            </a:pPr>
            <a:endParaRPr lang="en-US" sz="1900" dirty="0">
              <a:latin typeface="Bookman Old Style" panose="02050604050505020204" pitchFamily="18" charset="0"/>
            </a:endParaRPr>
          </a:p>
          <a:p>
            <a:pPr algn="just">
              <a:lnSpc>
                <a:spcPct val="150000"/>
              </a:lnSpc>
            </a:pPr>
            <a:endParaRPr lang="en-US" sz="1900" dirty="0">
              <a:latin typeface="Bookman Old Style" panose="0205060405050502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2040" y="3361680"/>
            <a:ext cx="8076600" cy="75600"/>
          </a:xfrm>
          <a:prstGeom prst="rect">
            <a:avLst/>
          </a:prstGeom>
          <a:solidFill>
            <a:srgbClr val="7030A0"/>
          </a:solidFill>
          <a:ln w="25560">
            <a:solidFill>
              <a:srgbClr val="3A5F8B"/>
            </a:solidFill>
            <a:round/>
          </a:ln>
        </p:spPr>
      </p:sp>
      <p:sp>
        <p:nvSpPr>
          <p:cNvPr id="83" name="CustomShape 2"/>
          <p:cNvSpPr/>
          <p:nvPr/>
        </p:nvSpPr>
        <p:spPr>
          <a:xfrm>
            <a:off x="495720" y="26686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724320" y="4524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81000" y="762000"/>
            <a:ext cx="8381160" cy="75600"/>
          </a:xfrm>
          <a:prstGeom prst="rect">
            <a:avLst/>
          </a:prstGeom>
          <a:solidFill>
            <a:srgbClr val="7030A0"/>
          </a:solidFill>
          <a:ln w="25560">
            <a:solidFill>
              <a:srgbClr val="3A5F8B"/>
            </a:solidFill>
            <a:round/>
          </a:ln>
        </p:spPr>
      </p:sp>
      <p:sp>
        <p:nvSpPr>
          <p:cNvPr id="3" name="TextBox 2"/>
          <p:cNvSpPr txBox="1"/>
          <p:nvPr/>
        </p:nvSpPr>
        <p:spPr>
          <a:xfrm>
            <a:off x="228600" y="152400"/>
            <a:ext cx="3962400" cy="584775"/>
          </a:xfrm>
          <a:prstGeom prst="rect">
            <a:avLst/>
          </a:prstGeom>
          <a:noFill/>
        </p:spPr>
        <p:txBody>
          <a:bodyPr wrap="squar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Problem Definition</a:t>
            </a:r>
          </a:p>
        </p:txBody>
      </p:sp>
      <p:sp>
        <p:nvSpPr>
          <p:cNvPr id="2" name="TextBox 1">
            <a:extLst>
              <a:ext uri="{FF2B5EF4-FFF2-40B4-BE49-F238E27FC236}">
                <a16:creationId xmlns:a16="http://schemas.microsoft.com/office/drawing/2014/main" id="{95DB98CA-38CB-844B-A97C-5169BC7423AA}"/>
              </a:ext>
            </a:extLst>
          </p:cNvPr>
          <p:cNvSpPr txBox="1"/>
          <p:nvPr/>
        </p:nvSpPr>
        <p:spPr>
          <a:xfrm>
            <a:off x="381000" y="990600"/>
            <a:ext cx="8381160" cy="574426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900" dirty="0">
                <a:latin typeface="Bookman Old Style" panose="02050604050505020204" pitchFamily="18" charset="0"/>
              </a:rPr>
              <a:t>There are many cases where we use Linked Lists and by linked lists we mean Singly Linked Lists here. And there are many situations in which we need to perform operations on the linked lists such as Insertion, Deletion, Reversing, Sorting etc.</a:t>
            </a:r>
          </a:p>
          <a:p>
            <a:pPr marL="342900" indent="-342900" algn="just">
              <a:lnSpc>
                <a:spcPct val="150000"/>
              </a:lnSpc>
              <a:buFont typeface="Arial" panose="020B0604020202020204" pitchFamily="34" charset="0"/>
              <a:buChar char="•"/>
            </a:pPr>
            <a:r>
              <a:rPr lang="en-US" sz="1900" dirty="0">
                <a:latin typeface="Bookman Old Style" panose="02050604050505020204" pitchFamily="18" charset="0"/>
              </a:rPr>
              <a:t>In order to perform such operations on the linked lists. But in real world scenario we might need to use the operations quite often, which means that the code ,must be written according to our needs and this leads to unnecessary redundancy of the same code.</a:t>
            </a:r>
          </a:p>
          <a:p>
            <a:pPr marL="342900" indent="-342900" algn="just">
              <a:lnSpc>
                <a:spcPct val="150000"/>
              </a:lnSpc>
              <a:buFont typeface="Arial" panose="020B0604020202020204" pitchFamily="34" charset="0"/>
              <a:buChar char="•"/>
            </a:pPr>
            <a:r>
              <a:rPr lang="en-US" sz="1900" dirty="0">
                <a:latin typeface="Bookman Old Style" panose="02050604050505020204" pitchFamily="18" charset="0"/>
              </a:rPr>
              <a:t>Hence to overcome this problem we’re incorporating the concept of the Header Files using which we can reuse the code just by including the header file and we can access the functions defined in 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2040" y="3428880"/>
            <a:ext cx="8076600" cy="75600"/>
          </a:xfrm>
          <a:prstGeom prst="rect">
            <a:avLst/>
          </a:prstGeom>
          <a:solidFill>
            <a:srgbClr val="7030A0"/>
          </a:solidFill>
          <a:ln w="25560">
            <a:solidFill>
              <a:srgbClr val="3A5F8B"/>
            </a:solidFill>
            <a:round/>
          </a:ln>
        </p:spPr>
      </p:sp>
      <p:sp>
        <p:nvSpPr>
          <p:cNvPr id="83" name="CustomShape 2"/>
          <p:cNvSpPr/>
          <p:nvPr/>
        </p:nvSpPr>
        <p:spPr>
          <a:xfrm>
            <a:off x="495720" y="27432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Research Work </a:t>
            </a:r>
            <a:endParaRPr dirty="0"/>
          </a:p>
        </p:txBody>
      </p:sp>
      <p:sp>
        <p:nvSpPr>
          <p:cNvPr id="84" name="CustomShape 3"/>
          <p:cNvSpPr/>
          <p:nvPr/>
        </p:nvSpPr>
        <p:spPr>
          <a:xfrm>
            <a:off x="724320" y="4570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228600" y="559675"/>
            <a:ext cx="8381160" cy="75600"/>
          </a:xfrm>
          <a:prstGeom prst="rect">
            <a:avLst/>
          </a:prstGeom>
          <a:solidFill>
            <a:srgbClr val="7030A0"/>
          </a:solidFill>
          <a:ln w="25560">
            <a:solidFill>
              <a:srgbClr val="3A5F8B"/>
            </a:solidFill>
            <a:round/>
          </a:ln>
        </p:spPr>
      </p:sp>
      <p:sp>
        <p:nvSpPr>
          <p:cNvPr id="6" name="TextBox 5"/>
          <p:cNvSpPr txBox="1"/>
          <p:nvPr/>
        </p:nvSpPr>
        <p:spPr>
          <a:xfrm>
            <a:off x="179386" y="0"/>
            <a:ext cx="5867400" cy="584775"/>
          </a:xfrm>
          <a:prstGeom prst="rect">
            <a:avLst/>
          </a:prstGeom>
          <a:noFill/>
        </p:spPr>
        <p:txBody>
          <a:bodyPr wrap="squar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Proposed System Architecture </a:t>
            </a:r>
          </a:p>
        </p:txBody>
      </p:sp>
      <p:sp>
        <p:nvSpPr>
          <p:cNvPr id="3" name="Rectangle: Rounded Corners 2">
            <a:extLst>
              <a:ext uri="{FF2B5EF4-FFF2-40B4-BE49-F238E27FC236}">
                <a16:creationId xmlns:a16="http://schemas.microsoft.com/office/drawing/2014/main" id="{70CECF02-A545-97F5-02A6-63236D3121A2}"/>
              </a:ext>
            </a:extLst>
          </p:cNvPr>
          <p:cNvSpPr/>
          <p:nvPr/>
        </p:nvSpPr>
        <p:spPr>
          <a:xfrm>
            <a:off x="3200400" y="788275"/>
            <a:ext cx="3429000" cy="3939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Insert Header File</a:t>
            </a:r>
          </a:p>
        </p:txBody>
      </p:sp>
      <p:sp>
        <p:nvSpPr>
          <p:cNvPr id="4" name="Rectangle: Rounded Corners 3">
            <a:extLst>
              <a:ext uri="{FF2B5EF4-FFF2-40B4-BE49-F238E27FC236}">
                <a16:creationId xmlns:a16="http://schemas.microsoft.com/office/drawing/2014/main" id="{1BD4540F-2EF7-9E68-07D3-78D4A2712578}"/>
              </a:ext>
            </a:extLst>
          </p:cNvPr>
          <p:cNvSpPr/>
          <p:nvPr/>
        </p:nvSpPr>
        <p:spPr>
          <a:xfrm>
            <a:off x="3200400" y="1398137"/>
            <a:ext cx="3429000" cy="3939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Create List in .</a:t>
            </a:r>
            <a:r>
              <a:rPr lang="en-IN" dirty="0" err="1"/>
              <a:t>cpp</a:t>
            </a:r>
            <a:r>
              <a:rPr lang="en-IN" dirty="0"/>
              <a:t> file</a:t>
            </a:r>
          </a:p>
        </p:txBody>
      </p:sp>
      <p:sp>
        <p:nvSpPr>
          <p:cNvPr id="7" name="Rectangle: Rounded Corners 6">
            <a:extLst>
              <a:ext uri="{FF2B5EF4-FFF2-40B4-BE49-F238E27FC236}">
                <a16:creationId xmlns:a16="http://schemas.microsoft.com/office/drawing/2014/main" id="{B1C8338C-2E24-21CC-73C3-DA1088EEDCE6}"/>
              </a:ext>
            </a:extLst>
          </p:cNvPr>
          <p:cNvSpPr/>
          <p:nvPr/>
        </p:nvSpPr>
        <p:spPr>
          <a:xfrm>
            <a:off x="3200400" y="2007999"/>
            <a:ext cx="34290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 the functions </a:t>
            </a:r>
          </a:p>
        </p:txBody>
      </p:sp>
      <p:sp>
        <p:nvSpPr>
          <p:cNvPr id="8" name="Rectangle: Rounded Corners 7">
            <a:extLst>
              <a:ext uri="{FF2B5EF4-FFF2-40B4-BE49-F238E27FC236}">
                <a16:creationId xmlns:a16="http://schemas.microsoft.com/office/drawing/2014/main" id="{8144568E-6FDF-0243-CCFA-C0AE23AB82F3}"/>
              </a:ext>
            </a:extLst>
          </p:cNvPr>
          <p:cNvSpPr/>
          <p:nvPr/>
        </p:nvSpPr>
        <p:spPr>
          <a:xfrm>
            <a:off x="304800" y="2875263"/>
            <a:ext cx="1057263" cy="8092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Insert at begin / location / last</a:t>
            </a:r>
          </a:p>
        </p:txBody>
      </p:sp>
      <p:sp>
        <p:nvSpPr>
          <p:cNvPr id="16" name="Rectangle: Rounded Corners 15">
            <a:extLst>
              <a:ext uri="{FF2B5EF4-FFF2-40B4-BE49-F238E27FC236}">
                <a16:creationId xmlns:a16="http://schemas.microsoft.com/office/drawing/2014/main" id="{C9DDE158-0615-D4D7-5330-007DD5C3443C}"/>
              </a:ext>
            </a:extLst>
          </p:cNvPr>
          <p:cNvSpPr/>
          <p:nvPr/>
        </p:nvSpPr>
        <p:spPr>
          <a:xfrm>
            <a:off x="1533527" y="2875263"/>
            <a:ext cx="981073" cy="8092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Delete at begin / location / last</a:t>
            </a:r>
          </a:p>
        </p:txBody>
      </p:sp>
      <p:sp>
        <p:nvSpPr>
          <p:cNvPr id="17" name="Rectangle: Rounded Corners 16">
            <a:extLst>
              <a:ext uri="{FF2B5EF4-FFF2-40B4-BE49-F238E27FC236}">
                <a16:creationId xmlns:a16="http://schemas.microsoft.com/office/drawing/2014/main" id="{FD66BC34-D13F-4F0A-C22C-8C29E28DAFC0}"/>
              </a:ext>
            </a:extLst>
          </p:cNvPr>
          <p:cNvSpPr/>
          <p:nvPr/>
        </p:nvSpPr>
        <p:spPr>
          <a:xfrm>
            <a:off x="2686064" y="2896525"/>
            <a:ext cx="628638" cy="78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size</a:t>
            </a:r>
          </a:p>
        </p:txBody>
      </p:sp>
      <p:sp>
        <p:nvSpPr>
          <p:cNvPr id="21" name="Rectangle: Rounded Corners 20">
            <a:extLst>
              <a:ext uri="{FF2B5EF4-FFF2-40B4-BE49-F238E27FC236}">
                <a16:creationId xmlns:a16="http://schemas.microsoft.com/office/drawing/2014/main" id="{F67F0E6F-4E2D-F1C7-72AC-5D6E30452585}"/>
              </a:ext>
            </a:extLst>
          </p:cNvPr>
          <p:cNvSpPr/>
          <p:nvPr/>
        </p:nvSpPr>
        <p:spPr>
          <a:xfrm>
            <a:off x="3524277" y="2887468"/>
            <a:ext cx="590510" cy="8092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cycle</a:t>
            </a:r>
          </a:p>
        </p:txBody>
      </p:sp>
      <p:sp>
        <p:nvSpPr>
          <p:cNvPr id="22" name="Rectangle: Rounded Corners 21">
            <a:extLst>
              <a:ext uri="{FF2B5EF4-FFF2-40B4-BE49-F238E27FC236}">
                <a16:creationId xmlns:a16="http://schemas.microsoft.com/office/drawing/2014/main" id="{0365DC01-A66E-E44D-70CA-3EA8FAF39959}"/>
              </a:ext>
            </a:extLst>
          </p:cNvPr>
          <p:cNvSpPr/>
          <p:nvPr/>
        </p:nvSpPr>
        <p:spPr>
          <a:xfrm>
            <a:off x="4295766" y="2896993"/>
            <a:ext cx="1066801" cy="7843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connected</a:t>
            </a:r>
          </a:p>
        </p:txBody>
      </p:sp>
      <p:sp>
        <p:nvSpPr>
          <p:cNvPr id="23" name="Rectangle: Rounded Corners 22">
            <a:extLst>
              <a:ext uri="{FF2B5EF4-FFF2-40B4-BE49-F238E27FC236}">
                <a16:creationId xmlns:a16="http://schemas.microsoft.com/office/drawing/2014/main" id="{D9B2C544-9AA5-AA74-0909-E7D6810BA2B2}"/>
              </a:ext>
            </a:extLst>
          </p:cNvPr>
          <p:cNvSpPr/>
          <p:nvPr/>
        </p:nvSpPr>
        <p:spPr>
          <a:xfrm>
            <a:off x="5514971" y="2896524"/>
            <a:ext cx="1038230" cy="78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display</a:t>
            </a:r>
          </a:p>
        </p:txBody>
      </p:sp>
      <p:sp>
        <p:nvSpPr>
          <p:cNvPr id="24" name="Rectangle: Rounded Corners 23">
            <a:extLst>
              <a:ext uri="{FF2B5EF4-FFF2-40B4-BE49-F238E27FC236}">
                <a16:creationId xmlns:a16="http://schemas.microsoft.com/office/drawing/2014/main" id="{A2C45AA2-457D-A6E3-F7EB-6C18599D3EDB}"/>
              </a:ext>
            </a:extLst>
          </p:cNvPr>
          <p:cNvSpPr/>
          <p:nvPr/>
        </p:nvSpPr>
        <p:spPr>
          <a:xfrm>
            <a:off x="6657950" y="2896524"/>
            <a:ext cx="1019207" cy="78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key</a:t>
            </a:r>
          </a:p>
        </p:txBody>
      </p:sp>
      <p:sp>
        <p:nvSpPr>
          <p:cNvPr id="25" name="Rectangle: Rounded Corners 24">
            <a:extLst>
              <a:ext uri="{FF2B5EF4-FFF2-40B4-BE49-F238E27FC236}">
                <a16:creationId xmlns:a16="http://schemas.microsoft.com/office/drawing/2014/main" id="{59C096DD-00ED-D4B6-23E3-84DDBBA47883}"/>
              </a:ext>
            </a:extLst>
          </p:cNvPr>
          <p:cNvSpPr/>
          <p:nvPr/>
        </p:nvSpPr>
        <p:spPr>
          <a:xfrm>
            <a:off x="7848584" y="2875263"/>
            <a:ext cx="752466" cy="8092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sort</a:t>
            </a:r>
          </a:p>
        </p:txBody>
      </p:sp>
      <p:cxnSp>
        <p:nvCxnSpPr>
          <p:cNvPr id="27" name="Straight Arrow Connector 26">
            <a:extLst>
              <a:ext uri="{FF2B5EF4-FFF2-40B4-BE49-F238E27FC236}">
                <a16:creationId xmlns:a16="http://schemas.microsoft.com/office/drawing/2014/main" id="{FB5FF34B-3C0F-1D65-4BD3-9A1968D41270}"/>
              </a:ext>
            </a:extLst>
          </p:cNvPr>
          <p:cNvCxnSpPr>
            <a:stCxn id="3" idx="2"/>
            <a:endCxn id="4" idx="0"/>
          </p:cNvCxnSpPr>
          <p:nvPr/>
        </p:nvCxnSpPr>
        <p:spPr>
          <a:xfrm>
            <a:off x="4914900" y="1182250"/>
            <a:ext cx="0" cy="2158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D70D55C2-5594-8064-919B-C06C46758AE0}"/>
              </a:ext>
            </a:extLst>
          </p:cNvPr>
          <p:cNvCxnSpPr>
            <a:stCxn id="4" idx="2"/>
            <a:endCxn id="7" idx="0"/>
          </p:cNvCxnSpPr>
          <p:nvPr/>
        </p:nvCxnSpPr>
        <p:spPr>
          <a:xfrm>
            <a:off x="4914900" y="1792112"/>
            <a:ext cx="0" cy="2158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6728DCA6-0FD0-C1E2-FE61-D9948472D47C}"/>
              </a:ext>
            </a:extLst>
          </p:cNvPr>
          <p:cNvCxnSpPr/>
          <p:nvPr/>
        </p:nvCxnSpPr>
        <p:spPr>
          <a:xfrm>
            <a:off x="532980" y="2617075"/>
            <a:ext cx="777240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5E279067-FCDB-E6A7-CBFB-3FB231201DB3}"/>
              </a:ext>
            </a:extLst>
          </p:cNvPr>
          <p:cNvCxnSpPr>
            <a:cxnSpLocks/>
            <a:stCxn id="7" idx="2"/>
          </p:cNvCxnSpPr>
          <p:nvPr/>
        </p:nvCxnSpPr>
        <p:spPr>
          <a:xfrm>
            <a:off x="4914900" y="2465199"/>
            <a:ext cx="0" cy="151876"/>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A6433EC1-987D-12B5-3599-63583BEB8874}"/>
              </a:ext>
            </a:extLst>
          </p:cNvPr>
          <p:cNvCxnSpPr>
            <a:cxnSpLocks/>
          </p:cNvCxnSpPr>
          <p:nvPr/>
        </p:nvCxnSpPr>
        <p:spPr>
          <a:xfrm>
            <a:off x="532980" y="2617075"/>
            <a:ext cx="0" cy="258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D23D210E-4CF8-EE51-B951-FE245649B99F}"/>
              </a:ext>
            </a:extLst>
          </p:cNvPr>
          <p:cNvCxnSpPr>
            <a:cxnSpLocks/>
          </p:cNvCxnSpPr>
          <p:nvPr/>
        </p:nvCxnSpPr>
        <p:spPr>
          <a:xfrm>
            <a:off x="7105642" y="2638336"/>
            <a:ext cx="0" cy="258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3F755115-4F23-EF1A-E6B5-023C36EDBE1D}"/>
              </a:ext>
            </a:extLst>
          </p:cNvPr>
          <p:cNvCxnSpPr>
            <a:cxnSpLocks/>
          </p:cNvCxnSpPr>
          <p:nvPr/>
        </p:nvCxnSpPr>
        <p:spPr>
          <a:xfrm>
            <a:off x="5943600" y="2617075"/>
            <a:ext cx="0" cy="258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6439B13F-0E57-0883-4FF3-17F9F8572064}"/>
              </a:ext>
            </a:extLst>
          </p:cNvPr>
          <p:cNvCxnSpPr>
            <a:cxnSpLocks/>
          </p:cNvCxnSpPr>
          <p:nvPr/>
        </p:nvCxnSpPr>
        <p:spPr>
          <a:xfrm>
            <a:off x="4800600" y="2629280"/>
            <a:ext cx="0" cy="258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988180D1-8909-9B5F-776F-047567337794}"/>
              </a:ext>
            </a:extLst>
          </p:cNvPr>
          <p:cNvCxnSpPr>
            <a:cxnSpLocks/>
          </p:cNvCxnSpPr>
          <p:nvPr/>
        </p:nvCxnSpPr>
        <p:spPr>
          <a:xfrm>
            <a:off x="3829038" y="2617075"/>
            <a:ext cx="0" cy="258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B2869D06-4629-9F37-1A74-FC6EA619F3E1}"/>
              </a:ext>
            </a:extLst>
          </p:cNvPr>
          <p:cNvCxnSpPr>
            <a:cxnSpLocks/>
          </p:cNvCxnSpPr>
          <p:nvPr/>
        </p:nvCxnSpPr>
        <p:spPr>
          <a:xfrm>
            <a:off x="2990858" y="2638336"/>
            <a:ext cx="0" cy="258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C73D7F38-D177-C12A-10D4-29A1C0EB2574}"/>
              </a:ext>
            </a:extLst>
          </p:cNvPr>
          <p:cNvCxnSpPr>
            <a:cxnSpLocks/>
          </p:cNvCxnSpPr>
          <p:nvPr/>
        </p:nvCxnSpPr>
        <p:spPr>
          <a:xfrm>
            <a:off x="1905000" y="2617075"/>
            <a:ext cx="0" cy="258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D2965C3A-3B8A-7110-218A-5E626D1A87FA}"/>
              </a:ext>
            </a:extLst>
          </p:cNvPr>
          <p:cNvCxnSpPr>
            <a:cxnSpLocks/>
          </p:cNvCxnSpPr>
          <p:nvPr/>
        </p:nvCxnSpPr>
        <p:spPr>
          <a:xfrm>
            <a:off x="8305380" y="2617075"/>
            <a:ext cx="0" cy="258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Rectangle: Rounded Corners 48">
            <a:extLst>
              <a:ext uri="{FF2B5EF4-FFF2-40B4-BE49-F238E27FC236}">
                <a16:creationId xmlns:a16="http://schemas.microsoft.com/office/drawing/2014/main" id="{30D7349D-41A2-7DFC-A935-F510E737A974}"/>
              </a:ext>
            </a:extLst>
          </p:cNvPr>
          <p:cNvSpPr/>
          <p:nvPr/>
        </p:nvSpPr>
        <p:spPr>
          <a:xfrm>
            <a:off x="2895600" y="4445875"/>
            <a:ext cx="4210042" cy="6857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Performs the desired function</a:t>
            </a:r>
          </a:p>
        </p:txBody>
      </p:sp>
      <p:sp>
        <p:nvSpPr>
          <p:cNvPr id="50" name="Rectangle: Rounded Corners 49">
            <a:extLst>
              <a:ext uri="{FF2B5EF4-FFF2-40B4-BE49-F238E27FC236}">
                <a16:creationId xmlns:a16="http://schemas.microsoft.com/office/drawing/2014/main" id="{C9085640-7621-D8E3-1C6D-24DB2086B70F}"/>
              </a:ext>
            </a:extLst>
          </p:cNvPr>
          <p:cNvSpPr/>
          <p:nvPr/>
        </p:nvSpPr>
        <p:spPr>
          <a:xfrm>
            <a:off x="2895600" y="5436475"/>
            <a:ext cx="4210042" cy="6857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Output</a:t>
            </a:r>
          </a:p>
        </p:txBody>
      </p:sp>
      <p:cxnSp>
        <p:nvCxnSpPr>
          <p:cNvPr id="51" name="Straight Connector 50">
            <a:extLst>
              <a:ext uri="{FF2B5EF4-FFF2-40B4-BE49-F238E27FC236}">
                <a16:creationId xmlns:a16="http://schemas.microsoft.com/office/drawing/2014/main" id="{B96F7C0F-91C5-AA21-DDAD-A8AED3185C6D}"/>
              </a:ext>
            </a:extLst>
          </p:cNvPr>
          <p:cNvCxnSpPr/>
          <p:nvPr/>
        </p:nvCxnSpPr>
        <p:spPr>
          <a:xfrm>
            <a:off x="637757" y="4064875"/>
            <a:ext cx="777240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5C4695EF-8A06-AC12-B58F-0A0DD4A758EE}"/>
              </a:ext>
            </a:extLst>
          </p:cNvPr>
          <p:cNvCxnSpPr>
            <a:cxnSpLocks/>
          </p:cNvCxnSpPr>
          <p:nvPr/>
        </p:nvCxnSpPr>
        <p:spPr>
          <a:xfrm>
            <a:off x="8381582" y="3696677"/>
            <a:ext cx="0" cy="3835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D4A4F1A2-B5EC-231E-0D27-00175FAFCC99}"/>
              </a:ext>
            </a:extLst>
          </p:cNvPr>
          <p:cNvCxnSpPr>
            <a:cxnSpLocks/>
          </p:cNvCxnSpPr>
          <p:nvPr/>
        </p:nvCxnSpPr>
        <p:spPr>
          <a:xfrm>
            <a:off x="7239000" y="3681324"/>
            <a:ext cx="0" cy="3835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335DEDC6-BCCF-4528-8A1D-7BACEFC9A8C6}"/>
              </a:ext>
            </a:extLst>
          </p:cNvPr>
          <p:cNvCxnSpPr>
            <a:cxnSpLocks/>
          </p:cNvCxnSpPr>
          <p:nvPr/>
        </p:nvCxnSpPr>
        <p:spPr>
          <a:xfrm>
            <a:off x="6096000" y="3681324"/>
            <a:ext cx="0" cy="3835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8B1D4785-A6E5-4351-0F62-B2B2296E8D3B}"/>
              </a:ext>
            </a:extLst>
          </p:cNvPr>
          <p:cNvCxnSpPr>
            <a:cxnSpLocks/>
          </p:cNvCxnSpPr>
          <p:nvPr/>
        </p:nvCxnSpPr>
        <p:spPr>
          <a:xfrm>
            <a:off x="4981562" y="3681324"/>
            <a:ext cx="0" cy="7645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4FFFC68F-206E-8CF9-004A-C98A1677CA97}"/>
              </a:ext>
            </a:extLst>
          </p:cNvPr>
          <p:cNvCxnSpPr>
            <a:cxnSpLocks/>
          </p:cNvCxnSpPr>
          <p:nvPr/>
        </p:nvCxnSpPr>
        <p:spPr>
          <a:xfrm>
            <a:off x="3829038" y="3696677"/>
            <a:ext cx="0" cy="3835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59F3F629-3117-F0E3-AD48-BACA6255B52D}"/>
              </a:ext>
            </a:extLst>
          </p:cNvPr>
          <p:cNvCxnSpPr>
            <a:cxnSpLocks/>
          </p:cNvCxnSpPr>
          <p:nvPr/>
        </p:nvCxnSpPr>
        <p:spPr>
          <a:xfrm>
            <a:off x="2981321" y="3681324"/>
            <a:ext cx="0" cy="3835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C14B9002-72BB-D0EF-7C50-12244C9E53AD}"/>
              </a:ext>
            </a:extLst>
          </p:cNvPr>
          <p:cNvCxnSpPr>
            <a:cxnSpLocks/>
          </p:cNvCxnSpPr>
          <p:nvPr/>
        </p:nvCxnSpPr>
        <p:spPr>
          <a:xfrm>
            <a:off x="2057400" y="3697823"/>
            <a:ext cx="0" cy="3835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6DC5FE11-5808-A06F-79BA-3EDD968E72B7}"/>
              </a:ext>
            </a:extLst>
          </p:cNvPr>
          <p:cNvCxnSpPr>
            <a:cxnSpLocks/>
          </p:cNvCxnSpPr>
          <p:nvPr/>
        </p:nvCxnSpPr>
        <p:spPr>
          <a:xfrm>
            <a:off x="637757" y="3696677"/>
            <a:ext cx="0" cy="3835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BD669A09-82E6-AD82-F003-389FD6B56D26}"/>
              </a:ext>
            </a:extLst>
          </p:cNvPr>
          <p:cNvCxnSpPr>
            <a:stCxn id="49" idx="2"/>
            <a:endCxn id="50" idx="0"/>
          </p:cNvCxnSpPr>
          <p:nvPr/>
        </p:nvCxnSpPr>
        <p:spPr>
          <a:xfrm>
            <a:off x="5000621" y="5131668"/>
            <a:ext cx="0" cy="304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228600" y="509175"/>
            <a:ext cx="8381160" cy="75600"/>
          </a:xfrm>
          <a:prstGeom prst="rect">
            <a:avLst/>
          </a:prstGeom>
          <a:solidFill>
            <a:srgbClr val="7030A0"/>
          </a:solidFill>
          <a:ln w="25560">
            <a:solidFill>
              <a:srgbClr val="3A5F8B"/>
            </a:solidFill>
            <a:round/>
          </a:ln>
        </p:spPr>
      </p:sp>
      <p:sp>
        <p:nvSpPr>
          <p:cNvPr id="11" name="TextBox 10"/>
          <p:cNvSpPr txBox="1"/>
          <p:nvPr/>
        </p:nvSpPr>
        <p:spPr>
          <a:xfrm>
            <a:off x="228600" y="0"/>
            <a:ext cx="5410200" cy="584775"/>
          </a:xfrm>
          <a:prstGeom prst="rect">
            <a:avLst/>
          </a:prstGeom>
          <a:noFill/>
        </p:spPr>
        <p:txBody>
          <a:bodyPr wrap="squar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Proposed Methods</a:t>
            </a:r>
          </a:p>
        </p:txBody>
      </p:sp>
      <p:sp>
        <p:nvSpPr>
          <p:cNvPr id="4" name="TextBox 3">
            <a:extLst>
              <a:ext uri="{FF2B5EF4-FFF2-40B4-BE49-F238E27FC236}">
                <a16:creationId xmlns:a16="http://schemas.microsoft.com/office/drawing/2014/main" id="{EB60729F-A4E2-EF49-BA3A-BD9334EDA80D}"/>
              </a:ext>
            </a:extLst>
          </p:cNvPr>
          <p:cNvSpPr txBox="1"/>
          <p:nvPr/>
        </p:nvSpPr>
        <p:spPr>
          <a:xfrm>
            <a:off x="241300" y="509175"/>
            <a:ext cx="8381160" cy="6690358"/>
          </a:xfrm>
          <a:prstGeom prst="rect">
            <a:avLst/>
          </a:prstGeom>
          <a:noFill/>
        </p:spPr>
        <p:txBody>
          <a:bodyPr wrap="square" rtlCol="0">
            <a:spAutoFit/>
          </a:bodyPr>
          <a:lstStyle/>
          <a:p>
            <a:pPr marL="342900" lvl="0" indent="-342900">
              <a:lnSpc>
                <a:spcPct val="150000"/>
              </a:lnSpc>
              <a:buFont typeface="+mj-lt"/>
              <a:buAutoNum type="arabicPeriod"/>
            </a:pPr>
            <a:r>
              <a:rPr lang="en-IN" dirty="0"/>
              <a:t>void </a:t>
            </a:r>
            <a:r>
              <a:rPr lang="en-IN" dirty="0" err="1"/>
              <a:t>beginInsert</a:t>
            </a:r>
            <a:r>
              <a:rPr lang="en-IN" dirty="0"/>
              <a:t>(type data);</a:t>
            </a:r>
          </a:p>
          <a:p>
            <a:pPr marL="342900" lvl="0" indent="-342900">
              <a:lnSpc>
                <a:spcPct val="150000"/>
              </a:lnSpc>
              <a:buFont typeface="+mj-lt"/>
              <a:buAutoNum type="arabicPeriod"/>
            </a:pPr>
            <a:r>
              <a:rPr lang="en-US" dirty="0"/>
              <a:t>void </a:t>
            </a:r>
            <a:r>
              <a:rPr lang="en-US" dirty="0" err="1"/>
              <a:t>lastInsert</a:t>
            </a:r>
            <a:r>
              <a:rPr lang="en-US" dirty="0"/>
              <a:t>(type data);</a:t>
            </a:r>
            <a:endParaRPr lang="en-IN" dirty="0"/>
          </a:p>
          <a:p>
            <a:pPr marL="342900" lvl="0" indent="-342900">
              <a:lnSpc>
                <a:spcPct val="150000"/>
              </a:lnSpc>
              <a:buFont typeface="+mj-lt"/>
              <a:buAutoNum type="arabicPeriod"/>
            </a:pPr>
            <a:r>
              <a:rPr lang="en-US" dirty="0"/>
              <a:t>void </a:t>
            </a:r>
            <a:r>
              <a:rPr lang="en-US" dirty="0" err="1"/>
              <a:t>locInsert</a:t>
            </a:r>
            <a:r>
              <a:rPr lang="en-US" dirty="0"/>
              <a:t>(type data, int loc);</a:t>
            </a:r>
            <a:endParaRPr lang="en-IN" dirty="0"/>
          </a:p>
          <a:p>
            <a:pPr marL="342900" lvl="0" indent="-342900">
              <a:lnSpc>
                <a:spcPct val="150000"/>
              </a:lnSpc>
              <a:buFont typeface="+mj-lt"/>
              <a:buAutoNum type="arabicPeriod"/>
            </a:pPr>
            <a:r>
              <a:rPr lang="en-US" dirty="0"/>
              <a:t>void </a:t>
            </a:r>
            <a:r>
              <a:rPr lang="en-US" dirty="0" err="1"/>
              <a:t>beginDelete</a:t>
            </a:r>
            <a:r>
              <a:rPr lang="en-US" dirty="0"/>
              <a:t>();</a:t>
            </a:r>
            <a:endParaRPr lang="en-IN" dirty="0"/>
          </a:p>
          <a:p>
            <a:pPr marL="342900" lvl="0" indent="-342900">
              <a:lnSpc>
                <a:spcPct val="150000"/>
              </a:lnSpc>
              <a:buFont typeface="+mj-lt"/>
              <a:buAutoNum type="arabicPeriod"/>
            </a:pPr>
            <a:r>
              <a:rPr lang="en-US" dirty="0"/>
              <a:t>void </a:t>
            </a:r>
            <a:r>
              <a:rPr lang="en-US" dirty="0" err="1"/>
              <a:t>lastDelete</a:t>
            </a:r>
            <a:r>
              <a:rPr lang="en-US" dirty="0"/>
              <a:t>();</a:t>
            </a:r>
            <a:endParaRPr lang="en-IN" dirty="0"/>
          </a:p>
          <a:p>
            <a:pPr marL="342900" lvl="0" indent="-342900">
              <a:lnSpc>
                <a:spcPct val="150000"/>
              </a:lnSpc>
              <a:buFont typeface="+mj-lt"/>
              <a:buAutoNum type="arabicPeriod"/>
            </a:pPr>
            <a:r>
              <a:rPr lang="en-US" dirty="0"/>
              <a:t>void </a:t>
            </a:r>
            <a:r>
              <a:rPr lang="en-US" dirty="0" err="1"/>
              <a:t>locDelete</a:t>
            </a:r>
            <a:r>
              <a:rPr lang="en-US" dirty="0"/>
              <a:t>(int loc);</a:t>
            </a:r>
            <a:endParaRPr lang="en-IN" dirty="0"/>
          </a:p>
          <a:p>
            <a:pPr marL="342900" lvl="0" indent="-342900">
              <a:lnSpc>
                <a:spcPct val="150000"/>
              </a:lnSpc>
              <a:buFont typeface="+mj-lt"/>
              <a:buAutoNum type="arabicPeriod"/>
            </a:pPr>
            <a:r>
              <a:rPr lang="en-US" dirty="0"/>
              <a:t>void </a:t>
            </a:r>
            <a:r>
              <a:rPr lang="en-US" dirty="0" err="1"/>
              <a:t>makeCycle</a:t>
            </a:r>
            <a:r>
              <a:rPr lang="en-US" dirty="0"/>
              <a:t>(int pos);</a:t>
            </a:r>
            <a:endParaRPr lang="en-IN" dirty="0"/>
          </a:p>
          <a:p>
            <a:pPr marL="342900" lvl="0" indent="-342900">
              <a:lnSpc>
                <a:spcPct val="150000"/>
              </a:lnSpc>
              <a:buFont typeface="+mj-lt"/>
              <a:buAutoNum type="arabicPeriod"/>
            </a:pPr>
            <a:r>
              <a:rPr lang="en-US" dirty="0"/>
              <a:t>bool </a:t>
            </a:r>
            <a:r>
              <a:rPr lang="en-US" dirty="0" err="1"/>
              <a:t>isCycle</a:t>
            </a:r>
            <a:r>
              <a:rPr lang="en-US" dirty="0"/>
              <a:t>();</a:t>
            </a:r>
            <a:endParaRPr lang="en-IN" dirty="0"/>
          </a:p>
          <a:p>
            <a:pPr marL="342900" lvl="0" indent="-342900">
              <a:lnSpc>
                <a:spcPct val="150000"/>
              </a:lnSpc>
              <a:buFont typeface="+mj-lt"/>
              <a:buAutoNum type="arabicPeriod"/>
            </a:pPr>
            <a:r>
              <a:rPr lang="en-US" dirty="0"/>
              <a:t>void </a:t>
            </a:r>
            <a:r>
              <a:rPr lang="en-US" dirty="0" err="1"/>
              <a:t>removeCycle</a:t>
            </a:r>
            <a:r>
              <a:rPr lang="en-US" dirty="0"/>
              <a:t>();</a:t>
            </a:r>
            <a:endParaRPr lang="en-IN" dirty="0"/>
          </a:p>
          <a:p>
            <a:pPr marL="342900" lvl="0" indent="-342900">
              <a:lnSpc>
                <a:spcPct val="150000"/>
              </a:lnSpc>
              <a:buFont typeface="+mj-lt"/>
              <a:buAutoNum type="arabicPeriod"/>
            </a:pPr>
            <a:r>
              <a:rPr lang="en-US" dirty="0"/>
              <a:t>void reverse();</a:t>
            </a:r>
            <a:endParaRPr lang="en-IN" dirty="0"/>
          </a:p>
          <a:p>
            <a:pPr marL="342900" lvl="0" indent="-342900">
              <a:lnSpc>
                <a:spcPct val="150000"/>
              </a:lnSpc>
              <a:buFont typeface="+mj-lt"/>
              <a:buAutoNum type="arabicPeriod"/>
            </a:pPr>
            <a:r>
              <a:rPr lang="en-US" dirty="0"/>
              <a:t>bool </a:t>
            </a:r>
            <a:r>
              <a:rPr lang="en-US" dirty="0" err="1"/>
              <a:t>isKey</a:t>
            </a:r>
            <a:r>
              <a:rPr lang="en-US" dirty="0"/>
              <a:t>(type key);</a:t>
            </a:r>
            <a:endParaRPr lang="en-IN" dirty="0"/>
          </a:p>
          <a:p>
            <a:pPr marL="342900" lvl="0" indent="-342900">
              <a:lnSpc>
                <a:spcPct val="150000"/>
              </a:lnSpc>
              <a:buFont typeface="+mj-lt"/>
              <a:buAutoNum type="arabicPeriod"/>
            </a:pPr>
            <a:r>
              <a:rPr lang="en-US" dirty="0"/>
              <a:t>bool </a:t>
            </a:r>
            <a:r>
              <a:rPr lang="en-US" dirty="0" err="1"/>
              <a:t>isSorted</a:t>
            </a:r>
            <a:r>
              <a:rPr lang="en-US" dirty="0"/>
              <a:t>();</a:t>
            </a:r>
            <a:endParaRPr lang="en-IN" dirty="0"/>
          </a:p>
          <a:p>
            <a:pPr marL="342900" lvl="0" indent="-342900">
              <a:lnSpc>
                <a:spcPct val="150000"/>
              </a:lnSpc>
              <a:buFont typeface="+mj-lt"/>
              <a:buAutoNum type="arabicPeriod"/>
            </a:pPr>
            <a:r>
              <a:rPr lang="en-US" dirty="0"/>
              <a:t>void intersect(</a:t>
            </a:r>
            <a:r>
              <a:rPr lang="en-US" dirty="0" err="1"/>
              <a:t>dsa</a:t>
            </a:r>
            <a:r>
              <a:rPr lang="en-US" dirty="0"/>
              <a:t>::Node&lt;type&gt; head1, int pos);</a:t>
            </a:r>
            <a:endParaRPr lang="en-IN" dirty="0"/>
          </a:p>
          <a:p>
            <a:pPr marL="342900" lvl="0" indent="-342900">
              <a:lnSpc>
                <a:spcPct val="150000"/>
              </a:lnSpc>
              <a:buFont typeface="+mj-lt"/>
              <a:buAutoNum type="arabicPeriod"/>
            </a:pPr>
            <a:r>
              <a:rPr lang="en-US" dirty="0"/>
              <a:t>bool </a:t>
            </a:r>
            <a:r>
              <a:rPr lang="en-US" dirty="0" err="1"/>
              <a:t>isConnected</a:t>
            </a:r>
            <a:r>
              <a:rPr lang="en-US" dirty="0"/>
              <a:t>(</a:t>
            </a:r>
            <a:r>
              <a:rPr lang="en-US" dirty="0" err="1"/>
              <a:t>dsa</a:t>
            </a:r>
            <a:r>
              <a:rPr lang="en-US" dirty="0"/>
              <a:t>::Node&lt;type&gt; head1);</a:t>
            </a:r>
            <a:endParaRPr lang="en-IN" dirty="0"/>
          </a:p>
          <a:p>
            <a:pPr marL="342900" lvl="0" indent="-342900">
              <a:lnSpc>
                <a:spcPct val="150000"/>
              </a:lnSpc>
              <a:buFont typeface="+mj-lt"/>
              <a:buAutoNum type="arabicPeriod"/>
            </a:pPr>
            <a:r>
              <a:rPr lang="en-US" dirty="0"/>
              <a:t>void sort();</a:t>
            </a:r>
            <a:endParaRPr lang="en-IN" dirty="0"/>
          </a:p>
          <a:p>
            <a:pPr>
              <a:lnSpc>
                <a:spcPct val="150000"/>
              </a:lnSpc>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Times New Roman" panose="02020603050405020304" pitchFamily="18" charset="0"/>
                <a:cs typeface="Times New Roman" panose="02020603050405020304" pitchFamily="18" charset="0"/>
              </a:rPr>
              <a:t>Performance Measure:</a:t>
            </a:r>
            <a:endParaRPr lang="en-US" sz="3200" dirty="0">
              <a:latin typeface="Times New Roman" panose="02020603050405020304" pitchFamily="18" charset="0"/>
              <a:cs typeface="Times New Roman" panose="02020603050405020304" pitchFamily="18"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graphicFrame>
        <p:nvGraphicFramePr>
          <p:cNvPr id="2" name="Table 2">
            <a:extLst>
              <a:ext uri="{FF2B5EF4-FFF2-40B4-BE49-F238E27FC236}">
                <a16:creationId xmlns:a16="http://schemas.microsoft.com/office/drawing/2014/main" id="{94E1F6A5-3D19-12CE-1909-06D0BEDCD75D}"/>
              </a:ext>
            </a:extLst>
          </p:cNvPr>
          <p:cNvGraphicFramePr>
            <a:graphicFrameLocks noGrp="1"/>
          </p:cNvGraphicFramePr>
          <p:nvPr>
            <p:extLst>
              <p:ext uri="{D42A27DB-BD31-4B8C-83A1-F6EECF244321}">
                <p14:modId xmlns:p14="http://schemas.microsoft.com/office/powerpoint/2010/main" val="246352699"/>
              </p:ext>
            </p:extLst>
          </p:nvPr>
        </p:nvGraphicFramePr>
        <p:xfrm>
          <a:off x="1066800" y="1349370"/>
          <a:ext cx="6629400" cy="5080005"/>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86409884"/>
                    </a:ext>
                  </a:extLst>
                </a:gridCol>
                <a:gridCol w="1295400">
                  <a:extLst>
                    <a:ext uri="{9D8B030D-6E8A-4147-A177-3AD203B41FA5}">
                      <a16:colId xmlns:a16="http://schemas.microsoft.com/office/drawing/2014/main" val="4192571182"/>
                    </a:ext>
                  </a:extLst>
                </a:gridCol>
                <a:gridCol w="1365504">
                  <a:extLst>
                    <a:ext uri="{9D8B030D-6E8A-4147-A177-3AD203B41FA5}">
                      <a16:colId xmlns:a16="http://schemas.microsoft.com/office/drawing/2014/main" val="1056719627"/>
                    </a:ext>
                  </a:extLst>
                </a:gridCol>
                <a:gridCol w="1149096">
                  <a:extLst>
                    <a:ext uri="{9D8B030D-6E8A-4147-A177-3AD203B41FA5}">
                      <a16:colId xmlns:a16="http://schemas.microsoft.com/office/drawing/2014/main" val="421920937"/>
                    </a:ext>
                  </a:extLst>
                </a:gridCol>
              </a:tblGrid>
              <a:tr h="338667">
                <a:tc>
                  <a:txBody>
                    <a:bodyPr/>
                    <a:lstStyle/>
                    <a:p>
                      <a:r>
                        <a:rPr lang="en-IN" dirty="0"/>
                        <a:t>Functions</a:t>
                      </a:r>
                    </a:p>
                  </a:txBody>
                  <a:tcPr/>
                </a:tc>
                <a:tc>
                  <a:txBody>
                    <a:bodyPr/>
                    <a:lstStyle/>
                    <a:p>
                      <a:r>
                        <a:rPr lang="en-IN" dirty="0"/>
                        <a:t>Best Case</a:t>
                      </a:r>
                    </a:p>
                  </a:txBody>
                  <a:tcPr/>
                </a:tc>
                <a:tc>
                  <a:txBody>
                    <a:bodyPr/>
                    <a:lstStyle/>
                    <a:p>
                      <a:r>
                        <a:rPr lang="en-IN" dirty="0"/>
                        <a:t>Average Case</a:t>
                      </a:r>
                    </a:p>
                  </a:txBody>
                  <a:tcPr/>
                </a:tc>
                <a:tc>
                  <a:txBody>
                    <a:bodyPr/>
                    <a:lstStyle/>
                    <a:p>
                      <a:r>
                        <a:rPr lang="en-IN" dirty="0"/>
                        <a:t>Worst Case</a:t>
                      </a:r>
                    </a:p>
                  </a:txBody>
                  <a:tcPr/>
                </a:tc>
                <a:extLst>
                  <a:ext uri="{0D108BD9-81ED-4DB2-BD59-A6C34878D82A}">
                    <a16:rowId xmlns:a16="http://schemas.microsoft.com/office/drawing/2014/main" val="4283716390"/>
                  </a:ext>
                </a:extLst>
              </a:tr>
              <a:tr h="338667">
                <a:tc>
                  <a:txBody>
                    <a:bodyPr/>
                    <a:lstStyle/>
                    <a:p>
                      <a:r>
                        <a:rPr lang="en-IN" dirty="0" err="1"/>
                        <a:t>beginInsert</a:t>
                      </a:r>
                      <a:endParaRPr lang="en-IN" dirty="0"/>
                    </a:p>
                  </a:txBody>
                  <a:tcPr/>
                </a:tc>
                <a:tc>
                  <a:txBody>
                    <a:bodyPr/>
                    <a:lstStyle/>
                    <a:p>
                      <a:r>
                        <a:rPr lang="en-IN" dirty="0"/>
                        <a:t>O ( 1 )</a:t>
                      </a:r>
                    </a:p>
                  </a:txBody>
                  <a:tcPr/>
                </a:tc>
                <a:tc>
                  <a:txBody>
                    <a:bodyPr/>
                    <a:lstStyle/>
                    <a:p>
                      <a:r>
                        <a:rPr lang="en-IN" dirty="0"/>
                        <a:t>O ( 1 )</a:t>
                      </a:r>
                    </a:p>
                  </a:txBody>
                  <a:tcPr/>
                </a:tc>
                <a:tc>
                  <a:txBody>
                    <a:bodyPr/>
                    <a:lstStyle/>
                    <a:p>
                      <a:r>
                        <a:rPr lang="en-IN" dirty="0"/>
                        <a:t>O ( 1 )</a:t>
                      </a:r>
                    </a:p>
                  </a:txBody>
                  <a:tcPr/>
                </a:tc>
                <a:extLst>
                  <a:ext uri="{0D108BD9-81ED-4DB2-BD59-A6C34878D82A}">
                    <a16:rowId xmlns:a16="http://schemas.microsoft.com/office/drawing/2014/main" val="297671648"/>
                  </a:ext>
                </a:extLst>
              </a:tr>
              <a:tr h="338667">
                <a:tc>
                  <a:txBody>
                    <a:bodyPr/>
                    <a:lstStyle/>
                    <a:p>
                      <a:r>
                        <a:rPr lang="en-IN" dirty="0" err="1"/>
                        <a:t>lastInsert</a:t>
                      </a:r>
                      <a:endParaRPr lang="en-IN" dirty="0"/>
                    </a:p>
                  </a:txBody>
                  <a:tcPr/>
                </a:tc>
                <a:tc>
                  <a:txBody>
                    <a:bodyPr/>
                    <a:lstStyle/>
                    <a:p>
                      <a:r>
                        <a:rPr lang="en-IN" dirty="0"/>
                        <a:t>O ( 1 )</a:t>
                      </a:r>
                    </a:p>
                  </a:txBody>
                  <a:tcPr/>
                </a:tc>
                <a:tc>
                  <a:txBody>
                    <a:bodyPr/>
                    <a:lstStyle/>
                    <a:p>
                      <a:r>
                        <a:rPr lang="en-IN" dirty="0"/>
                        <a:t>O ( n )</a:t>
                      </a:r>
                    </a:p>
                  </a:txBody>
                  <a:tcPr/>
                </a:tc>
                <a:tc>
                  <a:txBody>
                    <a:bodyPr/>
                    <a:lstStyle/>
                    <a:p>
                      <a:r>
                        <a:rPr lang="en-IN" dirty="0"/>
                        <a:t>O ( n )</a:t>
                      </a:r>
                    </a:p>
                  </a:txBody>
                  <a:tcPr/>
                </a:tc>
                <a:extLst>
                  <a:ext uri="{0D108BD9-81ED-4DB2-BD59-A6C34878D82A}">
                    <a16:rowId xmlns:a16="http://schemas.microsoft.com/office/drawing/2014/main" val="495491762"/>
                  </a:ext>
                </a:extLst>
              </a:tr>
              <a:tr h="338667">
                <a:tc>
                  <a:txBody>
                    <a:bodyPr/>
                    <a:lstStyle/>
                    <a:p>
                      <a:r>
                        <a:rPr lang="en-IN" dirty="0" err="1"/>
                        <a:t>locInsert</a:t>
                      </a:r>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extLst>
                  <a:ext uri="{0D108BD9-81ED-4DB2-BD59-A6C34878D82A}">
                    <a16:rowId xmlns:a16="http://schemas.microsoft.com/office/drawing/2014/main" val="1846278848"/>
                  </a:ext>
                </a:extLst>
              </a:tr>
              <a:tr h="338667">
                <a:tc>
                  <a:txBody>
                    <a:bodyPr/>
                    <a:lstStyle/>
                    <a:p>
                      <a:r>
                        <a:rPr lang="en-IN" dirty="0" err="1"/>
                        <a:t>beginDelete</a:t>
                      </a:r>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extLst>
                  <a:ext uri="{0D108BD9-81ED-4DB2-BD59-A6C34878D82A}">
                    <a16:rowId xmlns:a16="http://schemas.microsoft.com/office/drawing/2014/main" val="665818232"/>
                  </a:ext>
                </a:extLst>
              </a:tr>
              <a:tr h="338667">
                <a:tc>
                  <a:txBody>
                    <a:bodyPr/>
                    <a:lstStyle/>
                    <a:p>
                      <a:r>
                        <a:rPr lang="en-IN" dirty="0" err="1"/>
                        <a:t>lastDelete</a:t>
                      </a:r>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extLst>
                  <a:ext uri="{0D108BD9-81ED-4DB2-BD59-A6C34878D82A}">
                    <a16:rowId xmlns:a16="http://schemas.microsoft.com/office/drawing/2014/main" val="3218881435"/>
                  </a:ext>
                </a:extLst>
              </a:tr>
              <a:tr h="338667">
                <a:tc>
                  <a:txBody>
                    <a:bodyPr/>
                    <a:lstStyle/>
                    <a:p>
                      <a:r>
                        <a:rPr lang="en-IN" dirty="0" err="1"/>
                        <a:t>locDelete</a:t>
                      </a:r>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extLst>
                  <a:ext uri="{0D108BD9-81ED-4DB2-BD59-A6C34878D82A}">
                    <a16:rowId xmlns:a16="http://schemas.microsoft.com/office/drawing/2014/main" val="3667701098"/>
                  </a:ext>
                </a:extLst>
              </a:tr>
              <a:tr h="338667">
                <a:tc>
                  <a:txBody>
                    <a:bodyPr/>
                    <a:lstStyle/>
                    <a:p>
                      <a:r>
                        <a:rPr lang="en-IN" dirty="0"/>
                        <a:t>display</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extLst>
                  <a:ext uri="{0D108BD9-81ED-4DB2-BD59-A6C34878D82A}">
                    <a16:rowId xmlns:a16="http://schemas.microsoft.com/office/drawing/2014/main" val="36118260"/>
                  </a:ext>
                </a:extLst>
              </a:tr>
              <a:tr h="338667">
                <a:tc>
                  <a:txBody>
                    <a:bodyPr/>
                    <a:lstStyle/>
                    <a:p>
                      <a:r>
                        <a:rPr lang="en-IN" dirty="0" err="1"/>
                        <a:t>IsCycle</a:t>
                      </a:r>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extLst>
                  <a:ext uri="{0D108BD9-81ED-4DB2-BD59-A6C34878D82A}">
                    <a16:rowId xmlns:a16="http://schemas.microsoft.com/office/drawing/2014/main" val="2747949582"/>
                  </a:ext>
                </a:extLst>
              </a:tr>
              <a:tr h="338667">
                <a:tc>
                  <a:txBody>
                    <a:bodyPr/>
                    <a:lstStyle/>
                    <a:p>
                      <a:r>
                        <a:rPr lang="en-IN" dirty="0" err="1"/>
                        <a:t>removeCycle</a:t>
                      </a:r>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extLst>
                  <a:ext uri="{0D108BD9-81ED-4DB2-BD59-A6C34878D82A}">
                    <a16:rowId xmlns:a16="http://schemas.microsoft.com/office/drawing/2014/main" val="847959636"/>
                  </a:ext>
                </a:extLst>
              </a:tr>
              <a:tr h="338667">
                <a:tc>
                  <a:txBody>
                    <a:bodyPr/>
                    <a:lstStyle/>
                    <a:p>
                      <a:r>
                        <a:rPr lang="en-IN" dirty="0"/>
                        <a:t>Size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extLst>
                  <a:ext uri="{0D108BD9-81ED-4DB2-BD59-A6C34878D82A}">
                    <a16:rowId xmlns:a16="http://schemas.microsoft.com/office/drawing/2014/main" val="1645034076"/>
                  </a:ext>
                </a:extLst>
              </a:tr>
              <a:tr h="338667">
                <a:tc>
                  <a:txBody>
                    <a:bodyPr/>
                    <a:lstStyle/>
                    <a:p>
                      <a:r>
                        <a:rPr lang="en-IN" dirty="0" err="1"/>
                        <a:t>isKey</a:t>
                      </a:r>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extLst>
                  <a:ext uri="{0D108BD9-81ED-4DB2-BD59-A6C34878D82A}">
                    <a16:rowId xmlns:a16="http://schemas.microsoft.com/office/drawing/2014/main" val="2523572114"/>
                  </a:ext>
                </a:extLst>
              </a:tr>
              <a:tr h="338667">
                <a:tc>
                  <a:txBody>
                    <a:bodyPr/>
                    <a:lstStyle/>
                    <a:p>
                      <a:r>
                        <a:rPr lang="en-IN" dirty="0" err="1"/>
                        <a:t>isSorted</a:t>
                      </a:r>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extLst>
                  <a:ext uri="{0D108BD9-81ED-4DB2-BD59-A6C34878D82A}">
                    <a16:rowId xmlns:a16="http://schemas.microsoft.com/office/drawing/2014/main" val="104392518"/>
                  </a:ext>
                </a:extLst>
              </a:tr>
              <a:tr h="338667">
                <a:tc>
                  <a:txBody>
                    <a:bodyPr/>
                    <a:lstStyle/>
                    <a:p>
                      <a:r>
                        <a:rPr lang="en-IN" dirty="0" err="1"/>
                        <a:t>isConnected</a:t>
                      </a:r>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extLst>
                  <a:ext uri="{0D108BD9-81ED-4DB2-BD59-A6C34878D82A}">
                    <a16:rowId xmlns:a16="http://schemas.microsoft.com/office/drawing/2014/main" val="3244376503"/>
                  </a:ext>
                </a:extLst>
              </a:tr>
              <a:tr h="338667">
                <a:tc>
                  <a:txBody>
                    <a:bodyPr/>
                    <a:lstStyle/>
                    <a:p>
                      <a:r>
                        <a:rPr lang="en-IN" dirty="0"/>
                        <a:t>sort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( 1 )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 n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O </a:t>
                      </a:r>
                      <a:r>
                        <a:rPr lang="en-IN"/>
                        <a:t>( n </a:t>
                      </a:r>
                      <a:r>
                        <a:rPr lang="en-IN" dirty="0"/>
                        <a:t>)</a:t>
                      </a:r>
                    </a:p>
                  </a:txBody>
                  <a:tcPr/>
                </a:tc>
                <a:extLst>
                  <a:ext uri="{0D108BD9-81ED-4DB2-BD59-A6C34878D82A}">
                    <a16:rowId xmlns:a16="http://schemas.microsoft.com/office/drawing/2014/main" val="39527062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Result Analysis</a:t>
            </a:r>
          </a:p>
        </p:txBody>
      </p:sp>
      <p:sp>
        <p:nvSpPr>
          <p:cNvPr id="2" name="TextBox 1">
            <a:extLst>
              <a:ext uri="{FF2B5EF4-FFF2-40B4-BE49-F238E27FC236}">
                <a16:creationId xmlns:a16="http://schemas.microsoft.com/office/drawing/2014/main" id="{33D1B284-A91D-074D-BCC7-935211DF24B8}"/>
              </a:ext>
            </a:extLst>
          </p:cNvPr>
          <p:cNvSpPr txBox="1"/>
          <p:nvPr/>
        </p:nvSpPr>
        <p:spPr>
          <a:xfrm>
            <a:off x="457200" y="1219200"/>
            <a:ext cx="8381160" cy="46158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Bookman Old Style" panose="02050604050505020204" pitchFamily="18" charset="0"/>
              </a:rPr>
              <a:t>Our project has reached the goals which we expected it to reach, it decreased the redundancy of code by using the concepts of functions. But, as we know the function’s scope is only local to that particular C/C++ file. So, we combined the concept of User defined Header files along with the concept if functions to reach the desired result.</a:t>
            </a:r>
          </a:p>
          <a:p>
            <a:pPr marL="285750" indent="-285750" algn="just">
              <a:lnSpc>
                <a:spcPct val="150000"/>
              </a:lnSpc>
              <a:buFont typeface="Arial" panose="020B0604020202020204" pitchFamily="34" charset="0"/>
              <a:buChar char="•"/>
            </a:pPr>
            <a:r>
              <a:rPr lang="en-US" dirty="0">
                <a:latin typeface="Bookman Old Style" panose="02050604050505020204" pitchFamily="18" charset="0"/>
              </a:rPr>
              <a:t>The project has reached its goal of increasing the reusability of code to perform some most frequently performed operations on the Singly Linked Lists. </a:t>
            </a:r>
          </a:p>
          <a:p>
            <a:pPr marL="285750" indent="-285750" algn="just">
              <a:lnSpc>
                <a:spcPct val="150000"/>
              </a:lnSpc>
              <a:buFont typeface="Arial" panose="020B0604020202020204" pitchFamily="34" charset="0"/>
              <a:buChar char="•"/>
            </a:pPr>
            <a:r>
              <a:rPr lang="en-US" dirty="0">
                <a:latin typeface="Bookman Old Style" panose="02050604050505020204" pitchFamily="18" charset="0"/>
              </a:rPr>
              <a:t>We have written the functions in a User Defined Header File. The functions we wrote inside the header file are optimal and efficient. We used the concept of OOPS by making use of Classes and Objects.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1CBC3CC7-A897-ED4E-9191-13CA576E7A15}"/>
              </a:ext>
            </a:extLst>
          </p:cNvPr>
          <p:cNvSpPr/>
          <p:nvPr/>
        </p:nvSpPr>
        <p:spPr>
          <a:xfrm>
            <a:off x="572040" y="3428880"/>
            <a:ext cx="8076600" cy="75600"/>
          </a:xfrm>
          <a:prstGeom prst="rect">
            <a:avLst/>
          </a:prstGeom>
          <a:solidFill>
            <a:srgbClr val="7030A0"/>
          </a:solidFill>
          <a:ln w="25560">
            <a:solidFill>
              <a:srgbClr val="3A5F8B"/>
            </a:solidFill>
            <a:round/>
          </a:ln>
        </p:spPr>
      </p:sp>
      <p:sp>
        <p:nvSpPr>
          <p:cNvPr id="5" name="CustomShape 2">
            <a:extLst>
              <a:ext uri="{FF2B5EF4-FFF2-40B4-BE49-F238E27FC236}">
                <a16:creationId xmlns:a16="http://schemas.microsoft.com/office/drawing/2014/main" id="{89AD7D35-879A-BE47-BBCF-28B023535DC3}"/>
              </a:ext>
            </a:extLst>
          </p:cNvPr>
          <p:cNvSpPr/>
          <p:nvPr/>
        </p:nvSpPr>
        <p:spPr>
          <a:xfrm>
            <a:off x="495720" y="27432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Screenshots of Execution </a:t>
            </a:r>
            <a:endParaRPr dirty="0"/>
          </a:p>
        </p:txBody>
      </p:sp>
      <p:sp>
        <p:nvSpPr>
          <p:cNvPr id="6" name="CustomShape 3">
            <a:extLst>
              <a:ext uri="{FF2B5EF4-FFF2-40B4-BE49-F238E27FC236}">
                <a16:creationId xmlns:a16="http://schemas.microsoft.com/office/drawing/2014/main" id="{2EB530B1-798F-8B48-B56C-707AD5D61EF9}"/>
              </a:ext>
            </a:extLst>
          </p:cNvPr>
          <p:cNvSpPr/>
          <p:nvPr/>
        </p:nvSpPr>
        <p:spPr>
          <a:xfrm>
            <a:off x="724320" y="4570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06600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00779A85-3179-7B47-9D24-9EB0BFA5F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591" y="0"/>
            <a:ext cx="6460818" cy="6858000"/>
          </a:xfrm>
          <a:prstGeom prst="rect">
            <a:avLst/>
          </a:prstGeom>
        </p:spPr>
      </p:pic>
    </p:spTree>
    <p:extLst>
      <p:ext uri="{BB962C8B-B14F-4D97-AF65-F5344CB8AC3E}">
        <p14:creationId xmlns:p14="http://schemas.microsoft.com/office/powerpoint/2010/main" val="164965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44500" y="1089720"/>
            <a:ext cx="8381160" cy="75600"/>
          </a:xfrm>
          <a:prstGeom prst="rect">
            <a:avLst/>
          </a:prstGeom>
          <a:solidFill>
            <a:srgbClr val="7030A0"/>
          </a:solidFill>
          <a:ln w="25560">
            <a:solidFill>
              <a:srgbClr val="3A5F8B"/>
            </a:solidFill>
            <a:round/>
          </a:ln>
        </p:spPr>
      </p:sp>
      <p:sp>
        <p:nvSpPr>
          <p:cNvPr id="44" name="CustomShape 2"/>
          <p:cNvSpPr/>
          <p:nvPr/>
        </p:nvSpPr>
        <p:spPr>
          <a:xfrm>
            <a:off x="4445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Times New Roman" panose="02020603050405020304" pitchFamily="18" charset="0"/>
                <a:cs typeface="Times New Roman" panose="02020603050405020304" pitchFamily="18" charset="0"/>
              </a:rPr>
              <a:t>Outline</a:t>
            </a:r>
            <a:endParaRPr dirty="0">
              <a:solidFill>
                <a:srgbClr val="C00000"/>
              </a:solidFill>
              <a:latin typeface="Times New Roman" panose="02020603050405020304" pitchFamily="18" charset="0"/>
              <a:cs typeface="Times New Roman" panose="02020603050405020304" pitchFamily="18" charset="0"/>
            </a:endParaRPr>
          </a:p>
        </p:txBody>
      </p:sp>
      <p:sp>
        <p:nvSpPr>
          <p:cNvPr id="45" name="CustomShape 3"/>
          <p:cNvSpPr/>
          <p:nvPr/>
        </p:nvSpPr>
        <p:spPr>
          <a:xfrm>
            <a:off x="457200" y="1371600"/>
            <a:ext cx="8610600" cy="6096600"/>
          </a:xfrm>
          <a:prstGeom prst="rect">
            <a:avLst/>
          </a:prstGeom>
        </p:spPr>
        <p:txBody>
          <a:bodyPr lIns="90000" tIns="45000" rIns="90000" bIns="45000"/>
          <a:lstStyle/>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Abstract </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Introduction </a:t>
            </a:r>
          </a:p>
          <a:p>
            <a:pPr>
              <a:buFont typeface="Arial"/>
              <a:buChar char="•"/>
            </a:pPr>
            <a:r>
              <a:rPr lang="en-IN" sz="2000" b="1" dirty="0">
                <a:solidFill>
                  <a:srgbClr val="000000"/>
                </a:solidFill>
                <a:latin typeface="Times New Roman" panose="02020603050405020304" pitchFamily="18" charset="0"/>
                <a:cs typeface="Times New Roman" panose="02020603050405020304" pitchFamily="18" charset="0"/>
              </a:rPr>
              <a:t> Literature survey</a:t>
            </a:r>
          </a:p>
          <a:p>
            <a:pPr lvl="1">
              <a:buFont typeface="Arial"/>
              <a:buChar char="•"/>
            </a:pPr>
            <a:r>
              <a:rPr lang="en-IN" sz="2000" b="1" dirty="0">
                <a:solidFill>
                  <a:srgbClr val="000000"/>
                </a:solidFill>
                <a:latin typeface="Times New Roman" panose="02020603050405020304" pitchFamily="18" charset="0"/>
                <a:cs typeface="Times New Roman" panose="02020603050405020304" pitchFamily="18" charset="0"/>
              </a:rPr>
              <a:t> Existed system</a:t>
            </a:r>
          </a:p>
          <a:p>
            <a:pPr lvl="2"/>
            <a:r>
              <a:rPr lang="en-IN" sz="2000" dirty="0">
                <a:solidFill>
                  <a:srgbClr val="000000"/>
                </a:solidFill>
                <a:latin typeface="Times New Roman" panose="02020603050405020304" pitchFamily="18" charset="0"/>
                <a:cs typeface="Times New Roman" panose="02020603050405020304" pitchFamily="18" charset="0"/>
              </a:rPr>
              <a:t>- Problems in existed system</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Research Objective of Presentation</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Problem Definition</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Research work</a:t>
            </a:r>
          </a:p>
          <a:p>
            <a:r>
              <a:rPr lang="en-IN" sz="2000" b="1" dirty="0">
                <a:solidFill>
                  <a:srgbClr val="000000"/>
                </a:solidFill>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 Proposed  system architecture</a:t>
            </a:r>
          </a:p>
          <a:p>
            <a:r>
              <a:rPr lang="en-IN" sz="2000" dirty="0">
                <a:solidFill>
                  <a:srgbClr val="000000"/>
                </a:solidFill>
                <a:latin typeface="Times New Roman" panose="02020603050405020304" pitchFamily="18" charset="0"/>
                <a:cs typeface="Times New Roman" panose="02020603050405020304" pitchFamily="18" charset="0"/>
              </a:rPr>
              <a:t>	- Methods</a:t>
            </a:r>
          </a:p>
          <a:p>
            <a:r>
              <a:rPr lang="en-IN" sz="2000" dirty="0">
                <a:solidFill>
                  <a:srgbClr val="000000"/>
                </a:solidFill>
                <a:latin typeface="Times New Roman" panose="02020603050405020304" pitchFamily="18" charset="0"/>
                <a:cs typeface="Times New Roman" panose="02020603050405020304" pitchFamily="18" charset="0"/>
              </a:rPr>
              <a:t>	- Comparison of Proposed  system with an existed system</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Performance Measure</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Results	</a:t>
            </a:r>
            <a:endParaRPr lang="en-IN" sz="2000" dirty="0">
              <a:solidFill>
                <a:srgbClr val="000000"/>
              </a:solidFill>
              <a:latin typeface="Times New Roman" panose="02020603050405020304" pitchFamily="18" charset="0"/>
              <a:cs typeface="Times New Roman" panose="02020603050405020304" pitchFamily="18" charset="0"/>
            </a:endParaRP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Conclusion</a:t>
            </a:r>
          </a:p>
          <a:p>
            <a:pPr>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Future Work</a:t>
            </a:r>
          </a:p>
          <a:p>
            <a:endParaRPr lang="en-IN" sz="2000" b="1" dirty="0">
              <a:solidFill>
                <a:srgbClr val="000000"/>
              </a:solidFill>
              <a:latin typeface="Times New Roman" panose="02020603050405020304" pitchFamily="18" charset="0"/>
              <a:cs typeface="Times New Roman" panose="02020603050405020304" pitchFamily="18" charset="0"/>
            </a:endParaRPr>
          </a:p>
          <a:p>
            <a:endParaRPr lang="en-IN" sz="2000" b="1" dirty="0">
              <a:solidFill>
                <a:srgbClr val="000000"/>
              </a:solidFill>
              <a:latin typeface="Times New Roman" panose="02020603050405020304" pitchFamily="18" charset="0"/>
              <a:cs typeface="Times New Roman" panose="02020603050405020304" pitchFamily="18" charset="0"/>
            </a:endParaRPr>
          </a:p>
          <a:p>
            <a:r>
              <a:rPr lang="en-IN" sz="2000" b="1" dirty="0">
                <a:solidFill>
                  <a:srgbClr val="000000"/>
                </a:solidFill>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C27FC31-08C8-8C4B-9E4E-2FCDBCAE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0"/>
            <a:ext cx="6400800" cy="6858000"/>
          </a:xfrm>
          <a:prstGeom prst="rect">
            <a:avLst/>
          </a:prstGeom>
        </p:spPr>
      </p:pic>
    </p:spTree>
    <p:extLst>
      <p:ext uri="{BB962C8B-B14F-4D97-AF65-F5344CB8AC3E}">
        <p14:creationId xmlns:p14="http://schemas.microsoft.com/office/powerpoint/2010/main" val="239642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DE00BE-95F9-D74C-AB27-3A04F75F5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8100"/>
            <a:ext cx="6400800" cy="6781800"/>
          </a:xfrm>
          <a:prstGeom prst="rect">
            <a:avLst/>
          </a:prstGeom>
        </p:spPr>
      </p:pic>
    </p:spTree>
    <p:extLst>
      <p:ext uri="{BB962C8B-B14F-4D97-AF65-F5344CB8AC3E}">
        <p14:creationId xmlns:p14="http://schemas.microsoft.com/office/powerpoint/2010/main" val="1433199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ED6AC4-4360-8542-A5A1-EC355A617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0"/>
            <a:ext cx="6324600" cy="6858000"/>
          </a:xfrm>
          <a:prstGeom prst="rect">
            <a:avLst/>
          </a:prstGeom>
        </p:spPr>
      </p:pic>
    </p:spTree>
    <p:extLst>
      <p:ext uri="{BB962C8B-B14F-4D97-AF65-F5344CB8AC3E}">
        <p14:creationId xmlns:p14="http://schemas.microsoft.com/office/powerpoint/2010/main" val="500209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ED9131-05A8-EC49-81B6-D390A9BF8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0"/>
            <a:ext cx="6248400" cy="6858000"/>
          </a:xfrm>
          <a:prstGeom prst="rect">
            <a:avLst/>
          </a:prstGeom>
        </p:spPr>
      </p:pic>
    </p:spTree>
    <p:extLst>
      <p:ext uri="{BB962C8B-B14F-4D97-AF65-F5344CB8AC3E}">
        <p14:creationId xmlns:p14="http://schemas.microsoft.com/office/powerpoint/2010/main" val="3212114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799A29-51FE-1C4B-9E0F-D6B36D0DF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0"/>
            <a:ext cx="6172200" cy="6858000"/>
          </a:xfrm>
          <a:prstGeom prst="rect">
            <a:avLst/>
          </a:prstGeom>
        </p:spPr>
      </p:pic>
    </p:spTree>
    <p:extLst>
      <p:ext uri="{BB962C8B-B14F-4D97-AF65-F5344CB8AC3E}">
        <p14:creationId xmlns:p14="http://schemas.microsoft.com/office/powerpoint/2010/main" val="3611257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F56FD0-0777-C849-8357-75FF5228C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0"/>
            <a:ext cx="6172200" cy="6858000"/>
          </a:xfrm>
          <a:prstGeom prst="rect">
            <a:avLst/>
          </a:prstGeom>
        </p:spPr>
      </p:pic>
    </p:spTree>
    <p:extLst>
      <p:ext uri="{BB962C8B-B14F-4D97-AF65-F5344CB8AC3E}">
        <p14:creationId xmlns:p14="http://schemas.microsoft.com/office/powerpoint/2010/main" val="4012333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Times New Roman" panose="02020603050405020304" pitchFamily="18" charset="0"/>
                <a:cs typeface="Times New Roman" panose="02020603050405020304" pitchFamily="18" charset="0"/>
              </a:rPr>
              <a:t>Conclusion</a:t>
            </a:r>
            <a:endParaRPr sz="3200"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9570E2A-CC51-A64C-9038-57EBC3E58C26}"/>
              </a:ext>
            </a:extLst>
          </p:cNvPr>
          <p:cNvSpPr txBox="1"/>
          <p:nvPr/>
        </p:nvSpPr>
        <p:spPr>
          <a:xfrm>
            <a:off x="152400" y="1232500"/>
            <a:ext cx="8839200" cy="574426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900" dirty="0">
                <a:latin typeface="Bookman Old Style" panose="02050604050505020204" pitchFamily="18" charset="0"/>
              </a:rPr>
              <a:t>Our project provides a basis to increase the reusability of code and also the help in removing the redundant code. We generally make use of the functions which are declared/defined in the body of code.</a:t>
            </a:r>
          </a:p>
          <a:p>
            <a:pPr marL="342900" indent="-342900" algn="just">
              <a:lnSpc>
                <a:spcPct val="150000"/>
              </a:lnSpc>
              <a:buFont typeface="Arial" panose="020B0604020202020204" pitchFamily="34" charset="0"/>
              <a:buChar char="•"/>
            </a:pPr>
            <a:r>
              <a:rPr lang="en-US" sz="1900" dirty="0">
                <a:latin typeface="Bookman Old Style" panose="02050604050505020204" pitchFamily="18" charset="0"/>
              </a:rPr>
              <a:t>But the function’s scope is only local to that particular file. And it cannot be accessed among other files. So, to address this issue we can make use of Header Files.</a:t>
            </a:r>
          </a:p>
          <a:p>
            <a:pPr marL="342900" indent="-342900" algn="just">
              <a:lnSpc>
                <a:spcPct val="150000"/>
              </a:lnSpc>
              <a:buFont typeface="Arial" panose="020B0604020202020204" pitchFamily="34" charset="0"/>
              <a:buChar char="•"/>
            </a:pPr>
            <a:r>
              <a:rPr lang="en-US" sz="1900" dirty="0">
                <a:latin typeface="Bookman Old Style" panose="02050604050505020204" pitchFamily="18" charset="0"/>
              </a:rPr>
              <a:t>By making use of Header Files we can globally access the function that are defined in the header file. This therefore increases the code reusability and increase the efficiency by making use of the predefined functions in the applications/problems that are solved by using the Linked Lists concept.</a:t>
            </a:r>
          </a:p>
          <a:p>
            <a:pPr algn="just">
              <a:lnSpc>
                <a:spcPct val="150000"/>
              </a:lnSpc>
            </a:pPr>
            <a:r>
              <a:rPr lang="en-US" sz="1900" dirty="0">
                <a:latin typeface="Bookman Old Style" panose="02050604050505020204" pitchFamily="18" charset="0"/>
              </a:rPr>
              <a:t> </a:t>
            </a:r>
          </a:p>
          <a:p>
            <a:pPr marL="457200" indent="-457200" algn="just">
              <a:lnSpc>
                <a:spcPct val="150000"/>
              </a:lnSpc>
              <a:buFont typeface="Arial" panose="020B0604020202020204" pitchFamily="34" charset="0"/>
              <a:buChar char="•"/>
            </a:pPr>
            <a:endParaRPr lang="en-US" sz="1900" dirty="0">
              <a:latin typeface="Bookman Old Style" panose="020506040505050202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354106" cy="584775"/>
          </a:xfrm>
          <a:prstGeom prst="rect">
            <a:avLst/>
          </a:prstGeom>
        </p:spPr>
        <p:txBody>
          <a:bodyPr wrap="none">
            <a:spAutoFit/>
          </a:bodyPr>
          <a:lstStyle/>
          <a:p>
            <a:r>
              <a:rPr lang="en-IN" sz="3200" b="1" dirty="0">
                <a:solidFill>
                  <a:srgbClr val="C00000"/>
                </a:solidFill>
                <a:latin typeface="Times New Roman" panose="02020603050405020304" pitchFamily="18" charset="0"/>
                <a:cs typeface="Times New Roman" panose="02020603050405020304" pitchFamily="18" charset="0"/>
              </a:rPr>
              <a:t>Future</a:t>
            </a:r>
            <a:r>
              <a:rPr lang="en-IN" b="1" dirty="0">
                <a:solidFill>
                  <a:srgbClr val="C00000"/>
                </a:solidFill>
                <a:latin typeface="Times New Roman" panose="02020603050405020304" pitchFamily="18" charset="0"/>
                <a:cs typeface="Times New Roman" panose="02020603050405020304" pitchFamily="18" charset="0"/>
              </a:rPr>
              <a:t> </a:t>
            </a:r>
            <a:r>
              <a:rPr lang="en-IN" sz="3200" b="1" dirty="0">
                <a:solidFill>
                  <a:srgbClr val="C00000"/>
                </a:solidFill>
                <a:latin typeface="Times New Roman" panose="02020603050405020304" pitchFamily="18" charset="0"/>
                <a:cs typeface="Times New Roman" panose="02020603050405020304" pitchFamily="18" charset="0"/>
              </a:rPr>
              <a:t>work</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EB3EAD7-15CA-D04E-A76B-13EF96145C7D}"/>
              </a:ext>
            </a:extLst>
          </p:cNvPr>
          <p:cNvSpPr txBox="1"/>
          <p:nvPr/>
        </p:nvSpPr>
        <p:spPr>
          <a:xfrm>
            <a:off x="457200" y="1434031"/>
            <a:ext cx="8381160" cy="398993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900" dirty="0">
                <a:latin typeface="Bookman Old Style" panose="02050604050505020204" pitchFamily="18" charset="0"/>
              </a:rPr>
              <a:t>We primarily focused on Singly Linked Lists in this project as it is frequently used in competitive coding and other aspects. But, we can increase the scope of this project in the future by implementing this concept of custom header files to other types of linked lists i.e. Doubly Linked List and Circular Linked Lists.</a:t>
            </a:r>
          </a:p>
          <a:p>
            <a:pPr marL="285750" indent="-285750" algn="just">
              <a:lnSpc>
                <a:spcPct val="150000"/>
              </a:lnSpc>
              <a:buFont typeface="Arial" panose="020B0604020202020204" pitchFamily="34" charset="0"/>
              <a:buChar char="•"/>
            </a:pPr>
            <a:r>
              <a:rPr lang="en-US" sz="1900" dirty="0">
                <a:latin typeface="Bookman Old Style" panose="02050604050505020204" pitchFamily="18" charset="0"/>
              </a:rPr>
              <a:t>We included most of the frequently used functions in the Custom Header File. There are some other functions we can add in the future. For example, there is a possibility to add a merge and sort function to the existing model which we have worked 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167721"/>
            <a:ext cx="3124200" cy="1493358"/>
          </a:xfrm>
          <a:prstGeom prst="rect">
            <a:avLst/>
          </a:prstGeom>
          <a:noFill/>
        </p:spPr>
        <p:txBody>
          <a:bodyPr wrap="square" rtlCol="0">
            <a:spAutoFit/>
          </a:bodyPr>
          <a:lstStyle/>
          <a:p>
            <a:pPr>
              <a:lnSpc>
                <a:spcPct val="150000"/>
              </a:lnSpc>
            </a:pPr>
            <a:r>
              <a:rPr lang="en-IN" sz="3200" b="1" dirty="0">
                <a:solidFill>
                  <a:srgbClr val="C00000"/>
                </a:solidFill>
                <a:latin typeface="Times New Roman" panose="02020603050405020304" pitchFamily="18" charset="0"/>
                <a:cs typeface="Times New Roman" panose="02020603050405020304" pitchFamily="18" charset="0"/>
              </a:rPr>
              <a:t>References</a:t>
            </a:r>
            <a:endParaRPr lang="en-IN" sz="3200" dirty="0">
              <a:solidFill>
                <a:srgbClr val="C00000"/>
              </a:solidFill>
              <a:latin typeface="Times New Roman" panose="02020603050405020304" pitchFamily="18" charset="0"/>
              <a:cs typeface="Times New Roman" panose="02020603050405020304" pitchFamily="18" charset="0"/>
            </a:endParaRPr>
          </a:p>
          <a:p>
            <a:pPr>
              <a:lnSpc>
                <a:spcPct val="150000"/>
              </a:lnSpc>
            </a:pPr>
            <a:endParaRPr lang="en-US" sz="3200" dirty="0">
              <a:latin typeface="Calibri" pitchFamily="34" charset="0"/>
            </a:endParaRPr>
          </a:p>
        </p:txBody>
      </p:sp>
      <p:sp>
        <p:nvSpPr>
          <p:cNvPr id="2" name="TextBox 1">
            <a:extLst>
              <a:ext uri="{FF2B5EF4-FFF2-40B4-BE49-F238E27FC236}">
                <a16:creationId xmlns:a16="http://schemas.microsoft.com/office/drawing/2014/main" id="{F3EC19F4-3F4E-5446-B766-B6E80E37751F}"/>
              </a:ext>
            </a:extLst>
          </p:cNvPr>
          <p:cNvSpPr txBox="1"/>
          <p:nvPr/>
        </p:nvSpPr>
        <p:spPr>
          <a:xfrm>
            <a:off x="228600" y="1259414"/>
            <a:ext cx="8381160" cy="1358449"/>
          </a:xfrm>
          <a:prstGeom prst="rect">
            <a:avLst/>
          </a:prstGeom>
          <a:noFill/>
        </p:spPr>
        <p:txBody>
          <a:bodyPr wrap="square" rtlCol="0">
            <a:spAutoFit/>
          </a:bodyPr>
          <a:lstStyle/>
          <a:p>
            <a:pPr marL="457200" indent="-457200">
              <a:lnSpc>
                <a:spcPct val="150000"/>
              </a:lnSpc>
              <a:buFont typeface="+mj-lt"/>
              <a:buAutoNum type="arabicParenR"/>
            </a:pPr>
            <a:r>
              <a:rPr lang="en-US" sz="1900" dirty="0">
                <a:latin typeface="Bookman Old Style" panose="02050604050505020204" pitchFamily="18" charset="0"/>
                <a:hlinkClick r:id="rId2"/>
              </a:rPr>
              <a:t>https://learn.microsoft.com/en-us/cpp/cpp/header-files-cpp?view=msvc-170</a:t>
            </a:r>
            <a:endParaRPr lang="en-US" sz="1900" dirty="0">
              <a:latin typeface="Bookman Old Style" panose="02050604050505020204" pitchFamily="18" charset="0"/>
            </a:endParaRPr>
          </a:p>
          <a:p>
            <a:pPr marL="457200" indent="-457200">
              <a:lnSpc>
                <a:spcPct val="150000"/>
              </a:lnSpc>
              <a:buFont typeface="+mj-lt"/>
              <a:buAutoNum type="arabicParenR"/>
            </a:pPr>
            <a:r>
              <a:rPr lang="en-US" sz="1900" dirty="0">
                <a:latin typeface="Bookman Old Style" panose="02050604050505020204" pitchFamily="18" charset="0"/>
                <a:hlinkClick r:id="rId3"/>
              </a:rPr>
              <a:t>https://gcc.gnu.org/onlinedocs/gcc-12.2.0/libstdc++/manual/</a:t>
            </a:r>
            <a:endParaRPr lang="en-US" sz="1900" dirty="0">
              <a:latin typeface="Bookman Old Style" panose="020506040505050202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296260"/>
            <a:ext cx="8076600" cy="75600"/>
          </a:xfrm>
          <a:prstGeom prst="rect">
            <a:avLst/>
          </a:prstGeom>
          <a:solidFill>
            <a:srgbClr val="7030A0"/>
          </a:solidFill>
          <a:ln w="25560">
            <a:solidFill>
              <a:srgbClr val="3A5F8B"/>
            </a:solidFill>
            <a:round/>
          </a:ln>
        </p:spPr>
      </p:sp>
      <p:sp>
        <p:nvSpPr>
          <p:cNvPr id="83" name="CustomShape 2"/>
          <p:cNvSpPr/>
          <p:nvPr/>
        </p:nvSpPr>
        <p:spPr>
          <a:xfrm>
            <a:off x="304800" y="2535940"/>
            <a:ext cx="8152560" cy="760320"/>
          </a:xfrm>
          <a:prstGeom prst="rect">
            <a:avLst/>
          </a:prstGeom>
        </p:spPr>
        <p:txBody>
          <a:bodyPr lIns="90000" tIns="45000" rIns="90000" bIns="45000"/>
          <a:lstStyle/>
          <a:p>
            <a:pPr algn="ctr">
              <a:lnSpc>
                <a:spcPct val="100000"/>
              </a:lnSpc>
            </a:pPr>
            <a:r>
              <a:rPr lang="en-IN" sz="4400" b="1" dirty="0">
                <a:solidFill>
                  <a:srgbClr val="000000"/>
                </a:solidFill>
                <a:cs typeface="Times New Roman" panose="02020603050405020304" pitchFamily="18" charset="0"/>
              </a:rPr>
              <a:t>Abstract </a:t>
            </a:r>
            <a:endParaRPr dirty="0">
              <a:cs typeface="Times New Roman" panose="02020603050405020304" pitchFamily="18"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18340" y="597487"/>
            <a:ext cx="8381160" cy="75600"/>
          </a:xfrm>
          <a:prstGeom prst="rect">
            <a:avLst/>
          </a:prstGeom>
          <a:solidFill>
            <a:srgbClr val="7030A0"/>
          </a:solidFill>
          <a:ln w="25560">
            <a:solidFill>
              <a:srgbClr val="3A5F8B"/>
            </a:solidFill>
            <a:round/>
          </a:ln>
        </p:spPr>
      </p:sp>
      <p:sp>
        <p:nvSpPr>
          <p:cNvPr id="5" name="TextBox 4"/>
          <p:cNvSpPr txBox="1"/>
          <p:nvPr/>
        </p:nvSpPr>
        <p:spPr>
          <a:xfrm>
            <a:off x="318340" y="50512"/>
            <a:ext cx="3657600" cy="584775"/>
          </a:xfrm>
          <a:prstGeom prst="rect">
            <a:avLst/>
          </a:prstGeom>
          <a:noFill/>
        </p:spPr>
        <p:txBody>
          <a:bodyPr wrap="squar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ABSTRACT</a:t>
            </a:r>
          </a:p>
        </p:txBody>
      </p:sp>
      <p:sp>
        <p:nvSpPr>
          <p:cNvPr id="2" name="TextBox 1">
            <a:extLst>
              <a:ext uri="{FF2B5EF4-FFF2-40B4-BE49-F238E27FC236}">
                <a16:creationId xmlns:a16="http://schemas.microsoft.com/office/drawing/2014/main" id="{D47F36A8-4EE0-0446-BEDE-AABB94E3A603}"/>
              </a:ext>
            </a:extLst>
          </p:cNvPr>
          <p:cNvSpPr txBox="1"/>
          <p:nvPr/>
        </p:nvSpPr>
        <p:spPr>
          <a:xfrm>
            <a:off x="318340" y="762000"/>
            <a:ext cx="8711360" cy="5431487"/>
          </a:xfrm>
          <a:prstGeom prst="rect">
            <a:avLst/>
          </a:prstGeom>
          <a:noFill/>
        </p:spPr>
        <p:txBody>
          <a:bodyPr wrap="square" rtlCol="0">
            <a:spAutoFit/>
          </a:bodyPr>
          <a:lstStyle/>
          <a:p>
            <a:pPr algn="just">
              <a:lnSpc>
                <a:spcPct val="150000"/>
              </a:lnSpc>
            </a:pPr>
            <a:r>
              <a:rPr lang="en-IN" sz="1700" dirty="0">
                <a:latin typeface="Bookman Old Style" panose="02050604050505020204" pitchFamily="18" charset="0"/>
                <a:cs typeface="Times New Roman" panose="02020603050405020304" pitchFamily="18" charset="0"/>
              </a:rPr>
              <a:t>The idea of our project is to increase the reusability and ease of insertion, deletion etc in a Linked List. There isn’t an existing solution that addresses the issue of increasing the reusability of code. In our project we will be including the following functions that can help in performing specific operations on linked lists.</a:t>
            </a:r>
          </a:p>
          <a:p>
            <a:pPr marL="285750" lvl="0" indent="-285750" algn="just">
              <a:lnSpc>
                <a:spcPct val="150000"/>
              </a:lnSpc>
              <a:buFont typeface="Arial" panose="020B0604020202020204" pitchFamily="34" charset="0"/>
              <a:buChar char="•"/>
            </a:pPr>
            <a:r>
              <a:rPr lang="en-IN" sz="1700" dirty="0">
                <a:latin typeface="Bookman Old Style" panose="02050604050505020204" pitchFamily="18" charset="0"/>
                <a:cs typeface="Times New Roman" panose="02020603050405020304" pitchFamily="18" charset="0"/>
              </a:rPr>
              <a:t>Insert </a:t>
            </a:r>
          </a:p>
          <a:p>
            <a:pPr marL="285750" lvl="0" indent="-285750" algn="just">
              <a:lnSpc>
                <a:spcPct val="150000"/>
              </a:lnSpc>
              <a:buFont typeface="Arial" panose="020B0604020202020204" pitchFamily="34" charset="0"/>
              <a:buChar char="•"/>
            </a:pPr>
            <a:r>
              <a:rPr lang="en-IN" sz="1700" dirty="0">
                <a:latin typeface="Bookman Old Style" panose="02050604050505020204" pitchFamily="18" charset="0"/>
                <a:cs typeface="Times New Roman" panose="02020603050405020304" pitchFamily="18" charset="0"/>
              </a:rPr>
              <a:t>Delete </a:t>
            </a:r>
          </a:p>
          <a:p>
            <a:pPr marL="285750" lvl="0" indent="-285750" algn="just">
              <a:lnSpc>
                <a:spcPct val="150000"/>
              </a:lnSpc>
              <a:buFont typeface="Arial" panose="020B0604020202020204" pitchFamily="34" charset="0"/>
              <a:buChar char="•"/>
            </a:pPr>
            <a:r>
              <a:rPr lang="en-IN" sz="1700" dirty="0">
                <a:latin typeface="Bookman Old Style" panose="02050604050505020204" pitchFamily="18" charset="0"/>
                <a:cs typeface="Times New Roman" panose="02020603050405020304" pitchFamily="18" charset="0"/>
              </a:rPr>
              <a:t>Detect cycles and remove cycles </a:t>
            </a:r>
          </a:p>
          <a:p>
            <a:pPr marL="285750" lvl="0" indent="-285750" algn="just">
              <a:lnSpc>
                <a:spcPts val="2160"/>
              </a:lnSpc>
              <a:buFont typeface="Arial" panose="020B0604020202020204" pitchFamily="34" charset="0"/>
              <a:buChar char="•"/>
            </a:pPr>
            <a:r>
              <a:rPr lang="en-IN" sz="1700" dirty="0">
                <a:latin typeface="Bookman Old Style" panose="02050604050505020204" pitchFamily="18" charset="0"/>
                <a:cs typeface="Times New Roman" panose="02020603050405020304" pitchFamily="18" charset="0"/>
              </a:rPr>
              <a:t>Check whether two linked lists are connected or not </a:t>
            </a:r>
          </a:p>
          <a:p>
            <a:pPr marL="285750" lvl="0" indent="-285750" algn="just">
              <a:lnSpc>
                <a:spcPct val="150000"/>
              </a:lnSpc>
              <a:buFont typeface="Arial" panose="020B0604020202020204" pitchFamily="34" charset="0"/>
              <a:buChar char="•"/>
            </a:pPr>
            <a:r>
              <a:rPr lang="en-IN" sz="1700" dirty="0">
                <a:latin typeface="Bookman Old Style" panose="02050604050505020204" pitchFamily="18" charset="0"/>
                <a:cs typeface="Times New Roman" panose="02020603050405020304" pitchFamily="18" charset="0"/>
              </a:rPr>
              <a:t>Reversing </a:t>
            </a:r>
          </a:p>
          <a:p>
            <a:pPr marL="285750" lvl="0" indent="-285750" algn="just">
              <a:lnSpc>
                <a:spcPct val="150000"/>
              </a:lnSpc>
              <a:buFont typeface="Arial" panose="020B0604020202020204" pitchFamily="34" charset="0"/>
              <a:buChar char="•"/>
            </a:pPr>
            <a:r>
              <a:rPr lang="en-IN" sz="1700" dirty="0">
                <a:latin typeface="Bookman Old Style" panose="02050604050505020204" pitchFamily="18" charset="0"/>
                <a:cs typeface="Times New Roman" panose="02020603050405020304" pitchFamily="18" charset="0"/>
              </a:rPr>
              <a:t>Sorting </a:t>
            </a:r>
          </a:p>
          <a:p>
            <a:pPr marL="285750" lvl="0" indent="-285750" algn="just">
              <a:lnSpc>
                <a:spcPct val="150000"/>
              </a:lnSpc>
              <a:buFont typeface="Arial" panose="020B0604020202020204" pitchFamily="34" charset="0"/>
              <a:buChar char="•"/>
            </a:pPr>
            <a:r>
              <a:rPr lang="en-IN" sz="1700" dirty="0">
                <a:latin typeface="Bookman Old Style" panose="02050604050505020204" pitchFamily="18" charset="0"/>
                <a:cs typeface="Times New Roman" panose="02020603050405020304" pitchFamily="18" charset="0"/>
              </a:rPr>
              <a:t>Checking a key in a linked list</a:t>
            </a:r>
          </a:p>
          <a:p>
            <a:pPr algn="just">
              <a:lnSpc>
                <a:spcPct val="150000"/>
              </a:lnSpc>
            </a:pPr>
            <a:r>
              <a:rPr lang="en-IN" sz="1700" dirty="0">
                <a:latin typeface="Bookman Old Style" panose="02050604050505020204" pitchFamily="18" charset="0"/>
                <a:cs typeface="Times New Roman" panose="02020603050405020304" pitchFamily="18" charset="0"/>
              </a:rPr>
              <a:t>Operations on linked lists are done by calling the functions </a:t>
            </a:r>
            <a:r>
              <a:rPr lang="en-GB" sz="1700" dirty="0">
                <a:latin typeface="Bookman Old Style" panose="02050604050505020204" pitchFamily="18" charset="0"/>
                <a:cs typeface="Times New Roman" panose="02020603050405020304" pitchFamily="18" charset="0"/>
              </a:rPr>
              <a:t>enclosed in a Custom Header file which we created to increase the reusability of code. </a:t>
            </a:r>
            <a:endParaRPr lang="en-US" sz="1700" dirty="0">
              <a:latin typeface="Bookman Old Style" panose="020506040505050202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66700" y="3353520"/>
            <a:ext cx="8381520" cy="75480"/>
          </a:xfrm>
          <a:prstGeom prst="rect">
            <a:avLst/>
          </a:prstGeom>
          <a:solidFill>
            <a:srgbClr val="7030A0"/>
          </a:solidFill>
          <a:ln w="25560">
            <a:solidFill>
              <a:srgbClr val="3A5F8B"/>
            </a:solidFill>
            <a:round/>
          </a:ln>
        </p:spPr>
      </p:sp>
      <p:sp>
        <p:nvSpPr>
          <p:cNvPr id="47" name="CustomShape 2"/>
          <p:cNvSpPr/>
          <p:nvPr/>
        </p:nvSpPr>
        <p:spPr>
          <a:xfrm>
            <a:off x="-876300" y="251532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381420" y="805920"/>
            <a:ext cx="8381160" cy="75600"/>
          </a:xfrm>
          <a:prstGeom prst="rect">
            <a:avLst/>
          </a:prstGeom>
          <a:solidFill>
            <a:srgbClr val="7030A0"/>
          </a:solidFill>
          <a:ln w="25560">
            <a:solidFill>
              <a:srgbClr val="3A5F8B"/>
            </a:solidFill>
            <a:round/>
          </a:ln>
        </p:spPr>
      </p:sp>
      <p:sp>
        <p:nvSpPr>
          <p:cNvPr id="50" name="CustomShape 2"/>
          <p:cNvSpPr/>
          <p:nvPr/>
        </p:nvSpPr>
        <p:spPr>
          <a:xfrm>
            <a:off x="381420" y="228600"/>
            <a:ext cx="8381160" cy="577440"/>
          </a:xfrm>
          <a:prstGeom prst="rect">
            <a:avLst/>
          </a:prstGeom>
        </p:spPr>
        <p:txBody>
          <a:bodyPr lIns="90000" tIns="45000" rIns="90000" bIns="45000"/>
          <a:lstStyle/>
          <a:p>
            <a:pPr>
              <a:lnSpc>
                <a:spcPct val="100000"/>
              </a:lnSpc>
            </a:pPr>
            <a:r>
              <a:rPr lang="en-IN" sz="3200" b="1" dirty="0">
                <a:solidFill>
                  <a:srgbClr val="C00000"/>
                </a:solidFill>
                <a:latin typeface="Times New Roman" panose="02020603050405020304" pitchFamily="18" charset="0"/>
                <a:cs typeface="Times New Roman" panose="02020603050405020304" pitchFamily="18" charset="0"/>
              </a:rPr>
              <a:t>Introduction</a:t>
            </a:r>
            <a:endParaRPr dirty="0">
              <a:solidFill>
                <a:srgbClr val="C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16320" y="958440"/>
            <a:ext cx="8546260" cy="618284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900" dirty="0">
                <a:latin typeface="Bookman Old Style" panose="02050604050505020204" pitchFamily="18" charset="0"/>
                <a:cs typeface="Times New Roman" panose="02020603050405020304" pitchFamily="18" charset="0"/>
              </a:rPr>
              <a:t>Linked list is a widely used data structure which is mainly used in Image Viewer, Previous and next page in a web browser, music player etc.</a:t>
            </a:r>
          </a:p>
          <a:p>
            <a:pPr marL="285750" indent="-285750" algn="just">
              <a:lnSpc>
                <a:spcPct val="150000"/>
              </a:lnSpc>
              <a:buFont typeface="Arial" panose="020B0604020202020204" pitchFamily="34" charset="0"/>
              <a:buChar char="•"/>
            </a:pPr>
            <a:r>
              <a:rPr lang="en-US" sz="1900" b="1" dirty="0">
                <a:latin typeface="Bookman Old Style" panose="02050604050505020204" pitchFamily="18" charset="0"/>
                <a:cs typeface="Times New Roman" panose="02020603050405020304" pitchFamily="18" charset="0"/>
              </a:rPr>
              <a:t>There are majorly two types of Linked Lists </a:t>
            </a:r>
            <a:r>
              <a:rPr lang="en-US" sz="1900" dirty="0">
                <a:latin typeface="Bookman Old Style" panose="02050604050505020204" pitchFamily="18" charset="0"/>
                <a:cs typeface="Times New Roman" panose="02020603050405020304" pitchFamily="18" charset="0"/>
              </a:rPr>
              <a:t>:</a:t>
            </a:r>
          </a:p>
          <a:p>
            <a:pPr marL="800100" lvl="1" indent="-342900" algn="just">
              <a:lnSpc>
                <a:spcPct val="150000"/>
              </a:lnSpc>
              <a:buFont typeface="+mj-lt"/>
              <a:buAutoNum type="arabicPeriod"/>
            </a:pPr>
            <a:r>
              <a:rPr lang="en-US" sz="1900" dirty="0">
                <a:latin typeface="Bookman Old Style" panose="02050604050505020204" pitchFamily="18" charset="0"/>
                <a:cs typeface="Times New Roman" panose="02020603050405020304" pitchFamily="18" charset="0"/>
              </a:rPr>
              <a:t>Singly Linked Lists</a:t>
            </a:r>
          </a:p>
          <a:p>
            <a:pPr marL="800100" lvl="1" indent="-342900" algn="just">
              <a:lnSpc>
                <a:spcPct val="150000"/>
              </a:lnSpc>
              <a:buFont typeface="+mj-lt"/>
              <a:buAutoNum type="arabicPeriod"/>
            </a:pPr>
            <a:r>
              <a:rPr lang="en-US" sz="1900" dirty="0">
                <a:latin typeface="Bookman Old Style" panose="02050604050505020204" pitchFamily="18" charset="0"/>
                <a:cs typeface="Times New Roman" panose="02020603050405020304" pitchFamily="18" charset="0"/>
              </a:rPr>
              <a:t>Doubly Linked Lists  </a:t>
            </a:r>
          </a:p>
          <a:p>
            <a:pPr marL="285750" indent="-285750" algn="just">
              <a:lnSpc>
                <a:spcPct val="150000"/>
              </a:lnSpc>
              <a:buFont typeface="Arial" panose="020B0604020202020204" pitchFamily="34" charset="0"/>
              <a:buChar char="•"/>
            </a:pPr>
            <a:r>
              <a:rPr lang="en-US" sz="1900" dirty="0">
                <a:latin typeface="Bookman Old Style" panose="02050604050505020204" pitchFamily="18" charset="0"/>
                <a:cs typeface="Times New Roman" panose="02020603050405020304" pitchFamily="18" charset="0"/>
              </a:rPr>
              <a:t>Linked Lists are used  in many competitive programming problems and some web applications etc. In such cases we cannot repeated write the same code to perform necessary operations on the linked lists.</a:t>
            </a:r>
          </a:p>
          <a:p>
            <a:pPr marL="285750" indent="-285750" algn="just">
              <a:lnSpc>
                <a:spcPct val="150000"/>
              </a:lnSpc>
              <a:buFont typeface="Arial" panose="020B0604020202020204" pitchFamily="34" charset="0"/>
              <a:buChar char="•"/>
            </a:pPr>
            <a:r>
              <a:rPr lang="en-US" sz="1900" dirty="0">
                <a:latin typeface="Bookman Old Style" panose="02050604050505020204" pitchFamily="18" charset="0"/>
                <a:cs typeface="Times New Roman" panose="02020603050405020304" pitchFamily="18" charset="0"/>
              </a:rPr>
              <a:t>Hence, in order to overcome this issue we came up with an idea to include some frequently used operations in the form of functions inside a header file.</a:t>
            </a:r>
          </a:p>
          <a:p>
            <a:pPr algn="just">
              <a:lnSpc>
                <a:spcPct val="150000"/>
              </a:lnSpc>
            </a:pPr>
            <a:endParaRPr lang="en-US" sz="1900" dirty="0">
              <a:latin typeface="Bookman Old Style" panose="020506040505050202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72040" y="3361680"/>
            <a:ext cx="8076600" cy="75600"/>
          </a:xfrm>
          <a:prstGeom prst="rect">
            <a:avLst/>
          </a:prstGeom>
          <a:solidFill>
            <a:srgbClr val="7030A0"/>
          </a:solidFill>
          <a:ln w="25560">
            <a:solidFill>
              <a:srgbClr val="3A5F8B"/>
            </a:solidFill>
            <a:round/>
          </a:ln>
        </p:spPr>
      </p:sp>
      <p:sp>
        <p:nvSpPr>
          <p:cNvPr id="62" name="CustomShape 2"/>
          <p:cNvSpPr/>
          <p:nvPr/>
        </p:nvSpPr>
        <p:spPr>
          <a:xfrm>
            <a:off x="495720" y="26686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dirty="0"/>
          </a:p>
        </p:txBody>
      </p:sp>
      <p:sp>
        <p:nvSpPr>
          <p:cNvPr id="63" name="CustomShape 3"/>
          <p:cNvSpPr/>
          <p:nvPr/>
        </p:nvSpPr>
        <p:spPr>
          <a:xfrm>
            <a:off x="724320" y="3898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241300" y="838200"/>
            <a:ext cx="8381160" cy="75600"/>
          </a:xfrm>
          <a:prstGeom prst="rect">
            <a:avLst/>
          </a:prstGeom>
          <a:solidFill>
            <a:srgbClr val="7030A0"/>
          </a:solidFill>
          <a:ln w="25560">
            <a:solidFill>
              <a:srgbClr val="3A5F8B"/>
            </a:solidFill>
            <a:round/>
          </a:ln>
        </p:spPr>
      </p:sp>
      <p:sp>
        <p:nvSpPr>
          <p:cNvPr id="65" name="CustomShape 2"/>
          <p:cNvSpPr/>
          <p:nvPr/>
        </p:nvSpPr>
        <p:spPr>
          <a:xfrm>
            <a:off x="228600" y="152400"/>
            <a:ext cx="8381160" cy="577440"/>
          </a:xfrm>
          <a:prstGeom prst="rect">
            <a:avLst/>
          </a:prstGeom>
        </p:spPr>
        <p:txBody>
          <a:bodyPr lIns="90000" tIns="45000" rIns="90000" bIns="45000"/>
          <a:lstStyle/>
          <a:p>
            <a:pPr>
              <a:lnSpc>
                <a:spcPct val="100000"/>
              </a:lnSpc>
            </a:pPr>
            <a:r>
              <a:rPr lang="en-US" sz="3200" b="1" dirty="0">
                <a:solidFill>
                  <a:srgbClr val="C00000"/>
                </a:solidFill>
                <a:latin typeface="Times New Roman" panose="02020603050405020304" pitchFamily="18" charset="0"/>
                <a:cs typeface="Times New Roman" panose="02020603050405020304" pitchFamily="18" charset="0"/>
              </a:rPr>
              <a:t>Existing system</a:t>
            </a:r>
            <a:endParaRPr sz="3200" b="1" dirty="0">
              <a:solidFill>
                <a:srgbClr val="C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9B0193F-A86A-2548-9BC9-DE9F05F86B9F}"/>
              </a:ext>
            </a:extLst>
          </p:cNvPr>
          <p:cNvSpPr txBox="1"/>
          <p:nvPr/>
        </p:nvSpPr>
        <p:spPr>
          <a:xfrm>
            <a:off x="196850" y="919960"/>
            <a:ext cx="8750300" cy="6086282"/>
          </a:xfrm>
          <a:prstGeom prst="rect">
            <a:avLst/>
          </a:prstGeom>
          <a:noFill/>
        </p:spPr>
        <p:txBody>
          <a:bodyPr wrap="square" rtlCol="0">
            <a:spAutoFit/>
          </a:bodyPr>
          <a:lstStyle/>
          <a:p>
            <a:pPr algn="just">
              <a:lnSpc>
                <a:spcPct val="150000"/>
              </a:lnSpc>
            </a:pPr>
            <a:r>
              <a:rPr lang="en-US" sz="1900" dirty="0">
                <a:latin typeface="Bookman Old Style" panose="02050604050505020204" pitchFamily="18" charset="0"/>
              </a:rPr>
              <a:t>There are no fully working or well efficient existing solutions for the problem statement which we have chosen. But, one of the Existing Systems is given below :-</a:t>
            </a:r>
          </a:p>
          <a:p>
            <a:pPr marL="457200" indent="-457200" algn="just">
              <a:lnSpc>
                <a:spcPct val="150000"/>
              </a:lnSpc>
              <a:buFont typeface="+mj-lt"/>
              <a:buAutoNum type="arabicParenR"/>
            </a:pPr>
            <a:r>
              <a:rPr lang="en-US" sz="1900" b="1" u="sng" dirty="0">
                <a:latin typeface="Bookman Old Style" panose="02050604050505020204" pitchFamily="18" charset="0"/>
              </a:rPr>
              <a:t>Using Functions :-</a:t>
            </a:r>
          </a:p>
          <a:p>
            <a:pPr algn="just">
              <a:lnSpc>
                <a:spcPct val="150000"/>
              </a:lnSpc>
            </a:pPr>
            <a:r>
              <a:rPr lang="en-US" sz="1900" b="1" dirty="0">
                <a:latin typeface="Bookman Old Style" panose="02050604050505020204" pitchFamily="18" charset="0"/>
              </a:rPr>
              <a:t>      </a:t>
            </a:r>
            <a:r>
              <a:rPr lang="en-US" sz="1900" dirty="0">
                <a:latin typeface="Bookman Old Style" panose="02050604050505020204" pitchFamily="18" charset="0"/>
              </a:rPr>
              <a:t>We generally use functions to increase the reusability of our code and to decrease the effort. So hence we can make use of functions concept to perform operations on Singly Linked Lists such as Insertion, deletion etc.</a:t>
            </a:r>
          </a:p>
          <a:p>
            <a:pPr algn="just">
              <a:lnSpc>
                <a:spcPct val="150000"/>
              </a:lnSpc>
            </a:pPr>
            <a:r>
              <a:rPr lang="en-US" sz="1900" b="1" u="sng" dirty="0">
                <a:latin typeface="Bookman Old Style" panose="02050604050505020204" pitchFamily="18" charset="0"/>
              </a:rPr>
              <a:t>Disadvantages of Existing System :-</a:t>
            </a:r>
          </a:p>
          <a:p>
            <a:pPr algn="just">
              <a:lnSpc>
                <a:spcPct val="150000"/>
              </a:lnSpc>
            </a:pPr>
            <a:r>
              <a:rPr lang="en-US" sz="1900" dirty="0">
                <a:latin typeface="Bookman Old Style" panose="02050604050505020204" pitchFamily="18" charset="0"/>
              </a:rPr>
              <a:t>There is no Header File which can be used to perform basic operations on the Singly Linked Lists. Functions can be used at a local scope/global scope. But, the functions in one file cannot be accessed in a different C/C++ File. </a:t>
            </a:r>
          </a:p>
          <a:p>
            <a:pPr algn="just"/>
            <a:endParaRPr lang="en-US" sz="1900" dirty="0">
              <a:latin typeface="Bookman Old Style" panose="0205060405050502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353280"/>
            <a:ext cx="8076600" cy="75600"/>
          </a:xfrm>
          <a:prstGeom prst="rect">
            <a:avLst/>
          </a:prstGeom>
          <a:solidFill>
            <a:srgbClr val="7030A0"/>
          </a:solidFill>
          <a:ln w="25560">
            <a:solidFill>
              <a:srgbClr val="3A5F8B"/>
            </a:solidFill>
            <a:round/>
          </a:ln>
        </p:spPr>
      </p:sp>
      <p:sp>
        <p:nvSpPr>
          <p:cNvPr id="83" name="CustomShape 2"/>
          <p:cNvSpPr/>
          <p:nvPr/>
        </p:nvSpPr>
        <p:spPr>
          <a:xfrm>
            <a:off x="457560" y="259092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{848BC0A3-420B-AF41-AAD5-3E02AE708B14}tf16401369</Template>
  <TotalTime>12443</TotalTime>
  <Words>1467</Words>
  <Application>Microsoft Macintosh PowerPoint</Application>
  <PresentationFormat>On-screen Show (4:3)</PresentationFormat>
  <Paragraphs>185</Paragraphs>
  <Slides>29</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Black</vt:lpstr>
      <vt:lpstr>Bookman Old Style</vt:lpstr>
      <vt:lpstr>Calibri</vt:lpstr>
      <vt:lpstr>Calibri Light</vt:lpstr>
      <vt:lpstr>Rockwell</vt:lpstr>
      <vt:lpstr>Times New Roman</vt:lpstr>
      <vt:lpstr>Wingdings</vt:lpstr>
      <vt:lpstr>Atlas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Microsoft Office User</cp:lastModifiedBy>
  <cp:revision>740</cp:revision>
  <dcterms:modified xsi:type="dcterms:W3CDTF">2022-11-03T03:22:01Z</dcterms:modified>
</cp:coreProperties>
</file>