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3"/>
  </p:notesMasterIdLst>
  <p:sldIdLst>
    <p:sldId id="318" r:id="rId5"/>
    <p:sldId id="325" r:id="rId6"/>
    <p:sldId id="300" r:id="rId7"/>
    <p:sldId id="319" r:id="rId8"/>
    <p:sldId id="333" r:id="rId9"/>
    <p:sldId id="265" r:id="rId10"/>
    <p:sldId id="320" r:id="rId11"/>
    <p:sldId id="272" r:id="rId12"/>
    <p:sldId id="306" r:id="rId13"/>
    <p:sldId id="312" r:id="rId14"/>
    <p:sldId id="316" r:id="rId15"/>
    <p:sldId id="314" r:id="rId16"/>
    <p:sldId id="324" r:id="rId17"/>
    <p:sldId id="326" r:id="rId18"/>
    <p:sldId id="327" r:id="rId19"/>
    <p:sldId id="334" r:id="rId20"/>
    <p:sldId id="337" r:id="rId21"/>
    <p:sldId id="321" r:id="rId22"/>
    <p:sldId id="328" r:id="rId23"/>
    <p:sldId id="330" r:id="rId24"/>
    <p:sldId id="331" r:id="rId25"/>
    <p:sldId id="339" r:id="rId26"/>
    <p:sldId id="338" r:id="rId27"/>
    <p:sldId id="322" r:id="rId28"/>
    <p:sldId id="269" r:id="rId29"/>
    <p:sldId id="323" r:id="rId30"/>
    <p:sldId id="332" r:id="rId31"/>
    <p:sldId id="32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1F88E-D113-471E-9740-6DF0683D10B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C04FC4-DF62-467C-AE39-47230635C444}">
      <dgm:prSet/>
      <dgm:spPr/>
      <dgm:t>
        <a:bodyPr/>
        <a:lstStyle/>
        <a:p>
          <a:r>
            <a:rPr lang="en-IN" b="0" i="0" dirty="0"/>
            <a:t>develop a medical insurance fraud detection system. </a:t>
          </a:r>
          <a:endParaRPr lang="en-US" dirty="0"/>
        </a:p>
      </dgm:t>
    </dgm:pt>
    <dgm:pt modelId="{74B79C55-C10C-4EFD-A369-C39B93058362}" type="parTrans" cxnId="{D86D6736-376C-4C39-9732-865A0A6D00A0}">
      <dgm:prSet/>
      <dgm:spPr/>
      <dgm:t>
        <a:bodyPr/>
        <a:lstStyle/>
        <a:p>
          <a:endParaRPr lang="en-US"/>
        </a:p>
      </dgm:t>
    </dgm:pt>
    <dgm:pt modelId="{1642F26B-FC0C-49A1-8D86-450D05F3040D}" type="sibTrans" cxnId="{D86D6736-376C-4C39-9732-865A0A6D00A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578441A-A13F-4A04-B22C-6DEA83DC6A87}">
      <dgm:prSet/>
      <dgm:spPr/>
      <dgm:t>
        <a:bodyPr/>
        <a:lstStyle/>
        <a:p>
          <a:r>
            <a:rPr lang="en-IN" b="0" i="0"/>
            <a:t>Integrate multiple big datasets to enhance fraud detection capabilities. </a:t>
          </a:r>
          <a:endParaRPr lang="en-US"/>
        </a:p>
      </dgm:t>
    </dgm:pt>
    <dgm:pt modelId="{4F5488DD-C4B6-4E53-86EC-CFD157AEF2AA}" type="parTrans" cxnId="{81A424EE-303B-4DAB-9EB3-D2DCF4FD9C44}">
      <dgm:prSet/>
      <dgm:spPr/>
      <dgm:t>
        <a:bodyPr/>
        <a:lstStyle/>
        <a:p>
          <a:endParaRPr lang="en-US"/>
        </a:p>
      </dgm:t>
    </dgm:pt>
    <dgm:pt modelId="{AF807E7D-D262-40BB-9C4E-2FA081C64306}" type="sibTrans" cxnId="{81A424EE-303B-4DAB-9EB3-D2DCF4FD9C4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9240320-3F17-4F22-932C-B0B1CCF6871C}">
      <dgm:prSet/>
      <dgm:spPr/>
      <dgm:t>
        <a:bodyPr/>
        <a:lstStyle/>
        <a:p>
          <a:r>
            <a:rPr lang="en-IN" b="0" i="0"/>
            <a:t>Utilize machine learning algorithms for predictive analytics and anomaly detection. </a:t>
          </a:r>
          <a:endParaRPr lang="en-US"/>
        </a:p>
      </dgm:t>
    </dgm:pt>
    <dgm:pt modelId="{37083BA9-8342-4BD9-B78F-AB3F9E397E9B}" type="parTrans" cxnId="{0CCA63C0-0EB0-4EA3-B68F-6BB765BEDE39}">
      <dgm:prSet/>
      <dgm:spPr/>
      <dgm:t>
        <a:bodyPr/>
        <a:lstStyle/>
        <a:p>
          <a:endParaRPr lang="en-US"/>
        </a:p>
      </dgm:t>
    </dgm:pt>
    <dgm:pt modelId="{2AEBC5C2-6DB1-431A-9503-CE1FE1034486}" type="sibTrans" cxnId="{0CCA63C0-0EB0-4EA3-B68F-6BB765BEDE3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4F6C5E-3F70-44FB-A67C-B454544DB101}">
      <dgm:prSet/>
      <dgm:spPr/>
      <dgm:t>
        <a:bodyPr/>
        <a:lstStyle/>
        <a:p>
          <a:r>
            <a:rPr lang="en-IN" b="0" i="0"/>
            <a:t>Assist government agencies in identifying and preventing fraudulent activities in the medical insurance market</a:t>
          </a:r>
          <a:endParaRPr lang="en-US"/>
        </a:p>
      </dgm:t>
    </dgm:pt>
    <dgm:pt modelId="{7FB65200-C76C-4F04-961E-4885CBE98ED2}" type="parTrans" cxnId="{BD38F7C9-E46F-4E98-B16E-0BBEBCFCFB11}">
      <dgm:prSet/>
      <dgm:spPr/>
      <dgm:t>
        <a:bodyPr/>
        <a:lstStyle/>
        <a:p>
          <a:endParaRPr lang="en-US"/>
        </a:p>
      </dgm:t>
    </dgm:pt>
    <dgm:pt modelId="{63354C5C-988E-45AB-9639-9AF33A33D0F0}" type="sibTrans" cxnId="{BD38F7C9-E46F-4E98-B16E-0BBEBCFCFB1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C2E2E4-9864-4EF0-8D90-96F89B369422}" type="pres">
      <dgm:prSet presAssocID="{A6E1F88E-D113-471E-9740-6DF0683D10B4}" presName="Name0" presStyleCnt="0">
        <dgm:presLayoutVars>
          <dgm:animLvl val="lvl"/>
          <dgm:resizeHandles val="exact"/>
        </dgm:presLayoutVars>
      </dgm:prSet>
      <dgm:spPr/>
    </dgm:pt>
    <dgm:pt modelId="{560739D8-3C2C-4375-BCCB-32AC6E7A5160}" type="pres">
      <dgm:prSet presAssocID="{C0C04FC4-DF62-467C-AE39-47230635C444}" presName="compositeNode" presStyleCnt="0">
        <dgm:presLayoutVars>
          <dgm:bulletEnabled val="1"/>
        </dgm:presLayoutVars>
      </dgm:prSet>
      <dgm:spPr/>
    </dgm:pt>
    <dgm:pt modelId="{021EE218-91D9-47AD-BBBA-E98E6825BEE4}" type="pres">
      <dgm:prSet presAssocID="{C0C04FC4-DF62-467C-AE39-47230635C444}" presName="bgRect" presStyleLbl="alignNode1" presStyleIdx="0" presStyleCnt="4"/>
      <dgm:spPr/>
    </dgm:pt>
    <dgm:pt modelId="{91E24385-EAD7-4E5F-B09C-5AB6D6AD21D5}" type="pres">
      <dgm:prSet presAssocID="{1642F26B-FC0C-49A1-8D86-450D05F3040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32917F9-F66E-4319-A69E-955806FEE1ED}" type="pres">
      <dgm:prSet presAssocID="{C0C04FC4-DF62-467C-AE39-47230635C444}" presName="nodeRect" presStyleLbl="alignNode1" presStyleIdx="0" presStyleCnt="4">
        <dgm:presLayoutVars>
          <dgm:bulletEnabled val="1"/>
        </dgm:presLayoutVars>
      </dgm:prSet>
      <dgm:spPr/>
    </dgm:pt>
    <dgm:pt modelId="{B6CF2200-F2FB-4C99-B370-26E8BBEA5B17}" type="pres">
      <dgm:prSet presAssocID="{1642F26B-FC0C-49A1-8D86-450D05F3040D}" presName="sibTrans" presStyleCnt="0"/>
      <dgm:spPr/>
    </dgm:pt>
    <dgm:pt modelId="{CB05B04B-2B1C-4038-A1DB-802DD751B056}" type="pres">
      <dgm:prSet presAssocID="{8578441A-A13F-4A04-B22C-6DEA83DC6A87}" presName="compositeNode" presStyleCnt="0">
        <dgm:presLayoutVars>
          <dgm:bulletEnabled val="1"/>
        </dgm:presLayoutVars>
      </dgm:prSet>
      <dgm:spPr/>
    </dgm:pt>
    <dgm:pt modelId="{3784D00F-6299-45AE-AAA2-27F60F0FA438}" type="pres">
      <dgm:prSet presAssocID="{8578441A-A13F-4A04-B22C-6DEA83DC6A87}" presName="bgRect" presStyleLbl="alignNode1" presStyleIdx="1" presStyleCnt="4"/>
      <dgm:spPr/>
    </dgm:pt>
    <dgm:pt modelId="{57D36667-C986-4AFE-98AB-E1B9C6FDCEFB}" type="pres">
      <dgm:prSet presAssocID="{AF807E7D-D262-40BB-9C4E-2FA081C6430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E03EAC7-B2F1-4FD5-9928-35B4677842B7}" type="pres">
      <dgm:prSet presAssocID="{8578441A-A13F-4A04-B22C-6DEA83DC6A87}" presName="nodeRect" presStyleLbl="alignNode1" presStyleIdx="1" presStyleCnt="4">
        <dgm:presLayoutVars>
          <dgm:bulletEnabled val="1"/>
        </dgm:presLayoutVars>
      </dgm:prSet>
      <dgm:spPr/>
    </dgm:pt>
    <dgm:pt modelId="{70AEE805-34D4-4A96-85BB-42C3B0819A83}" type="pres">
      <dgm:prSet presAssocID="{AF807E7D-D262-40BB-9C4E-2FA081C64306}" presName="sibTrans" presStyleCnt="0"/>
      <dgm:spPr/>
    </dgm:pt>
    <dgm:pt modelId="{090ADB66-E9EC-402F-BCF4-6E7A5EB2E895}" type="pres">
      <dgm:prSet presAssocID="{B9240320-3F17-4F22-932C-B0B1CCF6871C}" presName="compositeNode" presStyleCnt="0">
        <dgm:presLayoutVars>
          <dgm:bulletEnabled val="1"/>
        </dgm:presLayoutVars>
      </dgm:prSet>
      <dgm:spPr/>
    </dgm:pt>
    <dgm:pt modelId="{47D3B235-4F53-4862-8E51-C4547DC19BF1}" type="pres">
      <dgm:prSet presAssocID="{B9240320-3F17-4F22-932C-B0B1CCF6871C}" presName="bgRect" presStyleLbl="alignNode1" presStyleIdx="2" presStyleCnt="4"/>
      <dgm:spPr/>
    </dgm:pt>
    <dgm:pt modelId="{41C999F9-B898-4C8A-AE11-997B15FD21CF}" type="pres">
      <dgm:prSet presAssocID="{2AEBC5C2-6DB1-431A-9503-CE1FE103448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C0382A-BA06-44BB-8BE6-2E2547BC2E0A}" type="pres">
      <dgm:prSet presAssocID="{B9240320-3F17-4F22-932C-B0B1CCF6871C}" presName="nodeRect" presStyleLbl="alignNode1" presStyleIdx="2" presStyleCnt="4">
        <dgm:presLayoutVars>
          <dgm:bulletEnabled val="1"/>
        </dgm:presLayoutVars>
      </dgm:prSet>
      <dgm:spPr/>
    </dgm:pt>
    <dgm:pt modelId="{FFF8F542-F9D2-44BF-9987-DCDFEC0704EA}" type="pres">
      <dgm:prSet presAssocID="{2AEBC5C2-6DB1-431A-9503-CE1FE1034486}" presName="sibTrans" presStyleCnt="0"/>
      <dgm:spPr/>
    </dgm:pt>
    <dgm:pt modelId="{B0D80ABB-62EE-4A6F-8E8D-5B9FDA4DC48D}" type="pres">
      <dgm:prSet presAssocID="{694F6C5E-3F70-44FB-A67C-B454544DB101}" presName="compositeNode" presStyleCnt="0">
        <dgm:presLayoutVars>
          <dgm:bulletEnabled val="1"/>
        </dgm:presLayoutVars>
      </dgm:prSet>
      <dgm:spPr/>
    </dgm:pt>
    <dgm:pt modelId="{10EDC851-7131-441A-B6F3-2B024E9E6B37}" type="pres">
      <dgm:prSet presAssocID="{694F6C5E-3F70-44FB-A67C-B454544DB101}" presName="bgRect" presStyleLbl="alignNode1" presStyleIdx="3" presStyleCnt="4"/>
      <dgm:spPr/>
    </dgm:pt>
    <dgm:pt modelId="{BF4A59D3-FF2E-4CAB-AE08-DC5905657A6B}" type="pres">
      <dgm:prSet presAssocID="{63354C5C-988E-45AB-9639-9AF33A33D0F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7C7E5DE-4BAC-4651-9D4C-6509C66F5006}" type="pres">
      <dgm:prSet presAssocID="{694F6C5E-3F70-44FB-A67C-B454544DB10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1C4F06-AD03-4B2E-AC80-05305802595C}" type="presOf" srcId="{2AEBC5C2-6DB1-431A-9503-CE1FE1034486}" destId="{41C999F9-B898-4C8A-AE11-997B15FD21CF}" srcOrd="0" destOrd="0" presId="urn:microsoft.com/office/officeart/2016/7/layout/LinearBlockProcessNumbered"/>
    <dgm:cxn modelId="{00BB6C0F-1ADE-4EF8-A267-09690C66EE24}" type="presOf" srcId="{A6E1F88E-D113-471E-9740-6DF0683D10B4}" destId="{07C2E2E4-9864-4EF0-8D90-96F89B369422}" srcOrd="0" destOrd="0" presId="urn:microsoft.com/office/officeart/2016/7/layout/LinearBlockProcessNumbered"/>
    <dgm:cxn modelId="{AD8D1518-EB39-40CA-8E2F-AC2F386E9EA4}" type="presOf" srcId="{694F6C5E-3F70-44FB-A67C-B454544DB101}" destId="{17C7E5DE-4BAC-4651-9D4C-6509C66F5006}" srcOrd="1" destOrd="0" presId="urn:microsoft.com/office/officeart/2016/7/layout/LinearBlockProcessNumbered"/>
    <dgm:cxn modelId="{03B71125-2C9E-4375-AA07-EE64EACE22AB}" type="presOf" srcId="{C0C04FC4-DF62-467C-AE39-47230635C444}" destId="{021EE218-91D9-47AD-BBBA-E98E6825BEE4}" srcOrd="0" destOrd="0" presId="urn:microsoft.com/office/officeart/2016/7/layout/LinearBlockProcessNumbered"/>
    <dgm:cxn modelId="{D86D6736-376C-4C39-9732-865A0A6D00A0}" srcId="{A6E1F88E-D113-471E-9740-6DF0683D10B4}" destId="{C0C04FC4-DF62-467C-AE39-47230635C444}" srcOrd="0" destOrd="0" parTransId="{74B79C55-C10C-4EFD-A369-C39B93058362}" sibTransId="{1642F26B-FC0C-49A1-8D86-450D05F3040D}"/>
    <dgm:cxn modelId="{BB722989-191E-4FFC-81C4-366C73584388}" type="presOf" srcId="{AF807E7D-D262-40BB-9C4E-2FA081C64306}" destId="{57D36667-C986-4AFE-98AB-E1B9C6FDCEFB}" srcOrd="0" destOrd="0" presId="urn:microsoft.com/office/officeart/2016/7/layout/LinearBlockProcessNumbered"/>
    <dgm:cxn modelId="{1AFCCF8F-B9C6-4A64-9D75-D05AD2EA8CF2}" type="presOf" srcId="{B9240320-3F17-4F22-932C-B0B1CCF6871C}" destId="{47D3B235-4F53-4862-8E51-C4547DC19BF1}" srcOrd="0" destOrd="0" presId="urn:microsoft.com/office/officeart/2016/7/layout/LinearBlockProcessNumbered"/>
    <dgm:cxn modelId="{8F031999-A922-4A82-9829-9B24E74A1DDD}" type="presOf" srcId="{C0C04FC4-DF62-467C-AE39-47230635C444}" destId="{D32917F9-F66E-4319-A69E-955806FEE1ED}" srcOrd="1" destOrd="0" presId="urn:microsoft.com/office/officeart/2016/7/layout/LinearBlockProcessNumbered"/>
    <dgm:cxn modelId="{0CCA63C0-0EB0-4EA3-B68F-6BB765BEDE39}" srcId="{A6E1F88E-D113-471E-9740-6DF0683D10B4}" destId="{B9240320-3F17-4F22-932C-B0B1CCF6871C}" srcOrd="2" destOrd="0" parTransId="{37083BA9-8342-4BD9-B78F-AB3F9E397E9B}" sibTransId="{2AEBC5C2-6DB1-431A-9503-CE1FE1034486}"/>
    <dgm:cxn modelId="{BD38F7C9-E46F-4E98-B16E-0BBEBCFCFB11}" srcId="{A6E1F88E-D113-471E-9740-6DF0683D10B4}" destId="{694F6C5E-3F70-44FB-A67C-B454544DB101}" srcOrd="3" destOrd="0" parTransId="{7FB65200-C76C-4F04-961E-4885CBE98ED2}" sibTransId="{63354C5C-988E-45AB-9639-9AF33A33D0F0}"/>
    <dgm:cxn modelId="{E26A1ED6-E539-4F62-AA5B-226216DFC034}" type="presOf" srcId="{8578441A-A13F-4A04-B22C-6DEA83DC6A87}" destId="{3784D00F-6299-45AE-AAA2-27F60F0FA438}" srcOrd="0" destOrd="0" presId="urn:microsoft.com/office/officeart/2016/7/layout/LinearBlockProcessNumbered"/>
    <dgm:cxn modelId="{DF423DD7-BC7E-4BF9-9518-7DDF46F9FED7}" type="presOf" srcId="{694F6C5E-3F70-44FB-A67C-B454544DB101}" destId="{10EDC851-7131-441A-B6F3-2B024E9E6B37}" srcOrd="0" destOrd="0" presId="urn:microsoft.com/office/officeart/2016/7/layout/LinearBlockProcessNumbered"/>
    <dgm:cxn modelId="{FC29F0DC-979F-4439-BAEC-D02013EA262A}" type="presOf" srcId="{8578441A-A13F-4A04-B22C-6DEA83DC6A87}" destId="{3E03EAC7-B2F1-4FD5-9928-35B4677842B7}" srcOrd="1" destOrd="0" presId="urn:microsoft.com/office/officeart/2016/7/layout/LinearBlockProcessNumbered"/>
    <dgm:cxn modelId="{779556E5-A32F-4029-8FA8-04DA142A7E30}" type="presOf" srcId="{63354C5C-988E-45AB-9639-9AF33A33D0F0}" destId="{BF4A59D3-FF2E-4CAB-AE08-DC5905657A6B}" srcOrd="0" destOrd="0" presId="urn:microsoft.com/office/officeart/2016/7/layout/LinearBlockProcessNumbered"/>
    <dgm:cxn modelId="{4E237DE5-623B-496A-BBE4-F7A7739A5645}" type="presOf" srcId="{1642F26B-FC0C-49A1-8D86-450D05F3040D}" destId="{91E24385-EAD7-4E5F-B09C-5AB6D6AD21D5}" srcOrd="0" destOrd="0" presId="urn:microsoft.com/office/officeart/2016/7/layout/LinearBlockProcessNumbered"/>
    <dgm:cxn modelId="{81A424EE-303B-4DAB-9EB3-D2DCF4FD9C44}" srcId="{A6E1F88E-D113-471E-9740-6DF0683D10B4}" destId="{8578441A-A13F-4A04-B22C-6DEA83DC6A87}" srcOrd="1" destOrd="0" parTransId="{4F5488DD-C4B6-4E53-86EC-CFD157AEF2AA}" sibTransId="{AF807E7D-D262-40BB-9C4E-2FA081C64306}"/>
    <dgm:cxn modelId="{F6D2DDF7-3A44-4B29-BE11-4FA5C92F045D}" type="presOf" srcId="{B9240320-3F17-4F22-932C-B0B1CCF6871C}" destId="{15C0382A-BA06-44BB-8BE6-2E2547BC2E0A}" srcOrd="1" destOrd="0" presId="urn:microsoft.com/office/officeart/2016/7/layout/LinearBlockProcessNumbered"/>
    <dgm:cxn modelId="{72643777-A87B-4D19-8834-741D91C4C4C6}" type="presParOf" srcId="{07C2E2E4-9864-4EF0-8D90-96F89B369422}" destId="{560739D8-3C2C-4375-BCCB-32AC6E7A5160}" srcOrd="0" destOrd="0" presId="urn:microsoft.com/office/officeart/2016/7/layout/LinearBlockProcessNumbered"/>
    <dgm:cxn modelId="{CB1F469E-CFA4-4546-BD8A-70D074DCF089}" type="presParOf" srcId="{560739D8-3C2C-4375-BCCB-32AC6E7A5160}" destId="{021EE218-91D9-47AD-BBBA-E98E6825BEE4}" srcOrd="0" destOrd="0" presId="urn:microsoft.com/office/officeart/2016/7/layout/LinearBlockProcessNumbered"/>
    <dgm:cxn modelId="{74976736-1676-45EC-B730-7922619BCB82}" type="presParOf" srcId="{560739D8-3C2C-4375-BCCB-32AC6E7A5160}" destId="{91E24385-EAD7-4E5F-B09C-5AB6D6AD21D5}" srcOrd="1" destOrd="0" presId="urn:microsoft.com/office/officeart/2016/7/layout/LinearBlockProcessNumbered"/>
    <dgm:cxn modelId="{F2321185-F00A-4A84-A819-1ADF70196E24}" type="presParOf" srcId="{560739D8-3C2C-4375-BCCB-32AC6E7A5160}" destId="{D32917F9-F66E-4319-A69E-955806FEE1ED}" srcOrd="2" destOrd="0" presId="urn:microsoft.com/office/officeart/2016/7/layout/LinearBlockProcessNumbered"/>
    <dgm:cxn modelId="{834580EA-8441-4729-87C3-60E0E07665B3}" type="presParOf" srcId="{07C2E2E4-9864-4EF0-8D90-96F89B369422}" destId="{B6CF2200-F2FB-4C99-B370-26E8BBEA5B17}" srcOrd="1" destOrd="0" presId="urn:microsoft.com/office/officeart/2016/7/layout/LinearBlockProcessNumbered"/>
    <dgm:cxn modelId="{BFDF6415-C805-4F93-821D-39B7FA46E572}" type="presParOf" srcId="{07C2E2E4-9864-4EF0-8D90-96F89B369422}" destId="{CB05B04B-2B1C-4038-A1DB-802DD751B056}" srcOrd="2" destOrd="0" presId="urn:microsoft.com/office/officeart/2016/7/layout/LinearBlockProcessNumbered"/>
    <dgm:cxn modelId="{45EC57DF-F115-4FC0-AB1D-31DD51BC1576}" type="presParOf" srcId="{CB05B04B-2B1C-4038-A1DB-802DD751B056}" destId="{3784D00F-6299-45AE-AAA2-27F60F0FA438}" srcOrd="0" destOrd="0" presId="urn:microsoft.com/office/officeart/2016/7/layout/LinearBlockProcessNumbered"/>
    <dgm:cxn modelId="{9ADD4FBE-CD4E-47ED-8E0B-BDB4A31E546E}" type="presParOf" srcId="{CB05B04B-2B1C-4038-A1DB-802DD751B056}" destId="{57D36667-C986-4AFE-98AB-E1B9C6FDCEFB}" srcOrd="1" destOrd="0" presId="urn:microsoft.com/office/officeart/2016/7/layout/LinearBlockProcessNumbered"/>
    <dgm:cxn modelId="{C1508CBF-933A-43D2-ACB5-5DA9DE149FC5}" type="presParOf" srcId="{CB05B04B-2B1C-4038-A1DB-802DD751B056}" destId="{3E03EAC7-B2F1-4FD5-9928-35B4677842B7}" srcOrd="2" destOrd="0" presId="urn:microsoft.com/office/officeart/2016/7/layout/LinearBlockProcessNumbered"/>
    <dgm:cxn modelId="{E6CEFE3E-32C0-49ED-BE89-88405CC034CD}" type="presParOf" srcId="{07C2E2E4-9864-4EF0-8D90-96F89B369422}" destId="{70AEE805-34D4-4A96-85BB-42C3B0819A83}" srcOrd="3" destOrd="0" presId="urn:microsoft.com/office/officeart/2016/7/layout/LinearBlockProcessNumbered"/>
    <dgm:cxn modelId="{5E067431-2E71-4AD0-B670-2F7835F7F4F7}" type="presParOf" srcId="{07C2E2E4-9864-4EF0-8D90-96F89B369422}" destId="{090ADB66-E9EC-402F-BCF4-6E7A5EB2E895}" srcOrd="4" destOrd="0" presId="urn:microsoft.com/office/officeart/2016/7/layout/LinearBlockProcessNumbered"/>
    <dgm:cxn modelId="{AFD039FA-53CB-4919-89EF-8D02F28144C4}" type="presParOf" srcId="{090ADB66-E9EC-402F-BCF4-6E7A5EB2E895}" destId="{47D3B235-4F53-4862-8E51-C4547DC19BF1}" srcOrd="0" destOrd="0" presId="urn:microsoft.com/office/officeart/2016/7/layout/LinearBlockProcessNumbered"/>
    <dgm:cxn modelId="{51761C2F-F4E1-4DBE-849A-A8E7A943E379}" type="presParOf" srcId="{090ADB66-E9EC-402F-BCF4-6E7A5EB2E895}" destId="{41C999F9-B898-4C8A-AE11-997B15FD21CF}" srcOrd="1" destOrd="0" presId="urn:microsoft.com/office/officeart/2016/7/layout/LinearBlockProcessNumbered"/>
    <dgm:cxn modelId="{25E58B53-7753-4D7C-A07E-B870F9DEA941}" type="presParOf" srcId="{090ADB66-E9EC-402F-BCF4-6E7A5EB2E895}" destId="{15C0382A-BA06-44BB-8BE6-2E2547BC2E0A}" srcOrd="2" destOrd="0" presId="urn:microsoft.com/office/officeart/2016/7/layout/LinearBlockProcessNumbered"/>
    <dgm:cxn modelId="{C42E2FE3-4C5E-41FB-8351-7A9B6F7D5DBC}" type="presParOf" srcId="{07C2E2E4-9864-4EF0-8D90-96F89B369422}" destId="{FFF8F542-F9D2-44BF-9987-DCDFEC0704EA}" srcOrd="5" destOrd="0" presId="urn:microsoft.com/office/officeart/2016/7/layout/LinearBlockProcessNumbered"/>
    <dgm:cxn modelId="{F742AB56-D63A-485B-9501-D7D6CB99CAA1}" type="presParOf" srcId="{07C2E2E4-9864-4EF0-8D90-96F89B369422}" destId="{B0D80ABB-62EE-4A6F-8E8D-5B9FDA4DC48D}" srcOrd="6" destOrd="0" presId="urn:microsoft.com/office/officeart/2016/7/layout/LinearBlockProcessNumbered"/>
    <dgm:cxn modelId="{67712E74-FD96-4FED-818D-25751318EBCC}" type="presParOf" srcId="{B0D80ABB-62EE-4A6F-8E8D-5B9FDA4DC48D}" destId="{10EDC851-7131-441A-B6F3-2B024E9E6B37}" srcOrd="0" destOrd="0" presId="urn:microsoft.com/office/officeart/2016/7/layout/LinearBlockProcessNumbered"/>
    <dgm:cxn modelId="{3E49AE34-AE4A-4CE0-926A-C35B6FFEEF05}" type="presParOf" srcId="{B0D80ABB-62EE-4A6F-8E8D-5B9FDA4DC48D}" destId="{BF4A59D3-FF2E-4CAB-AE08-DC5905657A6B}" srcOrd="1" destOrd="0" presId="urn:microsoft.com/office/officeart/2016/7/layout/LinearBlockProcessNumbered"/>
    <dgm:cxn modelId="{544E1FD4-34C2-43E4-8982-54CEE02409BE}" type="presParOf" srcId="{B0D80ABB-62EE-4A6F-8E8D-5B9FDA4DC48D}" destId="{17C7E5DE-4BAC-4651-9D4C-6509C66F500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EE218-91D9-47AD-BBBA-E98E6825BEE4}">
      <dsp:nvSpPr>
        <dsp:cNvPr id="0" name=""/>
        <dsp:cNvSpPr/>
      </dsp:nvSpPr>
      <dsp:spPr>
        <a:xfrm>
          <a:off x="196" y="469737"/>
          <a:ext cx="2372171" cy="2846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develop a medical insurance fraud detection system. </a:t>
          </a:r>
          <a:endParaRPr lang="en-US" sz="1500" kern="1200" dirty="0"/>
        </a:p>
      </dsp:txBody>
      <dsp:txXfrm>
        <a:off x="196" y="1608379"/>
        <a:ext cx="2372171" cy="1707963"/>
      </dsp:txXfrm>
    </dsp:sp>
    <dsp:sp modelId="{91E24385-EAD7-4E5F-B09C-5AB6D6AD21D5}">
      <dsp:nvSpPr>
        <dsp:cNvPr id="0" name=""/>
        <dsp:cNvSpPr/>
      </dsp:nvSpPr>
      <dsp:spPr>
        <a:xfrm>
          <a:off x="196" y="469737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196" y="469737"/>
        <a:ext cx="2372171" cy="1138642"/>
      </dsp:txXfrm>
    </dsp:sp>
    <dsp:sp modelId="{3784D00F-6299-45AE-AAA2-27F60F0FA438}">
      <dsp:nvSpPr>
        <dsp:cNvPr id="0" name=""/>
        <dsp:cNvSpPr/>
      </dsp:nvSpPr>
      <dsp:spPr>
        <a:xfrm>
          <a:off x="2562141" y="469737"/>
          <a:ext cx="2372171" cy="2846605"/>
        </a:xfrm>
        <a:prstGeom prst="rect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15875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Integrate multiple big datasets to enhance fraud detection capabilities. </a:t>
          </a:r>
          <a:endParaRPr lang="en-US" sz="1500" kern="1200"/>
        </a:p>
      </dsp:txBody>
      <dsp:txXfrm>
        <a:off x="2562141" y="1608379"/>
        <a:ext cx="2372171" cy="1707963"/>
      </dsp:txXfrm>
    </dsp:sp>
    <dsp:sp modelId="{57D36667-C986-4AFE-98AB-E1B9C6FDCEFB}">
      <dsp:nvSpPr>
        <dsp:cNvPr id="0" name=""/>
        <dsp:cNvSpPr/>
      </dsp:nvSpPr>
      <dsp:spPr>
        <a:xfrm>
          <a:off x="2562141" y="469737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562141" y="469737"/>
        <a:ext cx="2372171" cy="1138642"/>
      </dsp:txXfrm>
    </dsp:sp>
    <dsp:sp modelId="{47D3B235-4F53-4862-8E51-C4547DC19BF1}">
      <dsp:nvSpPr>
        <dsp:cNvPr id="0" name=""/>
        <dsp:cNvSpPr/>
      </dsp:nvSpPr>
      <dsp:spPr>
        <a:xfrm>
          <a:off x="5124086" y="469737"/>
          <a:ext cx="2372171" cy="2846605"/>
        </a:xfrm>
        <a:prstGeom prst="rect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15875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Utilize machine learning algorithms for predictive analytics and anomaly detection. </a:t>
          </a:r>
          <a:endParaRPr lang="en-US" sz="1500" kern="1200"/>
        </a:p>
      </dsp:txBody>
      <dsp:txXfrm>
        <a:off x="5124086" y="1608379"/>
        <a:ext cx="2372171" cy="1707963"/>
      </dsp:txXfrm>
    </dsp:sp>
    <dsp:sp modelId="{41C999F9-B898-4C8A-AE11-997B15FD21CF}">
      <dsp:nvSpPr>
        <dsp:cNvPr id="0" name=""/>
        <dsp:cNvSpPr/>
      </dsp:nvSpPr>
      <dsp:spPr>
        <a:xfrm>
          <a:off x="5124086" y="469737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124086" y="469737"/>
        <a:ext cx="2372171" cy="1138642"/>
      </dsp:txXfrm>
    </dsp:sp>
    <dsp:sp modelId="{10EDC851-7131-441A-B6F3-2B024E9E6B37}">
      <dsp:nvSpPr>
        <dsp:cNvPr id="0" name=""/>
        <dsp:cNvSpPr/>
      </dsp:nvSpPr>
      <dsp:spPr>
        <a:xfrm>
          <a:off x="7686032" y="469737"/>
          <a:ext cx="2372171" cy="2846605"/>
        </a:xfrm>
        <a:prstGeom prst="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Assist government agencies in identifying and preventing fraudulent activities in the medical insurance market</a:t>
          </a:r>
          <a:endParaRPr lang="en-US" sz="1500" kern="1200"/>
        </a:p>
      </dsp:txBody>
      <dsp:txXfrm>
        <a:off x="7686032" y="1608379"/>
        <a:ext cx="2372171" cy="1707963"/>
      </dsp:txXfrm>
    </dsp:sp>
    <dsp:sp modelId="{BF4A59D3-FF2E-4CAB-AE08-DC5905657A6B}">
      <dsp:nvSpPr>
        <dsp:cNvPr id="0" name=""/>
        <dsp:cNvSpPr/>
      </dsp:nvSpPr>
      <dsp:spPr>
        <a:xfrm>
          <a:off x="7686032" y="469737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686032" y="469737"/>
        <a:ext cx="2372171" cy="113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77B2-5493-4506-9ECB-DB2B26A2B5F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84164-5954-413A-B136-19DA7BD2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Research-Statistics-Data-and-Systems/Statistics-Trends-and-Reports/Medicare-Provider-Charge-Data/Part-D-Prescriber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ms.gov/priorities/key-initiatives/open-payments/data/dataset-downloads" TargetMode="External"/><Relationship Id="rId4" Type="http://schemas.openxmlformats.org/officeDocument/2006/relationships/hyperlink" Target="https://oig.hhs.gov/exclusions/exclusions_lis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29DF2-B7DE-7092-5B16-2C06A1D08731}"/>
              </a:ext>
            </a:extLst>
          </p:cNvPr>
          <p:cNvSpPr txBox="1"/>
          <p:nvPr/>
        </p:nvSpPr>
        <p:spPr>
          <a:xfrm>
            <a:off x="490296" y="595282"/>
            <a:ext cx="3100136" cy="1960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spc="-50" dirty="0">
                <a:solidFill>
                  <a:srgbClr val="705048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Medical Insurance Fraud Detection using Big Data Analytics</a:t>
            </a:r>
            <a:endParaRPr lang="en-US" sz="2500" b="1" spc="-50" dirty="0">
              <a:solidFill>
                <a:srgbClr val="705048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520261-966F-C096-4C06-DC53F7C21860}"/>
              </a:ext>
            </a:extLst>
          </p:cNvPr>
          <p:cNvSpPr txBox="1"/>
          <p:nvPr/>
        </p:nvSpPr>
        <p:spPr>
          <a:xfrm>
            <a:off x="307571" y="2790855"/>
            <a:ext cx="32696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   AIT 614 002 Big Data Essentials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George Mason University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Team Members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Saihith</a:t>
            </a: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Reddy </a:t>
            </a:r>
            <a:r>
              <a:rPr lang="en-US" sz="1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Suram</a:t>
            </a: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Laxma</a:t>
            </a: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Reddy </a:t>
            </a:r>
            <a:r>
              <a:rPr lang="en-US" sz="1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Akkanapalli</a:t>
            </a: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Yesu Babu Jonnadula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 lvl="8" algn="ctr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Medicare Fraud Detection through Big Data and Machine Learning Models | by  Linh Vu | Medium">
            <a:extLst>
              <a:ext uri="{FF2B5EF4-FFF2-40B4-BE49-F238E27FC236}">
                <a16:creationId xmlns:a16="http://schemas.microsoft.com/office/drawing/2014/main" id="{07D438D7-0D60-DBDF-364C-A9AA09E00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8013"/>
          <a:stretch/>
        </p:blipFill>
        <p:spPr bwMode="auto">
          <a:xfrm>
            <a:off x="4080728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4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588DEC00-EC99-9E56-967A-6C300166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138671"/>
            <a:ext cx="10337292" cy="45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8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C5BC16A-AB99-3C98-3255-1D24736B9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138671"/>
            <a:ext cx="10337292" cy="45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C524A-9557-E4AD-CD1E-A345C3DAF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002" y="1441982"/>
            <a:ext cx="10457995" cy="39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36FEB-6F49-3A68-1FC8-BF23904D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4" y="953729"/>
            <a:ext cx="10619144" cy="446199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BB4123E-0829-B9A6-0B3A-B7E90257C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9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58FDD-ACAA-5CCB-5B11-0FCEBB3B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88" y="905933"/>
            <a:ext cx="933282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E0A10174-27E7-F82C-5E0C-7244AB72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151593"/>
            <a:ext cx="10337292" cy="45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7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04819-C8D0-4FB3-4A75-BD96928C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8" y="1421475"/>
            <a:ext cx="10307930" cy="40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5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874BB-5421-14F8-F857-E0141E7A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90750"/>
            <a:ext cx="11826407" cy="57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15D22A6-14A4-40AA-91EE-F5E09A80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588" y="965199"/>
            <a:ext cx="6766078" cy="49276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Experimental Results and Analysis</a:t>
            </a:r>
            <a:endParaRPr lang="en-US" altLang="en-US" sz="60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16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614F6-E31F-3CDC-8A16-7EA324C88D5B}"/>
              </a:ext>
            </a:extLst>
          </p:cNvPr>
          <p:cNvSpPr txBox="1"/>
          <p:nvPr/>
        </p:nvSpPr>
        <p:spPr>
          <a:xfrm>
            <a:off x="737755" y="459570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Feature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EA507-8B0E-50FF-820A-DCC077564425}"/>
              </a:ext>
            </a:extLst>
          </p:cNvPr>
          <p:cNvSpPr txBox="1"/>
          <p:nvPr/>
        </p:nvSpPr>
        <p:spPr>
          <a:xfrm>
            <a:off x="588125" y="991724"/>
            <a:ext cx="3252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4728" indent="0">
              <a:buNone/>
            </a:pPr>
            <a:r>
              <a:rPr lang="en-IN" b="1" dirty="0"/>
              <a:t>Categorical to numerical</a:t>
            </a:r>
          </a:p>
          <a:p>
            <a:pPr marL="194728" indent="0">
              <a:buNone/>
            </a:pPr>
            <a:endParaRPr lang="en-IN" b="1" dirty="0"/>
          </a:p>
          <a:p>
            <a:pPr marL="194728" indent="0">
              <a:buNone/>
            </a:pPr>
            <a:endParaRPr lang="en-IN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BECFE-7B6B-DFB2-BF00-F13FA366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8" y="1472534"/>
            <a:ext cx="10852393" cy="1810993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B8794DA6-9228-B7C3-6E79-9957ABF42F28}"/>
              </a:ext>
            </a:extLst>
          </p:cNvPr>
          <p:cNvSpPr/>
          <p:nvPr/>
        </p:nvSpPr>
        <p:spPr>
          <a:xfrm>
            <a:off x="6263148" y="3429000"/>
            <a:ext cx="904568" cy="5334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D5D78-2089-7BFE-C9EF-111CE2A4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3" y="3983473"/>
            <a:ext cx="10691479" cy="20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A840-854A-0EB9-A283-56C4488D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840F336-E34A-675A-4717-39C66F56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2" r="2084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7BC2-972A-A9C3-D95C-61B3DE2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The proposed project aims to develop a unique data science model utilizing analysis and classification algorithms to predict fraud in the medical insurance market.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By integrating multiple big datasets and leveraging machine learning algorithms, this tool will assist government agencies in identifying fraudulent activities, thereby benefiting patients, pharmacies, and doctors.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Previous efforts in medical insurance fraud detection have primarily focused on retrospective analysis and rule-based approaches.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However, our solution distinguishes itself by employing real-time analysis and classification algorithms, enabling timely detection and intervention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1822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7FF42-036D-C16B-F499-733A2FB2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b="1" dirty="0"/>
              <a:t>Data Modelling 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6DA735DD-06D6-6EFB-B71E-767B960F4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2" r="3350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CCB5-10B6-C029-989D-1ED7CEF9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IN" b="1" dirty="0"/>
              <a:t>Models Implemented</a:t>
            </a:r>
          </a:p>
          <a:p>
            <a:r>
              <a:rPr lang="en-IN" dirty="0"/>
              <a:t>1.Logistic Regression</a:t>
            </a:r>
          </a:p>
          <a:p>
            <a:r>
              <a:rPr lang="en-IN" dirty="0"/>
              <a:t>2.Decision Tree </a:t>
            </a:r>
          </a:p>
          <a:p>
            <a:r>
              <a:rPr lang="en-IN" dirty="0"/>
              <a:t>3. Random Forest</a:t>
            </a:r>
          </a:p>
          <a:p>
            <a:r>
              <a:rPr lang="en-IN" dirty="0"/>
              <a:t>4. Naïve Bayes</a:t>
            </a:r>
          </a:p>
          <a:p>
            <a:r>
              <a:rPr lang="en-IN" dirty="0"/>
              <a:t>5. </a:t>
            </a:r>
            <a:r>
              <a:rPr lang="en-IN" dirty="0" err="1"/>
              <a:t>Gradiant</a:t>
            </a:r>
            <a:r>
              <a:rPr lang="en-IN"/>
              <a:t> boosting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9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0FF7C-62B0-B958-59DA-71BE727C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A06624-9AEA-5554-33D4-8F3B741D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67" y="771100"/>
            <a:ext cx="8527201" cy="275002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5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395-1781-5202-9A18-910F47F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62C8-DBA7-6194-2BB6-E121755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8F84B-2D99-E48C-40ED-E1E0E984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dirty="0"/>
              <a:t>Conclusion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2D6FC19-3780-5E0E-4B30-8C1A79AC8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65E0-D703-09B3-301D-1FC1CF67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6460" y="2108201"/>
            <a:ext cx="6388260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Here even though performing various models under 2 different conditions. But the basic and simple model logistic regression performed well with accuracy of 82.73% and area under the roc curve is 90.59% after over sampling before it this model also performed like others of accuracies of less than 75%.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Family </a:t>
            </a:r>
            <a:r>
              <a:rPr lang="en-US" dirty="0" err="1"/>
              <a:t>practice,internal</a:t>
            </a:r>
            <a:r>
              <a:rPr lang="en-US" dirty="0"/>
              <a:t> medicine and nurse </a:t>
            </a:r>
            <a:r>
              <a:rPr lang="en-US" dirty="0" err="1"/>
              <a:t>practioners</a:t>
            </a:r>
            <a:r>
              <a:rPr lang="en-US" dirty="0"/>
              <a:t> are committing more fraud among all the prescribers.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conclusion, the development of an innovative data science model for medical insurance fraud detection represents a crucial step toward enhancing the integrity and sustainability of the healthcare industry.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ach's whistle with a blackboard background">
            <a:extLst>
              <a:ext uri="{FF2B5EF4-FFF2-40B4-BE49-F238E27FC236}">
                <a16:creationId xmlns:a16="http://schemas.microsoft.com/office/drawing/2014/main" id="{8B4CD682-73F1-21E0-0ED1-E891CDE10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" b="7946"/>
          <a:stretch/>
        </p:blipFill>
        <p:spPr>
          <a:xfrm>
            <a:off x="-32" y="-1"/>
            <a:ext cx="12192031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2BB70C-3B10-43FF-83F9-C064151F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0"/>
            <a:ext cx="12188952" cy="1942924"/>
          </a:xfrm>
          <a:prstGeom prst="rect">
            <a:avLst/>
          </a:prstGeom>
          <a:gradFill>
            <a:gsLst>
              <a:gs pos="29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15C6B-9976-DD38-8951-671ECD79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57200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800" b="1">
                <a:solidFill>
                  <a:srgbClr val="FFFFFF"/>
                </a:solidFill>
              </a:rPr>
              <a:t>Lessons Learned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109728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FF648-687D-4B69-BB17-1F9649EF8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6000">
                <a:srgbClr val="000000">
                  <a:alpha val="20000"/>
                </a:srgbClr>
              </a:gs>
              <a:gs pos="1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73C1D-5043-852A-D53D-A5C22BA104BC}"/>
              </a:ext>
            </a:extLst>
          </p:cNvPr>
          <p:cNvSpPr txBox="1"/>
          <p:nvPr/>
        </p:nvSpPr>
        <p:spPr>
          <a:xfrm>
            <a:off x="2502131" y="2069870"/>
            <a:ext cx="66418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Importance of leveraging AI algorithms to enhance fraud detection accuracy in the healthcare industry.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Recognizing the significance of </a:t>
            </a:r>
            <a:r>
              <a:rPr lang="en-IN" dirty="0" err="1">
                <a:solidFill>
                  <a:schemeClr val="bg1"/>
                </a:solidFill>
              </a:rPr>
              <a:t>analyzing</a:t>
            </a:r>
            <a:r>
              <a:rPr lang="en-IN" dirty="0">
                <a:solidFill>
                  <a:schemeClr val="bg1"/>
                </a:solidFill>
              </a:rPr>
              <a:t> diverse features such as service providers, prescription patterns in fraud detection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Understanding the potential of innovative data science approaches to mitigate financial losses and improve fraud detection outcomes in the medical insurance sector.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1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A8775-5422-47C8-8D9A-BC239B11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/>
              <a:t>Future Scope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Robot">
            <a:extLst>
              <a:ext uri="{FF2B5EF4-FFF2-40B4-BE49-F238E27FC236}">
                <a16:creationId xmlns:a16="http://schemas.microsoft.com/office/drawing/2014/main" id="{0DE475B7-A650-FE6B-6F7E-C4A7B9EF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EC929-74F2-430A-BF90-5988DA255A73}"/>
              </a:ext>
            </a:extLst>
          </p:cNvPr>
          <p:cNvSpPr txBox="1"/>
          <p:nvPr/>
        </p:nvSpPr>
        <p:spPr>
          <a:xfrm>
            <a:off x="4706460" y="2108201"/>
            <a:ext cx="638826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 Integration of real-time data streams for dynamic fraud detection.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 Implementation of advanced machine learning techniques, such as deep learning, for improved accuracy.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 Collaboration with government agencies and industry stakeholders to deploy the model at scale.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 Expansion into other sectors of the healthcare industry, such as pharmaceuticals and medical devices, to address broader fraud challenges.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F7C55-97D3-4082-9834-447482F34073}"/>
              </a:ext>
            </a:extLst>
          </p:cNvPr>
          <p:cNvSpPr>
            <a:spLocks/>
          </p:cNvSpPr>
          <p:nvPr/>
        </p:nvSpPr>
        <p:spPr>
          <a:xfrm>
            <a:off x="5301347" y="1901888"/>
            <a:ext cx="6257239" cy="2587915"/>
          </a:xfrm>
          <a:prstGeom prst="rect">
            <a:avLst/>
          </a:prstGeom>
        </p:spPr>
        <p:txBody>
          <a:bodyPr/>
          <a:lstStyle/>
          <a:p>
            <a:pPr marL="128520" defTabSz="603504">
              <a:spcAft>
                <a:spcPts val="600"/>
              </a:spcAft>
            </a:pPr>
            <a:endParaRPr lang="en-US" sz="11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8520" defTabSz="603504">
              <a:spcAft>
                <a:spcPts val="600"/>
              </a:spcAft>
            </a:pPr>
            <a:endParaRPr lang="en-US" sz="11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03504">
              <a:spcAft>
                <a:spcPts val="600"/>
              </a:spcAft>
            </a:pPr>
            <a:endParaRPr lang="en-IN" sz="11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904F4-0893-294C-4437-83678357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/>
              <a:t>Acknowledgement </a:t>
            </a:r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7B15-C922-55BC-1453-E9ECAD2E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5575367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Gratitude to Centers for Medicare and Medicaid Services (CMS) for data access.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Appreciation for the dedication and collaboration of our project team members and supervisors.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Thanks to healthcare professionals and support from family and friends for their invaluable contributions.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3454D1E3-E37A-9B87-27CA-38DE8EE35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24" r="5878"/>
          <a:stretch/>
        </p:blipFill>
        <p:spPr>
          <a:xfrm>
            <a:off x="7534656" y="2108200"/>
            <a:ext cx="3978918" cy="3956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1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86EB-82FD-0654-B8CC-1AE1FBC9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635841"/>
                </a:solidFill>
              </a:rPr>
              <a:t>References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316492D-9062-6DFC-B47E-DAAAC6839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194729" indent="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1200" b="0" i="0">
                <a:effectLst/>
                <a:highlight>
                  <a:srgbClr val="FFFFFF"/>
                </a:highlight>
              </a:rPr>
              <a:t>[1] https://data.cms.gov/ </a:t>
            </a:r>
          </a:p>
          <a:p>
            <a:pPr marL="194729" indent="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1200" b="0" i="0">
                <a:effectLst/>
                <a:highlight>
                  <a:srgbClr val="FFFFFF"/>
                </a:highlight>
              </a:rPr>
              <a:t>[2] Herland, M., Khoshgoftaar, T. M., &amp; Bauder, R. A. (2018). Big Data fraud detection using multiple medicare data sources.Jounral of Big Data. 5(29). </a:t>
            </a:r>
          </a:p>
          <a:p>
            <a:pPr marL="194729" indent="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1200" b="0" i="0">
                <a:effectLst/>
                <a:highlight>
                  <a:srgbClr val="FFFFFF"/>
                </a:highlight>
              </a:rPr>
              <a:t>https://journalofbigdata.springeropen.com/articles/10.1186/s40537-018-0138-3 </a:t>
            </a:r>
          </a:p>
          <a:p>
            <a:pPr marL="194729" indent="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1200" b="0" i="0">
                <a:effectLst/>
                <a:highlight>
                  <a:srgbClr val="FFFFFF"/>
                </a:highlight>
              </a:rPr>
              <a:t>[3] Nabrawi, E., &amp; Alanazi, A. (2023). Fraud Detection in Healthcare Insurance Claims Using </a:t>
            </a:r>
          </a:p>
          <a:p>
            <a:pPr marL="194729" indent="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1200" b="0" i="0">
                <a:effectLst/>
                <a:highlight>
                  <a:srgbClr val="FFFFFF"/>
                </a:highlight>
              </a:rPr>
              <a:t>Machine Learning. Risks, 11(9), 160. https://doi.org/10.3390/risks11090160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/>
          </a:p>
        </p:txBody>
      </p:sp>
      <p:pic>
        <p:nvPicPr>
          <p:cNvPr id="33" name="Picture 32" descr="Light bulb on yellow background with sketched light beams and cord">
            <a:extLst>
              <a:ext uri="{FF2B5EF4-FFF2-40B4-BE49-F238E27FC236}">
                <a16:creationId xmlns:a16="http://schemas.microsoft.com/office/drawing/2014/main" id="{03BA4B07-569E-D9E8-5E18-88DBCDBF9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0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dining table">
            <a:extLst>
              <a:ext uri="{FF2B5EF4-FFF2-40B4-BE49-F238E27FC236}">
                <a16:creationId xmlns:a16="http://schemas.microsoft.com/office/drawing/2014/main" id="{FD6978B9-8CA6-D50E-6C05-3BDF2FE4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B7418-B2D0-BC5E-BE0E-8B0DCFCBB4E6}"/>
              </a:ext>
            </a:extLst>
          </p:cNvPr>
          <p:cNvSpPr txBox="1"/>
          <p:nvPr/>
        </p:nvSpPr>
        <p:spPr>
          <a:xfrm>
            <a:off x="854277" y="1475234"/>
            <a:ext cx="3214307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400" spc="-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5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BF274-020C-418E-888A-B7C02AF2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0C7-CEBE-4572-B838-18BBBCAA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46" y="2624223"/>
            <a:ext cx="3822091" cy="330913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develop a unique data science model utilizing real-time analysis and classification algorithms to predict fraud in the medical insurance market by integrating multiple big datasets and leveraging machine learning algorithms</a:t>
            </a:r>
          </a:p>
        </p:txBody>
      </p:sp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375A4D10-5E14-99D4-C578-21058E9C0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916" y="643466"/>
            <a:ext cx="5225621" cy="522562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8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04582-EA0D-AE0C-A392-71E60987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Objectives: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B9EDB-7AC4-C5D4-752E-CDDCEDF11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763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5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58B9-E0C4-B25F-76C6-1E3277A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Summarized project timeline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F2AF-0C9A-C1F8-79E6-ED483981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 1: Initiation and Dataset Selection</a:t>
            </a:r>
          </a:p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 2: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 Pipelining and data integration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 3: Data cleaning and System Design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 4: System Development with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building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Experimentation</a:t>
            </a:r>
          </a:p>
          <a:p>
            <a:pPr algn="l"/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 5: Finalization, Documentation, and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44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D631-F195-4B99-9B31-93FC7DCC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/>
              <a:t>Selected dataset </a:t>
            </a:r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7C30695E-0462-5C2B-2470-7FD6C485D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55" r="145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B2F2-5F02-4FB5-9CA3-BCD313C2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74" y="2108202"/>
            <a:ext cx="5983606" cy="3012438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v"/>
            </a:pPr>
            <a:r>
              <a:rPr lang="en-US" sz="1600" dirty="0"/>
              <a:t>1. CMS Part D datasets: [https://www.cms.gov/Research-Statistics-Data-and-Systems/Statistics-Trends-and-Reports/Medicare-Provider-Charge-Data/Part-D-Prescriber.html](</a:t>
            </a:r>
            <a:r>
              <a:rPr lang="en-US" sz="1600" dirty="0">
                <a:hlinkClick r:id="rId3"/>
              </a:rPr>
              <a:t>https://www.cms.gov/Research-Statistics-Data-and-Systems/Statistics-Trends-and-Reports/Medicare-Provider-Charge-Data/Part-D-Prescriber.html</a:t>
            </a:r>
            <a:r>
              <a:rPr lang="en-US" sz="1600" dirty="0"/>
              <a:t>) </a:t>
            </a:r>
            <a:r>
              <a:rPr lang="en-IN" sz="1600" b="1" dirty="0"/>
              <a:t>25.2 Million rows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v"/>
            </a:pPr>
            <a:r>
              <a:rPr lang="en-US" sz="1600" dirty="0"/>
              <a:t>2. LEIE </a:t>
            </a:r>
            <a:r>
              <a:rPr lang="en-US" sz="1600" dirty="0" err="1"/>
              <a:t>Datasets:List</a:t>
            </a:r>
            <a:r>
              <a:rPr lang="en-US" sz="1600" dirty="0"/>
              <a:t> of Excluded individuals and  </a:t>
            </a:r>
            <a:r>
              <a:rPr lang="en-US" sz="1600" dirty="0" err="1"/>
              <a:t>Entitites</a:t>
            </a:r>
            <a:endParaRPr lang="en-US" sz="1600" dirty="0"/>
          </a:p>
          <a:p>
            <a:pPr marL="194729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/>
              <a:t>[</a:t>
            </a:r>
            <a:r>
              <a:rPr lang="en-US" sz="1600" dirty="0"/>
              <a:t>https://oig.hhs.gov/exclusions/exclusions_list.asp](</a:t>
            </a:r>
            <a:r>
              <a:rPr lang="en-US" sz="1600" dirty="0">
                <a:hlinkClick r:id="rId4"/>
              </a:rPr>
              <a:t>https://oig.hhs.gov/exclusions/exclusions_list.asp</a:t>
            </a:r>
            <a:r>
              <a:rPr lang="en-US" sz="1600" dirty="0"/>
              <a:t>) </a:t>
            </a:r>
            <a:r>
              <a:rPr lang="en-US" sz="1600" b="1" dirty="0"/>
              <a:t>79542 rows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v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v"/>
            </a:pPr>
            <a:r>
              <a:rPr lang="en-US" sz="1600" dirty="0"/>
              <a:t>3. </a:t>
            </a:r>
            <a:r>
              <a:rPr lang="en-US" sz="1600" dirty="0" err="1"/>
              <a:t>CMS:</a:t>
            </a:r>
            <a:r>
              <a:rPr lang="en-US" sz="1600" dirty="0" err="1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://www.cms.gov/priorities/key-initiatives/open-payments/data/dataset-downloads</a:t>
            </a:r>
            <a:r>
              <a:rPr lang="en-US" sz="1600" dirty="0"/>
              <a:t> </a:t>
            </a:r>
            <a:r>
              <a:rPr lang="en-IN" sz="1600" b="1" dirty="0"/>
              <a:t>13.2 MILLION ROWS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v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v"/>
            </a:pPr>
            <a:endParaRPr lang="en-US" sz="16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D0E470-369E-A0AC-66D9-01FFA647C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5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84612-DB3F-12E4-8861-D4413D34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b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89B92-88A6-9272-5B44-77671FC6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89" y="771100"/>
            <a:ext cx="8943157" cy="275002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6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58F6-2635-4C4E-9F60-366265A2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dirty="0"/>
              <a:t>Data Pipelining and </a:t>
            </a:r>
            <a:br>
              <a:rPr lang="en-US" sz="4400" b="1" dirty="0"/>
            </a:br>
            <a:r>
              <a:rPr lang="en-US" sz="4400" b="1" dirty="0"/>
              <a:t>Data cleaning 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1BF4862-8E28-5EA8-4E76-BB238D27F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2" r="4417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8243-14C4-498C-8A93-324B6CCC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indent="-423323">
              <a:lnSpc>
                <a:spcPct val="100000"/>
              </a:lnSpc>
              <a:spcAft>
                <a:spcPts val="600"/>
              </a:spcAft>
              <a:buSzPts val="1400"/>
            </a:pPr>
            <a:r>
              <a:rPr lang="en-US" dirty="0"/>
              <a:t>By using Mongo DB we created some data pipes with these data sets.</a:t>
            </a:r>
          </a:p>
          <a:p>
            <a:pPr indent="-423323">
              <a:lnSpc>
                <a:spcPct val="100000"/>
              </a:lnSpc>
              <a:spcAft>
                <a:spcPts val="600"/>
              </a:spcAft>
              <a:buSzPts val="1400"/>
            </a:pPr>
            <a:r>
              <a:rPr lang="en-US" dirty="0"/>
              <a:t>In data bricks, we Imputed missing Data with zeros and some rows are removed nulls rows.</a:t>
            </a:r>
          </a:p>
          <a:p>
            <a:pPr indent="-423323">
              <a:lnSpc>
                <a:spcPct val="100000"/>
              </a:lnSpc>
              <a:spcAft>
                <a:spcPts val="600"/>
              </a:spcAft>
              <a:buSzPts val="1400"/>
            </a:pPr>
            <a:r>
              <a:rPr lang="en-US" dirty="0"/>
              <a:t>Removing duplicates</a:t>
            </a:r>
          </a:p>
          <a:p>
            <a:pPr indent="-423323">
              <a:lnSpc>
                <a:spcPct val="100000"/>
              </a:lnSpc>
              <a:spcAft>
                <a:spcPts val="600"/>
              </a:spcAft>
              <a:buSzPts val="1400"/>
            </a:pPr>
            <a:r>
              <a:rPr lang="en-US" dirty="0"/>
              <a:t>Data Sampling:  The data set is imbalanced to balance it we performed over-sampling and under-sampling.</a:t>
            </a:r>
          </a:p>
          <a:p>
            <a:pPr marL="186262" indent="0">
              <a:lnSpc>
                <a:spcPct val="100000"/>
              </a:lnSpc>
              <a:spcAft>
                <a:spcPts val="600"/>
              </a:spcAft>
              <a:buSzPts val="1400"/>
              <a:buFont typeface="Calibri" panose="020F0502020204030204" pitchFamily="34" charset="0"/>
              <a:buNone/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1C87-3E46-4D60-BE16-601116AB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446A-CC2F-48B0-9A4C-6B558E3B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Using Tableau</a:t>
            </a:r>
          </a:p>
        </p:txBody>
      </p:sp>
      <p:pic>
        <p:nvPicPr>
          <p:cNvPr id="16" name="Graphic 15" descr="Lightbulb">
            <a:extLst>
              <a:ext uri="{FF2B5EF4-FFF2-40B4-BE49-F238E27FC236}">
                <a16:creationId xmlns:a16="http://schemas.microsoft.com/office/drawing/2014/main" id="{C53BB156-DF91-F957-11FB-A1C8C8D0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144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Söhne</vt:lpstr>
      <vt:lpstr>1_RetrospectVTI</vt:lpstr>
      <vt:lpstr>PowerPoint Presentation</vt:lpstr>
      <vt:lpstr>Introduction</vt:lpstr>
      <vt:lpstr>Problem Statement</vt:lpstr>
      <vt:lpstr>Objectives:</vt:lpstr>
      <vt:lpstr>Summarized project timeline </vt:lpstr>
      <vt:lpstr>Selected dataset </vt:lpstr>
      <vt:lpstr> System Architecture</vt:lpstr>
      <vt:lpstr>Data Pipelining and  Data cleaning 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Modelling </vt:lpstr>
      <vt:lpstr>Model Evaluation</vt:lpstr>
      <vt:lpstr>Random Forest</vt:lpstr>
      <vt:lpstr>Conclusion </vt:lpstr>
      <vt:lpstr>Lessons Learned </vt:lpstr>
      <vt:lpstr>Future Scope</vt:lpstr>
      <vt:lpstr>Acknowledgement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2020-06-23T20:09:38Z</dcterms:created>
  <dcterms:modified xsi:type="dcterms:W3CDTF">2025-02-19T13:18:41Z</dcterms:modified>
</cp:coreProperties>
</file>