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9" r:id="rId4"/>
    <p:sldId id="267" r:id="rId5"/>
    <p:sldId id="258" r:id="rId6"/>
    <p:sldId id="264" r:id="rId7"/>
    <p:sldId id="263" r:id="rId8"/>
    <p:sldId id="265" r:id="rId9"/>
    <p:sldId id="262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6" autoAdjust="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B14E-5481-4D9C-842A-E92482CE8A27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2D62A-C671-42A5-8CF2-CED0501DC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32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2D62A-C671-42A5-8CF2-CED0501DCCC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60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93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8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59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C133-4A2B-47B4-919E-D0B571465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87E9A-CDEB-48FC-A006-17481B7A4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1BA9D-F760-4BFA-A6A5-1AA73C58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4D70-F533-4A3C-9933-6AF416FD0208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D7182-89E0-4BF6-8CD4-DA3F5407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C86D9-2218-41B3-BA54-05028109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E4CF-09C7-4A70-B2FA-8378401B6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73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1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9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1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5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06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ctr" defTabSz="761970" rtl="0" eaLnBrk="1" latinLnBrk="0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0" hangingPunct="1">
        <a:spcBef>
          <a:spcPct val="20000"/>
        </a:spcBef>
        <a:buFont typeface="Arial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spcBef>
          <a:spcPct val="20000"/>
        </a:spcBef>
        <a:buFont typeface="Arial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spcBef>
          <a:spcPct val="20000"/>
        </a:spcBef>
        <a:buFont typeface="Arial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meweb.com/ru/community/articles/chto-takoe-server-i-kak-on-rabotae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6D4432C-2CA7-456E-96F6-6906263044D3}"/>
              </a:ext>
            </a:extLst>
          </p:cNvPr>
          <p:cNvSpPr txBox="1"/>
          <p:nvPr/>
        </p:nvSpPr>
        <p:spPr>
          <a:xfrm>
            <a:off x="242128" y="1843950"/>
            <a:ext cx="523530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rgbClr val="FF00FF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Словарь данных</a:t>
            </a:r>
            <a:r>
              <a:rPr lang="en-US" sz="4000" b="1" dirty="0">
                <a:solidFill>
                  <a:srgbClr val="FF00FF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.</a:t>
            </a:r>
            <a:r>
              <a:rPr lang="ru-RU" sz="4000" b="1" dirty="0">
                <a:solidFill>
                  <a:srgbClr val="FF00FF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Правила Дейта. Понятие сервера. Классификация серверов</a:t>
            </a:r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5EF999-FCFB-48DD-B0E9-AD32E70BF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235" y="1676346"/>
            <a:ext cx="6167637" cy="35053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2A7C5B-083C-4410-9632-A679DA89347C}"/>
              </a:ext>
            </a:extLst>
          </p:cNvPr>
          <p:cNvSpPr txBox="1"/>
          <p:nvPr/>
        </p:nvSpPr>
        <p:spPr>
          <a:xfrm>
            <a:off x="7217561" y="6488668"/>
            <a:ext cx="497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b="1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Студент группы 21 ИС-1 Тулькубаев Ильнар</a:t>
            </a:r>
          </a:p>
        </p:txBody>
      </p:sp>
    </p:spTree>
    <p:extLst>
      <p:ext uri="{BB962C8B-B14F-4D97-AF65-F5344CB8AC3E}">
        <p14:creationId xmlns:p14="http://schemas.microsoft.com/office/powerpoint/2010/main" val="2974223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2B7E8-5646-42EA-8376-663772DFDE2F}"/>
              </a:ext>
            </a:extLst>
          </p:cNvPr>
          <p:cNvSpPr txBox="1"/>
          <p:nvPr/>
        </p:nvSpPr>
        <p:spPr>
          <a:xfrm>
            <a:off x="4804621" y="122144"/>
            <a:ext cx="2582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>
                <a:solidFill>
                  <a:srgbClr val="FF00FF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Вопросы</a:t>
            </a:r>
            <a:r>
              <a:rPr lang="en-US" sz="4000" b="1" dirty="0">
                <a:solidFill>
                  <a:srgbClr val="FF00FF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?</a:t>
            </a:r>
            <a:endParaRPr lang="ru-RU" sz="4000" b="1" dirty="0">
              <a:solidFill>
                <a:srgbClr val="FF00FF"/>
              </a:solidFill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ECA62-A3B1-40C8-8001-AD207AE03BC2}"/>
              </a:ext>
            </a:extLst>
          </p:cNvPr>
          <p:cNvSpPr txBox="1"/>
          <p:nvPr/>
        </p:nvSpPr>
        <p:spPr>
          <a:xfrm>
            <a:off x="977152" y="2187388"/>
            <a:ext cx="4464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Какие есть классы серверов?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A428C-9F2D-4476-93A3-D9E202DB1EF7}"/>
              </a:ext>
            </a:extLst>
          </p:cNvPr>
          <p:cNvSpPr txBox="1"/>
          <p:nvPr/>
        </p:nvSpPr>
        <p:spPr>
          <a:xfrm>
            <a:off x="977152" y="3085292"/>
            <a:ext cx="449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Что такое локальный сервер?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67881-61AA-4A54-A287-7C3B5CDE2B16}"/>
              </a:ext>
            </a:extLst>
          </p:cNvPr>
          <p:cNvSpPr txBox="1"/>
          <p:nvPr/>
        </p:nvSpPr>
        <p:spPr>
          <a:xfrm>
            <a:off x="977152" y="4039238"/>
            <a:ext cx="4245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Что такое Словарь Данных?</a:t>
            </a:r>
          </a:p>
        </p:txBody>
      </p:sp>
    </p:spTree>
    <p:extLst>
      <p:ext uri="{BB962C8B-B14F-4D97-AF65-F5344CB8AC3E}">
        <p14:creationId xmlns:p14="http://schemas.microsoft.com/office/powerpoint/2010/main" val="888768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29FCE6-41E9-472E-A236-30503B47C6F5}"/>
              </a:ext>
            </a:extLst>
          </p:cNvPr>
          <p:cNvSpPr txBox="1"/>
          <p:nvPr/>
        </p:nvSpPr>
        <p:spPr>
          <a:xfrm>
            <a:off x="4225135" y="170329"/>
            <a:ext cx="37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FF00FF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Словарь данных</a:t>
            </a: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9B32049C-9A2D-46C8-83E5-9C79B5BD96CD}"/>
              </a:ext>
            </a:extLst>
          </p:cNvPr>
          <p:cNvSpPr/>
          <p:nvPr/>
        </p:nvSpPr>
        <p:spPr>
          <a:xfrm>
            <a:off x="358586" y="1037498"/>
            <a:ext cx="11358283" cy="1517443"/>
          </a:xfrm>
          <a:prstGeom prst="roundRect">
            <a:avLst>
              <a:gd name="adj" fmla="val 3461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2E2D19C2-796B-4F86-B284-7B8769E39B09}"/>
              </a:ext>
            </a:extLst>
          </p:cNvPr>
          <p:cNvSpPr/>
          <p:nvPr/>
        </p:nvSpPr>
        <p:spPr>
          <a:xfrm>
            <a:off x="475130" y="1207185"/>
            <a:ext cx="3462695" cy="3388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200" b="1" kern="0" spc="-43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Что такое Словарь Данных?</a:t>
            </a:r>
            <a:endParaRPr lang="en-US" sz="2200" b="1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EE8A0155-BA02-412D-B908-0127F8C104F6}"/>
              </a:ext>
            </a:extLst>
          </p:cNvPr>
          <p:cNvSpPr/>
          <p:nvPr/>
        </p:nvSpPr>
        <p:spPr>
          <a:xfrm>
            <a:off x="475130" y="1715724"/>
            <a:ext cx="11152093" cy="7047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b="1" kern="0" spc="-36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Словарь данных - </a:t>
            </a:r>
            <a:r>
              <a:rPr lang="ru-RU" b="1" kern="0" spc="-36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БД</a:t>
            </a:r>
            <a:r>
              <a:rPr lang="en-US" b="1" kern="0" spc="-36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, в котором хранится вся информация о </a:t>
            </a:r>
            <a:r>
              <a:rPr lang="ru-RU" b="1" kern="0" spc="-36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структуре ваших</a:t>
            </a:r>
            <a:r>
              <a:rPr lang="en-US" b="1" kern="0" spc="-36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</a:t>
            </a:r>
            <a:r>
              <a:rPr lang="ru-RU" b="1" kern="0" spc="-36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Баз</a:t>
            </a:r>
            <a:r>
              <a:rPr lang="en-US" b="1" kern="0" spc="-36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</a:t>
            </a:r>
            <a:r>
              <a:rPr lang="ru-RU" b="1" kern="0" spc="-36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Данных</a:t>
            </a:r>
            <a:r>
              <a:rPr lang="en-US" b="1" kern="0" spc="-36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. Это </a:t>
            </a:r>
            <a:r>
              <a:rPr lang="ru-RU" b="1" kern="0" spc="-36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список где вы</a:t>
            </a:r>
            <a:r>
              <a:rPr lang="en-US" b="1" kern="0" spc="-36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можете найти описание каждой таблицы, </a:t>
            </a:r>
            <a:r>
              <a:rPr lang="ru-RU" b="1" kern="0" spc="-36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столбцов,</a:t>
            </a:r>
            <a:r>
              <a:rPr lang="en-US" b="1" kern="0" spc="-36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</a:t>
            </a:r>
            <a:r>
              <a:rPr lang="ru-RU" b="1" kern="0" spc="-36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связей и т.д.</a:t>
            </a:r>
            <a:endParaRPr lang="en-US" b="1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EC6CCAB9-CCFE-4F76-BBDD-B832E3598A6A}"/>
              </a:ext>
            </a:extLst>
          </p:cNvPr>
          <p:cNvSpPr/>
          <p:nvPr/>
        </p:nvSpPr>
        <p:spPr>
          <a:xfrm>
            <a:off x="358583" y="2813740"/>
            <a:ext cx="11358283" cy="1867653"/>
          </a:xfrm>
          <a:prstGeom prst="roundRect">
            <a:avLst>
              <a:gd name="adj" fmla="val 3461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4994CBA4-795E-4D98-8571-13FE4C4A2514}"/>
              </a:ext>
            </a:extLst>
          </p:cNvPr>
          <p:cNvSpPr/>
          <p:nvPr/>
        </p:nvSpPr>
        <p:spPr>
          <a:xfrm>
            <a:off x="358583" y="4940192"/>
            <a:ext cx="11358283" cy="1517443"/>
          </a:xfrm>
          <a:prstGeom prst="roundRect">
            <a:avLst>
              <a:gd name="adj" fmla="val 3461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35A779-557D-4FA8-BB04-37D87D9444DB}"/>
              </a:ext>
            </a:extLst>
          </p:cNvPr>
          <p:cNvSpPr txBox="1"/>
          <p:nvPr/>
        </p:nvSpPr>
        <p:spPr>
          <a:xfrm>
            <a:off x="475128" y="2959413"/>
            <a:ext cx="4016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Структура Словаря Данных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B7ADA-158D-4CD7-B136-C9C84276F5D3}"/>
              </a:ext>
            </a:extLst>
          </p:cNvPr>
          <p:cNvSpPr txBox="1"/>
          <p:nvPr/>
        </p:nvSpPr>
        <p:spPr>
          <a:xfrm>
            <a:off x="475127" y="3400594"/>
            <a:ext cx="11152093" cy="1175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900"/>
              </a:lnSpc>
              <a:buNone/>
            </a:pPr>
            <a:r>
              <a:rPr lang="en-US" sz="1800" b="1" kern="0" spc="-36" dirty="0" err="1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Словарь</a:t>
            </a:r>
            <a:r>
              <a:rPr lang="en-US" sz="1800" b="1" kern="0" spc="-36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</a:t>
            </a:r>
            <a:r>
              <a:rPr lang="en-US" sz="1800" b="1" kern="0" spc="-36" dirty="0" err="1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данных</a:t>
            </a:r>
            <a:r>
              <a:rPr lang="en-US" sz="1800" b="1" kern="0" spc="-36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</a:t>
            </a:r>
            <a:r>
              <a:rPr lang="en-US" sz="1800" b="1" kern="0" spc="-36" dirty="0" err="1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состоит</a:t>
            </a:r>
            <a:r>
              <a:rPr lang="en-US" sz="1800" b="1" kern="0" spc="-36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</a:t>
            </a:r>
            <a:r>
              <a:rPr lang="en-US" sz="1800" b="1" kern="0" spc="-36" dirty="0" err="1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из</a:t>
            </a:r>
            <a:r>
              <a:rPr lang="en-US" sz="1800" b="1" kern="0" spc="-36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</a:t>
            </a:r>
            <a:r>
              <a:rPr lang="en-US" sz="1800" b="1" kern="0" spc="-36" dirty="0" err="1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множества</a:t>
            </a:r>
            <a:r>
              <a:rPr lang="en-US" sz="1800" b="1" kern="0" spc="-36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</a:t>
            </a:r>
            <a:r>
              <a:rPr lang="en-US" sz="1800" b="1" kern="0" spc="-36" dirty="0" err="1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элементов</a:t>
            </a:r>
            <a:r>
              <a:rPr lang="en-US" sz="1800" b="1" kern="0" spc="-36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, </a:t>
            </a:r>
            <a:r>
              <a:rPr lang="en-US" sz="1800" b="1" kern="0" spc="-36" dirty="0" err="1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каждый</a:t>
            </a:r>
            <a:r>
              <a:rPr lang="en-US" sz="1800" b="1" kern="0" spc="-36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</a:t>
            </a:r>
            <a:r>
              <a:rPr lang="en-US" sz="1800" b="1" kern="0" spc="-36" dirty="0" err="1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из</a:t>
            </a:r>
            <a:r>
              <a:rPr lang="en-US" sz="1800" b="1" kern="0" spc="-36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которых </a:t>
            </a:r>
            <a:r>
              <a:rPr lang="ru-RU" sz="1800" b="1" kern="0" spc="-36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описывает свою роль</a:t>
            </a:r>
            <a:r>
              <a:rPr lang="en-US" sz="1800" b="1" kern="0" spc="-36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. </a:t>
            </a:r>
            <a:r>
              <a:rPr lang="en-US" sz="1800" b="1" kern="0" spc="-36" dirty="0" err="1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Тут</a:t>
            </a:r>
            <a:r>
              <a:rPr lang="en-US" sz="1800" b="1" kern="0" spc="-36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</a:t>
            </a:r>
            <a:r>
              <a:rPr lang="ru-RU" sz="1800" b="1" kern="0" spc="-36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имеется </a:t>
            </a:r>
            <a:r>
              <a:rPr lang="en-US" sz="1800" b="1" kern="0" spc="-36" dirty="0" err="1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описание</a:t>
            </a:r>
            <a:r>
              <a:rPr lang="en-US" sz="1800" b="1" kern="0" spc="-36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</a:t>
            </a:r>
            <a:r>
              <a:rPr lang="en-US" sz="1800" b="1" kern="0" spc="-36" dirty="0" err="1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таблиц</a:t>
            </a:r>
            <a:r>
              <a:rPr lang="en-US" sz="1800" b="1" kern="0" spc="-36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, </a:t>
            </a:r>
            <a:r>
              <a:rPr lang="en-US" sz="1800" b="1" kern="0" spc="-36" dirty="0" err="1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столбцов</a:t>
            </a:r>
            <a:r>
              <a:rPr lang="en-US" sz="1800" b="1" kern="0" spc="-36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, </a:t>
            </a:r>
            <a:r>
              <a:rPr lang="en-US" sz="1800" b="1" kern="0" spc="-36" dirty="0" err="1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индексов</a:t>
            </a:r>
            <a:r>
              <a:rPr lang="en-US" sz="1800" b="1" kern="0" spc="-36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, </a:t>
            </a:r>
            <a:r>
              <a:rPr lang="en-US" sz="1800" b="1" kern="0" spc="-36" dirty="0" err="1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триггеров</a:t>
            </a:r>
            <a:r>
              <a:rPr lang="en-US" sz="1800" b="1" kern="0" spc="-36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и </a:t>
            </a:r>
            <a:r>
              <a:rPr lang="en-US" sz="1800" b="1" kern="0" spc="-36" dirty="0" err="1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даже</a:t>
            </a:r>
            <a:r>
              <a:rPr lang="en-US" sz="1800" b="1" kern="0" spc="-36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</a:t>
            </a:r>
            <a:r>
              <a:rPr lang="en-US" sz="1800" b="1" kern="0" spc="-36" dirty="0" err="1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правил</a:t>
            </a:r>
            <a:r>
              <a:rPr lang="en-US" sz="1800" b="1" kern="0" spc="-36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</a:t>
            </a:r>
            <a:r>
              <a:rPr lang="en-US" sz="1800" b="1" kern="0" spc="-36" dirty="0" err="1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Дейта</a:t>
            </a:r>
            <a:r>
              <a:rPr lang="en-US" sz="1800" b="1" kern="0" spc="-36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. </a:t>
            </a:r>
            <a:r>
              <a:rPr lang="en-US" sz="1800" b="1" kern="0" spc="-36" dirty="0" err="1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Все</a:t>
            </a:r>
            <a:r>
              <a:rPr lang="en-US" sz="1800" b="1" kern="0" spc="-36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</a:t>
            </a:r>
            <a:r>
              <a:rPr lang="en-US" sz="1800" b="1" kern="0" spc="-36" dirty="0" err="1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эти</a:t>
            </a:r>
            <a:r>
              <a:rPr lang="en-US" sz="1800" b="1" kern="0" spc="-36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</a:t>
            </a:r>
            <a:r>
              <a:rPr lang="en-US" sz="1800" b="1" kern="0" spc="-36" dirty="0" err="1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части</a:t>
            </a:r>
            <a:r>
              <a:rPr lang="en-US" sz="1800" b="1" kern="0" spc="-36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</a:t>
            </a:r>
            <a:r>
              <a:rPr lang="en-US" sz="1800" b="1" kern="0" spc="-36" dirty="0" err="1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складываются</a:t>
            </a:r>
            <a:r>
              <a:rPr lang="en-US" sz="1800" b="1" kern="0" spc="-36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в </a:t>
            </a:r>
            <a:r>
              <a:rPr lang="en-US" sz="1800" b="1" kern="0" spc="-36" dirty="0" err="1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единую</a:t>
            </a:r>
            <a:r>
              <a:rPr lang="en-US" sz="1800" b="1" kern="0" spc="-36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</a:t>
            </a:r>
            <a:r>
              <a:rPr lang="en-US" sz="1800" b="1" kern="0" spc="-36" dirty="0" err="1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картину</a:t>
            </a:r>
            <a:r>
              <a:rPr lang="en-US" sz="1800" b="1" kern="0" spc="-36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</a:t>
            </a:r>
            <a:r>
              <a:rPr lang="en-US" sz="1800" b="1" kern="0" spc="-36" dirty="0" err="1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вашей</a:t>
            </a:r>
            <a:r>
              <a:rPr lang="en-US" sz="1800" b="1" kern="0" spc="-36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</a:t>
            </a:r>
            <a:r>
              <a:rPr lang="en-US" sz="1800" b="1" kern="0" spc="-36" dirty="0" err="1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базы</a:t>
            </a:r>
            <a:r>
              <a:rPr lang="en-US" sz="1800" b="1" kern="0" spc="-36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</a:t>
            </a:r>
            <a:r>
              <a:rPr lang="en-US" sz="1800" b="1" kern="0" spc="-36" dirty="0" err="1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данных</a:t>
            </a:r>
            <a:r>
              <a:rPr lang="en-US" sz="1800" b="1" kern="0" spc="-36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.</a:t>
            </a:r>
            <a:endParaRPr lang="en-US" sz="1800" b="1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B1DE39-DED0-4D8A-994C-157A815E5A25}"/>
              </a:ext>
            </a:extLst>
          </p:cNvPr>
          <p:cNvSpPr txBox="1"/>
          <p:nvPr/>
        </p:nvSpPr>
        <p:spPr>
          <a:xfrm>
            <a:off x="475128" y="5024425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Префиксы в </a:t>
            </a:r>
            <a:r>
              <a:rPr lang="en-US" sz="2200" b="1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MySQL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5F6227-000D-4577-85C3-6C62BBD3F96A}"/>
              </a:ext>
            </a:extLst>
          </p:cNvPr>
          <p:cNvSpPr txBox="1"/>
          <p:nvPr/>
        </p:nvSpPr>
        <p:spPr>
          <a:xfrm>
            <a:off x="475128" y="5537530"/>
            <a:ext cx="111520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Словарь данных MySQL использует специальные префиксы, чтобы помочь</a:t>
            </a:r>
            <a:r>
              <a:rPr lang="en-US" b="1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</a:t>
            </a:r>
            <a:r>
              <a:rPr lang="ru-RU" b="1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разобраться в его структуре. Например, таблицы начинаются с «</a:t>
            </a:r>
            <a:r>
              <a:rPr lang="en-US" b="1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TABLE</a:t>
            </a:r>
            <a:r>
              <a:rPr lang="ru-RU" b="1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_", а столбцы с "</a:t>
            </a:r>
            <a:r>
              <a:rPr lang="en-US" b="1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COLUMN</a:t>
            </a:r>
            <a:r>
              <a:rPr lang="ru-RU" b="1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_".</a:t>
            </a:r>
          </a:p>
        </p:txBody>
      </p:sp>
    </p:spTree>
    <p:extLst>
      <p:ext uri="{BB962C8B-B14F-4D97-AF65-F5344CB8AC3E}">
        <p14:creationId xmlns:p14="http://schemas.microsoft.com/office/powerpoint/2010/main" val="176659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AD80735-7809-4650-A84F-392F460BD10A}"/>
              </a:ext>
            </a:extLst>
          </p:cNvPr>
          <p:cNvSpPr/>
          <p:nvPr/>
        </p:nvSpPr>
        <p:spPr>
          <a:xfrm>
            <a:off x="4914662" y="443950"/>
            <a:ext cx="2362675" cy="65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ru-RU" sz="4400" kern="0" spc="-89" dirty="0">
                <a:solidFill>
                  <a:srgbClr val="D73AD7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Серверы</a:t>
            </a:r>
            <a:endParaRPr lang="en-US" sz="440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51889A6D-DFBA-483A-A28D-9699D5B2CD02}"/>
              </a:ext>
            </a:extLst>
          </p:cNvPr>
          <p:cNvSpPr/>
          <p:nvPr/>
        </p:nvSpPr>
        <p:spPr>
          <a:xfrm>
            <a:off x="177363" y="1874402"/>
            <a:ext cx="3070623" cy="329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D73AD7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Что такое Сервер MySQL?</a:t>
            </a:r>
            <a:endParaRPr lang="en-US" sz="220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143CD4F7-A86A-400D-872C-D33741DD7EB9}"/>
              </a:ext>
            </a:extLst>
          </p:cNvPr>
          <p:cNvSpPr/>
          <p:nvPr/>
        </p:nvSpPr>
        <p:spPr>
          <a:xfrm>
            <a:off x="177363" y="2465666"/>
            <a:ext cx="3501194" cy="1658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kern="0" spc="-38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Сервер MySQL - </a:t>
            </a:r>
            <a:r>
              <a:rPr lang="ru-RU" kern="0" spc="-38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это</a:t>
            </a:r>
            <a:r>
              <a:rPr lang="en-US" kern="0" spc="-38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мощный компьютер, который принимает запросы, выполняет вычисления и возвращает результаты.</a:t>
            </a:r>
            <a:endParaRPr lang="en-US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24968387-0CCA-47A7-9B8D-256BB809763E}"/>
              </a:ext>
            </a:extLst>
          </p:cNvPr>
          <p:cNvSpPr/>
          <p:nvPr/>
        </p:nvSpPr>
        <p:spPr>
          <a:xfrm>
            <a:off x="4168040" y="1874402"/>
            <a:ext cx="2957243" cy="329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D73AD7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Классы Серверов MySQL</a:t>
            </a:r>
            <a:endParaRPr lang="en-US" sz="220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34342749-D4A6-407E-B68E-4FC8DAF9A8ED}"/>
              </a:ext>
            </a:extLst>
          </p:cNvPr>
          <p:cNvSpPr/>
          <p:nvPr/>
        </p:nvSpPr>
        <p:spPr>
          <a:xfrm>
            <a:off x="4168040" y="2465666"/>
            <a:ext cx="3678557" cy="3586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Font typeface="+mj-lt"/>
              <a:buAutoNum type="arabicPeriod"/>
            </a:pPr>
            <a:r>
              <a:rPr lang="en-US" kern="0" spc="-38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Локальный Сервер</a:t>
            </a:r>
            <a:endParaRPr lang="en-US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595795B0-0419-4A98-82A9-4508CCFBDA27}"/>
              </a:ext>
            </a:extLst>
          </p:cNvPr>
          <p:cNvSpPr/>
          <p:nvPr/>
        </p:nvSpPr>
        <p:spPr>
          <a:xfrm>
            <a:off x="4168040" y="2932391"/>
            <a:ext cx="3678557" cy="3586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Font typeface="+mj-lt"/>
              <a:buAutoNum type="arabicPeriod" startAt="2"/>
            </a:pPr>
            <a:r>
              <a:rPr lang="en-US" kern="0" spc="-38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Выделенный Сервер</a:t>
            </a:r>
            <a:endParaRPr lang="en-US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319F4D47-20C3-4B61-9225-7E4E2183EEB8}"/>
              </a:ext>
            </a:extLst>
          </p:cNvPr>
          <p:cNvSpPr/>
          <p:nvPr/>
        </p:nvSpPr>
        <p:spPr>
          <a:xfrm>
            <a:off x="4168040" y="3399116"/>
            <a:ext cx="3678557" cy="3586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Font typeface="+mj-lt"/>
              <a:buAutoNum type="arabicPeriod" startAt="3"/>
            </a:pPr>
            <a:r>
              <a:rPr lang="en-US" kern="0" spc="-38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Облачный Сервер</a:t>
            </a:r>
            <a:endParaRPr lang="en-US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3C24BA77-47F7-4AB1-8EE2-A7D6A6CA527F}"/>
              </a:ext>
            </a:extLst>
          </p:cNvPr>
          <p:cNvSpPr/>
          <p:nvPr/>
        </p:nvSpPr>
        <p:spPr>
          <a:xfrm>
            <a:off x="4168040" y="3997524"/>
            <a:ext cx="3678554" cy="14345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kern="0" spc="-38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Каждый класс имеет свои уникальные особенности и подходит для разных нужд - от небольших проектов до огромных баз данных.</a:t>
            </a:r>
            <a:endParaRPr lang="en-US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CB127F8A-7E1F-4FEA-8F57-FAE7B2C52019}"/>
              </a:ext>
            </a:extLst>
          </p:cNvPr>
          <p:cNvSpPr/>
          <p:nvPr/>
        </p:nvSpPr>
        <p:spPr>
          <a:xfrm>
            <a:off x="177363" y="4220705"/>
            <a:ext cx="2677862" cy="329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D73AD7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Требования к Серверу</a:t>
            </a:r>
            <a:endParaRPr lang="en-US" sz="220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FEF73E73-3384-48A3-A150-6272E460968E}"/>
              </a:ext>
            </a:extLst>
          </p:cNvPr>
          <p:cNvSpPr/>
          <p:nvPr/>
        </p:nvSpPr>
        <p:spPr>
          <a:xfrm>
            <a:off x="177359" y="4811969"/>
            <a:ext cx="3678557" cy="3586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kern="0" spc="-38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Мощный процессор</a:t>
            </a:r>
            <a:endParaRPr lang="en-US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0DA77305-AF69-41D1-909D-AC9ADF6E25FE}"/>
              </a:ext>
            </a:extLst>
          </p:cNvPr>
          <p:cNvSpPr/>
          <p:nvPr/>
        </p:nvSpPr>
        <p:spPr>
          <a:xfrm>
            <a:off x="177359" y="5278694"/>
            <a:ext cx="3678557" cy="3586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kern="0" spc="-38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Большой объем ОЗУ</a:t>
            </a:r>
            <a:endParaRPr lang="en-US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2C4335CD-D3E4-4A84-BCA4-F48454A9E57F}"/>
              </a:ext>
            </a:extLst>
          </p:cNvPr>
          <p:cNvSpPr/>
          <p:nvPr/>
        </p:nvSpPr>
        <p:spPr>
          <a:xfrm>
            <a:off x="177359" y="5745419"/>
            <a:ext cx="3678557" cy="3586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kern="0" spc="-38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Быстрые дисковые накопители</a:t>
            </a:r>
            <a:endParaRPr lang="en-US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16" name="AutoShape 2" descr="Что такое сервер и как он работает – База знаний Timeweb Community">
            <a:extLst>
              <a:ext uri="{FF2B5EF4-FFF2-40B4-BE49-F238E27FC236}">
                <a16:creationId xmlns:a16="http://schemas.microsoft.com/office/drawing/2014/main" id="{A4102C47-9A87-4CA6-A8E9-329552FEA3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D6B9E83-99CD-4044-BCF6-38BBF36944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" r="65670"/>
          <a:stretch/>
        </p:blipFill>
        <p:spPr>
          <a:xfrm>
            <a:off x="8023960" y="443950"/>
            <a:ext cx="3678554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3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63B524-70AC-4D1F-9A3C-B350DC0AD849}"/>
              </a:ext>
            </a:extLst>
          </p:cNvPr>
          <p:cNvSpPr txBox="1"/>
          <p:nvPr/>
        </p:nvSpPr>
        <p:spPr>
          <a:xfrm>
            <a:off x="352425" y="2358420"/>
            <a:ext cx="114871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Выделенный сервер — вид хостинга, при котором клиенту целиком предоставляется отдельная физическая машина. Обычно используется для запуска приложений, которые не могут сосуществовать на одном сервере с другими проектами или имеют повышенные требования к ресурсам</a:t>
            </a:r>
            <a:endParaRPr lang="ru-RU" sz="2400" b="1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41E20-963D-48E9-B5C6-096CA2160465}"/>
              </a:ext>
            </a:extLst>
          </p:cNvPr>
          <p:cNvSpPr txBox="1"/>
          <p:nvPr/>
        </p:nvSpPr>
        <p:spPr>
          <a:xfrm>
            <a:off x="352425" y="900410"/>
            <a:ext cx="114871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Локальный сервер – это набор ПО, который позволяет реализовать сервер на локальном компьютере или в рамках общей сети компании.</a:t>
            </a:r>
            <a:endParaRPr lang="ru-RU" sz="2400" b="1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8296ED-FBF2-41AF-B010-D278AEDF3969}"/>
              </a:ext>
            </a:extLst>
          </p:cNvPr>
          <p:cNvSpPr txBox="1"/>
          <p:nvPr/>
        </p:nvSpPr>
        <p:spPr>
          <a:xfrm>
            <a:off x="352425" y="4555093"/>
            <a:ext cx="114871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0" dirty="0"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Облачный сервер — это тип службы облачных вычислений, обычно предоставляемой сторонними поставщиками через сеть, к которой большое количество пользователей могут получить доступ одновременно по запросу.</a:t>
            </a:r>
          </a:p>
        </p:txBody>
      </p:sp>
    </p:spTree>
    <p:extLst>
      <p:ext uri="{BB962C8B-B14F-4D97-AF65-F5344CB8AC3E}">
        <p14:creationId xmlns:p14="http://schemas.microsoft.com/office/powerpoint/2010/main" val="89493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472E1CA-4E58-4996-897C-B8E600DBA4DF}"/>
              </a:ext>
            </a:extLst>
          </p:cNvPr>
          <p:cNvSpPr/>
          <p:nvPr/>
        </p:nvSpPr>
        <p:spPr>
          <a:xfrm>
            <a:off x="3984277" y="524529"/>
            <a:ext cx="422344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kern="0" spc="-89" dirty="0" err="1">
                <a:solidFill>
                  <a:srgbClr val="D73AD7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Правила</a:t>
            </a:r>
            <a:r>
              <a:rPr lang="en-US" sz="4400" kern="0" spc="-89" dirty="0">
                <a:solidFill>
                  <a:srgbClr val="D73AD7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</a:t>
            </a:r>
            <a:r>
              <a:rPr lang="en-US" sz="4400" kern="0" spc="-89" dirty="0" err="1">
                <a:solidFill>
                  <a:srgbClr val="D73AD7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Дейта</a:t>
            </a:r>
            <a:endParaRPr lang="en-US" sz="440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5C39C-B0A7-4518-AAAA-AEB931537B3F}"/>
              </a:ext>
            </a:extLst>
          </p:cNvPr>
          <p:cNvSpPr txBox="1"/>
          <p:nvPr/>
        </p:nvSpPr>
        <p:spPr>
          <a:xfrm>
            <a:off x="769143" y="2151727"/>
            <a:ext cx="1065371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0" i="0" dirty="0" err="1">
                <a:solidFill>
                  <a:srgbClr val="444444"/>
                </a:solidFill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Дейтом</a:t>
            </a:r>
            <a:r>
              <a:rPr lang="ru-RU" sz="3200" b="0" i="0" dirty="0">
                <a:solidFill>
                  <a:srgbClr val="444444"/>
                </a:solidFill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было сформулировано 12 правил для типичной распределенной СУБД. Основой для построения этих правил послужило то, что распределенная СУБД должна восприниматься конечным пользователем точно так же, как и привычная ему централизованная СУБД.</a:t>
            </a:r>
            <a:endParaRPr lang="ru-RU" sz="320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96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472E1CA-4E58-4996-897C-B8E600DBA4DF}"/>
              </a:ext>
            </a:extLst>
          </p:cNvPr>
          <p:cNvSpPr/>
          <p:nvPr/>
        </p:nvSpPr>
        <p:spPr>
          <a:xfrm>
            <a:off x="3984278" y="95904"/>
            <a:ext cx="422344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kern="0" spc="-89" dirty="0" err="1">
                <a:solidFill>
                  <a:srgbClr val="D73AD7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Правила</a:t>
            </a:r>
            <a:r>
              <a:rPr lang="en-US" sz="4400" kern="0" spc="-89" dirty="0">
                <a:solidFill>
                  <a:srgbClr val="D73AD7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</a:t>
            </a:r>
            <a:r>
              <a:rPr lang="en-US" sz="4400" kern="0" spc="-89" dirty="0" err="1">
                <a:solidFill>
                  <a:srgbClr val="D73AD7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Дейта</a:t>
            </a:r>
            <a:endParaRPr lang="en-US" sz="440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0EB4F135-FB76-416F-B33B-8A39FEB62416}"/>
              </a:ext>
            </a:extLst>
          </p:cNvPr>
          <p:cNvSpPr/>
          <p:nvPr/>
        </p:nvSpPr>
        <p:spPr>
          <a:xfrm>
            <a:off x="54530" y="1451967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9B9E0F42-1476-4F64-9953-146F9F1B251B}"/>
              </a:ext>
            </a:extLst>
          </p:cNvPr>
          <p:cNvSpPr/>
          <p:nvPr/>
        </p:nvSpPr>
        <p:spPr>
          <a:xfrm>
            <a:off x="230350" y="1582712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1</a:t>
            </a:r>
            <a:endParaRPr lang="en-US" sz="265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85E1E21D-800D-4DBA-8FA4-E9A35EA7FB26}"/>
              </a:ext>
            </a:extLst>
          </p:cNvPr>
          <p:cNvSpPr/>
          <p:nvPr/>
        </p:nvSpPr>
        <p:spPr>
          <a:xfrm>
            <a:off x="768870" y="1541376"/>
            <a:ext cx="340506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2400" b="0" i="0" dirty="0">
                <a:solidFill>
                  <a:srgbClr val="444444"/>
                </a:solidFill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Локальная автономия</a:t>
            </a:r>
            <a:endParaRPr lang="en-US" sz="220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5D345EF7-ED8C-4BE5-8133-A224D99361DB}"/>
              </a:ext>
            </a:extLst>
          </p:cNvPr>
          <p:cNvSpPr/>
          <p:nvPr/>
        </p:nvSpPr>
        <p:spPr>
          <a:xfrm>
            <a:off x="593050" y="1986796"/>
            <a:ext cx="5269868" cy="8897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ru-RU" sz="2000" b="0" i="0" dirty="0">
                <a:solidFill>
                  <a:srgbClr val="1A1D28"/>
                </a:solidFill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Локальные данные принадлежат локальным владельцам и локально сопровождаются</a:t>
            </a:r>
            <a:endParaRPr lang="en-US" sz="185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E979A26F-5540-40A1-A000-C925CAE450C7}"/>
              </a:ext>
            </a:extLst>
          </p:cNvPr>
          <p:cNvSpPr/>
          <p:nvPr/>
        </p:nvSpPr>
        <p:spPr>
          <a:xfrm>
            <a:off x="6188654" y="1451967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4F3B910B-6702-4F16-9945-EEF408B0B172}"/>
              </a:ext>
            </a:extLst>
          </p:cNvPr>
          <p:cNvSpPr/>
          <p:nvPr/>
        </p:nvSpPr>
        <p:spPr>
          <a:xfrm>
            <a:off x="6373439" y="1573748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2</a:t>
            </a:r>
            <a:endParaRPr lang="en-US" sz="265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58D2EB7A-F452-4454-9CB3-EE1753386613}"/>
              </a:ext>
            </a:extLst>
          </p:cNvPr>
          <p:cNvSpPr/>
          <p:nvPr/>
        </p:nvSpPr>
        <p:spPr>
          <a:xfrm>
            <a:off x="6917198" y="1282779"/>
            <a:ext cx="479992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fontAlgn="t"/>
            <a:r>
              <a:rPr lang="ru-RU" sz="2400" b="0" i="0" dirty="0">
                <a:solidFill>
                  <a:srgbClr val="1A1D28"/>
                </a:solidFill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Отсутствие опоры на</a:t>
            </a:r>
          </a:p>
          <a:p>
            <a:pPr algn="l" fontAlgn="t"/>
            <a:r>
              <a:rPr lang="ru-RU" sz="2400" b="0" i="0" dirty="0">
                <a:solidFill>
                  <a:srgbClr val="1A1D28"/>
                </a:solidFill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центральный узел</a:t>
            </a:r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EFE78AA9-445F-412A-BC77-44B82EFA8BD5}"/>
              </a:ext>
            </a:extLst>
          </p:cNvPr>
          <p:cNvSpPr/>
          <p:nvPr/>
        </p:nvSpPr>
        <p:spPr>
          <a:xfrm>
            <a:off x="6727174" y="1998136"/>
            <a:ext cx="5360051" cy="8135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ru-RU" sz="2000" b="0" i="0" dirty="0">
                <a:solidFill>
                  <a:srgbClr val="1A1D28"/>
                </a:solidFill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В системе не должно быть ни одного узла, без которого система не может функционировать</a:t>
            </a:r>
            <a:endParaRPr lang="en-US" sz="185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74A51675-BCCA-42A1-B4BA-3CF1303E0A24}"/>
              </a:ext>
            </a:extLst>
          </p:cNvPr>
          <p:cNvSpPr/>
          <p:nvPr/>
        </p:nvSpPr>
        <p:spPr>
          <a:xfrm>
            <a:off x="62448" y="4284940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07ED6F0E-05FB-4E7E-A5AF-7BD2B1049F3A}"/>
              </a:ext>
            </a:extLst>
          </p:cNvPr>
          <p:cNvSpPr/>
          <p:nvPr/>
        </p:nvSpPr>
        <p:spPr>
          <a:xfrm>
            <a:off x="238268" y="4403121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3</a:t>
            </a:r>
            <a:endParaRPr lang="en-US" sz="265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4266B6C1-1002-45E6-9A49-0498A1A6E891}"/>
              </a:ext>
            </a:extLst>
          </p:cNvPr>
          <p:cNvSpPr/>
          <p:nvPr/>
        </p:nvSpPr>
        <p:spPr>
          <a:xfrm>
            <a:off x="785753" y="4353022"/>
            <a:ext cx="377809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2400" b="0" i="0" dirty="0">
                <a:solidFill>
                  <a:srgbClr val="1A1D28"/>
                </a:solidFill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Непрерывное функционирование</a:t>
            </a:r>
            <a:endParaRPr lang="en-US" sz="220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3F3D0B7C-562A-4AB4-B0C3-F265713564D1}"/>
              </a:ext>
            </a:extLst>
          </p:cNvPr>
          <p:cNvSpPr/>
          <p:nvPr/>
        </p:nvSpPr>
        <p:spPr>
          <a:xfrm>
            <a:off x="593050" y="4871747"/>
            <a:ext cx="5135397" cy="8897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ru-RU" sz="2000" b="0" i="0" dirty="0">
                <a:solidFill>
                  <a:srgbClr val="1A1D28"/>
                </a:solidFill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В системе не должна возникать потребность в плановом останове её функционирования</a:t>
            </a:r>
            <a:endParaRPr lang="en-US" sz="185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D66CA3A1-F05B-4AE7-B885-BB2CBBB28823}"/>
              </a:ext>
            </a:extLst>
          </p:cNvPr>
          <p:cNvSpPr/>
          <p:nvPr/>
        </p:nvSpPr>
        <p:spPr>
          <a:xfrm>
            <a:off x="6192302" y="4284880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DE46FD28-4F70-4C64-9DAD-4BC4DE9679FA}"/>
              </a:ext>
            </a:extLst>
          </p:cNvPr>
          <p:cNvSpPr/>
          <p:nvPr/>
        </p:nvSpPr>
        <p:spPr>
          <a:xfrm>
            <a:off x="6373439" y="4399674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4</a:t>
            </a:r>
            <a:endParaRPr lang="en-US" sz="265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8B96464E-0936-4D27-9D58-83B45155A4F6}"/>
              </a:ext>
            </a:extLst>
          </p:cNvPr>
          <p:cNvSpPr/>
          <p:nvPr/>
        </p:nvSpPr>
        <p:spPr>
          <a:xfrm>
            <a:off x="6917198" y="435302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2400" b="0" i="0" dirty="0">
                <a:solidFill>
                  <a:srgbClr val="1A1D28"/>
                </a:solidFill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Независимость от расположения</a:t>
            </a:r>
            <a:endParaRPr lang="en-US" sz="220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916AF407-2A7C-4918-B8D4-BC41952B8EF0}"/>
              </a:ext>
            </a:extLst>
          </p:cNvPr>
          <p:cNvSpPr/>
          <p:nvPr/>
        </p:nvSpPr>
        <p:spPr>
          <a:xfrm>
            <a:off x="6727174" y="4823460"/>
            <a:ext cx="4989944" cy="11677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ru-RU" sz="2000" b="0" i="0" dirty="0">
                <a:solidFill>
                  <a:srgbClr val="1A1D28"/>
                </a:solidFill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Любой пользователь может получить доступ к данным, хранящимся на любом узле</a:t>
            </a:r>
            <a:endParaRPr lang="en-US" sz="185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4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472E1CA-4E58-4996-897C-B8E600DBA4DF}"/>
              </a:ext>
            </a:extLst>
          </p:cNvPr>
          <p:cNvSpPr/>
          <p:nvPr/>
        </p:nvSpPr>
        <p:spPr>
          <a:xfrm>
            <a:off x="3984278" y="95904"/>
            <a:ext cx="422344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kern="0" spc="-89" dirty="0" err="1">
                <a:solidFill>
                  <a:srgbClr val="D73AD7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Правила</a:t>
            </a:r>
            <a:r>
              <a:rPr lang="en-US" sz="4400" kern="0" spc="-89" dirty="0">
                <a:solidFill>
                  <a:srgbClr val="D73AD7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</a:t>
            </a:r>
            <a:r>
              <a:rPr lang="en-US" sz="4400" kern="0" spc="-89" dirty="0" err="1">
                <a:solidFill>
                  <a:srgbClr val="D73AD7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Дейта</a:t>
            </a:r>
            <a:endParaRPr lang="en-US" sz="440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0EB4F135-FB76-416F-B33B-8A39FEB62416}"/>
              </a:ext>
            </a:extLst>
          </p:cNvPr>
          <p:cNvSpPr/>
          <p:nvPr/>
        </p:nvSpPr>
        <p:spPr>
          <a:xfrm>
            <a:off x="54530" y="1451967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9B9E0F42-1476-4F64-9953-146F9F1B251B}"/>
              </a:ext>
            </a:extLst>
          </p:cNvPr>
          <p:cNvSpPr/>
          <p:nvPr/>
        </p:nvSpPr>
        <p:spPr>
          <a:xfrm>
            <a:off x="230350" y="1582712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ru-RU" sz="2650" kern="0" spc="-53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5</a:t>
            </a:r>
            <a:endParaRPr lang="en-US" sz="265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85E1E21D-800D-4DBA-8FA4-E9A35EA7FB26}"/>
              </a:ext>
            </a:extLst>
          </p:cNvPr>
          <p:cNvSpPr/>
          <p:nvPr/>
        </p:nvSpPr>
        <p:spPr>
          <a:xfrm>
            <a:off x="768870" y="1541376"/>
            <a:ext cx="340506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2400" b="0" i="0" dirty="0">
                <a:solidFill>
                  <a:srgbClr val="1A1D28"/>
                </a:solidFill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Независимость от фрагментации</a:t>
            </a:r>
            <a:endParaRPr lang="en-US" sz="220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5D345EF7-ED8C-4BE5-8133-A224D99361DB}"/>
              </a:ext>
            </a:extLst>
          </p:cNvPr>
          <p:cNvSpPr/>
          <p:nvPr/>
        </p:nvSpPr>
        <p:spPr>
          <a:xfrm>
            <a:off x="593050" y="1986796"/>
            <a:ext cx="5269868" cy="8897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ru-RU" sz="2000" b="0" i="0" dirty="0">
                <a:solidFill>
                  <a:srgbClr val="1A1D28"/>
                </a:solidFill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Любой пользователь может получить доступ к данным, вне зависимости от их фрагментации</a:t>
            </a:r>
            <a:endParaRPr lang="en-US" sz="185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E979A26F-5540-40A1-A000-C925CAE450C7}"/>
              </a:ext>
            </a:extLst>
          </p:cNvPr>
          <p:cNvSpPr/>
          <p:nvPr/>
        </p:nvSpPr>
        <p:spPr>
          <a:xfrm>
            <a:off x="6188654" y="1451967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4F3B910B-6702-4F16-9945-EEF408B0B172}"/>
              </a:ext>
            </a:extLst>
          </p:cNvPr>
          <p:cNvSpPr/>
          <p:nvPr/>
        </p:nvSpPr>
        <p:spPr>
          <a:xfrm>
            <a:off x="6373439" y="1573748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ru-RU" sz="2650" kern="0" spc="-53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6</a:t>
            </a:r>
            <a:endParaRPr lang="en-US" sz="265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58D2EB7A-F452-4454-9CB3-EE1753386613}"/>
              </a:ext>
            </a:extLst>
          </p:cNvPr>
          <p:cNvSpPr/>
          <p:nvPr/>
        </p:nvSpPr>
        <p:spPr>
          <a:xfrm>
            <a:off x="6908311" y="1561854"/>
            <a:ext cx="4799920" cy="363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fontAlgn="t"/>
            <a:r>
              <a:rPr lang="ru-RU" sz="2400" b="0" i="0" dirty="0">
                <a:solidFill>
                  <a:srgbClr val="1A1D28"/>
                </a:solidFill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Независимость от репликации</a:t>
            </a:r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EFE78AA9-445F-412A-BC77-44B82EFA8BD5}"/>
              </a:ext>
            </a:extLst>
          </p:cNvPr>
          <p:cNvSpPr/>
          <p:nvPr/>
        </p:nvSpPr>
        <p:spPr>
          <a:xfrm>
            <a:off x="6727174" y="1998136"/>
            <a:ext cx="5360051" cy="8135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ru-RU" sz="2000" b="0" i="0" dirty="0">
                <a:solidFill>
                  <a:srgbClr val="1A1D28"/>
                </a:solidFill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Любой пользователь может получить доступ к данным, вне зависимости от наличия реплик</a:t>
            </a:r>
            <a:endParaRPr lang="en-US" sz="185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74A51675-BCCA-42A1-B4BA-3CF1303E0A24}"/>
              </a:ext>
            </a:extLst>
          </p:cNvPr>
          <p:cNvSpPr/>
          <p:nvPr/>
        </p:nvSpPr>
        <p:spPr>
          <a:xfrm>
            <a:off x="54530" y="3343297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07ED6F0E-05FB-4E7E-A5AF-7BD2B1049F3A}"/>
              </a:ext>
            </a:extLst>
          </p:cNvPr>
          <p:cNvSpPr/>
          <p:nvPr/>
        </p:nvSpPr>
        <p:spPr>
          <a:xfrm>
            <a:off x="230350" y="3461478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ru-RU" sz="2650" kern="0" spc="-53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7</a:t>
            </a:r>
            <a:endParaRPr lang="en-US" sz="265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4266B6C1-1002-45E6-9A49-0498A1A6E891}"/>
              </a:ext>
            </a:extLst>
          </p:cNvPr>
          <p:cNvSpPr/>
          <p:nvPr/>
        </p:nvSpPr>
        <p:spPr>
          <a:xfrm>
            <a:off x="777835" y="3411379"/>
            <a:ext cx="508508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2400" b="0" i="0" dirty="0">
                <a:solidFill>
                  <a:srgbClr val="1A1D28"/>
                </a:solidFill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Обработка распределённых запросов</a:t>
            </a:r>
            <a:endParaRPr lang="en-US" sz="220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3F3D0B7C-562A-4AB4-B0C3-F265713564D1}"/>
              </a:ext>
            </a:extLst>
          </p:cNvPr>
          <p:cNvSpPr/>
          <p:nvPr/>
        </p:nvSpPr>
        <p:spPr>
          <a:xfrm>
            <a:off x="585132" y="3930103"/>
            <a:ext cx="5135397" cy="18706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ru-RU" sz="2000" b="0" i="0" dirty="0">
                <a:solidFill>
                  <a:srgbClr val="1A1D28"/>
                </a:solidFill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Любой пользователь должен иметь возможность обработать любой запрос вне зависимости от количества узлов, на которых расположены запрашиваемые объекты данных</a:t>
            </a:r>
            <a:endParaRPr lang="en-US" sz="185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D66CA3A1-F05B-4AE7-B885-BB2CBBB28823}"/>
              </a:ext>
            </a:extLst>
          </p:cNvPr>
          <p:cNvSpPr/>
          <p:nvPr/>
        </p:nvSpPr>
        <p:spPr>
          <a:xfrm>
            <a:off x="6188654" y="3343297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DE46FD28-4F70-4C64-9DAD-4BC4DE9679FA}"/>
              </a:ext>
            </a:extLst>
          </p:cNvPr>
          <p:cNvSpPr/>
          <p:nvPr/>
        </p:nvSpPr>
        <p:spPr>
          <a:xfrm>
            <a:off x="6369791" y="3458091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ru-RU" sz="2650" kern="0" spc="-53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8</a:t>
            </a:r>
            <a:endParaRPr lang="en-US" sz="265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8B96464E-0936-4D27-9D58-83B45155A4F6}"/>
              </a:ext>
            </a:extLst>
          </p:cNvPr>
          <p:cNvSpPr/>
          <p:nvPr/>
        </p:nvSpPr>
        <p:spPr>
          <a:xfrm>
            <a:off x="6908311" y="3269917"/>
            <a:ext cx="4989944" cy="634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2400" b="0" i="0" dirty="0">
                <a:solidFill>
                  <a:srgbClr val="1A1D28"/>
                </a:solidFill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Обработка распределённых</a:t>
            </a:r>
          </a:p>
          <a:p>
            <a:pPr marL="0" indent="0">
              <a:lnSpc>
                <a:spcPts val="2750"/>
              </a:lnSpc>
              <a:buNone/>
            </a:pPr>
            <a:r>
              <a:rPr lang="ru-RU" sz="2400" b="0" i="0" dirty="0">
                <a:solidFill>
                  <a:srgbClr val="1A1D28"/>
                </a:solidFill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транзакций</a:t>
            </a:r>
            <a:endParaRPr lang="en-US" sz="220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916AF407-2A7C-4918-B8D4-BC41952B8EF0}"/>
              </a:ext>
            </a:extLst>
          </p:cNvPr>
          <p:cNvSpPr/>
          <p:nvPr/>
        </p:nvSpPr>
        <p:spPr>
          <a:xfrm>
            <a:off x="6727174" y="4164500"/>
            <a:ext cx="4989944" cy="11677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fontAlgn="t"/>
            <a:r>
              <a:rPr lang="ru-RU" sz="2000" b="0" i="0" dirty="0">
                <a:solidFill>
                  <a:srgbClr val="282E3E"/>
                </a:solidFill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Система должна поддерживать выполнение транзакций с данными, расположенными более чем на одном узле</a:t>
            </a:r>
          </a:p>
        </p:txBody>
      </p:sp>
    </p:spTree>
    <p:extLst>
      <p:ext uri="{BB962C8B-B14F-4D97-AF65-F5344CB8AC3E}">
        <p14:creationId xmlns:p14="http://schemas.microsoft.com/office/powerpoint/2010/main" val="403075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472E1CA-4E58-4996-897C-B8E600DBA4DF}"/>
              </a:ext>
            </a:extLst>
          </p:cNvPr>
          <p:cNvSpPr/>
          <p:nvPr/>
        </p:nvSpPr>
        <p:spPr>
          <a:xfrm>
            <a:off x="3984278" y="95904"/>
            <a:ext cx="422344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kern="0" spc="-89" dirty="0" err="1">
                <a:solidFill>
                  <a:srgbClr val="D73AD7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Правила</a:t>
            </a:r>
            <a:r>
              <a:rPr lang="en-US" sz="4400" kern="0" spc="-89" dirty="0">
                <a:solidFill>
                  <a:srgbClr val="D73AD7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</a:t>
            </a:r>
            <a:r>
              <a:rPr lang="en-US" sz="4400" kern="0" spc="-89" dirty="0" err="1">
                <a:solidFill>
                  <a:srgbClr val="D73AD7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Дейта</a:t>
            </a:r>
            <a:endParaRPr lang="en-US" sz="440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0EB4F135-FB76-416F-B33B-8A39FEB62416}"/>
              </a:ext>
            </a:extLst>
          </p:cNvPr>
          <p:cNvSpPr/>
          <p:nvPr/>
        </p:nvSpPr>
        <p:spPr>
          <a:xfrm>
            <a:off x="54530" y="1451967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9B9E0F42-1476-4F64-9953-146F9F1B251B}"/>
              </a:ext>
            </a:extLst>
          </p:cNvPr>
          <p:cNvSpPr/>
          <p:nvPr/>
        </p:nvSpPr>
        <p:spPr>
          <a:xfrm>
            <a:off x="230350" y="1582712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ru-RU" sz="2650" kern="0" spc="-53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9</a:t>
            </a:r>
            <a:endParaRPr lang="en-US" sz="265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85E1E21D-800D-4DBA-8FA4-E9A35EA7FB26}"/>
              </a:ext>
            </a:extLst>
          </p:cNvPr>
          <p:cNvSpPr/>
          <p:nvPr/>
        </p:nvSpPr>
        <p:spPr>
          <a:xfrm>
            <a:off x="752251" y="1543406"/>
            <a:ext cx="509404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2400" b="0" i="0" dirty="0">
                <a:solidFill>
                  <a:srgbClr val="1A1D28"/>
                </a:solidFill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Независимость от типа оборудования</a:t>
            </a:r>
            <a:endParaRPr lang="en-US" sz="220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5D345EF7-ED8C-4BE5-8133-A224D99361DB}"/>
              </a:ext>
            </a:extLst>
          </p:cNvPr>
          <p:cNvSpPr/>
          <p:nvPr/>
        </p:nvSpPr>
        <p:spPr>
          <a:xfrm>
            <a:off x="593050" y="2047905"/>
            <a:ext cx="5269868" cy="8897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fontAlgn="t"/>
            <a:r>
              <a:rPr lang="ru-RU" sz="2000" b="0" i="0" dirty="0">
                <a:solidFill>
                  <a:srgbClr val="282E3E"/>
                </a:solidFill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Система должна быть способна функционировать на оборудовании с разными вычислительными платформами</a:t>
            </a:r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E979A26F-5540-40A1-A000-C925CAE450C7}"/>
              </a:ext>
            </a:extLst>
          </p:cNvPr>
          <p:cNvSpPr/>
          <p:nvPr/>
        </p:nvSpPr>
        <p:spPr>
          <a:xfrm>
            <a:off x="6188654" y="1451967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4F3B910B-6702-4F16-9945-EEF408B0B172}"/>
              </a:ext>
            </a:extLst>
          </p:cNvPr>
          <p:cNvSpPr/>
          <p:nvPr/>
        </p:nvSpPr>
        <p:spPr>
          <a:xfrm>
            <a:off x="6373439" y="1573748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ru-RU" sz="2650" kern="0" spc="-53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10</a:t>
            </a:r>
            <a:endParaRPr lang="en-US" sz="265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58D2EB7A-F452-4454-9CB3-EE1753386613}"/>
              </a:ext>
            </a:extLst>
          </p:cNvPr>
          <p:cNvSpPr/>
          <p:nvPr/>
        </p:nvSpPr>
        <p:spPr>
          <a:xfrm>
            <a:off x="6917198" y="1367373"/>
            <a:ext cx="479992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fontAlgn="t"/>
            <a:r>
              <a:rPr lang="ru-RU" sz="2400" b="0" i="0" dirty="0">
                <a:solidFill>
                  <a:srgbClr val="1A1D28"/>
                </a:solidFill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Независимость от</a:t>
            </a:r>
          </a:p>
          <a:p>
            <a:pPr algn="l" fontAlgn="t"/>
            <a:r>
              <a:rPr lang="ru-RU" sz="2400" b="0" i="0" dirty="0">
                <a:solidFill>
                  <a:srgbClr val="1A1D28"/>
                </a:solidFill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сетевой архитектуры</a:t>
            </a:r>
          </a:p>
          <a:p>
            <a:br>
              <a:rPr lang="ru-RU" sz="2400" b="0" i="0" dirty="0">
                <a:solidFill>
                  <a:srgbClr val="1A1D28"/>
                </a:solidFill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</a:br>
            <a:endParaRPr lang="ru-RU" sz="2400" b="0" i="0" dirty="0">
              <a:solidFill>
                <a:srgbClr val="1A1D28"/>
              </a:solidFill>
              <a:effectLst/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EFE78AA9-445F-412A-BC77-44B82EFA8BD5}"/>
              </a:ext>
            </a:extLst>
          </p:cNvPr>
          <p:cNvSpPr/>
          <p:nvPr/>
        </p:nvSpPr>
        <p:spPr>
          <a:xfrm>
            <a:off x="6727174" y="2057192"/>
            <a:ext cx="5360051" cy="1167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ru-RU" sz="2000" dirty="0">
                <a:solidFill>
                  <a:srgbClr val="1A1D28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С</a:t>
            </a:r>
            <a:r>
              <a:rPr lang="ru-RU" sz="2000" b="0" i="0" dirty="0">
                <a:solidFill>
                  <a:srgbClr val="1A1D28"/>
                </a:solidFill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истема должна быть способна функционировать в сетях с различными архитектурами</a:t>
            </a:r>
            <a:endParaRPr lang="en-US" sz="185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74A51675-BCCA-42A1-B4BA-3CF1303E0A24}"/>
              </a:ext>
            </a:extLst>
          </p:cNvPr>
          <p:cNvSpPr/>
          <p:nvPr/>
        </p:nvSpPr>
        <p:spPr>
          <a:xfrm>
            <a:off x="62448" y="4284940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07ED6F0E-05FB-4E7E-A5AF-7BD2B1049F3A}"/>
              </a:ext>
            </a:extLst>
          </p:cNvPr>
          <p:cNvSpPr/>
          <p:nvPr/>
        </p:nvSpPr>
        <p:spPr>
          <a:xfrm>
            <a:off x="238268" y="4403121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ru-RU" sz="2650" kern="0" spc="-53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11</a:t>
            </a:r>
            <a:endParaRPr lang="en-US" sz="265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4266B6C1-1002-45E6-9A49-0498A1A6E891}"/>
              </a:ext>
            </a:extLst>
          </p:cNvPr>
          <p:cNvSpPr/>
          <p:nvPr/>
        </p:nvSpPr>
        <p:spPr>
          <a:xfrm>
            <a:off x="785753" y="4353022"/>
            <a:ext cx="377809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fontAlgn="t"/>
            <a:r>
              <a:rPr lang="ru-RU" sz="2400" b="0" i="0" dirty="0">
                <a:solidFill>
                  <a:srgbClr val="1A1D28"/>
                </a:solidFill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Независимость от ОС</a:t>
            </a:r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3F3D0B7C-562A-4AB4-B0C3-F265713564D1}"/>
              </a:ext>
            </a:extLst>
          </p:cNvPr>
          <p:cNvSpPr/>
          <p:nvPr/>
        </p:nvSpPr>
        <p:spPr>
          <a:xfrm>
            <a:off x="593050" y="4871747"/>
            <a:ext cx="4712375" cy="11194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ru-RU" sz="2000" dirty="0">
                <a:solidFill>
                  <a:srgbClr val="1A1D28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С</a:t>
            </a:r>
            <a:r>
              <a:rPr lang="ru-RU" sz="2000" b="0" i="0" dirty="0">
                <a:solidFill>
                  <a:srgbClr val="1A1D28"/>
                </a:solidFill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истема должна быть способна функционировать под управлением различных операционных систем</a:t>
            </a:r>
            <a:endParaRPr lang="en-US" sz="185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D66CA3A1-F05B-4AE7-B885-BB2CBBB28823}"/>
              </a:ext>
            </a:extLst>
          </p:cNvPr>
          <p:cNvSpPr/>
          <p:nvPr/>
        </p:nvSpPr>
        <p:spPr>
          <a:xfrm>
            <a:off x="5590126" y="3932931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DE46FD28-4F70-4C64-9DAD-4BC4DE9679FA}"/>
              </a:ext>
            </a:extLst>
          </p:cNvPr>
          <p:cNvSpPr/>
          <p:nvPr/>
        </p:nvSpPr>
        <p:spPr>
          <a:xfrm>
            <a:off x="5771263" y="4047725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ru-RU" sz="2650" kern="0" spc="-53" dirty="0">
                <a:solidFill>
                  <a:srgbClr val="27252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12</a:t>
            </a:r>
            <a:endParaRPr lang="en-US" sz="265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8B96464E-0936-4D27-9D58-83B45155A4F6}"/>
              </a:ext>
            </a:extLst>
          </p:cNvPr>
          <p:cNvSpPr/>
          <p:nvPr/>
        </p:nvSpPr>
        <p:spPr>
          <a:xfrm>
            <a:off x="6315022" y="4001073"/>
            <a:ext cx="423867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fontAlgn="t"/>
            <a:r>
              <a:rPr lang="ru-RU" sz="2400" b="0" i="0" dirty="0">
                <a:solidFill>
                  <a:srgbClr val="1A1D28"/>
                </a:solidFill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Независимость от типа СУБД</a:t>
            </a:r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916AF407-2A7C-4918-B8D4-BC41952B8EF0}"/>
              </a:ext>
            </a:extLst>
          </p:cNvPr>
          <p:cNvSpPr/>
          <p:nvPr/>
        </p:nvSpPr>
        <p:spPr>
          <a:xfrm>
            <a:off x="6124998" y="4471511"/>
            <a:ext cx="5592120" cy="17583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ru-RU" sz="2000" b="0" i="0" dirty="0">
                <a:solidFill>
                  <a:srgbClr val="444444"/>
                </a:solidFill>
                <a:effectLst/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Это качество означает, что в распределенной системе могут “мирно сосуществовать” СУБД различных производителей и возможны операции поиска и обновления в базах данных различных моделей и форматов.</a:t>
            </a:r>
            <a:endParaRPr lang="en-US" sz="1850" dirty="0"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56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5E96E7-702E-4875-8CCE-77CDDA4D1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318" y="0"/>
            <a:ext cx="4647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629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56EA0E30-482E-4423-9235-8D2A62E01A51}" vid="{E1501697-8CCF-4547-BD72-C7C5A029BA1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145</TotalTime>
  <Words>562</Words>
  <Application>Microsoft Office PowerPoint</Application>
  <PresentationFormat>Широкоэкранный</PresentationFormat>
  <Paragraphs>74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SF Pro Rounded</vt:lpstr>
      <vt:lpstr>Тема1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WhiteLittleFox</dc:creator>
  <cp:lastModifiedBy>WhiteLittleFox</cp:lastModifiedBy>
  <cp:revision>40</cp:revision>
  <dcterms:created xsi:type="dcterms:W3CDTF">2024-10-24T10:04:25Z</dcterms:created>
  <dcterms:modified xsi:type="dcterms:W3CDTF">2024-10-24T13:36:25Z</dcterms:modified>
</cp:coreProperties>
</file>