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80" r:id="rId17"/>
    <p:sldId id="273" r:id="rId18"/>
    <p:sldId id="281" r:id="rId19"/>
    <p:sldId id="274" r:id="rId20"/>
    <p:sldId id="282" r:id="rId21"/>
    <p:sldId id="275" r:id="rId22"/>
    <p:sldId id="276" r:id="rId23"/>
    <p:sldId id="283" r:id="rId24"/>
    <p:sldId id="277" r:id="rId25"/>
    <p:sldId id="278"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729E1-8A45-C049-692E-6C907B41D8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F2C883-038F-5DF6-ADCC-228309E4E4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780D7BE-0D60-F327-7A1B-D023BCD5A3E1}"/>
              </a:ext>
            </a:extLst>
          </p:cNvPr>
          <p:cNvSpPr>
            <a:spLocks noGrp="1"/>
          </p:cNvSpPr>
          <p:nvPr>
            <p:ph type="dt" sz="half" idx="10"/>
          </p:nvPr>
        </p:nvSpPr>
        <p:spPr/>
        <p:txBody>
          <a:bodyPr/>
          <a:lstStyle/>
          <a:p>
            <a:fld id="{E0AC5528-418D-4BE8-B894-E35AE509E203}" type="datetimeFigureOut">
              <a:rPr lang="en-IN" smtClean="0"/>
              <a:t>24-05-2025</a:t>
            </a:fld>
            <a:endParaRPr lang="en-IN"/>
          </a:p>
        </p:txBody>
      </p:sp>
      <p:sp>
        <p:nvSpPr>
          <p:cNvPr id="5" name="Footer Placeholder 4">
            <a:extLst>
              <a:ext uri="{FF2B5EF4-FFF2-40B4-BE49-F238E27FC236}">
                <a16:creationId xmlns:a16="http://schemas.microsoft.com/office/drawing/2014/main" id="{89D8F93F-510F-3F02-42E9-3B6B3CDD01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B6BA4F-EA66-2206-810B-6AE49D7BB4ED}"/>
              </a:ext>
            </a:extLst>
          </p:cNvPr>
          <p:cNvSpPr>
            <a:spLocks noGrp="1"/>
          </p:cNvSpPr>
          <p:nvPr>
            <p:ph type="sldNum" sz="quarter" idx="12"/>
          </p:nvPr>
        </p:nvSpPr>
        <p:spPr/>
        <p:txBody>
          <a:bodyPr/>
          <a:lstStyle/>
          <a:p>
            <a:fld id="{5F765997-4F25-4D1D-919A-C3B42301C16A}" type="slidenum">
              <a:rPr lang="en-IN" smtClean="0"/>
              <a:t>‹#›</a:t>
            </a:fld>
            <a:endParaRPr lang="en-IN"/>
          </a:p>
        </p:txBody>
      </p:sp>
    </p:spTree>
    <p:extLst>
      <p:ext uri="{BB962C8B-B14F-4D97-AF65-F5344CB8AC3E}">
        <p14:creationId xmlns:p14="http://schemas.microsoft.com/office/powerpoint/2010/main" val="2326579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4665-670A-DEC4-FAD8-2694791852F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661E2E-43CD-F230-C4C0-FB80208B7A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2E502C-7952-E6A8-2E83-1B291D9AACAB}"/>
              </a:ext>
            </a:extLst>
          </p:cNvPr>
          <p:cNvSpPr>
            <a:spLocks noGrp="1"/>
          </p:cNvSpPr>
          <p:nvPr>
            <p:ph type="dt" sz="half" idx="10"/>
          </p:nvPr>
        </p:nvSpPr>
        <p:spPr/>
        <p:txBody>
          <a:bodyPr/>
          <a:lstStyle/>
          <a:p>
            <a:fld id="{E0AC5528-418D-4BE8-B894-E35AE509E203}" type="datetimeFigureOut">
              <a:rPr lang="en-IN" smtClean="0"/>
              <a:t>24-05-2025</a:t>
            </a:fld>
            <a:endParaRPr lang="en-IN"/>
          </a:p>
        </p:txBody>
      </p:sp>
      <p:sp>
        <p:nvSpPr>
          <p:cNvPr id="5" name="Footer Placeholder 4">
            <a:extLst>
              <a:ext uri="{FF2B5EF4-FFF2-40B4-BE49-F238E27FC236}">
                <a16:creationId xmlns:a16="http://schemas.microsoft.com/office/drawing/2014/main" id="{512E987F-06F8-3B29-E399-8E6304511C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2DA38F-F0D4-C824-46FD-8BE001141A38}"/>
              </a:ext>
            </a:extLst>
          </p:cNvPr>
          <p:cNvSpPr>
            <a:spLocks noGrp="1"/>
          </p:cNvSpPr>
          <p:nvPr>
            <p:ph type="sldNum" sz="quarter" idx="12"/>
          </p:nvPr>
        </p:nvSpPr>
        <p:spPr/>
        <p:txBody>
          <a:bodyPr/>
          <a:lstStyle/>
          <a:p>
            <a:fld id="{5F765997-4F25-4D1D-919A-C3B42301C16A}" type="slidenum">
              <a:rPr lang="en-IN" smtClean="0"/>
              <a:t>‹#›</a:t>
            </a:fld>
            <a:endParaRPr lang="en-IN"/>
          </a:p>
        </p:txBody>
      </p:sp>
    </p:spTree>
    <p:extLst>
      <p:ext uri="{BB962C8B-B14F-4D97-AF65-F5344CB8AC3E}">
        <p14:creationId xmlns:p14="http://schemas.microsoft.com/office/powerpoint/2010/main" val="3333731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E30541-F948-6EFA-9A99-7F624A213A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DE8FE2-BD2D-F846-827B-F73AA9124D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BBA6FE-E9E8-ED9C-5834-514239C304CB}"/>
              </a:ext>
            </a:extLst>
          </p:cNvPr>
          <p:cNvSpPr>
            <a:spLocks noGrp="1"/>
          </p:cNvSpPr>
          <p:nvPr>
            <p:ph type="dt" sz="half" idx="10"/>
          </p:nvPr>
        </p:nvSpPr>
        <p:spPr/>
        <p:txBody>
          <a:bodyPr/>
          <a:lstStyle/>
          <a:p>
            <a:fld id="{E0AC5528-418D-4BE8-B894-E35AE509E203}" type="datetimeFigureOut">
              <a:rPr lang="en-IN" smtClean="0"/>
              <a:t>24-05-2025</a:t>
            </a:fld>
            <a:endParaRPr lang="en-IN"/>
          </a:p>
        </p:txBody>
      </p:sp>
      <p:sp>
        <p:nvSpPr>
          <p:cNvPr id="5" name="Footer Placeholder 4">
            <a:extLst>
              <a:ext uri="{FF2B5EF4-FFF2-40B4-BE49-F238E27FC236}">
                <a16:creationId xmlns:a16="http://schemas.microsoft.com/office/drawing/2014/main" id="{33D3279C-6BF7-91EE-1AA4-1E2BF55F8D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31D55D-E3BE-CB6A-A3C4-66641FC2BDA8}"/>
              </a:ext>
            </a:extLst>
          </p:cNvPr>
          <p:cNvSpPr>
            <a:spLocks noGrp="1"/>
          </p:cNvSpPr>
          <p:nvPr>
            <p:ph type="sldNum" sz="quarter" idx="12"/>
          </p:nvPr>
        </p:nvSpPr>
        <p:spPr/>
        <p:txBody>
          <a:bodyPr/>
          <a:lstStyle/>
          <a:p>
            <a:fld id="{5F765997-4F25-4D1D-919A-C3B42301C16A}" type="slidenum">
              <a:rPr lang="en-IN" smtClean="0"/>
              <a:t>‹#›</a:t>
            </a:fld>
            <a:endParaRPr lang="en-IN"/>
          </a:p>
        </p:txBody>
      </p:sp>
    </p:spTree>
    <p:extLst>
      <p:ext uri="{BB962C8B-B14F-4D97-AF65-F5344CB8AC3E}">
        <p14:creationId xmlns:p14="http://schemas.microsoft.com/office/powerpoint/2010/main" val="3652763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AB8DB-E07C-A585-928F-E3D27587AA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94D75D-68FA-83AF-EB78-893EDC5400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C12D2C-E722-B69B-7215-E2CEDD0DFEC4}"/>
              </a:ext>
            </a:extLst>
          </p:cNvPr>
          <p:cNvSpPr>
            <a:spLocks noGrp="1"/>
          </p:cNvSpPr>
          <p:nvPr>
            <p:ph type="dt" sz="half" idx="10"/>
          </p:nvPr>
        </p:nvSpPr>
        <p:spPr/>
        <p:txBody>
          <a:bodyPr/>
          <a:lstStyle/>
          <a:p>
            <a:fld id="{E0AC5528-418D-4BE8-B894-E35AE509E203}" type="datetimeFigureOut">
              <a:rPr lang="en-IN" smtClean="0"/>
              <a:t>24-05-2025</a:t>
            </a:fld>
            <a:endParaRPr lang="en-IN"/>
          </a:p>
        </p:txBody>
      </p:sp>
      <p:sp>
        <p:nvSpPr>
          <p:cNvPr id="5" name="Footer Placeholder 4">
            <a:extLst>
              <a:ext uri="{FF2B5EF4-FFF2-40B4-BE49-F238E27FC236}">
                <a16:creationId xmlns:a16="http://schemas.microsoft.com/office/drawing/2014/main" id="{F76874BC-824B-03B0-8342-4BB2225577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A6D6C3-C3FC-D594-CD71-32EA399890EF}"/>
              </a:ext>
            </a:extLst>
          </p:cNvPr>
          <p:cNvSpPr>
            <a:spLocks noGrp="1"/>
          </p:cNvSpPr>
          <p:nvPr>
            <p:ph type="sldNum" sz="quarter" idx="12"/>
          </p:nvPr>
        </p:nvSpPr>
        <p:spPr/>
        <p:txBody>
          <a:bodyPr/>
          <a:lstStyle/>
          <a:p>
            <a:fld id="{5F765997-4F25-4D1D-919A-C3B42301C16A}" type="slidenum">
              <a:rPr lang="en-IN" smtClean="0"/>
              <a:t>‹#›</a:t>
            </a:fld>
            <a:endParaRPr lang="en-IN"/>
          </a:p>
        </p:txBody>
      </p:sp>
    </p:spTree>
    <p:extLst>
      <p:ext uri="{BB962C8B-B14F-4D97-AF65-F5344CB8AC3E}">
        <p14:creationId xmlns:p14="http://schemas.microsoft.com/office/powerpoint/2010/main" val="229442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8F117-910C-86BB-9D43-AFC5B34113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D434C3-CE15-6C47-FB29-DA3B0CBBE83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D9BCF3-7245-0920-8DCD-32CAAF2CE034}"/>
              </a:ext>
            </a:extLst>
          </p:cNvPr>
          <p:cNvSpPr>
            <a:spLocks noGrp="1"/>
          </p:cNvSpPr>
          <p:nvPr>
            <p:ph type="dt" sz="half" idx="10"/>
          </p:nvPr>
        </p:nvSpPr>
        <p:spPr/>
        <p:txBody>
          <a:bodyPr/>
          <a:lstStyle/>
          <a:p>
            <a:fld id="{E0AC5528-418D-4BE8-B894-E35AE509E203}" type="datetimeFigureOut">
              <a:rPr lang="en-IN" smtClean="0"/>
              <a:t>24-05-2025</a:t>
            </a:fld>
            <a:endParaRPr lang="en-IN"/>
          </a:p>
        </p:txBody>
      </p:sp>
      <p:sp>
        <p:nvSpPr>
          <p:cNvPr id="5" name="Footer Placeholder 4">
            <a:extLst>
              <a:ext uri="{FF2B5EF4-FFF2-40B4-BE49-F238E27FC236}">
                <a16:creationId xmlns:a16="http://schemas.microsoft.com/office/drawing/2014/main" id="{EE5884CA-3246-8270-52F4-CB19208BF1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3A31FA-5B00-A916-68CB-3542A3768FED}"/>
              </a:ext>
            </a:extLst>
          </p:cNvPr>
          <p:cNvSpPr>
            <a:spLocks noGrp="1"/>
          </p:cNvSpPr>
          <p:nvPr>
            <p:ph type="sldNum" sz="quarter" idx="12"/>
          </p:nvPr>
        </p:nvSpPr>
        <p:spPr/>
        <p:txBody>
          <a:bodyPr/>
          <a:lstStyle/>
          <a:p>
            <a:fld id="{5F765997-4F25-4D1D-919A-C3B42301C16A}" type="slidenum">
              <a:rPr lang="en-IN" smtClean="0"/>
              <a:t>‹#›</a:t>
            </a:fld>
            <a:endParaRPr lang="en-IN"/>
          </a:p>
        </p:txBody>
      </p:sp>
    </p:spTree>
    <p:extLst>
      <p:ext uri="{BB962C8B-B14F-4D97-AF65-F5344CB8AC3E}">
        <p14:creationId xmlns:p14="http://schemas.microsoft.com/office/powerpoint/2010/main" val="3156249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30BD4-0DF5-40A3-6656-EF56F923D2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79B7D3-7B05-2D94-D696-A16C2441E6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E1D33F-8D9E-31F2-3517-FA36D96DEC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45E12E-BC54-E1A0-48AF-42CB088910E2}"/>
              </a:ext>
            </a:extLst>
          </p:cNvPr>
          <p:cNvSpPr>
            <a:spLocks noGrp="1"/>
          </p:cNvSpPr>
          <p:nvPr>
            <p:ph type="dt" sz="half" idx="10"/>
          </p:nvPr>
        </p:nvSpPr>
        <p:spPr/>
        <p:txBody>
          <a:bodyPr/>
          <a:lstStyle/>
          <a:p>
            <a:fld id="{E0AC5528-418D-4BE8-B894-E35AE509E203}" type="datetimeFigureOut">
              <a:rPr lang="en-IN" smtClean="0"/>
              <a:t>24-05-2025</a:t>
            </a:fld>
            <a:endParaRPr lang="en-IN"/>
          </a:p>
        </p:txBody>
      </p:sp>
      <p:sp>
        <p:nvSpPr>
          <p:cNvPr id="6" name="Footer Placeholder 5">
            <a:extLst>
              <a:ext uri="{FF2B5EF4-FFF2-40B4-BE49-F238E27FC236}">
                <a16:creationId xmlns:a16="http://schemas.microsoft.com/office/drawing/2014/main" id="{E03E2367-8614-9037-B18C-51636840DC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2E9A38-8112-065E-EDD5-363AE5CD52D9}"/>
              </a:ext>
            </a:extLst>
          </p:cNvPr>
          <p:cNvSpPr>
            <a:spLocks noGrp="1"/>
          </p:cNvSpPr>
          <p:nvPr>
            <p:ph type="sldNum" sz="quarter" idx="12"/>
          </p:nvPr>
        </p:nvSpPr>
        <p:spPr/>
        <p:txBody>
          <a:bodyPr/>
          <a:lstStyle/>
          <a:p>
            <a:fld id="{5F765997-4F25-4D1D-919A-C3B42301C16A}" type="slidenum">
              <a:rPr lang="en-IN" smtClean="0"/>
              <a:t>‹#›</a:t>
            </a:fld>
            <a:endParaRPr lang="en-IN"/>
          </a:p>
        </p:txBody>
      </p:sp>
    </p:spTree>
    <p:extLst>
      <p:ext uri="{BB962C8B-B14F-4D97-AF65-F5344CB8AC3E}">
        <p14:creationId xmlns:p14="http://schemas.microsoft.com/office/powerpoint/2010/main" val="1811733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DF4AC-CB8B-6151-8468-30AF456B6C8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FE3211-0B15-F8A1-DE18-9D7EA42EB7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025D1B-9687-F7E3-C683-68D045CC31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FF9A0F-FF41-D1A8-64F2-93CEDA30B5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F2F111-403F-05B3-3F7C-A8E6063A0E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3A3CB1-A32E-C908-816A-EB227DAAFCFB}"/>
              </a:ext>
            </a:extLst>
          </p:cNvPr>
          <p:cNvSpPr>
            <a:spLocks noGrp="1"/>
          </p:cNvSpPr>
          <p:nvPr>
            <p:ph type="dt" sz="half" idx="10"/>
          </p:nvPr>
        </p:nvSpPr>
        <p:spPr/>
        <p:txBody>
          <a:bodyPr/>
          <a:lstStyle/>
          <a:p>
            <a:fld id="{E0AC5528-418D-4BE8-B894-E35AE509E203}" type="datetimeFigureOut">
              <a:rPr lang="en-IN" smtClean="0"/>
              <a:t>24-05-2025</a:t>
            </a:fld>
            <a:endParaRPr lang="en-IN"/>
          </a:p>
        </p:txBody>
      </p:sp>
      <p:sp>
        <p:nvSpPr>
          <p:cNvPr id="8" name="Footer Placeholder 7">
            <a:extLst>
              <a:ext uri="{FF2B5EF4-FFF2-40B4-BE49-F238E27FC236}">
                <a16:creationId xmlns:a16="http://schemas.microsoft.com/office/drawing/2014/main" id="{59BF26C9-2135-A2AC-B958-1BA1BF1930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BD7A04-D70E-55C1-9943-AD7F82785D40}"/>
              </a:ext>
            </a:extLst>
          </p:cNvPr>
          <p:cNvSpPr>
            <a:spLocks noGrp="1"/>
          </p:cNvSpPr>
          <p:nvPr>
            <p:ph type="sldNum" sz="quarter" idx="12"/>
          </p:nvPr>
        </p:nvSpPr>
        <p:spPr/>
        <p:txBody>
          <a:bodyPr/>
          <a:lstStyle/>
          <a:p>
            <a:fld id="{5F765997-4F25-4D1D-919A-C3B42301C16A}" type="slidenum">
              <a:rPr lang="en-IN" smtClean="0"/>
              <a:t>‹#›</a:t>
            </a:fld>
            <a:endParaRPr lang="en-IN"/>
          </a:p>
        </p:txBody>
      </p:sp>
    </p:spTree>
    <p:extLst>
      <p:ext uri="{BB962C8B-B14F-4D97-AF65-F5344CB8AC3E}">
        <p14:creationId xmlns:p14="http://schemas.microsoft.com/office/powerpoint/2010/main" val="2756996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F7543-CDE2-97A8-E0E9-238A0F5739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528B86-0513-1379-F15B-A39A46A3862F}"/>
              </a:ext>
            </a:extLst>
          </p:cNvPr>
          <p:cNvSpPr>
            <a:spLocks noGrp="1"/>
          </p:cNvSpPr>
          <p:nvPr>
            <p:ph type="dt" sz="half" idx="10"/>
          </p:nvPr>
        </p:nvSpPr>
        <p:spPr/>
        <p:txBody>
          <a:bodyPr/>
          <a:lstStyle/>
          <a:p>
            <a:fld id="{E0AC5528-418D-4BE8-B894-E35AE509E203}" type="datetimeFigureOut">
              <a:rPr lang="en-IN" smtClean="0"/>
              <a:t>24-05-2025</a:t>
            </a:fld>
            <a:endParaRPr lang="en-IN"/>
          </a:p>
        </p:txBody>
      </p:sp>
      <p:sp>
        <p:nvSpPr>
          <p:cNvPr id="4" name="Footer Placeholder 3">
            <a:extLst>
              <a:ext uri="{FF2B5EF4-FFF2-40B4-BE49-F238E27FC236}">
                <a16:creationId xmlns:a16="http://schemas.microsoft.com/office/drawing/2014/main" id="{8AC8F0DD-B1E5-DC76-9751-B51B892C04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691525-F65E-7485-3CB2-E9720B5366EB}"/>
              </a:ext>
            </a:extLst>
          </p:cNvPr>
          <p:cNvSpPr>
            <a:spLocks noGrp="1"/>
          </p:cNvSpPr>
          <p:nvPr>
            <p:ph type="sldNum" sz="quarter" idx="12"/>
          </p:nvPr>
        </p:nvSpPr>
        <p:spPr/>
        <p:txBody>
          <a:bodyPr/>
          <a:lstStyle/>
          <a:p>
            <a:fld id="{5F765997-4F25-4D1D-919A-C3B42301C16A}" type="slidenum">
              <a:rPr lang="en-IN" smtClean="0"/>
              <a:t>‹#›</a:t>
            </a:fld>
            <a:endParaRPr lang="en-IN"/>
          </a:p>
        </p:txBody>
      </p:sp>
    </p:spTree>
    <p:extLst>
      <p:ext uri="{BB962C8B-B14F-4D97-AF65-F5344CB8AC3E}">
        <p14:creationId xmlns:p14="http://schemas.microsoft.com/office/powerpoint/2010/main" val="3745036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92F474-05E4-2E12-E677-9ABA40218A9A}"/>
              </a:ext>
            </a:extLst>
          </p:cNvPr>
          <p:cNvSpPr>
            <a:spLocks noGrp="1"/>
          </p:cNvSpPr>
          <p:nvPr>
            <p:ph type="dt" sz="half" idx="10"/>
          </p:nvPr>
        </p:nvSpPr>
        <p:spPr/>
        <p:txBody>
          <a:bodyPr/>
          <a:lstStyle/>
          <a:p>
            <a:fld id="{E0AC5528-418D-4BE8-B894-E35AE509E203}" type="datetimeFigureOut">
              <a:rPr lang="en-IN" smtClean="0"/>
              <a:t>24-05-2025</a:t>
            </a:fld>
            <a:endParaRPr lang="en-IN"/>
          </a:p>
        </p:txBody>
      </p:sp>
      <p:sp>
        <p:nvSpPr>
          <p:cNvPr id="3" name="Footer Placeholder 2">
            <a:extLst>
              <a:ext uri="{FF2B5EF4-FFF2-40B4-BE49-F238E27FC236}">
                <a16:creationId xmlns:a16="http://schemas.microsoft.com/office/drawing/2014/main" id="{177600BA-FCE5-99A7-0B7D-99B89115B1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81EEEF-E0CC-5C7E-6D38-39F2F12EA944}"/>
              </a:ext>
            </a:extLst>
          </p:cNvPr>
          <p:cNvSpPr>
            <a:spLocks noGrp="1"/>
          </p:cNvSpPr>
          <p:nvPr>
            <p:ph type="sldNum" sz="quarter" idx="12"/>
          </p:nvPr>
        </p:nvSpPr>
        <p:spPr/>
        <p:txBody>
          <a:bodyPr/>
          <a:lstStyle/>
          <a:p>
            <a:fld id="{5F765997-4F25-4D1D-919A-C3B42301C16A}" type="slidenum">
              <a:rPr lang="en-IN" smtClean="0"/>
              <a:t>‹#›</a:t>
            </a:fld>
            <a:endParaRPr lang="en-IN"/>
          </a:p>
        </p:txBody>
      </p:sp>
    </p:spTree>
    <p:extLst>
      <p:ext uri="{BB962C8B-B14F-4D97-AF65-F5344CB8AC3E}">
        <p14:creationId xmlns:p14="http://schemas.microsoft.com/office/powerpoint/2010/main" val="1506984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B5E1-BEB1-4934-7068-9AB935C647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812F00-CE65-6F52-1D08-CBDC9F2B34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DF0300-EFBE-92A6-7BFC-AECFE84BC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D82784-6666-1BE9-3BFF-47264262E5C4}"/>
              </a:ext>
            </a:extLst>
          </p:cNvPr>
          <p:cNvSpPr>
            <a:spLocks noGrp="1"/>
          </p:cNvSpPr>
          <p:nvPr>
            <p:ph type="dt" sz="half" idx="10"/>
          </p:nvPr>
        </p:nvSpPr>
        <p:spPr/>
        <p:txBody>
          <a:bodyPr/>
          <a:lstStyle/>
          <a:p>
            <a:fld id="{E0AC5528-418D-4BE8-B894-E35AE509E203}" type="datetimeFigureOut">
              <a:rPr lang="en-IN" smtClean="0"/>
              <a:t>24-05-2025</a:t>
            </a:fld>
            <a:endParaRPr lang="en-IN"/>
          </a:p>
        </p:txBody>
      </p:sp>
      <p:sp>
        <p:nvSpPr>
          <p:cNvPr id="6" name="Footer Placeholder 5">
            <a:extLst>
              <a:ext uri="{FF2B5EF4-FFF2-40B4-BE49-F238E27FC236}">
                <a16:creationId xmlns:a16="http://schemas.microsoft.com/office/drawing/2014/main" id="{B5C1F74E-FC3A-204C-35A5-D14BEF01E2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DEA4A1-D523-7F6D-3EFE-65DBD823DEE6}"/>
              </a:ext>
            </a:extLst>
          </p:cNvPr>
          <p:cNvSpPr>
            <a:spLocks noGrp="1"/>
          </p:cNvSpPr>
          <p:nvPr>
            <p:ph type="sldNum" sz="quarter" idx="12"/>
          </p:nvPr>
        </p:nvSpPr>
        <p:spPr/>
        <p:txBody>
          <a:bodyPr/>
          <a:lstStyle/>
          <a:p>
            <a:fld id="{5F765997-4F25-4D1D-919A-C3B42301C16A}" type="slidenum">
              <a:rPr lang="en-IN" smtClean="0"/>
              <a:t>‹#›</a:t>
            </a:fld>
            <a:endParaRPr lang="en-IN"/>
          </a:p>
        </p:txBody>
      </p:sp>
    </p:spTree>
    <p:extLst>
      <p:ext uri="{BB962C8B-B14F-4D97-AF65-F5344CB8AC3E}">
        <p14:creationId xmlns:p14="http://schemas.microsoft.com/office/powerpoint/2010/main" val="205660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4D1AE-6FC9-5A3B-E0B3-B87FEAA73A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9E490D4-DB6E-4524-A686-1D1313F4EC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DED347-6E36-A3C3-3804-1B13F5FC4B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600428-8782-13D5-0D00-1013C13ADC38}"/>
              </a:ext>
            </a:extLst>
          </p:cNvPr>
          <p:cNvSpPr>
            <a:spLocks noGrp="1"/>
          </p:cNvSpPr>
          <p:nvPr>
            <p:ph type="dt" sz="half" idx="10"/>
          </p:nvPr>
        </p:nvSpPr>
        <p:spPr/>
        <p:txBody>
          <a:bodyPr/>
          <a:lstStyle/>
          <a:p>
            <a:fld id="{E0AC5528-418D-4BE8-B894-E35AE509E203}" type="datetimeFigureOut">
              <a:rPr lang="en-IN" smtClean="0"/>
              <a:t>24-05-2025</a:t>
            </a:fld>
            <a:endParaRPr lang="en-IN"/>
          </a:p>
        </p:txBody>
      </p:sp>
      <p:sp>
        <p:nvSpPr>
          <p:cNvPr id="6" name="Footer Placeholder 5">
            <a:extLst>
              <a:ext uri="{FF2B5EF4-FFF2-40B4-BE49-F238E27FC236}">
                <a16:creationId xmlns:a16="http://schemas.microsoft.com/office/drawing/2014/main" id="{62F030E6-DE3B-F83E-5EA1-7B78107574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08A3B6-4C02-0815-9EE5-CF44C5D580A6}"/>
              </a:ext>
            </a:extLst>
          </p:cNvPr>
          <p:cNvSpPr>
            <a:spLocks noGrp="1"/>
          </p:cNvSpPr>
          <p:nvPr>
            <p:ph type="sldNum" sz="quarter" idx="12"/>
          </p:nvPr>
        </p:nvSpPr>
        <p:spPr/>
        <p:txBody>
          <a:bodyPr/>
          <a:lstStyle/>
          <a:p>
            <a:fld id="{5F765997-4F25-4D1D-919A-C3B42301C16A}" type="slidenum">
              <a:rPr lang="en-IN" smtClean="0"/>
              <a:t>‹#›</a:t>
            </a:fld>
            <a:endParaRPr lang="en-IN"/>
          </a:p>
        </p:txBody>
      </p:sp>
    </p:spTree>
    <p:extLst>
      <p:ext uri="{BB962C8B-B14F-4D97-AF65-F5344CB8AC3E}">
        <p14:creationId xmlns:p14="http://schemas.microsoft.com/office/powerpoint/2010/main" val="4198361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505543-C2A3-5728-70B9-EF35297201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F6EF58-1206-1168-35D3-56CEF210B4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588CBB-4AAE-D9D4-706E-C8D641DDA9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0AC5528-418D-4BE8-B894-E35AE509E203}" type="datetimeFigureOut">
              <a:rPr lang="en-IN" smtClean="0"/>
              <a:t>24-05-2025</a:t>
            </a:fld>
            <a:endParaRPr lang="en-IN"/>
          </a:p>
        </p:txBody>
      </p:sp>
      <p:sp>
        <p:nvSpPr>
          <p:cNvPr id="5" name="Footer Placeholder 4">
            <a:extLst>
              <a:ext uri="{FF2B5EF4-FFF2-40B4-BE49-F238E27FC236}">
                <a16:creationId xmlns:a16="http://schemas.microsoft.com/office/drawing/2014/main" id="{7F72DDEF-17B1-04A5-77B5-78FDFA5814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B6DE96-794A-45D8-D478-7DE3CE9F6B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F765997-4F25-4D1D-919A-C3B42301C16A}" type="slidenum">
              <a:rPr lang="en-IN" smtClean="0"/>
              <a:t>‹#›</a:t>
            </a:fld>
            <a:endParaRPr lang="en-IN"/>
          </a:p>
        </p:txBody>
      </p:sp>
    </p:spTree>
    <p:extLst>
      <p:ext uri="{BB962C8B-B14F-4D97-AF65-F5344CB8AC3E}">
        <p14:creationId xmlns:p14="http://schemas.microsoft.com/office/powerpoint/2010/main" val="3292217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7742C-D483-2356-8ED9-31EFEAEEFFE4}"/>
              </a:ext>
            </a:extLst>
          </p:cNvPr>
          <p:cNvSpPr>
            <a:spLocks noGrp="1"/>
          </p:cNvSpPr>
          <p:nvPr>
            <p:ph type="ctrTitle"/>
          </p:nvPr>
        </p:nvSpPr>
        <p:spPr>
          <a:xfrm>
            <a:off x="-2264229" y="1251857"/>
            <a:ext cx="7402286" cy="901247"/>
          </a:xfrm>
        </p:spPr>
        <p:txBody>
          <a:bodyPr>
            <a:noAutofit/>
          </a:bodyPr>
          <a:lstStyle/>
          <a:p>
            <a:r>
              <a:rPr lang="en-IN" sz="4800" kern="100" dirty="0">
                <a:solidFill>
                  <a:srgbClr val="000000"/>
                </a:solidFill>
                <a:effectLst/>
                <a:latin typeface="Calibri" panose="020F0502020204030204" pitchFamily="34" charset="0"/>
                <a:ea typeface="Calibri" panose="020F0502020204030204" pitchFamily="34" charset="0"/>
              </a:rPr>
              <a:t>  </a:t>
            </a:r>
            <a:r>
              <a:rPr lang="en-IN" sz="4400" kern="100" dirty="0">
                <a:solidFill>
                  <a:srgbClr val="000000"/>
                </a:solidFill>
                <a:effectLst/>
                <a:latin typeface="Calibri" panose="020F0502020204030204" pitchFamily="34" charset="0"/>
                <a:ea typeface="Calibri" panose="020F0502020204030204" pitchFamily="34" charset="0"/>
              </a:rPr>
              <a:t>Abstract:-</a:t>
            </a:r>
            <a:r>
              <a:rPr lang="en-IN" sz="4800" kern="100" dirty="0">
                <a:solidFill>
                  <a:srgbClr val="000000"/>
                </a:solidFill>
                <a:effectLst/>
                <a:latin typeface="Calibri" panose="020F0502020204030204" pitchFamily="34" charset="0"/>
                <a:ea typeface="Calibri" panose="020F0502020204030204" pitchFamily="34" charset="0"/>
              </a:rPr>
              <a:t> </a:t>
            </a:r>
            <a:r>
              <a:rPr lang="en-IN" sz="4800" kern="100" baseline="-25000" dirty="0">
                <a:solidFill>
                  <a:srgbClr val="000000"/>
                </a:solidFill>
                <a:effectLst/>
                <a:latin typeface="Calibri" panose="020F0502020204030204" pitchFamily="34" charset="0"/>
                <a:ea typeface="Calibri" panose="020F0502020204030204" pitchFamily="34" charset="0"/>
              </a:rPr>
              <a:t> </a:t>
            </a:r>
            <a:endParaRPr lang="en-IN" sz="11500" dirty="0"/>
          </a:p>
        </p:txBody>
      </p:sp>
      <p:sp>
        <p:nvSpPr>
          <p:cNvPr id="3" name="Subtitle 2">
            <a:extLst>
              <a:ext uri="{FF2B5EF4-FFF2-40B4-BE49-F238E27FC236}">
                <a16:creationId xmlns:a16="http://schemas.microsoft.com/office/drawing/2014/main" id="{3BED4CF4-5D40-F452-4896-2005E4597B23}"/>
              </a:ext>
            </a:extLst>
          </p:cNvPr>
          <p:cNvSpPr>
            <a:spLocks noGrp="1"/>
          </p:cNvSpPr>
          <p:nvPr>
            <p:ph type="subTitle" idx="1"/>
          </p:nvPr>
        </p:nvSpPr>
        <p:spPr>
          <a:xfrm>
            <a:off x="315685" y="2231572"/>
            <a:ext cx="11310257" cy="4354286"/>
          </a:xfrm>
        </p:spPr>
        <p:txBody>
          <a:bodyPr>
            <a:normAutofit/>
          </a:bodyPr>
          <a:lstStyle/>
          <a:p>
            <a:pPr algn="just"/>
            <a:r>
              <a:rPr lang="en-US" sz="2800" dirty="0"/>
              <a:t>This web-based tool streamlines dataset usage for machine learning and deep learning model development by allowing users to upload a dataset file or provide a URL for seamless integration with Python programs. It supports standardized datasets commonly found in the popular `</a:t>
            </a:r>
            <a:r>
              <a:rPr lang="en-US" sz="2800" dirty="0" err="1"/>
              <a:t>sklearn</a:t>
            </a:r>
            <a:r>
              <a:rPr lang="en-US" sz="2800" dirty="0"/>
              <a:t>` module, ensuring accessibility and ease of use for developers. Additionally, the webpage features an integrated chatbot that efficiently provides requested data, enhancing scalability and minimizing limitations. By combining intuitive dataset accessibility with AI-driven assistance, this tool enables developers to experiment, refine, and build models more efficiently. </a:t>
            </a:r>
            <a:endParaRPr lang="en-IN" sz="2800" dirty="0"/>
          </a:p>
        </p:txBody>
      </p:sp>
      <p:sp>
        <p:nvSpPr>
          <p:cNvPr id="5" name="TextBox 4">
            <a:extLst>
              <a:ext uri="{FF2B5EF4-FFF2-40B4-BE49-F238E27FC236}">
                <a16:creationId xmlns:a16="http://schemas.microsoft.com/office/drawing/2014/main" id="{38685771-742A-D1F7-222C-A7AEE7CFB974}"/>
              </a:ext>
            </a:extLst>
          </p:cNvPr>
          <p:cNvSpPr txBox="1"/>
          <p:nvPr/>
        </p:nvSpPr>
        <p:spPr>
          <a:xfrm>
            <a:off x="0" y="272142"/>
            <a:ext cx="12192000" cy="830997"/>
          </a:xfrm>
          <a:prstGeom prst="rect">
            <a:avLst/>
          </a:prstGeom>
          <a:noFill/>
        </p:spPr>
        <p:txBody>
          <a:bodyPr wrap="square" rtlCol="0">
            <a:spAutoFit/>
          </a:bodyPr>
          <a:lstStyle/>
          <a:p>
            <a:pPr algn="ctr"/>
            <a:r>
              <a:rPr lang="en-US" sz="4800" dirty="0"/>
              <a:t>DATAVERSE</a:t>
            </a:r>
            <a:endParaRPr lang="en-IN" sz="2000" dirty="0"/>
          </a:p>
        </p:txBody>
      </p:sp>
    </p:spTree>
    <p:extLst>
      <p:ext uri="{BB962C8B-B14F-4D97-AF65-F5344CB8AC3E}">
        <p14:creationId xmlns:p14="http://schemas.microsoft.com/office/powerpoint/2010/main" val="437206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D0729-A7C6-50D6-1EB5-35DE2C6032FE}"/>
              </a:ext>
            </a:extLst>
          </p:cNvPr>
          <p:cNvSpPr>
            <a:spLocks noGrp="1"/>
          </p:cNvSpPr>
          <p:nvPr>
            <p:ph type="title"/>
          </p:nvPr>
        </p:nvSpPr>
        <p:spPr>
          <a:xfrm>
            <a:off x="838200" y="18256"/>
            <a:ext cx="10515600" cy="1157402"/>
          </a:xfrm>
        </p:spPr>
        <p:txBody>
          <a:bodyPr/>
          <a:lstStyle/>
          <a:p>
            <a:r>
              <a:rPr lang="en-IN" dirty="0"/>
              <a:t>3. Web Interface Development</a:t>
            </a:r>
          </a:p>
        </p:txBody>
      </p:sp>
      <p:sp>
        <p:nvSpPr>
          <p:cNvPr id="3" name="Content Placeholder 2">
            <a:extLst>
              <a:ext uri="{FF2B5EF4-FFF2-40B4-BE49-F238E27FC236}">
                <a16:creationId xmlns:a16="http://schemas.microsoft.com/office/drawing/2014/main" id="{0C076FB0-FB8E-0139-9FF6-7FAC7135BE3E}"/>
              </a:ext>
            </a:extLst>
          </p:cNvPr>
          <p:cNvSpPr>
            <a:spLocks noGrp="1"/>
          </p:cNvSpPr>
          <p:nvPr>
            <p:ph idx="1"/>
          </p:nvPr>
        </p:nvSpPr>
        <p:spPr>
          <a:xfrm>
            <a:off x="544286" y="1175658"/>
            <a:ext cx="11103428" cy="5664086"/>
          </a:xfrm>
        </p:spPr>
        <p:txBody>
          <a:bodyPr>
            <a:normAutofit/>
          </a:bodyPr>
          <a:lstStyle/>
          <a:p>
            <a:pPr>
              <a:buNone/>
            </a:pPr>
            <a:r>
              <a:rPr lang="en-US" sz="2400" dirty="0"/>
              <a:t>The entire project is built using </a:t>
            </a:r>
            <a:r>
              <a:rPr lang="en-US" sz="2400" b="1" dirty="0"/>
              <a:t>frontend technologies</a:t>
            </a:r>
            <a:r>
              <a:rPr lang="en-US" sz="2400" dirty="0"/>
              <a:t>, ensuring that it runs smoothly in a web browser without requiring backend servers. The interface is designed to be </a:t>
            </a:r>
            <a:r>
              <a:rPr lang="en-US" sz="2400" b="1" dirty="0"/>
              <a:t>simple, interactive, and easy to navigate</a:t>
            </a:r>
            <a:r>
              <a:rPr lang="en-US" sz="2400" dirty="0"/>
              <a:t>.</a:t>
            </a:r>
          </a:p>
          <a:p>
            <a:pPr>
              <a:buNone/>
            </a:pPr>
            <a:endParaRPr lang="en-US" sz="2400" dirty="0"/>
          </a:p>
          <a:p>
            <a:pPr>
              <a:buNone/>
            </a:pPr>
            <a:r>
              <a:rPr lang="en-US" sz="2400" b="1" dirty="0"/>
              <a:t>Technologies Used:</a:t>
            </a:r>
          </a:p>
          <a:p>
            <a:pPr>
              <a:buFont typeface="+mj-lt"/>
              <a:buAutoNum type="arabicPeriod"/>
            </a:pPr>
            <a:r>
              <a:rPr lang="en-US" sz="2400" b="1" dirty="0"/>
              <a:t>HTML (</a:t>
            </a:r>
            <a:r>
              <a:rPr lang="en-US" sz="2400" b="1" dirty="0" err="1"/>
              <a:t>HyperText</a:t>
            </a:r>
            <a:r>
              <a:rPr lang="en-US" sz="2400" b="1" dirty="0"/>
              <a:t> Markup Language)</a:t>
            </a:r>
            <a:endParaRPr lang="en-US" sz="2400" dirty="0"/>
          </a:p>
          <a:p>
            <a:pPr marL="742950" lvl="1" indent="-285750">
              <a:buFont typeface="+mj-lt"/>
              <a:buAutoNum type="arabicPeriod"/>
            </a:pPr>
            <a:r>
              <a:rPr lang="en-US" sz="2000" dirty="0"/>
              <a:t>Defines the structure of the webpage.</a:t>
            </a:r>
          </a:p>
          <a:p>
            <a:pPr marL="742950" lvl="1" indent="-285750">
              <a:buFont typeface="+mj-lt"/>
              <a:buAutoNum type="arabicPeriod"/>
            </a:pPr>
            <a:r>
              <a:rPr lang="en-US" sz="2000" dirty="0"/>
              <a:t>Ensures that elements like buttons, dropdowns, and chatbot inputs are properly placed.</a:t>
            </a:r>
          </a:p>
          <a:p>
            <a:pPr>
              <a:buFont typeface="+mj-lt"/>
              <a:buAutoNum type="arabicPeriod"/>
            </a:pPr>
            <a:r>
              <a:rPr lang="en-US" sz="2400" b="1" dirty="0"/>
              <a:t>CSS (Cascading Style Sheets)</a:t>
            </a:r>
            <a:endParaRPr lang="en-US" sz="2400" dirty="0"/>
          </a:p>
          <a:p>
            <a:pPr marL="742950" lvl="1" indent="-285750">
              <a:buFont typeface="+mj-lt"/>
              <a:buAutoNum type="arabicPeriod"/>
            </a:pPr>
            <a:r>
              <a:rPr lang="en-US" sz="2000" dirty="0"/>
              <a:t>Enhances the visual appeal of the interface.</a:t>
            </a:r>
          </a:p>
          <a:p>
            <a:pPr marL="742950" lvl="1" indent="-285750">
              <a:buFont typeface="+mj-lt"/>
              <a:buAutoNum type="arabicPeriod"/>
            </a:pPr>
            <a:r>
              <a:rPr lang="en-US" sz="2000" dirty="0"/>
              <a:t>Implements responsive design to ensure compatibility with different screen sizes.</a:t>
            </a:r>
          </a:p>
          <a:p>
            <a:pPr>
              <a:buFont typeface="+mj-lt"/>
              <a:buAutoNum type="arabicPeriod"/>
            </a:pPr>
            <a:r>
              <a:rPr lang="en-US" sz="2400" b="1" dirty="0"/>
              <a:t>JavaScript (JS)</a:t>
            </a:r>
            <a:endParaRPr lang="en-US" sz="2400" dirty="0"/>
          </a:p>
          <a:p>
            <a:pPr marL="742950" lvl="1" indent="-285750">
              <a:buFont typeface="+mj-lt"/>
              <a:buAutoNum type="arabicPeriod"/>
            </a:pPr>
            <a:r>
              <a:rPr lang="en-US" sz="2000" dirty="0"/>
              <a:t>Enables dynamic behavior such as searching, filtering, and chatbot interactions.</a:t>
            </a:r>
          </a:p>
          <a:p>
            <a:pPr marL="742950" lvl="1" indent="-285750">
              <a:buFont typeface="+mj-lt"/>
              <a:buAutoNum type="arabicPeriod"/>
            </a:pPr>
            <a:r>
              <a:rPr lang="en-US" sz="2000" dirty="0"/>
              <a:t>Facilitates communication between different sections of the webpage.</a:t>
            </a:r>
          </a:p>
          <a:p>
            <a:pPr marL="742950" lvl="1" indent="-285750">
              <a:buFont typeface="+mj-lt"/>
              <a:buAutoNum type="arabicPeriod"/>
            </a:pPr>
            <a:endParaRPr lang="en-US" sz="2000" dirty="0"/>
          </a:p>
          <a:p>
            <a:endParaRPr lang="en-IN" sz="2400" dirty="0"/>
          </a:p>
        </p:txBody>
      </p:sp>
    </p:spTree>
    <p:extLst>
      <p:ext uri="{BB962C8B-B14F-4D97-AF65-F5344CB8AC3E}">
        <p14:creationId xmlns:p14="http://schemas.microsoft.com/office/powerpoint/2010/main" val="1836574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93A8A-5D81-0E15-76B0-2DE0C5E2DCFF}"/>
              </a:ext>
            </a:extLst>
          </p:cNvPr>
          <p:cNvSpPr>
            <a:spLocks noGrp="1"/>
          </p:cNvSpPr>
          <p:nvPr>
            <p:ph type="title"/>
          </p:nvPr>
        </p:nvSpPr>
        <p:spPr>
          <a:xfrm>
            <a:off x="838200" y="365126"/>
            <a:ext cx="10515600" cy="908504"/>
          </a:xfrm>
        </p:spPr>
        <p:txBody>
          <a:bodyPr>
            <a:normAutofit fontScale="90000"/>
          </a:bodyPr>
          <a:lstStyle/>
          <a:p>
            <a:r>
              <a:rPr lang="en-US" b="1" dirty="0"/>
              <a:t>Key Features of the Web Interface:</a:t>
            </a:r>
            <a:br>
              <a:rPr lang="en-US" b="1" dirty="0"/>
            </a:br>
            <a:endParaRPr lang="en-IN" dirty="0"/>
          </a:p>
        </p:txBody>
      </p:sp>
      <p:sp>
        <p:nvSpPr>
          <p:cNvPr id="3" name="Content Placeholder 2">
            <a:extLst>
              <a:ext uri="{FF2B5EF4-FFF2-40B4-BE49-F238E27FC236}">
                <a16:creationId xmlns:a16="http://schemas.microsoft.com/office/drawing/2014/main" id="{7ECE3792-AFE9-5238-FF41-CADA33E1ECC2}"/>
              </a:ext>
            </a:extLst>
          </p:cNvPr>
          <p:cNvSpPr>
            <a:spLocks noGrp="1"/>
          </p:cNvSpPr>
          <p:nvPr>
            <p:ph idx="1"/>
          </p:nvPr>
        </p:nvSpPr>
        <p:spPr>
          <a:xfrm>
            <a:off x="838200" y="1640568"/>
            <a:ext cx="10515600" cy="4351338"/>
          </a:xfrm>
        </p:spPr>
        <p:txBody>
          <a:bodyPr>
            <a:normAutofit/>
          </a:bodyPr>
          <a:lstStyle/>
          <a:p>
            <a:pPr>
              <a:buFont typeface="Arial" panose="020B0604020202020204" pitchFamily="34" charset="0"/>
              <a:buChar char="•"/>
            </a:pPr>
            <a:r>
              <a:rPr lang="en-US" b="1" dirty="0"/>
              <a:t>Dataset Selection &amp; Search Functionality:</a:t>
            </a:r>
            <a:endParaRPr lang="en-US" dirty="0"/>
          </a:p>
          <a:p>
            <a:pPr marL="742950" lvl="1" indent="-285750">
              <a:buFont typeface="Arial" panose="020B0604020202020204" pitchFamily="34" charset="0"/>
              <a:buChar char="•"/>
            </a:pPr>
            <a:r>
              <a:rPr lang="en-US" dirty="0"/>
              <a:t>Users can browse datasets or use a search bar to find a specific dataset.</a:t>
            </a:r>
          </a:p>
          <a:p>
            <a:pPr>
              <a:buFont typeface="Arial" panose="020B0604020202020204" pitchFamily="34" charset="0"/>
              <a:buChar char="•"/>
            </a:pPr>
            <a:r>
              <a:rPr lang="en-US" b="1" dirty="0"/>
              <a:t>Dataset Previews &amp; Descriptions:</a:t>
            </a:r>
            <a:endParaRPr lang="en-US" dirty="0"/>
          </a:p>
          <a:p>
            <a:pPr marL="742950" lvl="1" indent="-285750">
              <a:buFont typeface="Arial" panose="020B0604020202020204" pitchFamily="34" charset="0"/>
              <a:buChar char="•"/>
            </a:pPr>
            <a:r>
              <a:rPr lang="en-US" dirty="0"/>
              <a:t>Before selecting a dataset, users can view a description, format details, and application examples.</a:t>
            </a:r>
          </a:p>
          <a:p>
            <a:pPr>
              <a:buFont typeface="Arial" panose="020B0604020202020204" pitchFamily="34" charset="0"/>
              <a:buChar char="•"/>
            </a:pPr>
            <a:r>
              <a:rPr lang="en-US" b="1" dirty="0"/>
              <a:t>Minimalist and Responsive Design:</a:t>
            </a:r>
            <a:endParaRPr lang="en-US" dirty="0"/>
          </a:p>
          <a:p>
            <a:pPr marL="742950" lvl="1" indent="-285750">
              <a:buFont typeface="Arial" panose="020B0604020202020204" pitchFamily="34" charset="0"/>
              <a:buChar char="•"/>
            </a:pPr>
            <a:r>
              <a:rPr lang="en-US" dirty="0"/>
              <a:t>Ensures that the interface is clean and not cluttered with unnecessary features.</a:t>
            </a:r>
          </a:p>
          <a:p>
            <a:r>
              <a:rPr lang="en-US" dirty="0"/>
              <a:t>The </a:t>
            </a:r>
            <a:r>
              <a:rPr lang="en-US" b="1" dirty="0"/>
              <a:t>frontend-based approach</a:t>
            </a:r>
            <a:r>
              <a:rPr lang="en-US" dirty="0"/>
              <a:t> makes the project </a:t>
            </a:r>
            <a:r>
              <a:rPr lang="en-US" b="1" dirty="0"/>
              <a:t>lightweight, accessible, and fast</a:t>
            </a:r>
            <a:r>
              <a:rPr lang="en-US" dirty="0"/>
              <a:t>, requiring no complex setup.</a:t>
            </a:r>
          </a:p>
          <a:p>
            <a:endParaRPr lang="en-IN" dirty="0"/>
          </a:p>
        </p:txBody>
      </p:sp>
    </p:spTree>
    <p:extLst>
      <p:ext uri="{BB962C8B-B14F-4D97-AF65-F5344CB8AC3E}">
        <p14:creationId xmlns:p14="http://schemas.microsoft.com/office/powerpoint/2010/main" val="604154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AE382-1A8A-AAF9-4A98-0FB27557BA51}"/>
              </a:ext>
            </a:extLst>
          </p:cNvPr>
          <p:cNvSpPr>
            <a:spLocks noGrp="1"/>
          </p:cNvSpPr>
          <p:nvPr>
            <p:ph type="title"/>
          </p:nvPr>
        </p:nvSpPr>
        <p:spPr>
          <a:xfrm>
            <a:off x="838200" y="365125"/>
            <a:ext cx="10515600" cy="930275"/>
          </a:xfrm>
        </p:spPr>
        <p:txBody>
          <a:bodyPr>
            <a:normAutofit fontScale="90000"/>
          </a:bodyPr>
          <a:lstStyle/>
          <a:p>
            <a:r>
              <a:rPr lang="en-US" sz="4000" b="1" dirty="0"/>
              <a:t>4. Chatbot Integration for Dataset Retrieval</a:t>
            </a:r>
            <a:br>
              <a:rPr lang="en-US" sz="4000" b="1" dirty="0"/>
            </a:br>
            <a:endParaRPr lang="en-IN" sz="4000" dirty="0"/>
          </a:p>
        </p:txBody>
      </p:sp>
      <p:sp>
        <p:nvSpPr>
          <p:cNvPr id="3" name="Content Placeholder 2">
            <a:extLst>
              <a:ext uri="{FF2B5EF4-FFF2-40B4-BE49-F238E27FC236}">
                <a16:creationId xmlns:a16="http://schemas.microsoft.com/office/drawing/2014/main" id="{AC2DC79A-1463-8EBC-BF44-1334482249C6}"/>
              </a:ext>
            </a:extLst>
          </p:cNvPr>
          <p:cNvSpPr>
            <a:spLocks noGrp="1"/>
          </p:cNvSpPr>
          <p:nvPr>
            <p:ph idx="1"/>
          </p:nvPr>
        </p:nvSpPr>
        <p:spPr>
          <a:xfrm>
            <a:off x="609600" y="1175657"/>
            <a:ext cx="10744200" cy="5131934"/>
          </a:xfrm>
        </p:spPr>
        <p:txBody>
          <a:bodyPr>
            <a:normAutofit fontScale="92500"/>
          </a:bodyPr>
          <a:lstStyle/>
          <a:p>
            <a:pPr>
              <a:buNone/>
            </a:pPr>
            <a:r>
              <a:rPr lang="en-US" dirty="0"/>
              <a:t>A </a:t>
            </a:r>
            <a:r>
              <a:rPr lang="en-US" b="1" dirty="0"/>
              <a:t>chatbot</a:t>
            </a:r>
            <a:r>
              <a:rPr lang="en-US" dirty="0"/>
              <a:t> is integrated into the project to help users find relevant datasets. Since there is no backend, the chatbot operates entirely on the </a:t>
            </a:r>
            <a:r>
              <a:rPr lang="en-US" b="1" dirty="0"/>
              <a:t>client side</a:t>
            </a:r>
            <a:r>
              <a:rPr lang="en-US" dirty="0"/>
              <a:t>, using </a:t>
            </a:r>
            <a:r>
              <a:rPr lang="en-US" b="1" dirty="0"/>
              <a:t>predefined responses and keyword matching</a:t>
            </a:r>
            <a:r>
              <a:rPr lang="en-US" dirty="0"/>
              <a:t>.</a:t>
            </a:r>
          </a:p>
          <a:p>
            <a:pPr>
              <a:buNone/>
            </a:pPr>
            <a:r>
              <a:rPr lang="en-US" b="1" dirty="0"/>
              <a:t>How the Chatbot Works:</a:t>
            </a:r>
          </a:p>
          <a:p>
            <a:pPr>
              <a:buFont typeface="+mj-lt"/>
              <a:buAutoNum type="arabicPeriod"/>
            </a:pPr>
            <a:r>
              <a:rPr lang="en-US" b="1" dirty="0"/>
              <a:t>User Input is Received</a:t>
            </a:r>
            <a:endParaRPr lang="en-US" dirty="0"/>
          </a:p>
          <a:p>
            <a:pPr marL="742950" lvl="1" indent="-285750">
              <a:buFont typeface="+mj-lt"/>
              <a:buAutoNum type="arabicPeriod"/>
            </a:pPr>
            <a:r>
              <a:rPr lang="en-US" dirty="0"/>
              <a:t>Users type dataset-related queries (e.g., “Show me datasets for regression”).</a:t>
            </a:r>
          </a:p>
          <a:p>
            <a:pPr>
              <a:buFont typeface="+mj-lt"/>
              <a:buAutoNum type="arabicPeriod"/>
            </a:pPr>
            <a:r>
              <a:rPr lang="en-US" b="1" dirty="0"/>
              <a:t>Keyword Matching &amp; Response Generation</a:t>
            </a:r>
            <a:endParaRPr lang="en-US" dirty="0"/>
          </a:p>
          <a:p>
            <a:pPr marL="742950" lvl="1" indent="-285750">
              <a:buFont typeface="+mj-lt"/>
              <a:buAutoNum type="arabicPeriod"/>
            </a:pPr>
            <a:r>
              <a:rPr lang="en-US" dirty="0"/>
              <a:t>The chatbot scans the input for predefined keywords.</a:t>
            </a:r>
          </a:p>
          <a:p>
            <a:pPr marL="742950" lvl="1" indent="-285750">
              <a:buFont typeface="+mj-lt"/>
              <a:buAutoNum type="arabicPeriod"/>
            </a:pPr>
            <a:r>
              <a:rPr lang="en-US" dirty="0"/>
              <a:t>It then provides dataset recommendations based on the detected keywords.</a:t>
            </a:r>
          </a:p>
          <a:p>
            <a:pPr>
              <a:buFont typeface="+mj-lt"/>
              <a:buAutoNum type="arabicPeriod"/>
            </a:pPr>
            <a:r>
              <a:rPr lang="en-US" b="1" dirty="0"/>
              <a:t>Dataset Access &amp; Display</a:t>
            </a:r>
            <a:endParaRPr lang="en-US" dirty="0"/>
          </a:p>
          <a:p>
            <a:pPr marL="742950" lvl="1" indent="-285750">
              <a:buFont typeface="+mj-lt"/>
              <a:buAutoNum type="arabicPeriod"/>
            </a:pPr>
            <a:r>
              <a:rPr lang="en-US" dirty="0"/>
              <a:t>The chatbot suggests datasets and provides links to download or copy them.</a:t>
            </a:r>
          </a:p>
          <a:p>
            <a:endParaRPr lang="en-IN" dirty="0"/>
          </a:p>
        </p:txBody>
      </p:sp>
    </p:spTree>
    <p:extLst>
      <p:ext uri="{BB962C8B-B14F-4D97-AF65-F5344CB8AC3E}">
        <p14:creationId xmlns:p14="http://schemas.microsoft.com/office/powerpoint/2010/main" val="3785688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FA99-D6E2-884E-34DF-5FF2CD246D90}"/>
              </a:ext>
            </a:extLst>
          </p:cNvPr>
          <p:cNvSpPr>
            <a:spLocks noGrp="1"/>
          </p:cNvSpPr>
          <p:nvPr>
            <p:ph type="title"/>
          </p:nvPr>
        </p:nvSpPr>
        <p:spPr>
          <a:xfrm>
            <a:off x="838200" y="365125"/>
            <a:ext cx="10515600" cy="843189"/>
          </a:xfrm>
        </p:spPr>
        <p:txBody>
          <a:bodyPr>
            <a:noAutofit/>
          </a:bodyPr>
          <a:lstStyle/>
          <a:p>
            <a:r>
              <a:rPr lang="en-US" sz="3200" b="1" dirty="0"/>
              <a:t>5. Security and Performance Optimization</a:t>
            </a:r>
            <a:br>
              <a:rPr lang="en-US" sz="3200" b="1" dirty="0"/>
            </a:br>
            <a:endParaRPr lang="en-IN" dirty="0"/>
          </a:p>
        </p:txBody>
      </p:sp>
      <p:sp>
        <p:nvSpPr>
          <p:cNvPr id="3" name="Content Placeholder 2">
            <a:extLst>
              <a:ext uri="{FF2B5EF4-FFF2-40B4-BE49-F238E27FC236}">
                <a16:creationId xmlns:a16="http://schemas.microsoft.com/office/drawing/2014/main" id="{A5B713A4-0B7A-B49B-1D3F-B0533E6136DF}"/>
              </a:ext>
            </a:extLst>
          </p:cNvPr>
          <p:cNvSpPr>
            <a:spLocks noGrp="1"/>
          </p:cNvSpPr>
          <p:nvPr>
            <p:ph idx="1"/>
          </p:nvPr>
        </p:nvSpPr>
        <p:spPr>
          <a:xfrm>
            <a:off x="838200" y="1066800"/>
            <a:ext cx="11136086" cy="5426075"/>
          </a:xfrm>
        </p:spPr>
        <p:txBody>
          <a:bodyPr>
            <a:normAutofit/>
          </a:bodyPr>
          <a:lstStyle/>
          <a:p>
            <a:pPr>
              <a:buNone/>
            </a:pPr>
            <a:r>
              <a:rPr lang="en-US" sz="2400" dirty="0"/>
              <a:t>Since this project is </a:t>
            </a:r>
            <a:r>
              <a:rPr lang="en-US" sz="2400" b="1" dirty="0"/>
              <a:t>purely frontend-based</a:t>
            </a:r>
            <a:r>
              <a:rPr lang="en-US" sz="2400" dirty="0"/>
              <a:t>, it avoids many security risks associated with backend processing. However, certain measures are still taken to ensure </a:t>
            </a:r>
            <a:r>
              <a:rPr lang="en-US" sz="2400" b="1" dirty="0"/>
              <a:t>data integrity and performance efficiency</a:t>
            </a:r>
            <a:r>
              <a:rPr lang="en-US" sz="2400" dirty="0"/>
              <a:t>.</a:t>
            </a:r>
          </a:p>
          <a:p>
            <a:pPr>
              <a:buNone/>
            </a:pPr>
            <a:endParaRPr lang="en-US" sz="2400" dirty="0"/>
          </a:p>
          <a:p>
            <a:pPr>
              <a:buNone/>
            </a:pPr>
            <a:r>
              <a:rPr lang="en-US" sz="2400" b="1" dirty="0"/>
              <a:t>Security Methods Implemented:</a:t>
            </a:r>
          </a:p>
          <a:p>
            <a:pPr>
              <a:buFont typeface="+mj-lt"/>
              <a:buAutoNum type="arabicPeriod"/>
            </a:pPr>
            <a:r>
              <a:rPr lang="en-US" sz="2400" b="1" dirty="0"/>
              <a:t>Preventing Malicious Inputs</a:t>
            </a:r>
            <a:endParaRPr lang="en-US" sz="2400" dirty="0"/>
          </a:p>
          <a:p>
            <a:pPr marL="742950" lvl="1" indent="-285750">
              <a:buFont typeface="+mj-lt"/>
              <a:buAutoNum type="arabicPeriod"/>
            </a:pPr>
            <a:r>
              <a:rPr lang="en-US" dirty="0"/>
              <a:t>The chatbot filters out inappropriate, irrelevant, or harmful queries.</a:t>
            </a:r>
          </a:p>
          <a:p>
            <a:pPr>
              <a:buFont typeface="+mj-lt"/>
              <a:buAutoNum type="arabicPeriod"/>
            </a:pPr>
            <a:r>
              <a:rPr lang="en-US" sz="2400" b="1" dirty="0"/>
              <a:t>Ensuring Read-Only Dataset Access</a:t>
            </a:r>
            <a:endParaRPr lang="en-US" sz="2400" dirty="0"/>
          </a:p>
          <a:p>
            <a:pPr marL="742950" lvl="1" indent="-285750">
              <a:buFont typeface="+mj-lt"/>
              <a:buAutoNum type="arabicPeriod"/>
            </a:pPr>
            <a:r>
              <a:rPr lang="en-US" dirty="0"/>
              <a:t>Users cannot modify or overwrite the datasets, maintaining their original state.</a:t>
            </a:r>
          </a:p>
          <a:p>
            <a:pPr>
              <a:buFont typeface="+mj-lt"/>
              <a:buAutoNum type="arabicPeriod"/>
            </a:pPr>
            <a:r>
              <a:rPr lang="en-US" sz="2400" b="1" dirty="0"/>
              <a:t>Preventing External Code Injection</a:t>
            </a:r>
            <a:endParaRPr lang="en-US" sz="2400" dirty="0"/>
          </a:p>
          <a:p>
            <a:pPr marL="742950" lvl="1" indent="-285750">
              <a:buFont typeface="+mj-lt"/>
              <a:buAutoNum type="arabicPeriod"/>
            </a:pPr>
            <a:r>
              <a:rPr lang="en-US" dirty="0"/>
              <a:t>Since JavaScript handles chatbot responses, safeguards are in place to prevent script injections.</a:t>
            </a:r>
          </a:p>
          <a:p>
            <a:endParaRPr lang="en-IN" sz="2400" dirty="0"/>
          </a:p>
        </p:txBody>
      </p:sp>
    </p:spTree>
    <p:extLst>
      <p:ext uri="{BB962C8B-B14F-4D97-AF65-F5344CB8AC3E}">
        <p14:creationId xmlns:p14="http://schemas.microsoft.com/office/powerpoint/2010/main" val="1158152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B44B5-70A2-C926-A951-DBEF8B4B7DDB}"/>
              </a:ext>
            </a:extLst>
          </p:cNvPr>
          <p:cNvSpPr>
            <a:spLocks noGrp="1"/>
          </p:cNvSpPr>
          <p:nvPr>
            <p:ph type="title"/>
          </p:nvPr>
        </p:nvSpPr>
        <p:spPr>
          <a:xfrm>
            <a:off x="838200" y="365125"/>
            <a:ext cx="10515600" cy="788761"/>
          </a:xfrm>
        </p:spPr>
        <p:txBody>
          <a:bodyPr>
            <a:normAutofit fontScale="90000"/>
          </a:bodyPr>
          <a:lstStyle/>
          <a:p>
            <a:pPr algn="ctr"/>
            <a:r>
              <a:rPr lang="en-US" b="1" dirty="0"/>
              <a:t>Implementation</a:t>
            </a:r>
            <a:br>
              <a:rPr lang="en-US" b="1" dirty="0"/>
            </a:br>
            <a:endParaRPr lang="en-IN" dirty="0"/>
          </a:p>
        </p:txBody>
      </p:sp>
      <p:sp>
        <p:nvSpPr>
          <p:cNvPr id="3" name="Content Placeholder 2">
            <a:extLst>
              <a:ext uri="{FF2B5EF4-FFF2-40B4-BE49-F238E27FC236}">
                <a16:creationId xmlns:a16="http://schemas.microsoft.com/office/drawing/2014/main" id="{79F4CC7E-9C38-A33A-CEEF-D09EA938D11D}"/>
              </a:ext>
            </a:extLst>
          </p:cNvPr>
          <p:cNvSpPr>
            <a:spLocks noGrp="1"/>
          </p:cNvSpPr>
          <p:nvPr>
            <p:ph idx="1"/>
          </p:nvPr>
        </p:nvSpPr>
        <p:spPr>
          <a:xfrm>
            <a:off x="609600" y="1251857"/>
            <a:ext cx="10744200" cy="4925106"/>
          </a:xfrm>
        </p:spPr>
        <p:txBody>
          <a:bodyPr>
            <a:normAutofit/>
          </a:bodyPr>
          <a:lstStyle/>
          <a:p>
            <a:pPr>
              <a:buNone/>
            </a:pPr>
            <a:r>
              <a:rPr lang="en-US" dirty="0"/>
              <a:t>The implementation of this project focuses on </a:t>
            </a:r>
            <a:r>
              <a:rPr lang="en-US" b="1" dirty="0"/>
              <a:t>a web-based tool for dataset retrieval</a:t>
            </a:r>
            <a:r>
              <a:rPr lang="en-US" dirty="0"/>
              <a:t> without backend support. It is built using </a:t>
            </a:r>
            <a:r>
              <a:rPr lang="en-US" b="1" dirty="0"/>
              <a:t>HTML, CSS, and JavaScript</a:t>
            </a:r>
            <a:r>
              <a:rPr lang="en-US" dirty="0"/>
              <a:t>, allowing users to load datasets through a predefined list or via a chatbot interface.</a:t>
            </a:r>
          </a:p>
          <a:p>
            <a:pPr>
              <a:buNone/>
            </a:pPr>
            <a:r>
              <a:rPr lang="en-US" dirty="0"/>
              <a:t>The project is structured into three main components:</a:t>
            </a:r>
          </a:p>
          <a:p>
            <a:pPr>
              <a:buFont typeface="Arial" panose="020B0604020202020204" pitchFamily="34" charset="0"/>
              <a:buChar char="•"/>
            </a:pPr>
            <a:r>
              <a:rPr lang="en-US" dirty="0"/>
              <a:t>Frontend (HTML, CSS, JavaScript)</a:t>
            </a:r>
          </a:p>
          <a:p>
            <a:pPr>
              <a:buFont typeface="Arial" panose="020B0604020202020204" pitchFamily="34" charset="0"/>
              <a:buChar char="•"/>
            </a:pPr>
            <a:r>
              <a:rPr lang="en-US" dirty="0"/>
              <a:t>Dataset Retrieval Mechanism</a:t>
            </a:r>
          </a:p>
          <a:p>
            <a:pPr>
              <a:buFont typeface="Arial" panose="020B0604020202020204" pitchFamily="34" charset="0"/>
              <a:buChar char="•"/>
            </a:pPr>
            <a:r>
              <a:rPr lang="en-US" dirty="0"/>
              <a:t>Chatbot Integration</a:t>
            </a:r>
          </a:p>
          <a:p>
            <a:pPr marL="0" indent="0">
              <a:buNone/>
            </a:pPr>
            <a:endParaRPr lang="en-US" dirty="0"/>
          </a:p>
          <a:p>
            <a:endParaRPr lang="en-IN" dirty="0"/>
          </a:p>
        </p:txBody>
      </p:sp>
    </p:spTree>
    <p:extLst>
      <p:ext uri="{BB962C8B-B14F-4D97-AF65-F5344CB8AC3E}">
        <p14:creationId xmlns:p14="http://schemas.microsoft.com/office/powerpoint/2010/main" val="1135084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E11B4-123D-1324-3C90-FF8396F9DE55}"/>
              </a:ext>
            </a:extLst>
          </p:cNvPr>
          <p:cNvSpPr>
            <a:spLocks noGrp="1"/>
          </p:cNvSpPr>
          <p:nvPr>
            <p:ph type="title"/>
          </p:nvPr>
        </p:nvSpPr>
        <p:spPr/>
        <p:txBody>
          <a:bodyPr>
            <a:noAutofit/>
          </a:bodyPr>
          <a:lstStyle/>
          <a:p>
            <a:r>
              <a:rPr lang="en-IN" sz="3600" b="1" dirty="0"/>
              <a:t>1. Frontend Implementation (HTML, CSS, JavaScript)</a:t>
            </a:r>
            <a:br>
              <a:rPr lang="en-IN" sz="3600" b="1" dirty="0"/>
            </a:br>
            <a:endParaRPr lang="en-IN" sz="3600" dirty="0"/>
          </a:p>
        </p:txBody>
      </p:sp>
      <p:sp>
        <p:nvSpPr>
          <p:cNvPr id="3" name="Content Placeholder 2">
            <a:extLst>
              <a:ext uri="{FF2B5EF4-FFF2-40B4-BE49-F238E27FC236}">
                <a16:creationId xmlns:a16="http://schemas.microsoft.com/office/drawing/2014/main" id="{41803025-BCB8-0841-A7BC-F2E638126558}"/>
              </a:ext>
            </a:extLst>
          </p:cNvPr>
          <p:cNvSpPr>
            <a:spLocks noGrp="1"/>
          </p:cNvSpPr>
          <p:nvPr>
            <p:ph idx="1"/>
          </p:nvPr>
        </p:nvSpPr>
        <p:spPr>
          <a:xfrm>
            <a:off x="838200" y="1524000"/>
            <a:ext cx="10515600" cy="4652963"/>
          </a:xfrm>
        </p:spPr>
        <p:txBody>
          <a:bodyPr>
            <a:normAutofit/>
          </a:bodyPr>
          <a:lstStyle/>
          <a:p>
            <a:pPr>
              <a:buNone/>
            </a:pPr>
            <a:r>
              <a:rPr lang="en-IN" dirty="0"/>
              <a:t>The frontend serves as the </a:t>
            </a:r>
            <a:r>
              <a:rPr lang="en-IN" b="1" dirty="0"/>
              <a:t>user interface</a:t>
            </a:r>
            <a:r>
              <a:rPr lang="en-IN" dirty="0"/>
              <a:t> where users can search for datasets and interact with the chatbot.</a:t>
            </a:r>
          </a:p>
          <a:p>
            <a:pPr>
              <a:buNone/>
            </a:pPr>
            <a:r>
              <a:rPr lang="en-IN" b="1" dirty="0"/>
              <a:t>HTML Implementation</a:t>
            </a:r>
          </a:p>
          <a:p>
            <a:pPr>
              <a:buNone/>
            </a:pPr>
            <a:r>
              <a:rPr lang="en-IN" dirty="0"/>
              <a:t>HTML is used to structure the webpage, providing a </a:t>
            </a:r>
            <a:r>
              <a:rPr lang="en-IN" b="1" dirty="0"/>
              <a:t>search box, dataset list, and chatbot panel</a:t>
            </a:r>
            <a:r>
              <a:rPr lang="en-IN" dirty="0"/>
              <a:t>.</a:t>
            </a:r>
          </a:p>
          <a:p>
            <a:r>
              <a:rPr lang="en-IN" dirty="0"/>
              <a:t> </a:t>
            </a:r>
            <a:r>
              <a:rPr lang="en-IN" b="1" dirty="0"/>
              <a:t>Key Features:</a:t>
            </a:r>
          </a:p>
          <a:p>
            <a:r>
              <a:rPr lang="en-IN" dirty="0"/>
              <a:t> Defines the layout and UI elements.</a:t>
            </a:r>
          </a:p>
          <a:p>
            <a:r>
              <a:rPr lang="en-IN" dirty="0"/>
              <a:t> Includes input fields for dataset searching.</a:t>
            </a:r>
          </a:p>
          <a:p>
            <a:r>
              <a:rPr lang="en-IN" dirty="0"/>
              <a:t> Provides chatbot interaction for dataset retrieval.</a:t>
            </a:r>
          </a:p>
          <a:p>
            <a:endParaRPr lang="en-IN" dirty="0"/>
          </a:p>
        </p:txBody>
      </p:sp>
    </p:spTree>
    <p:extLst>
      <p:ext uri="{BB962C8B-B14F-4D97-AF65-F5344CB8AC3E}">
        <p14:creationId xmlns:p14="http://schemas.microsoft.com/office/powerpoint/2010/main" val="2699077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F00F-641A-682D-31CE-9E30CCD786B3}"/>
              </a:ext>
            </a:extLst>
          </p:cNvPr>
          <p:cNvSpPr>
            <a:spLocks noGrp="1"/>
          </p:cNvSpPr>
          <p:nvPr>
            <p:ph type="title"/>
          </p:nvPr>
        </p:nvSpPr>
        <p:spPr/>
        <p:txBody>
          <a:bodyPr/>
          <a:lstStyle/>
          <a:p>
            <a:endParaRPr lang="en-IN"/>
          </a:p>
        </p:txBody>
      </p:sp>
      <p:pic>
        <p:nvPicPr>
          <p:cNvPr id="13" name="Content Placeholder 12" descr="A screen shot of a computer screen">
            <a:extLst>
              <a:ext uri="{FF2B5EF4-FFF2-40B4-BE49-F238E27FC236}">
                <a16:creationId xmlns:a16="http://schemas.microsoft.com/office/drawing/2014/main" id="{D29C0341-FBC1-D251-4ABE-604FDC0DB4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9082"/>
            <a:ext cx="12192000" cy="7136163"/>
          </a:xfrm>
        </p:spPr>
      </p:pic>
    </p:spTree>
    <p:extLst>
      <p:ext uri="{BB962C8B-B14F-4D97-AF65-F5344CB8AC3E}">
        <p14:creationId xmlns:p14="http://schemas.microsoft.com/office/powerpoint/2010/main" val="2425395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AEAB2-FD20-1881-A3F6-29BD4629FDF3}"/>
              </a:ext>
            </a:extLst>
          </p:cNvPr>
          <p:cNvSpPr>
            <a:spLocks noGrp="1"/>
          </p:cNvSpPr>
          <p:nvPr>
            <p:ph type="title"/>
          </p:nvPr>
        </p:nvSpPr>
        <p:spPr/>
        <p:txBody>
          <a:bodyPr/>
          <a:lstStyle/>
          <a:p>
            <a:pPr algn="ctr"/>
            <a:r>
              <a:rPr lang="en-US" b="1" dirty="0"/>
              <a:t> CSS Implementation</a:t>
            </a:r>
            <a:br>
              <a:rPr lang="en-US" b="1" dirty="0"/>
            </a:br>
            <a:endParaRPr lang="en-IN" dirty="0"/>
          </a:p>
        </p:txBody>
      </p:sp>
      <p:sp>
        <p:nvSpPr>
          <p:cNvPr id="3" name="Content Placeholder 2">
            <a:extLst>
              <a:ext uri="{FF2B5EF4-FFF2-40B4-BE49-F238E27FC236}">
                <a16:creationId xmlns:a16="http://schemas.microsoft.com/office/drawing/2014/main" id="{4D04A774-C223-9226-55C6-BEB1740B2790}"/>
              </a:ext>
            </a:extLst>
          </p:cNvPr>
          <p:cNvSpPr>
            <a:spLocks noGrp="1"/>
          </p:cNvSpPr>
          <p:nvPr>
            <p:ph idx="1"/>
          </p:nvPr>
        </p:nvSpPr>
        <p:spPr/>
        <p:txBody>
          <a:bodyPr>
            <a:normAutofit/>
          </a:bodyPr>
          <a:lstStyle/>
          <a:p>
            <a:pPr>
              <a:buNone/>
            </a:pPr>
            <a:r>
              <a:rPr lang="en-US" dirty="0"/>
              <a:t>CSS enhances the design of the webpage, ensuring it is </a:t>
            </a:r>
            <a:r>
              <a:rPr lang="en-US" b="1" dirty="0"/>
              <a:t>responsive and visually appealing</a:t>
            </a:r>
            <a:r>
              <a:rPr lang="en-US" dirty="0"/>
              <a:t>.</a:t>
            </a:r>
          </a:p>
          <a:p>
            <a:r>
              <a:rPr lang="en-US" b="1" dirty="0"/>
              <a:t>Key Features:</a:t>
            </a:r>
            <a:endParaRPr lang="en-US" dirty="0"/>
          </a:p>
          <a:p>
            <a:r>
              <a:rPr lang="en-US" dirty="0"/>
              <a:t>Uses a </a:t>
            </a:r>
            <a:r>
              <a:rPr lang="en-US" b="1" dirty="0"/>
              <a:t>grid-based layout</a:t>
            </a:r>
            <a:r>
              <a:rPr lang="en-US" dirty="0"/>
              <a:t> for dataset display.</a:t>
            </a:r>
          </a:p>
          <a:p>
            <a:r>
              <a:rPr lang="en-US" dirty="0"/>
              <a:t> Implements </a:t>
            </a:r>
            <a:r>
              <a:rPr lang="en-US" b="1" dirty="0"/>
              <a:t>light and dark modes</a:t>
            </a:r>
            <a:r>
              <a:rPr lang="en-US" dirty="0"/>
              <a:t> for better readability.</a:t>
            </a:r>
          </a:p>
          <a:p>
            <a:r>
              <a:rPr lang="en-US" dirty="0"/>
              <a:t> Ensures the chatbot and dataset sections are well-styled.</a:t>
            </a:r>
          </a:p>
          <a:p>
            <a:r>
              <a:rPr lang="en-US" dirty="0"/>
              <a:t>We also use bootstrap which is a </a:t>
            </a:r>
            <a:r>
              <a:rPr lang="en-US" dirty="0" err="1"/>
              <a:t>css</a:t>
            </a:r>
            <a:r>
              <a:rPr lang="en-US" dirty="0"/>
              <a:t> framework for this project</a:t>
            </a:r>
          </a:p>
          <a:p>
            <a:pPr marL="0" indent="0">
              <a:buNone/>
            </a:pPr>
            <a:endParaRPr lang="en-US" dirty="0"/>
          </a:p>
          <a:p>
            <a:endParaRPr lang="en-IN" dirty="0"/>
          </a:p>
        </p:txBody>
      </p:sp>
    </p:spTree>
    <p:extLst>
      <p:ext uri="{BB962C8B-B14F-4D97-AF65-F5344CB8AC3E}">
        <p14:creationId xmlns:p14="http://schemas.microsoft.com/office/powerpoint/2010/main" val="1323059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186E7-BE29-ADAC-061F-F08423E36411}"/>
              </a:ext>
            </a:extLst>
          </p:cNvPr>
          <p:cNvSpPr>
            <a:spLocks noGrp="1"/>
          </p:cNvSpPr>
          <p:nvPr>
            <p:ph type="title"/>
          </p:nvPr>
        </p:nvSpPr>
        <p:spPr/>
        <p:txBody>
          <a:bodyPr/>
          <a:lstStyle/>
          <a:p>
            <a:endParaRPr lang="en-IN" dirty="0"/>
          </a:p>
        </p:txBody>
      </p:sp>
      <p:pic>
        <p:nvPicPr>
          <p:cNvPr id="5" name="Content Placeholder 4" descr="A screen shot of a computer screen&#10;&#10;AI-generated content may be incorrect.">
            <a:extLst>
              <a:ext uri="{FF2B5EF4-FFF2-40B4-BE49-F238E27FC236}">
                <a16:creationId xmlns:a16="http://schemas.microsoft.com/office/drawing/2014/main" id="{27D46162-CABE-A4D1-407D-890F4C1819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661300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F08D1-06DF-4D56-AD5B-A17EEBB4F7CA}"/>
              </a:ext>
            </a:extLst>
          </p:cNvPr>
          <p:cNvSpPr>
            <a:spLocks noGrp="1"/>
          </p:cNvSpPr>
          <p:nvPr>
            <p:ph type="title"/>
          </p:nvPr>
        </p:nvSpPr>
        <p:spPr/>
        <p:txBody>
          <a:bodyPr/>
          <a:lstStyle/>
          <a:p>
            <a:pPr algn="ctr"/>
            <a:r>
              <a:rPr lang="en-IN" b="1" dirty="0"/>
              <a:t>JavaScript Implementation</a:t>
            </a:r>
            <a:br>
              <a:rPr lang="en-IN" b="1" dirty="0"/>
            </a:br>
            <a:endParaRPr lang="en-IN" dirty="0"/>
          </a:p>
        </p:txBody>
      </p:sp>
      <p:sp>
        <p:nvSpPr>
          <p:cNvPr id="3" name="Content Placeholder 2">
            <a:extLst>
              <a:ext uri="{FF2B5EF4-FFF2-40B4-BE49-F238E27FC236}">
                <a16:creationId xmlns:a16="http://schemas.microsoft.com/office/drawing/2014/main" id="{9B1917DD-D699-B7D9-2FE8-D163EF2D74FE}"/>
              </a:ext>
            </a:extLst>
          </p:cNvPr>
          <p:cNvSpPr>
            <a:spLocks noGrp="1"/>
          </p:cNvSpPr>
          <p:nvPr>
            <p:ph idx="1"/>
          </p:nvPr>
        </p:nvSpPr>
        <p:spPr/>
        <p:txBody>
          <a:bodyPr/>
          <a:lstStyle/>
          <a:p>
            <a:pPr>
              <a:buNone/>
            </a:pPr>
            <a:r>
              <a:rPr lang="en-IN" dirty="0"/>
              <a:t>JavaScript enables the </a:t>
            </a:r>
            <a:r>
              <a:rPr lang="en-IN" b="1" dirty="0"/>
              <a:t>dynamic functionalities</a:t>
            </a:r>
            <a:r>
              <a:rPr lang="en-IN" dirty="0"/>
              <a:t> of the project, including dataset searching and chatbot responses.</a:t>
            </a:r>
          </a:p>
          <a:p>
            <a:r>
              <a:rPr lang="en-IN" dirty="0"/>
              <a:t> </a:t>
            </a:r>
            <a:r>
              <a:rPr lang="en-IN" b="1" dirty="0"/>
              <a:t>Key Features:</a:t>
            </a:r>
            <a:endParaRPr lang="en-IN" dirty="0"/>
          </a:p>
          <a:p>
            <a:r>
              <a:rPr lang="en-IN" dirty="0"/>
              <a:t> Fetches datasets from a </a:t>
            </a:r>
            <a:r>
              <a:rPr lang="en-IN" b="1" dirty="0"/>
              <a:t>predefined list</a:t>
            </a:r>
            <a:r>
              <a:rPr lang="en-IN" dirty="0"/>
              <a:t>.</a:t>
            </a:r>
          </a:p>
          <a:p>
            <a:r>
              <a:rPr lang="en-IN" dirty="0"/>
              <a:t> Implements </a:t>
            </a:r>
            <a:r>
              <a:rPr lang="en-IN" b="1" dirty="0"/>
              <a:t>search filtering</a:t>
            </a:r>
            <a:r>
              <a:rPr lang="en-IN" dirty="0"/>
              <a:t> to quickly find datasets.</a:t>
            </a:r>
          </a:p>
          <a:p>
            <a:r>
              <a:rPr lang="en-IN" dirty="0"/>
              <a:t> Handles </a:t>
            </a:r>
            <a:r>
              <a:rPr lang="en-IN" b="1" dirty="0"/>
              <a:t>chatbot responses</a:t>
            </a:r>
            <a:r>
              <a:rPr lang="en-IN" dirty="0"/>
              <a:t> to user queries.</a:t>
            </a:r>
          </a:p>
          <a:p>
            <a:endParaRPr lang="en-IN" dirty="0"/>
          </a:p>
        </p:txBody>
      </p:sp>
    </p:spTree>
    <p:extLst>
      <p:ext uri="{BB962C8B-B14F-4D97-AF65-F5344CB8AC3E}">
        <p14:creationId xmlns:p14="http://schemas.microsoft.com/office/powerpoint/2010/main" val="839637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AA7A-AC6C-6EAB-1E4B-07209FA6802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560BBE4-1F6B-72B4-05A6-118891A57836}"/>
              </a:ext>
            </a:extLst>
          </p:cNvPr>
          <p:cNvSpPr>
            <a:spLocks noGrp="1"/>
          </p:cNvSpPr>
          <p:nvPr>
            <p:ph idx="1"/>
          </p:nvPr>
        </p:nvSpPr>
        <p:spPr/>
        <p:txBody>
          <a:bodyPr>
            <a:normAutofit/>
          </a:bodyPr>
          <a:lstStyle/>
          <a:p>
            <a:pPr marL="0" indent="0">
              <a:buNone/>
            </a:pPr>
            <a:r>
              <a:rPr lang="en-IN" sz="3600" b="1" kern="100" dirty="0">
                <a:solidFill>
                  <a:srgbClr val="000000"/>
                </a:solidFill>
                <a:effectLst/>
                <a:latin typeface="Calibri" panose="020F0502020204030204" pitchFamily="34" charset="0"/>
                <a:ea typeface="Calibri" panose="020F0502020204030204" pitchFamily="34" charset="0"/>
              </a:rPr>
              <a:t>Project members  </a:t>
            </a:r>
            <a:endParaRPr lang="en-IN" sz="3600" b="1" kern="100" dirty="0">
              <a:solidFill>
                <a:srgbClr val="000000"/>
              </a:solidFill>
              <a:latin typeface="Calibri" panose="020F0502020204030204" pitchFamily="34" charset="0"/>
              <a:ea typeface="Calibri" panose="020F0502020204030204" pitchFamily="34" charset="0"/>
            </a:endParaRPr>
          </a:p>
          <a:p>
            <a:pPr marL="0" indent="0">
              <a:buNone/>
            </a:pPr>
            <a:r>
              <a:rPr lang="en-IN" kern="100" dirty="0">
                <a:solidFill>
                  <a:srgbClr val="000000"/>
                </a:solidFill>
                <a:effectLst/>
                <a:latin typeface="Calibri" panose="020F0502020204030204" pitchFamily="34" charset="0"/>
                <a:ea typeface="Calibri" panose="020F0502020204030204" pitchFamily="34" charset="0"/>
              </a:rPr>
              <a:t>N. Sai Teja L23AM3268  </a:t>
            </a:r>
          </a:p>
          <a:p>
            <a:pPr marL="0" indent="0">
              <a:buNone/>
            </a:pPr>
            <a:r>
              <a:rPr lang="en-IN" kern="100" dirty="0">
                <a:solidFill>
                  <a:srgbClr val="000000"/>
                </a:solidFill>
                <a:effectLst/>
                <a:latin typeface="Calibri" panose="020F0502020204030204" pitchFamily="34" charset="0"/>
                <a:ea typeface="Calibri" panose="020F0502020204030204" pitchFamily="34" charset="0"/>
              </a:rPr>
              <a:t>B. Gopal    L23am3267  </a:t>
            </a:r>
          </a:p>
          <a:p>
            <a:pPr marL="0" indent="0">
              <a:buNone/>
            </a:pPr>
            <a:r>
              <a:rPr lang="en-IN" kern="100" dirty="0">
                <a:solidFill>
                  <a:srgbClr val="000000"/>
                </a:solidFill>
                <a:effectLst/>
                <a:latin typeface="Calibri" panose="020F0502020204030204" pitchFamily="34" charset="0"/>
                <a:ea typeface="Calibri" panose="020F0502020204030204" pitchFamily="34" charset="0"/>
              </a:rPr>
              <a:t>B. Venkata Ram Y22AM3203  </a:t>
            </a:r>
          </a:p>
          <a:p>
            <a:pPr marL="0" indent="0">
              <a:buNone/>
            </a:pPr>
            <a:r>
              <a:rPr lang="en-IN" dirty="0">
                <a:solidFill>
                  <a:srgbClr val="000000"/>
                </a:solidFill>
                <a:effectLst/>
                <a:latin typeface="Calibri" panose="020F0502020204030204" pitchFamily="34" charset="0"/>
                <a:ea typeface="Calibri" panose="020F0502020204030204" pitchFamily="34" charset="0"/>
              </a:rPr>
              <a:t>K. Jagadeesh Y22AM3223 		</a:t>
            </a:r>
            <a:r>
              <a:rPr lang="en-IN" sz="3600" b="1" dirty="0">
                <a:solidFill>
                  <a:srgbClr val="000000"/>
                </a:solidFill>
                <a:effectLst/>
                <a:latin typeface="Calibri" panose="020F0502020204030204" pitchFamily="34" charset="0"/>
                <a:ea typeface="Calibri" panose="020F0502020204030204" pitchFamily="34" charset="0"/>
              </a:rPr>
              <a:t>signature of the mentor</a:t>
            </a:r>
            <a:r>
              <a:rPr lang="en-IN" sz="3600" dirty="0">
                <a:solidFill>
                  <a:srgbClr val="000000"/>
                </a:solidFill>
                <a:effectLst/>
                <a:latin typeface="Calibri" panose="020F0502020204030204" pitchFamily="34" charset="0"/>
                <a:ea typeface="Calibri" panose="020F0502020204030204" pitchFamily="34" charset="0"/>
              </a:rPr>
              <a:t> </a:t>
            </a:r>
            <a:endParaRPr lang="en-IN" sz="5400" dirty="0"/>
          </a:p>
        </p:txBody>
      </p:sp>
    </p:spTree>
    <p:extLst>
      <p:ext uri="{BB962C8B-B14F-4D97-AF65-F5344CB8AC3E}">
        <p14:creationId xmlns:p14="http://schemas.microsoft.com/office/powerpoint/2010/main" val="1383884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208BF-C1F1-DAB9-6208-957C8EAC380E}"/>
              </a:ext>
            </a:extLst>
          </p:cNvPr>
          <p:cNvSpPr>
            <a:spLocks noGrp="1"/>
          </p:cNvSpPr>
          <p:nvPr>
            <p:ph type="title"/>
          </p:nvPr>
        </p:nvSpPr>
        <p:spPr/>
        <p:txBody>
          <a:bodyPr/>
          <a:lstStyle/>
          <a:p>
            <a:endParaRPr lang="en-IN"/>
          </a:p>
        </p:txBody>
      </p:sp>
      <p:pic>
        <p:nvPicPr>
          <p:cNvPr id="5" name="Content Placeholder 4" descr="A computer screen shot of text">
            <a:extLst>
              <a:ext uri="{FF2B5EF4-FFF2-40B4-BE49-F238E27FC236}">
                <a16:creationId xmlns:a16="http://schemas.microsoft.com/office/drawing/2014/main" id="{4FBFF39C-6164-9A0D-7801-2BD84B9A8F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470832" cy="6858000"/>
          </a:xfrm>
        </p:spPr>
      </p:pic>
    </p:spTree>
    <p:extLst>
      <p:ext uri="{BB962C8B-B14F-4D97-AF65-F5344CB8AC3E}">
        <p14:creationId xmlns:p14="http://schemas.microsoft.com/office/powerpoint/2010/main" val="3951693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1627D-A575-EF8F-2F1E-EA1A45E37957}"/>
              </a:ext>
            </a:extLst>
          </p:cNvPr>
          <p:cNvSpPr>
            <a:spLocks noGrp="1"/>
          </p:cNvSpPr>
          <p:nvPr>
            <p:ph type="title"/>
          </p:nvPr>
        </p:nvSpPr>
        <p:spPr/>
        <p:txBody>
          <a:bodyPr/>
          <a:lstStyle/>
          <a:p>
            <a:r>
              <a:rPr lang="en-US" b="1" dirty="0"/>
              <a:t> </a:t>
            </a:r>
            <a:r>
              <a:rPr lang="en-US" sz="4000" b="1" dirty="0"/>
              <a:t>Dataset Retrieval Mechanism</a:t>
            </a:r>
            <a:endParaRPr lang="en-IN" dirty="0"/>
          </a:p>
        </p:txBody>
      </p:sp>
      <p:sp>
        <p:nvSpPr>
          <p:cNvPr id="3" name="Content Placeholder 2">
            <a:extLst>
              <a:ext uri="{FF2B5EF4-FFF2-40B4-BE49-F238E27FC236}">
                <a16:creationId xmlns:a16="http://schemas.microsoft.com/office/drawing/2014/main" id="{E057F557-4E30-AC88-B5E7-8E436C1C9DFA}"/>
              </a:ext>
            </a:extLst>
          </p:cNvPr>
          <p:cNvSpPr>
            <a:spLocks noGrp="1"/>
          </p:cNvSpPr>
          <p:nvPr>
            <p:ph idx="1"/>
          </p:nvPr>
        </p:nvSpPr>
        <p:spPr/>
        <p:txBody>
          <a:bodyPr/>
          <a:lstStyle/>
          <a:p>
            <a:pPr>
              <a:buNone/>
            </a:pPr>
            <a:r>
              <a:rPr lang="en-US" dirty="0"/>
              <a:t>The dataset retrieval process is entirely handled on the frontend. Users can:</a:t>
            </a:r>
          </a:p>
          <a:p>
            <a:pPr>
              <a:buFont typeface="Arial" panose="020B0604020202020204" pitchFamily="34" charset="0"/>
              <a:buChar char="•"/>
            </a:pPr>
            <a:r>
              <a:rPr lang="en-US" dirty="0"/>
              <a:t>Select datasets from a </a:t>
            </a:r>
            <a:r>
              <a:rPr lang="en-US" b="1" dirty="0"/>
              <a:t>predefined list</a:t>
            </a:r>
            <a:r>
              <a:rPr lang="en-US" dirty="0"/>
              <a:t>.</a:t>
            </a:r>
          </a:p>
          <a:p>
            <a:pPr>
              <a:buFont typeface="Arial" panose="020B0604020202020204" pitchFamily="34" charset="0"/>
              <a:buChar char="•"/>
            </a:pPr>
            <a:r>
              <a:rPr lang="en-US" dirty="0"/>
              <a:t>Ask the </a:t>
            </a:r>
            <a:r>
              <a:rPr lang="en-US" b="1" dirty="0"/>
              <a:t>chatbot for a dataset recommendation</a:t>
            </a:r>
            <a:r>
              <a:rPr lang="en-US" dirty="0"/>
              <a:t>.</a:t>
            </a:r>
          </a:p>
          <a:p>
            <a:r>
              <a:rPr lang="en-US" dirty="0"/>
              <a:t>The datasets are stored in a </a:t>
            </a:r>
            <a:r>
              <a:rPr lang="en-US" b="1" dirty="0"/>
              <a:t>JavaScript object</a:t>
            </a:r>
            <a:r>
              <a:rPr lang="en-US" dirty="0"/>
              <a:t>, and URLs are dynamically linked based on user input.</a:t>
            </a:r>
          </a:p>
          <a:p>
            <a:endParaRPr lang="en-IN" dirty="0"/>
          </a:p>
        </p:txBody>
      </p:sp>
    </p:spTree>
    <p:extLst>
      <p:ext uri="{BB962C8B-B14F-4D97-AF65-F5344CB8AC3E}">
        <p14:creationId xmlns:p14="http://schemas.microsoft.com/office/powerpoint/2010/main" val="3960743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B5C6-EAEB-F0AE-C3F3-BF0298F47CA7}"/>
              </a:ext>
            </a:extLst>
          </p:cNvPr>
          <p:cNvSpPr>
            <a:spLocks noGrp="1"/>
          </p:cNvSpPr>
          <p:nvPr>
            <p:ph type="title"/>
          </p:nvPr>
        </p:nvSpPr>
        <p:spPr/>
        <p:txBody>
          <a:bodyPr/>
          <a:lstStyle/>
          <a:p>
            <a:r>
              <a:rPr lang="en-IN" b="1" dirty="0"/>
              <a:t> Chatbot Integration</a:t>
            </a:r>
            <a:endParaRPr lang="en-IN" dirty="0"/>
          </a:p>
        </p:txBody>
      </p:sp>
      <p:sp>
        <p:nvSpPr>
          <p:cNvPr id="3" name="Content Placeholder 2">
            <a:extLst>
              <a:ext uri="{FF2B5EF4-FFF2-40B4-BE49-F238E27FC236}">
                <a16:creationId xmlns:a16="http://schemas.microsoft.com/office/drawing/2014/main" id="{DDE022D1-B113-9904-86A6-40E4D4CAACD6}"/>
              </a:ext>
            </a:extLst>
          </p:cNvPr>
          <p:cNvSpPr>
            <a:spLocks noGrp="1"/>
          </p:cNvSpPr>
          <p:nvPr>
            <p:ph idx="1"/>
          </p:nvPr>
        </p:nvSpPr>
        <p:spPr/>
        <p:txBody>
          <a:bodyPr>
            <a:normAutofit/>
          </a:bodyPr>
          <a:lstStyle/>
          <a:p>
            <a:pPr>
              <a:buNone/>
            </a:pPr>
            <a:r>
              <a:rPr lang="en-IN" dirty="0"/>
              <a:t>The chatbot helps users find datasets by </a:t>
            </a:r>
            <a:r>
              <a:rPr lang="en-IN" dirty="0" err="1"/>
              <a:t>analyzing</a:t>
            </a:r>
            <a:r>
              <a:rPr lang="en-IN" dirty="0"/>
              <a:t> their queries. It works based on </a:t>
            </a:r>
            <a:r>
              <a:rPr lang="en-IN" b="1" dirty="0"/>
              <a:t>keyword matching</a:t>
            </a:r>
            <a:r>
              <a:rPr lang="en-IN" dirty="0"/>
              <a:t>, ensuring that users receive relevant dataset links.</a:t>
            </a:r>
          </a:p>
          <a:p>
            <a:r>
              <a:rPr lang="en-IN" dirty="0"/>
              <a:t> </a:t>
            </a:r>
            <a:r>
              <a:rPr lang="en-IN" b="1" dirty="0"/>
              <a:t>Key Features:</a:t>
            </a:r>
            <a:endParaRPr lang="en-IN" dirty="0"/>
          </a:p>
          <a:p>
            <a:r>
              <a:rPr lang="en-IN" dirty="0"/>
              <a:t> Uses </a:t>
            </a:r>
            <a:r>
              <a:rPr lang="en-IN" b="1" dirty="0"/>
              <a:t>JavaScript functions</a:t>
            </a:r>
            <a:r>
              <a:rPr lang="en-IN" dirty="0"/>
              <a:t> to process user queries.</a:t>
            </a:r>
          </a:p>
          <a:p>
            <a:r>
              <a:rPr lang="en-IN" dirty="0"/>
              <a:t> Provides dataset links based on </a:t>
            </a:r>
            <a:r>
              <a:rPr lang="en-IN" b="1" dirty="0"/>
              <a:t>keyword detection</a:t>
            </a:r>
            <a:r>
              <a:rPr lang="en-IN" dirty="0"/>
              <a:t>.</a:t>
            </a:r>
          </a:p>
          <a:p>
            <a:r>
              <a:rPr lang="en-IN" dirty="0"/>
              <a:t> Displays an </a:t>
            </a:r>
            <a:r>
              <a:rPr lang="en-IN" b="1" dirty="0"/>
              <a:t>error message</a:t>
            </a:r>
            <a:r>
              <a:rPr lang="en-IN" dirty="0"/>
              <a:t> if the dataset is unavailable.</a:t>
            </a:r>
          </a:p>
          <a:p>
            <a:endParaRPr lang="en-IN" dirty="0"/>
          </a:p>
        </p:txBody>
      </p:sp>
    </p:spTree>
    <p:extLst>
      <p:ext uri="{BB962C8B-B14F-4D97-AF65-F5344CB8AC3E}">
        <p14:creationId xmlns:p14="http://schemas.microsoft.com/office/powerpoint/2010/main" val="2933504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 shot of a computer&#10;&#10;AI-generated content may be incorrect.">
            <a:extLst>
              <a:ext uri="{FF2B5EF4-FFF2-40B4-BE49-F238E27FC236}">
                <a16:creationId xmlns:a16="http://schemas.microsoft.com/office/drawing/2014/main" id="{2E37D54D-B47B-85A1-E293-F333D408E6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370668"/>
            <a:ext cx="10905066" cy="4116662"/>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0559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7E0E-86DF-9244-6529-39A1E33E4CED}"/>
              </a:ext>
            </a:extLst>
          </p:cNvPr>
          <p:cNvSpPr>
            <a:spLocks noGrp="1"/>
          </p:cNvSpPr>
          <p:nvPr>
            <p:ph type="title"/>
          </p:nvPr>
        </p:nvSpPr>
        <p:spPr>
          <a:xfrm>
            <a:off x="838200" y="142101"/>
            <a:ext cx="10515600" cy="738846"/>
          </a:xfrm>
        </p:spPr>
        <p:txBody>
          <a:bodyPr>
            <a:normAutofit/>
          </a:bodyPr>
          <a:lstStyle/>
          <a:p>
            <a:r>
              <a:rPr lang="en-US" dirty="0"/>
              <a:t>Execution of the project</a:t>
            </a:r>
            <a:endParaRPr lang="en-IN" dirty="0"/>
          </a:p>
        </p:txBody>
      </p:sp>
      <p:pic>
        <p:nvPicPr>
          <p:cNvPr id="5" name="Content Placeholder 4" descr="A screenshot of a computer">
            <a:extLst>
              <a:ext uri="{FF2B5EF4-FFF2-40B4-BE49-F238E27FC236}">
                <a16:creationId xmlns:a16="http://schemas.microsoft.com/office/drawing/2014/main" id="{614F6941-993F-8E7D-F830-D889618EF7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9" y="1011455"/>
            <a:ext cx="12203879" cy="5704444"/>
          </a:xfrm>
        </p:spPr>
      </p:pic>
    </p:spTree>
    <p:extLst>
      <p:ext uri="{BB962C8B-B14F-4D97-AF65-F5344CB8AC3E}">
        <p14:creationId xmlns:p14="http://schemas.microsoft.com/office/powerpoint/2010/main" val="1516537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AI-generated content may be incorrect.">
            <a:extLst>
              <a:ext uri="{FF2B5EF4-FFF2-40B4-BE49-F238E27FC236}">
                <a16:creationId xmlns:a16="http://schemas.microsoft.com/office/drawing/2014/main" id="{189CB2D8-E2CC-BFE6-C73D-73F114E0BD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058" y="673262"/>
            <a:ext cx="11327437" cy="5946904"/>
          </a:xfrm>
          <a:prstGeom prst="rect">
            <a:avLst/>
          </a:prstGeom>
        </p:spPr>
      </p:pic>
      <p:sp>
        <p:nvSpPr>
          <p:cNvPr id="6" name="TextBox 5">
            <a:extLst>
              <a:ext uri="{FF2B5EF4-FFF2-40B4-BE49-F238E27FC236}">
                <a16:creationId xmlns:a16="http://schemas.microsoft.com/office/drawing/2014/main" id="{DE511449-CDAB-2136-E06B-D22273A7DBCB}"/>
              </a:ext>
            </a:extLst>
          </p:cNvPr>
          <p:cNvSpPr txBox="1"/>
          <p:nvPr/>
        </p:nvSpPr>
        <p:spPr>
          <a:xfrm>
            <a:off x="4430486" y="88487"/>
            <a:ext cx="3973285" cy="584775"/>
          </a:xfrm>
          <a:prstGeom prst="rect">
            <a:avLst/>
          </a:prstGeom>
          <a:noFill/>
        </p:spPr>
        <p:txBody>
          <a:bodyPr wrap="square" rtlCol="0">
            <a:spAutoFit/>
          </a:bodyPr>
          <a:lstStyle/>
          <a:p>
            <a:r>
              <a:rPr lang="en-US" sz="3200" dirty="0"/>
              <a:t>Model selection</a:t>
            </a:r>
            <a:endParaRPr lang="en-IN" sz="3200" dirty="0"/>
          </a:p>
        </p:txBody>
      </p:sp>
    </p:spTree>
    <p:extLst>
      <p:ext uri="{BB962C8B-B14F-4D97-AF65-F5344CB8AC3E}">
        <p14:creationId xmlns:p14="http://schemas.microsoft.com/office/powerpoint/2010/main" val="4044787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7D1C97-53DD-30EB-14B7-07005C750D39}"/>
              </a:ext>
            </a:extLst>
          </p:cNvPr>
          <p:cNvSpPr>
            <a:spLocks noGrp="1"/>
          </p:cNvSpPr>
          <p:nvPr>
            <p:ph type="title"/>
          </p:nvPr>
        </p:nvSpPr>
        <p:spPr>
          <a:xfrm>
            <a:off x="828674" y="0"/>
            <a:ext cx="10534650" cy="817403"/>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Chatbot integration</a:t>
            </a:r>
          </a:p>
        </p:txBody>
      </p:sp>
      <p:pic>
        <p:nvPicPr>
          <p:cNvPr id="5" name="Content Placeholder 4" descr="A screenshot of a computer">
            <a:extLst>
              <a:ext uri="{FF2B5EF4-FFF2-40B4-BE49-F238E27FC236}">
                <a16:creationId xmlns:a16="http://schemas.microsoft.com/office/drawing/2014/main" id="{797B57C3-19FB-BEB7-E407-B004A6090A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560" y="948032"/>
            <a:ext cx="11828879" cy="5528968"/>
          </a:xfrm>
          <a:prstGeom prst="rect">
            <a:avLst/>
          </a:prstGeom>
        </p:spPr>
      </p:pic>
    </p:spTree>
    <p:extLst>
      <p:ext uri="{BB962C8B-B14F-4D97-AF65-F5344CB8AC3E}">
        <p14:creationId xmlns:p14="http://schemas.microsoft.com/office/powerpoint/2010/main" val="138530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44001-010E-B142-AFDC-D65EA0442880}"/>
              </a:ext>
            </a:extLst>
          </p:cNvPr>
          <p:cNvSpPr>
            <a:spLocks noGrp="1"/>
          </p:cNvSpPr>
          <p:nvPr>
            <p:ph type="title"/>
          </p:nvPr>
        </p:nvSpPr>
        <p:spPr>
          <a:xfrm>
            <a:off x="838200" y="0"/>
            <a:ext cx="10515600" cy="1325563"/>
          </a:xfrm>
        </p:spPr>
        <p:txBody>
          <a:bodyPr>
            <a:normAutofit/>
          </a:bodyPr>
          <a:lstStyle/>
          <a:p>
            <a:pPr algn="ctr"/>
            <a:r>
              <a:rPr lang="en-US" sz="4800" dirty="0"/>
              <a:t>Design aspects</a:t>
            </a:r>
            <a:endParaRPr lang="en-IN" sz="4800" dirty="0"/>
          </a:p>
        </p:txBody>
      </p:sp>
      <p:sp>
        <p:nvSpPr>
          <p:cNvPr id="4" name="Rectangle 1">
            <a:extLst>
              <a:ext uri="{FF2B5EF4-FFF2-40B4-BE49-F238E27FC236}">
                <a16:creationId xmlns:a16="http://schemas.microsoft.com/office/drawing/2014/main" id="{39B99E8D-EA49-5618-42B3-BB2461720FA2}"/>
              </a:ext>
            </a:extLst>
          </p:cNvPr>
          <p:cNvSpPr>
            <a:spLocks noGrp="1" noChangeArrowheads="1"/>
          </p:cNvSpPr>
          <p:nvPr>
            <p:ph idx="1"/>
          </p:nvPr>
        </p:nvSpPr>
        <p:spPr bwMode="auto">
          <a:xfrm>
            <a:off x="395967" y="1366612"/>
            <a:ext cx="1140006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Architecture</a:t>
            </a:r>
            <a:r>
              <a:rPr kumimoji="0" lang="en-US" altLang="en-US" sz="2400" b="0" i="0" u="none" strike="noStrike" cap="none" normalizeH="0" baseline="0" dirty="0">
                <a:ln>
                  <a:noFill/>
                </a:ln>
                <a:solidFill>
                  <a:schemeClr val="tx1"/>
                </a:solidFill>
                <a:effectLst/>
                <a:latin typeface="Arial" panose="020B0604020202020204" pitchFamily="34" charset="0"/>
              </a:rPr>
              <a:t>: Use a client-server model with a web-based frontend  and chatbot integration.</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lang="en-US" sz="2400" b="1" dirty="0"/>
              <a:t>Goal: </a:t>
            </a:r>
            <a:r>
              <a:rPr lang="en-US" sz="2400" dirty="0"/>
              <a:t>Develop a scalable, user-friendly web tool for easy dataset access and management. It supports file downloads, URL-based fetching, and </a:t>
            </a:r>
            <a:r>
              <a:rPr lang="en-US" sz="2400" dirty="0" err="1"/>
              <a:t>sklearn</a:t>
            </a:r>
            <a:r>
              <a:rPr lang="en-US" sz="2400" dirty="0"/>
              <a:t> datasets. An AI chatbot enhances accessibility and efficiency</a:t>
            </a:r>
          </a:p>
          <a:p>
            <a:pPr marL="0" marR="0" lvl="0" indent="0" defTabSz="914400" rtl="0" eaLnBrk="0" fontAlgn="base" latinLnBrk="0" hangingPunct="0">
              <a:lnSpc>
                <a:spcPct val="100000"/>
              </a:lnSpc>
              <a:spcBef>
                <a:spcPct val="0"/>
              </a:spcBef>
              <a:spcAft>
                <a:spcPct val="0"/>
              </a:spcAft>
              <a:buClrTx/>
              <a:buSzTx/>
              <a:buFontTx/>
              <a:buChar char="•"/>
              <a:tabLst/>
            </a:pPr>
            <a:endParaRPr lang="en-US" sz="2400" dirty="0"/>
          </a:p>
          <a:p>
            <a:pPr marL="0" marR="0" lvl="0" indent="0" defTabSz="914400" rtl="0" eaLnBrk="0" fontAlgn="base" latinLnBrk="0" hangingPunct="0">
              <a:lnSpc>
                <a:spcPct val="100000"/>
              </a:lnSpc>
              <a:spcBef>
                <a:spcPct val="0"/>
              </a:spcBef>
              <a:spcAft>
                <a:spcPct val="0"/>
              </a:spcAft>
              <a:buClrTx/>
              <a:buSzTx/>
              <a:buFontTx/>
              <a:buChar char="•"/>
              <a:tabLst/>
            </a:pPr>
            <a:r>
              <a:rPr lang="en-US" sz="2400" b="1" dirty="0"/>
              <a:t>Domain: </a:t>
            </a:r>
            <a:r>
              <a:rPr lang="en-US" sz="2400" dirty="0"/>
              <a:t>This web-based project focuses on interactive data retrieval, preprocessing, and integration with analytical tools. It also serves as a Machine Learning and Data Science tool, enabling seamless dataset access for model development.</a:t>
            </a:r>
          </a:p>
          <a:p>
            <a:pPr marL="0" marR="0" lvl="0" indent="0" defTabSz="914400" rtl="0" eaLnBrk="0" fontAlgn="base" latinLnBrk="0" hangingPunct="0">
              <a:lnSpc>
                <a:spcPct val="100000"/>
              </a:lnSpc>
              <a:spcBef>
                <a:spcPct val="0"/>
              </a:spcBef>
              <a:spcAft>
                <a:spcPct val="0"/>
              </a:spcAft>
              <a:buClrTx/>
              <a:buSzTx/>
              <a:buFontTx/>
              <a:buChar char="•"/>
              <a:tabLst/>
            </a:pPr>
            <a:endParaRPr lang="en-US" sz="2400" dirty="0"/>
          </a:p>
        </p:txBody>
      </p:sp>
    </p:spTree>
    <p:extLst>
      <p:ext uri="{BB962C8B-B14F-4D97-AF65-F5344CB8AC3E}">
        <p14:creationId xmlns:p14="http://schemas.microsoft.com/office/powerpoint/2010/main" val="1984385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A96D-9E5F-74F5-BBE0-2669CCFB3C9B}"/>
              </a:ext>
            </a:extLst>
          </p:cNvPr>
          <p:cNvSpPr>
            <a:spLocks noGrp="1"/>
          </p:cNvSpPr>
          <p:nvPr>
            <p:ph type="title"/>
          </p:nvPr>
        </p:nvSpPr>
        <p:spPr/>
        <p:txBody>
          <a:bodyPr/>
          <a:lstStyle/>
          <a:p>
            <a:pPr algn="ctr"/>
            <a:r>
              <a:rPr lang="en-US" dirty="0"/>
              <a:t>Requirements</a:t>
            </a:r>
            <a:endParaRPr lang="en-IN" dirty="0"/>
          </a:p>
        </p:txBody>
      </p:sp>
      <p:sp>
        <p:nvSpPr>
          <p:cNvPr id="3" name="Content Placeholder 2">
            <a:extLst>
              <a:ext uri="{FF2B5EF4-FFF2-40B4-BE49-F238E27FC236}">
                <a16:creationId xmlns:a16="http://schemas.microsoft.com/office/drawing/2014/main" id="{D27C5D29-0A53-7654-306A-B9CB50C9244E}"/>
              </a:ext>
            </a:extLst>
          </p:cNvPr>
          <p:cNvSpPr>
            <a:spLocks noGrp="1"/>
          </p:cNvSpPr>
          <p:nvPr>
            <p:ph idx="1"/>
          </p:nvPr>
        </p:nvSpPr>
        <p:spPr>
          <a:xfrm>
            <a:off x="838200" y="1600200"/>
            <a:ext cx="10515600" cy="4576763"/>
          </a:xfrm>
        </p:spPr>
        <p:txBody>
          <a:bodyPr/>
          <a:lstStyle/>
          <a:p>
            <a:pPr marL="0" indent="0">
              <a:buNone/>
            </a:pPr>
            <a:r>
              <a:rPr lang="en-IN" b="1" dirty="0"/>
              <a:t>Software Requirements</a:t>
            </a:r>
          </a:p>
          <a:p>
            <a:r>
              <a:rPr lang="en-US" dirty="0"/>
              <a:t>Frontend</a:t>
            </a:r>
            <a:r>
              <a:rPr lang="en-US" b="1" dirty="0"/>
              <a:t>:</a:t>
            </a:r>
            <a:r>
              <a:rPr lang="en-US" dirty="0"/>
              <a:t> Basic HTML, CSS, and JavaScript, bootstrap.</a:t>
            </a:r>
          </a:p>
          <a:p>
            <a:r>
              <a:rPr lang="en-US" dirty="0"/>
              <a:t>Version</a:t>
            </a:r>
            <a:r>
              <a:rPr lang="en-US" b="1" dirty="0"/>
              <a:t> </a:t>
            </a:r>
            <a:r>
              <a:rPr lang="en-US" dirty="0"/>
              <a:t>Control</a:t>
            </a:r>
            <a:r>
              <a:rPr lang="en-US" b="1" dirty="0"/>
              <a:t>:</a:t>
            </a:r>
            <a:r>
              <a:rPr lang="en-US" dirty="0"/>
              <a:t> Git for basic collaboration</a:t>
            </a:r>
          </a:p>
          <a:p>
            <a:r>
              <a:rPr lang="en-IN" dirty="0"/>
              <a:t>Chatbot</a:t>
            </a:r>
            <a:r>
              <a:rPr lang="en-IN" b="1" dirty="0"/>
              <a:t> </a:t>
            </a:r>
            <a:r>
              <a:rPr lang="en-IN" dirty="0"/>
              <a:t>Framework: </a:t>
            </a:r>
            <a:r>
              <a:rPr lang="en-US" dirty="0" err="1"/>
              <a:t>chatbase</a:t>
            </a:r>
            <a:endParaRPr lang="en-US" dirty="0"/>
          </a:p>
          <a:p>
            <a:pPr marL="0" indent="0">
              <a:buNone/>
            </a:pPr>
            <a:endParaRPr lang="en-US" dirty="0"/>
          </a:p>
          <a:p>
            <a:pPr marL="0" indent="0">
              <a:buNone/>
            </a:pPr>
            <a:r>
              <a:rPr lang="en-US" b="1" dirty="0"/>
              <a:t>Hardware </a:t>
            </a:r>
            <a:r>
              <a:rPr lang="en-IN" b="1" dirty="0"/>
              <a:t>Requirements</a:t>
            </a:r>
          </a:p>
          <a:p>
            <a:r>
              <a:rPr lang="en-US" dirty="0"/>
              <a:t>Processor</a:t>
            </a:r>
            <a:r>
              <a:rPr lang="en-US" b="1" dirty="0"/>
              <a:t>:</a:t>
            </a:r>
            <a:r>
              <a:rPr lang="en-US" dirty="0"/>
              <a:t> Any modern CPU (e.g., Intel i3 or equivalent).</a:t>
            </a:r>
            <a:endParaRPr lang="en-IN" b="1" dirty="0"/>
          </a:p>
          <a:p>
            <a:r>
              <a:rPr lang="en-IN" dirty="0"/>
              <a:t>RAM: 4GB or more.</a:t>
            </a:r>
            <a:endParaRPr lang="en-IN" sz="3200" dirty="0"/>
          </a:p>
          <a:p>
            <a:r>
              <a:rPr lang="en-US" dirty="0"/>
              <a:t>Storage: 50GB free space on an SSD/HDD.</a:t>
            </a:r>
            <a:endParaRPr lang="en-IN" dirty="0"/>
          </a:p>
          <a:p>
            <a:endParaRPr lang="en-IN" dirty="0"/>
          </a:p>
        </p:txBody>
      </p:sp>
    </p:spTree>
    <p:extLst>
      <p:ext uri="{BB962C8B-B14F-4D97-AF65-F5344CB8AC3E}">
        <p14:creationId xmlns:p14="http://schemas.microsoft.com/office/powerpoint/2010/main" val="243241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6D1CD-877D-8838-D58D-237A14DE7D01}"/>
              </a:ext>
            </a:extLst>
          </p:cNvPr>
          <p:cNvSpPr>
            <a:spLocks noGrp="1"/>
          </p:cNvSpPr>
          <p:nvPr>
            <p:ph type="title"/>
          </p:nvPr>
        </p:nvSpPr>
        <p:spPr>
          <a:xfrm>
            <a:off x="838199" y="201839"/>
            <a:ext cx="10515600" cy="1325563"/>
          </a:xfrm>
        </p:spPr>
        <p:txBody>
          <a:bodyPr/>
          <a:lstStyle/>
          <a:p>
            <a:pPr algn="ctr"/>
            <a:r>
              <a:rPr lang="en-US" dirty="0"/>
              <a:t>Architecture Design</a:t>
            </a:r>
            <a:endParaRPr lang="en-IN" dirty="0"/>
          </a:p>
        </p:txBody>
      </p:sp>
      <p:pic>
        <p:nvPicPr>
          <p:cNvPr id="13" name="Content Placeholder 12" descr="A diagram of a computer&#10;&#10;AI-generated content may be incorrect.">
            <a:extLst>
              <a:ext uri="{FF2B5EF4-FFF2-40B4-BE49-F238E27FC236}">
                <a16:creationId xmlns:a16="http://schemas.microsoft.com/office/drawing/2014/main" id="{0AFCCF20-485C-9175-5291-5EA51CC50A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1219" y="1474388"/>
            <a:ext cx="8843753" cy="5117140"/>
          </a:xfrm>
        </p:spPr>
      </p:pic>
    </p:spTree>
    <p:extLst>
      <p:ext uri="{BB962C8B-B14F-4D97-AF65-F5344CB8AC3E}">
        <p14:creationId xmlns:p14="http://schemas.microsoft.com/office/powerpoint/2010/main" val="3865578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D3EB9-A678-68DC-73EF-B3FE6229CB09}"/>
              </a:ext>
            </a:extLst>
          </p:cNvPr>
          <p:cNvSpPr>
            <a:spLocks noGrp="1"/>
          </p:cNvSpPr>
          <p:nvPr>
            <p:ph type="title"/>
          </p:nvPr>
        </p:nvSpPr>
        <p:spPr/>
        <p:txBody>
          <a:bodyPr/>
          <a:lstStyle/>
          <a:p>
            <a:pPr algn="ctr"/>
            <a:r>
              <a:rPr lang="en-US" dirty="0"/>
              <a:t>Methods</a:t>
            </a:r>
            <a:endParaRPr lang="en-IN" dirty="0"/>
          </a:p>
        </p:txBody>
      </p:sp>
      <p:sp>
        <p:nvSpPr>
          <p:cNvPr id="3" name="Content Placeholder 2">
            <a:extLst>
              <a:ext uri="{FF2B5EF4-FFF2-40B4-BE49-F238E27FC236}">
                <a16:creationId xmlns:a16="http://schemas.microsoft.com/office/drawing/2014/main" id="{18E39DF0-1B39-2D65-21A6-93D9CDD7819F}"/>
              </a:ext>
            </a:extLst>
          </p:cNvPr>
          <p:cNvSpPr>
            <a:spLocks noGrp="1"/>
          </p:cNvSpPr>
          <p:nvPr>
            <p:ph idx="1"/>
          </p:nvPr>
        </p:nvSpPr>
        <p:spPr/>
        <p:txBody>
          <a:bodyPr/>
          <a:lstStyle/>
          <a:p>
            <a:r>
              <a:rPr lang="en-IN" dirty="0"/>
              <a:t>System Architecture</a:t>
            </a:r>
          </a:p>
          <a:p>
            <a:r>
              <a:rPr lang="en-IN" dirty="0"/>
              <a:t>Dataset Management &amp; Retrieval</a:t>
            </a:r>
          </a:p>
          <a:p>
            <a:r>
              <a:rPr lang="en-IN" dirty="0"/>
              <a:t>Web Interface Development</a:t>
            </a:r>
          </a:p>
          <a:p>
            <a:r>
              <a:rPr lang="en-IN" dirty="0"/>
              <a:t>Chatbot Integration for Dataset Retrieval</a:t>
            </a:r>
          </a:p>
          <a:p>
            <a:r>
              <a:rPr lang="en-IN" dirty="0"/>
              <a:t>Security &amp; Performance Optimization</a:t>
            </a:r>
          </a:p>
          <a:p>
            <a:r>
              <a:rPr lang="en-IN" dirty="0"/>
              <a:t>User Interaction &amp; Experience Design</a:t>
            </a:r>
          </a:p>
        </p:txBody>
      </p:sp>
    </p:spTree>
    <p:extLst>
      <p:ext uri="{BB962C8B-B14F-4D97-AF65-F5344CB8AC3E}">
        <p14:creationId xmlns:p14="http://schemas.microsoft.com/office/powerpoint/2010/main" val="32805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AF219-674F-F125-00DE-2BC7E00F5188}"/>
              </a:ext>
            </a:extLst>
          </p:cNvPr>
          <p:cNvSpPr>
            <a:spLocks noGrp="1"/>
          </p:cNvSpPr>
          <p:nvPr>
            <p:ph type="title"/>
          </p:nvPr>
        </p:nvSpPr>
        <p:spPr>
          <a:xfrm>
            <a:off x="838200" y="190954"/>
            <a:ext cx="10515600" cy="1325563"/>
          </a:xfrm>
        </p:spPr>
        <p:txBody>
          <a:bodyPr/>
          <a:lstStyle/>
          <a:p>
            <a:r>
              <a:rPr lang="en-US" dirty="0"/>
              <a:t>System </a:t>
            </a:r>
            <a:r>
              <a:rPr lang="en-IN" dirty="0"/>
              <a:t>Architecture</a:t>
            </a:r>
          </a:p>
        </p:txBody>
      </p:sp>
      <p:sp>
        <p:nvSpPr>
          <p:cNvPr id="3" name="Content Placeholder 2">
            <a:extLst>
              <a:ext uri="{FF2B5EF4-FFF2-40B4-BE49-F238E27FC236}">
                <a16:creationId xmlns:a16="http://schemas.microsoft.com/office/drawing/2014/main" id="{02A93257-83B5-DA29-29B6-8FCD3FFF6485}"/>
              </a:ext>
            </a:extLst>
          </p:cNvPr>
          <p:cNvSpPr>
            <a:spLocks noGrp="1"/>
          </p:cNvSpPr>
          <p:nvPr>
            <p:ph idx="1"/>
          </p:nvPr>
        </p:nvSpPr>
        <p:spPr>
          <a:xfrm>
            <a:off x="838200" y="1426029"/>
            <a:ext cx="10515600" cy="4750934"/>
          </a:xfrm>
        </p:spPr>
        <p:txBody>
          <a:bodyPr/>
          <a:lstStyle/>
          <a:p>
            <a:pPr marL="0" indent="0">
              <a:buNone/>
            </a:pPr>
            <a:r>
              <a:rPr lang="en-US" sz="2400" dirty="0"/>
              <a:t>This project is designed as a purely frontend-based web application that allows users to easily access predefined datasets for machine learning and deep learning model development. Unlike traditional web applications, which rely on backend servers for data processing and storage, this project operates entirely on the client side.</a:t>
            </a:r>
          </a:p>
          <a:p>
            <a:pPr marL="0" indent="0">
              <a:buNone/>
            </a:pPr>
            <a:r>
              <a:rPr lang="en-US" sz="3200" dirty="0"/>
              <a:t>Key Characteristics of the System Architecture:</a:t>
            </a:r>
          </a:p>
          <a:p>
            <a:r>
              <a:rPr lang="en-US" sz="2400" dirty="0"/>
              <a:t>Client-Side Execution: Since there is no backend, all processes, such as dataset selection and chatbot interaction, occur within the web browser.</a:t>
            </a:r>
          </a:p>
          <a:p>
            <a:r>
              <a:rPr lang="en-US" sz="2400" dirty="0"/>
              <a:t>Dataset Accessibility: The tool provides access to a list of predefined datasets that users can directly retrieve.</a:t>
            </a:r>
          </a:p>
          <a:p>
            <a:r>
              <a:rPr lang="en-US" sz="2400" dirty="0"/>
              <a:t>Chatbot Assistance: The chatbot is integrated into the system to help users navigate available datasets and retrieve relevant data.</a:t>
            </a:r>
          </a:p>
        </p:txBody>
      </p:sp>
    </p:spTree>
    <p:extLst>
      <p:ext uri="{BB962C8B-B14F-4D97-AF65-F5344CB8AC3E}">
        <p14:creationId xmlns:p14="http://schemas.microsoft.com/office/powerpoint/2010/main" val="2489544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42BE4-5E6B-469C-2B7D-83A2CBD5DCC8}"/>
              </a:ext>
            </a:extLst>
          </p:cNvPr>
          <p:cNvSpPr>
            <a:spLocks noGrp="1"/>
          </p:cNvSpPr>
          <p:nvPr>
            <p:ph type="title"/>
          </p:nvPr>
        </p:nvSpPr>
        <p:spPr>
          <a:xfrm>
            <a:off x="838200" y="365126"/>
            <a:ext cx="10515600" cy="647246"/>
          </a:xfrm>
        </p:spPr>
        <p:txBody>
          <a:bodyPr>
            <a:normAutofit fontScale="90000"/>
          </a:bodyPr>
          <a:lstStyle/>
          <a:p>
            <a:r>
              <a:rPr lang="en-US" sz="4000" b="1" dirty="0"/>
              <a:t>Components of the System Architecture:</a:t>
            </a:r>
            <a:br>
              <a:rPr lang="en-US" sz="4000" b="1" dirty="0"/>
            </a:br>
            <a:endParaRPr lang="en-IN" sz="4000" dirty="0"/>
          </a:p>
        </p:txBody>
      </p:sp>
      <p:sp>
        <p:nvSpPr>
          <p:cNvPr id="3" name="Content Placeholder 2">
            <a:extLst>
              <a:ext uri="{FF2B5EF4-FFF2-40B4-BE49-F238E27FC236}">
                <a16:creationId xmlns:a16="http://schemas.microsoft.com/office/drawing/2014/main" id="{80A745AA-46E0-A77F-5C2D-017278A8A1B5}"/>
              </a:ext>
            </a:extLst>
          </p:cNvPr>
          <p:cNvSpPr>
            <a:spLocks noGrp="1"/>
          </p:cNvSpPr>
          <p:nvPr>
            <p:ph idx="1"/>
          </p:nvPr>
        </p:nvSpPr>
        <p:spPr>
          <a:xfrm>
            <a:off x="838200" y="1012371"/>
            <a:ext cx="10515600" cy="5399315"/>
          </a:xfrm>
        </p:spPr>
        <p:txBody>
          <a:bodyPr>
            <a:normAutofit lnSpcReduction="10000"/>
          </a:bodyPr>
          <a:lstStyle/>
          <a:p>
            <a:pPr>
              <a:buFont typeface="+mj-lt"/>
              <a:buAutoNum type="arabicPeriod"/>
            </a:pPr>
            <a:r>
              <a:rPr lang="en-US" b="1" dirty="0"/>
              <a:t>Web Interface:</a:t>
            </a:r>
            <a:endParaRPr lang="en-US" dirty="0"/>
          </a:p>
          <a:p>
            <a:pPr marL="742950" lvl="1" indent="-285750">
              <a:buFont typeface="+mj-lt"/>
              <a:buAutoNum type="arabicPeriod"/>
            </a:pPr>
            <a:r>
              <a:rPr lang="en-US" dirty="0"/>
              <a:t>The main interaction point for users.</a:t>
            </a:r>
          </a:p>
          <a:p>
            <a:pPr marL="742950" lvl="1" indent="-285750">
              <a:buFont typeface="+mj-lt"/>
              <a:buAutoNum type="arabicPeriod"/>
            </a:pPr>
            <a:r>
              <a:rPr lang="en-US" dirty="0"/>
              <a:t>Allows users to browse, search, and retrieve datasets.</a:t>
            </a:r>
          </a:p>
          <a:p>
            <a:pPr marL="742950" lvl="1" indent="-285750">
              <a:buFont typeface="+mj-lt"/>
              <a:buAutoNum type="arabicPeriod"/>
            </a:pPr>
            <a:r>
              <a:rPr lang="en-US" dirty="0"/>
              <a:t>Provides a structured and easy-to-use layout.</a:t>
            </a:r>
          </a:p>
          <a:p>
            <a:pPr>
              <a:buFont typeface="+mj-lt"/>
              <a:buAutoNum type="arabicPeriod"/>
            </a:pPr>
            <a:r>
              <a:rPr lang="en-US" b="1" dirty="0"/>
              <a:t>Preloaded Datasets:</a:t>
            </a:r>
            <a:endParaRPr lang="en-US" dirty="0"/>
          </a:p>
          <a:p>
            <a:pPr marL="742950" lvl="1" indent="-285750">
              <a:buFont typeface="+mj-lt"/>
              <a:buAutoNum type="arabicPeriod"/>
            </a:pPr>
            <a:r>
              <a:rPr lang="en-US" dirty="0"/>
              <a:t>A collection of datasets stored within the application.</a:t>
            </a:r>
          </a:p>
          <a:p>
            <a:pPr marL="742950" lvl="1" indent="-285750">
              <a:buFont typeface="+mj-lt"/>
              <a:buAutoNum type="arabicPeriod"/>
            </a:pPr>
            <a:r>
              <a:rPr lang="en-US" dirty="0"/>
              <a:t>These datasets are commonly used in machine learning projects.</a:t>
            </a:r>
          </a:p>
          <a:p>
            <a:pPr marL="742950" lvl="1" indent="-285750">
              <a:buFont typeface="+mj-lt"/>
              <a:buAutoNum type="arabicPeriod"/>
            </a:pPr>
            <a:r>
              <a:rPr lang="en-US" dirty="0"/>
              <a:t>Eliminates the need for external dataset uploads.</a:t>
            </a:r>
          </a:p>
          <a:p>
            <a:pPr>
              <a:buFont typeface="+mj-lt"/>
              <a:buAutoNum type="arabicPeriod"/>
            </a:pPr>
            <a:r>
              <a:rPr lang="en-US" b="1" dirty="0"/>
              <a:t>Chatbot Module:</a:t>
            </a:r>
            <a:endParaRPr lang="en-US" dirty="0"/>
          </a:p>
          <a:p>
            <a:pPr marL="742950" lvl="1" indent="-285750">
              <a:buFont typeface="+mj-lt"/>
              <a:buAutoNum type="arabicPeriod"/>
            </a:pPr>
            <a:r>
              <a:rPr lang="en-US" dirty="0"/>
              <a:t>Guides users by suggesting datasets based on their queries.</a:t>
            </a:r>
          </a:p>
          <a:p>
            <a:pPr marL="742950" lvl="1" indent="-285750">
              <a:buFont typeface="+mj-lt"/>
              <a:buAutoNum type="arabicPeriod"/>
            </a:pPr>
            <a:r>
              <a:rPr lang="en-US" dirty="0"/>
              <a:t>Uses a </a:t>
            </a:r>
            <a:r>
              <a:rPr lang="en-US" b="1" dirty="0"/>
              <a:t>rule-based approach</a:t>
            </a:r>
            <a:r>
              <a:rPr lang="en-US" dirty="0"/>
              <a:t> or </a:t>
            </a:r>
            <a:r>
              <a:rPr lang="en-US" b="1" dirty="0"/>
              <a:t>keyword matching</a:t>
            </a:r>
            <a:r>
              <a:rPr lang="en-US" dirty="0"/>
              <a:t> to understand user inputs.</a:t>
            </a:r>
          </a:p>
          <a:p>
            <a:r>
              <a:rPr lang="en-US" dirty="0"/>
              <a:t>This </a:t>
            </a:r>
            <a:r>
              <a:rPr lang="en-US" b="1" dirty="0"/>
              <a:t>modular architecture</a:t>
            </a:r>
            <a:r>
              <a:rPr lang="en-US" dirty="0"/>
              <a:t> ensures simplicity while maintaining fast and efficient dataset retrieval for users.</a:t>
            </a:r>
          </a:p>
          <a:p>
            <a:endParaRPr lang="en-IN" dirty="0"/>
          </a:p>
        </p:txBody>
      </p:sp>
    </p:spTree>
    <p:extLst>
      <p:ext uri="{BB962C8B-B14F-4D97-AF65-F5344CB8AC3E}">
        <p14:creationId xmlns:p14="http://schemas.microsoft.com/office/powerpoint/2010/main" val="1862731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5D769-B551-BBB0-7E60-1220C4CB1E6E}"/>
              </a:ext>
            </a:extLst>
          </p:cNvPr>
          <p:cNvSpPr>
            <a:spLocks noGrp="1"/>
          </p:cNvSpPr>
          <p:nvPr>
            <p:ph type="title"/>
          </p:nvPr>
        </p:nvSpPr>
        <p:spPr>
          <a:xfrm>
            <a:off x="838200" y="-157390"/>
            <a:ext cx="10515600" cy="1325563"/>
          </a:xfrm>
        </p:spPr>
        <p:txBody>
          <a:bodyPr>
            <a:normAutofit/>
          </a:bodyPr>
          <a:lstStyle/>
          <a:p>
            <a:r>
              <a:rPr lang="en-US" sz="4000" dirty="0"/>
              <a:t>2. Dataset Management and Retrieval</a:t>
            </a:r>
            <a:endParaRPr lang="en-IN" sz="4000" dirty="0"/>
          </a:p>
        </p:txBody>
      </p:sp>
      <p:sp>
        <p:nvSpPr>
          <p:cNvPr id="3" name="Content Placeholder 2">
            <a:extLst>
              <a:ext uri="{FF2B5EF4-FFF2-40B4-BE49-F238E27FC236}">
                <a16:creationId xmlns:a16="http://schemas.microsoft.com/office/drawing/2014/main" id="{5D93798E-8B4E-89AB-9B18-270CA5F497CF}"/>
              </a:ext>
            </a:extLst>
          </p:cNvPr>
          <p:cNvSpPr>
            <a:spLocks noGrp="1"/>
          </p:cNvSpPr>
          <p:nvPr>
            <p:ph idx="1"/>
          </p:nvPr>
        </p:nvSpPr>
        <p:spPr>
          <a:xfrm>
            <a:off x="370114" y="1055914"/>
            <a:ext cx="11919857" cy="5976257"/>
          </a:xfrm>
        </p:spPr>
        <p:txBody>
          <a:bodyPr>
            <a:normAutofit/>
          </a:bodyPr>
          <a:lstStyle/>
          <a:p>
            <a:pPr>
              <a:buNone/>
            </a:pPr>
            <a:r>
              <a:rPr lang="en-US" sz="2000" b="1" dirty="0"/>
              <a:t>1. Preloaded Datasets (Stored within the Application)</a:t>
            </a:r>
          </a:p>
          <a:p>
            <a:pPr>
              <a:buFont typeface="Arial" panose="020B0604020202020204" pitchFamily="34" charset="0"/>
              <a:buChar char="•"/>
            </a:pPr>
            <a:r>
              <a:rPr lang="en-US" sz="2000" dirty="0"/>
              <a:t>These datasets are embedded within the project’s code or linked from trusted sources.</a:t>
            </a:r>
          </a:p>
          <a:p>
            <a:pPr>
              <a:buFont typeface="Arial" panose="020B0604020202020204" pitchFamily="34" charset="0"/>
              <a:buChar char="•"/>
            </a:pPr>
            <a:r>
              <a:rPr lang="en-US" sz="2000" dirty="0"/>
              <a:t>Users can </a:t>
            </a:r>
            <a:r>
              <a:rPr lang="en-US" sz="2000" b="1" dirty="0"/>
              <a:t>directly access them</a:t>
            </a:r>
            <a:r>
              <a:rPr lang="en-US" sz="2000" dirty="0"/>
              <a:t> without requiring an internet connection.</a:t>
            </a:r>
          </a:p>
          <a:p>
            <a:pPr>
              <a:buFont typeface="Arial" panose="020B0604020202020204" pitchFamily="34" charset="0"/>
              <a:buChar char="•"/>
            </a:pPr>
            <a:r>
              <a:rPr lang="en-US" sz="2000" dirty="0"/>
              <a:t>Example datasets may include:</a:t>
            </a:r>
          </a:p>
          <a:p>
            <a:pPr marL="742950" lvl="1" indent="-285750">
              <a:buFont typeface="Arial" panose="020B0604020202020204" pitchFamily="34" charset="0"/>
              <a:buChar char="•"/>
            </a:pPr>
            <a:r>
              <a:rPr lang="en-US" sz="1800" b="1" dirty="0"/>
              <a:t>Iris Dataset</a:t>
            </a:r>
            <a:r>
              <a:rPr lang="en-US" sz="1800" dirty="0"/>
              <a:t> (for classification problems)</a:t>
            </a:r>
          </a:p>
          <a:p>
            <a:pPr marL="742950" lvl="1" indent="-285750">
              <a:buFont typeface="Arial" panose="020B0604020202020204" pitchFamily="34" charset="0"/>
              <a:buChar char="•"/>
            </a:pPr>
            <a:r>
              <a:rPr lang="en-US" sz="1800" b="1" dirty="0"/>
              <a:t>Boston Housing Dataset</a:t>
            </a:r>
            <a:r>
              <a:rPr lang="en-US" sz="1800" dirty="0"/>
              <a:t> (for regression problems)</a:t>
            </a:r>
          </a:p>
          <a:p>
            <a:pPr marL="742950" lvl="1" indent="-285750">
              <a:buFont typeface="Arial" panose="020B0604020202020204" pitchFamily="34" charset="0"/>
              <a:buChar char="•"/>
            </a:pPr>
            <a:r>
              <a:rPr lang="en-US" sz="1800" b="1" dirty="0"/>
              <a:t>Digits Dataset</a:t>
            </a:r>
            <a:r>
              <a:rPr lang="en-US" sz="1800" dirty="0"/>
              <a:t> (for image recognition tasks)</a:t>
            </a:r>
          </a:p>
          <a:p>
            <a:pPr marL="742950" lvl="1" indent="-285750">
              <a:buFont typeface="Arial" panose="020B0604020202020204" pitchFamily="34" charset="0"/>
              <a:buChar char="•"/>
            </a:pPr>
            <a:endParaRPr lang="en-US" sz="1800" dirty="0"/>
          </a:p>
          <a:p>
            <a:pPr>
              <a:buNone/>
            </a:pPr>
            <a:r>
              <a:rPr lang="en-US" sz="2000" b="1" dirty="0"/>
              <a:t>Steps in Dataset Retrieval and Display:</a:t>
            </a:r>
          </a:p>
          <a:p>
            <a:pPr>
              <a:buFont typeface="+mj-lt"/>
              <a:buAutoNum type="arabicPeriod"/>
            </a:pPr>
            <a:r>
              <a:rPr lang="en-US" sz="2000" b="1" dirty="0"/>
              <a:t>User Requests a Dataset</a:t>
            </a:r>
            <a:r>
              <a:rPr lang="en-US" sz="2000" dirty="0"/>
              <a:t> – Through the chatbot or the dataset selection menu.</a:t>
            </a:r>
          </a:p>
          <a:p>
            <a:pPr>
              <a:buFont typeface="+mj-lt"/>
              <a:buAutoNum type="arabicPeriod"/>
            </a:pPr>
            <a:r>
              <a:rPr lang="en-US" sz="2000" b="1" dirty="0"/>
              <a:t>Dataset Information is Displayed</a:t>
            </a:r>
            <a:r>
              <a:rPr lang="en-US" sz="2000" dirty="0"/>
              <a:t> – Includes a brief description, format, and potential use cases.</a:t>
            </a:r>
          </a:p>
          <a:p>
            <a:pPr>
              <a:buFont typeface="+mj-lt"/>
              <a:buAutoNum type="arabicPeriod"/>
            </a:pPr>
            <a:r>
              <a:rPr lang="en-US" sz="2000" b="1" dirty="0"/>
              <a:t>Dataset is Provided as a Downloadable File or Copyable Link</a:t>
            </a:r>
            <a:r>
              <a:rPr lang="en-US" sz="2000" dirty="0"/>
              <a:t> – Users can immediately start working with it.</a:t>
            </a:r>
          </a:p>
          <a:p>
            <a:r>
              <a:rPr lang="en-US" sz="2000" dirty="0"/>
              <a:t>This method of dataset handling ensures </a:t>
            </a:r>
            <a:r>
              <a:rPr lang="en-US" sz="2000" b="1" dirty="0"/>
              <a:t>fast, reliable, and consistent access</a:t>
            </a:r>
            <a:r>
              <a:rPr lang="en-US" sz="2000" dirty="0"/>
              <a:t> without requiring users to upload their own files.</a:t>
            </a:r>
          </a:p>
          <a:p>
            <a:endParaRPr lang="en-IN" sz="2000" dirty="0"/>
          </a:p>
        </p:txBody>
      </p:sp>
    </p:spTree>
    <p:extLst>
      <p:ext uri="{BB962C8B-B14F-4D97-AF65-F5344CB8AC3E}">
        <p14:creationId xmlns:p14="http://schemas.microsoft.com/office/powerpoint/2010/main" val="107921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246</TotalTime>
  <Words>1485</Words>
  <Application>Microsoft Office PowerPoint</Application>
  <PresentationFormat>Widescreen</PresentationFormat>
  <Paragraphs>147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Aptos</vt:lpstr>
      <vt:lpstr>Aptos Display</vt:lpstr>
      <vt:lpstr>Arial</vt:lpstr>
      <vt:lpstr>Calibri</vt:lpstr>
      <vt:lpstr>Office Theme</vt:lpstr>
      <vt:lpstr>  Abstract:-  </vt:lpstr>
      <vt:lpstr>PowerPoint Presentation</vt:lpstr>
      <vt:lpstr>Design aspects</vt:lpstr>
      <vt:lpstr>Requirements</vt:lpstr>
      <vt:lpstr>Architecture Design</vt:lpstr>
      <vt:lpstr>Methods</vt:lpstr>
      <vt:lpstr>System Architecture</vt:lpstr>
      <vt:lpstr>Components of the System Architecture: </vt:lpstr>
      <vt:lpstr>2. Dataset Management and Retrieval</vt:lpstr>
      <vt:lpstr>3. Web Interface Development</vt:lpstr>
      <vt:lpstr>Key Features of the Web Interface: </vt:lpstr>
      <vt:lpstr>4. Chatbot Integration for Dataset Retrieval </vt:lpstr>
      <vt:lpstr>5. Security and Performance Optimization </vt:lpstr>
      <vt:lpstr>Implementation </vt:lpstr>
      <vt:lpstr>1. Frontend Implementation (HTML, CSS, JavaScript) </vt:lpstr>
      <vt:lpstr>PowerPoint Presentation</vt:lpstr>
      <vt:lpstr> CSS Implementation </vt:lpstr>
      <vt:lpstr>PowerPoint Presentation</vt:lpstr>
      <vt:lpstr>JavaScript Implementation </vt:lpstr>
      <vt:lpstr>PowerPoint Presentation</vt:lpstr>
      <vt:lpstr> Dataset Retrieval Mechanism</vt:lpstr>
      <vt:lpstr> Chatbot Integration</vt:lpstr>
      <vt:lpstr>PowerPoint Presentation</vt:lpstr>
      <vt:lpstr>Execution of the project</vt:lpstr>
      <vt:lpstr>PowerPoint Presentation</vt:lpstr>
      <vt:lpstr>Chatbot integration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Jagadeesh Nallapaneni</dc:creator>
  <cp:lastModifiedBy>Jagadeesh Nallapaneni</cp:lastModifiedBy>
  <cp:revision>3</cp:revision>
  <dcterms:created xsi:type="dcterms:W3CDTF">2025-03-26T10:34:23Z</dcterms:created>
  <dcterms:modified xsi:type="dcterms:W3CDTF">2025-05-24T14:10:09Z</dcterms:modified>
</cp:coreProperties>
</file>