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75" r:id="rId4"/>
    <p:sldId id="257" r:id="rId5"/>
    <p:sldId id="258" r:id="rId6"/>
    <p:sldId id="259" r:id="rId7"/>
    <p:sldId id="276" r:id="rId8"/>
    <p:sldId id="277" r:id="rId9"/>
    <p:sldId id="278" r:id="rId10"/>
    <p:sldId id="279" r:id="rId11"/>
    <p:sldId id="280" r:id="rId12"/>
  </p:sldIdLst>
  <p:sldSz cx="4610100" cy="3460750"/>
  <p:notesSz cx="4610100" cy="34607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3333CC"/>
    <a:srgbClr val="3D26E6"/>
    <a:srgbClr val="3E3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132" d="100"/>
          <a:sy n="132" d="100"/>
        </p:scale>
        <p:origin x="150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5B099-4711-4011-AA8A-65AC61D6A663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B4A0E-33EB-4C30-925D-DDF68701C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05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B4A0E-33EB-4C30-925D-DDF68701CF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B4A0E-33EB-4C30-925D-DDF68701CF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22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>
                <a:latin typeface="Georgia" panose="02040502050405020303" pitchFamily="18" charset="0"/>
              </a:rPr>
              <a:t>Der </a:t>
            </a:r>
            <a:r>
              <a:rPr lang="en-US" sz="1200" dirty="0" err="1">
                <a:latin typeface="Georgia" panose="02040502050405020303" pitchFamily="18" charset="0"/>
              </a:rPr>
              <a:t>sogennante</a:t>
            </a:r>
            <a:r>
              <a:rPr lang="en-US" sz="1200" dirty="0">
                <a:latin typeface="Georgia" panose="02040502050405020303" pitchFamily="18" charset="0"/>
              </a:rPr>
              <a:t> </a:t>
            </a:r>
            <a:r>
              <a:rPr lang="en-US" sz="1200" dirty="0" err="1">
                <a:latin typeface="Georgia" panose="02040502050405020303" pitchFamily="18" charset="0"/>
              </a:rPr>
              <a:t>Begriff</a:t>
            </a:r>
            <a:r>
              <a:rPr lang="en-US" sz="1200" dirty="0">
                <a:latin typeface="Georgia" panose="02040502050405020303" pitchFamily="18" charset="0"/>
              </a:rPr>
              <a:t> “Nowcast” </a:t>
            </a:r>
            <a:r>
              <a:rPr lang="en-US" sz="1200" dirty="0" err="1">
                <a:latin typeface="Georgia" panose="02040502050405020303" pitchFamily="18" charset="0"/>
              </a:rPr>
              <a:t>bedeutet</a:t>
            </a:r>
            <a:r>
              <a:rPr lang="en-US" sz="1200" dirty="0">
                <a:latin typeface="Georgia" panose="02040502050405020303" pitchFamily="18" charset="0"/>
              </a:rPr>
              <a:t> die </a:t>
            </a:r>
            <a:r>
              <a:rPr lang="en-US" sz="1200" dirty="0" err="1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Vorhersage</a:t>
            </a:r>
            <a:r>
              <a:rPr lang="en-US" sz="12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des </a:t>
            </a:r>
            <a:r>
              <a:rPr lang="en-US" sz="1200" dirty="0" err="1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Jetzt</a:t>
            </a:r>
            <a:r>
              <a:rPr lang="en-US" sz="12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, der </a:t>
            </a:r>
            <a:r>
              <a:rPr lang="en-US" sz="1200" dirty="0" err="1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sehr</a:t>
            </a:r>
            <a:r>
              <a:rPr lang="en-US" sz="12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nahen</a:t>
            </a:r>
            <a:r>
              <a:rPr lang="en-US" sz="12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Zukunft </a:t>
            </a:r>
            <a:r>
              <a:rPr lang="en-US" sz="1200" dirty="0" err="1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oder</a:t>
            </a:r>
            <a:r>
              <a:rPr lang="en-US" sz="12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sehr</a:t>
            </a:r>
            <a:r>
              <a:rPr lang="en-US" sz="12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nahen</a:t>
            </a:r>
            <a:r>
              <a:rPr lang="en-US" sz="12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Vergangenheit</a:t>
            </a:r>
            <a:r>
              <a:rPr lang="en-US" sz="12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. Es </a:t>
            </a:r>
            <a:r>
              <a:rPr lang="en-US" sz="1200" dirty="0" err="1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handelt</a:t>
            </a:r>
            <a:r>
              <a:rPr lang="en-US" sz="12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sich</a:t>
            </a:r>
            <a:r>
              <a:rPr lang="en-US" sz="12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um </a:t>
            </a:r>
            <a:r>
              <a:rPr lang="en-US" sz="1200" dirty="0" err="1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ein</a:t>
            </a:r>
            <a:r>
              <a:rPr lang="en-US" sz="12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Georgia" panose="02040502050405020303" pitchFamily="18" charset="0"/>
              </a:rPr>
              <a:t>Echtzeit-Indikator</a:t>
            </a:r>
            <a:r>
              <a:rPr lang="en-US" sz="1200" dirty="0">
                <a:latin typeface="Georgia" panose="02040502050405020303" pitchFamily="18" charset="0"/>
              </a:rPr>
              <a:t> für die </a:t>
            </a:r>
            <a:r>
              <a:rPr lang="en-US" sz="1200" dirty="0" err="1">
                <a:latin typeface="Georgia" panose="02040502050405020303" pitchFamily="18" charset="0"/>
              </a:rPr>
              <a:t>Konjunkturanalyse</a:t>
            </a:r>
            <a:r>
              <a:rPr lang="en-US" sz="1200" dirty="0">
                <a:latin typeface="Georgia" panose="02040502050405020303" pitchFamily="18" charset="0"/>
              </a:rPr>
              <a:t>, in dem </a:t>
            </a:r>
            <a:r>
              <a:rPr lang="en-US" sz="1200" dirty="0" err="1">
                <a:latin typeface="Georgia" panose="02040502050405020303" pitchFamily="18" charset="0"/>
              </a:rPr>
              <a:t>höherfrequenten</a:t>
            </a:r>
            <a:r>
              <a:rPr lang="en-US" sz="1200" dirty="0">
                <a:latin typeface="Georgia" panose="02040502050405020303" pitchFamily="18" charset="0"/>
              </a:rPr>
              <a:t> </a:t>
            </a:r>
            <a:r>
              <a:rPr lang="en-US" sz="1200" dirty="0" err="1">
                <a:latin typeface="Georgia" panose="02040502050405020303" pitchFamily="18" charset="0"/>
              </a:rPr>
              <a:t>Daten</a:t>
            </a:r>
            <a:r>
              <a:rPr lang="en-US" sz="1200" dirty="0">
                <a:latin typeface="Georgia" panose="02040502050405020303" pitchFamily="18" charset="0"/>
              </a:rPr>
              <a:t> </a:t>
            </a:r>
            <a:r>
              <a:rPr lang="en-US" sz="1200" dirty="0" err="1">
                <a:latin typeface="Georgia" panose="02040502050405020303" pitchFamily="18" charset="0"/>
              </a:rPr>
              <a:t>wie</a:t>
            </a:r>
            <a:r>
              <a:rPr lang="en-US" sz="1200" dirty="0">
                <a:latin typeface="Georgia" panose="02040502050405020303" pitchFamily="18" charset="0"/>
              </a:rPr>
              <a:t> </a:t>
            </a:r>
            <a:r>
              <a:rPr lang="en-US" sz="1200" dirty="0" err="1">
                <a:latin typeface="Georgia" panose="02040502050405020303" pitchFamily="18" charset="0"/>
              </a:rPr>
              <a:t>monatliche</a:t>
            </a:r>
            <a:r>
              <a:rPr lang="en-US" sz="1200" dirty="0">
                <a:latin typeface="Georgia" panose="02040502050405020303" pitchFamily="18" charset="0"/>
              </a:rPr>
              <a:t> </a:t>
            </a:r>
            <a:r>
              <a:rPr lang="en-US" sz="1200" dirty="0" err="1">
                <a:latin typeface="Georgia" panose="02040502050405020303" pitchFamily="18" charset="0"/>
              </a:rPr>
              <a:t>Indikatoren</a:t>
            </a:r>
            <a:r>
              <a:rPr lang="en-US" sz="1200" dirty="0">
                <a:latin typeface="Georgia" panose="02040502050405020303" pitchFamily="18" charset="0"/>
              </a:rPr>
              <a:t> </a:t>
            </a:r>
            <a:r>
              <a:rPr lang="en-US" sz="1200" dirty="0" err="1">
                <a:latin typeface="Georgia" panose="02040502050405020303" pitchFamily="18" charset="0"/>
              </a:rPr>
              <a:t>verwendet</a:t>
            </a:r>
            <a:r>
              <a:rPr lang="en-US" sz="1200" dirty="0">
                <a:latin typeface="Georgia" panose="02040502050405020303" pitchFamily="18" charset="0"/>
              </a:rPr>
              <a:t> </a:t>
            </a:r>
            <a:r>
              <a:rPr lang="en-US" sz="1200" dirty="0" err="1">
                <a:latin typeface="Georgia" panose="02040502050405020303" pitchFamily="18" charset="0"/>
              </a:rPr>
              <a:t>werden</a:t>
            </a:r>
            <a:r>
              <a:rPr lang="en-US" sz="1200" dirty="0">
                <a:latin typeface="Georgia" panose="02040502050405020303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B4A0E-33EB-4C30-925D-DDF68701CF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3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B4A0E-33EB-4C30-925D-DDF68701CF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32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2C1C0-82C4-8262-96A6-E2929833B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56C5B6-EAC7-08B8-5B9C-E10AF61D98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E121EA-3F0C-DB3E-511C-2E1D1100B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92A10-50BA-7EFD-B48D-90C4FD8D3F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B4A0E-33EB-4C30-925D-DDF68701CF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45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472EA-5FD6-0090-A9D3-2BCC63508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3123AD-9697-65D8-25E0-D8FC708C93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EE7A32-C0A8-41F6-7D0F-94E5E1723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3091F-0BA8-F1E2-27B7-1015502C4E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B4A0E-33EB-4C30-925D-DDF68701CF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11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00358-431E-6CEC-B534-A104719C3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E2B208-3BEB-D82F-1F53-E634A60678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82BF49-4E7D-061B-8572-4F79F2FAC7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EBF32-9067-6A3C-576B-0FE14970FD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B4A0E-33EB-4C30-925D-DDF68701CF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89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3E014-0063-E22F-F06F-DE3127DD5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B95940-23C0-4537-71A1-2851076097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F338BA-8378-98A0-E7BD-34A992D45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0BDF2-E129-5541-9778-30F410BB10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B4A0E-33EB-4C30-925D-DDF68701CF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07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5" dirty="0"/>
              <a:t>April </a:t>
            </a:r>
            <a:r>
              <a:rPr spc="-5" dirty="0"/>
              <a:t>6,</a:t>
            </a:r>
            <a:r>
              <a:rPr spc="35" dirty="0"/>
              <a:t> </a:t>
            </a:r>
            <a:r>
              <a:rPr spc="-20" dirty="0"/>
              <a:t>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Eric </a:t>
            </a:r>
            <a:r>
              <a:rPr spc="-15" dirty="0"/>
              <a:t>Mayer </a:t>
            </a:r>
            <a:r>
              <a:rPr dirty="0"/>
              <a:t>(University </a:t>
            </a:r>
            <a:r>
              <a:rPr spc="5" dirty="0"/>
              <a:t>of</a:t>
            </a:r>
            <a:r>
              <a:rPr spc="60" dirty="0"/>
              <a:t> </a:t>
            </a:r>
            <a:r>
              <a:rPr spc="-15" dirty="0"/>
              <a:t>Wu¨rzburg)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 </a:t>
            </a:r>
            <a:r>
              <a:rPr spc="150" dirty="0"/>
              <a:t>/</a:t>
            </a:r>
            <a:r>
              <a:rPr spc="40" dirty="0"/>
              <a:t> </a:t>
            </a:r>
            <a:r>
              <a:rPr spc="-20" dirty="0"/>
              <a:t>30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6680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967063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448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05695" y="32716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16186" y="326142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26347" y="32512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24252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606877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51797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94177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06877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594177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06877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869640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82340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8234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793439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69640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82340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145090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57790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5779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45090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57790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329112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532315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5" dirty="0"/>
              <a:t>April </a:t>
            </a:r>
            <a:r>
              <a:rPr spc="-5" dirty="0"/>
              <a:t>6,</a:t>
            </a:r>
            <a:r>
              <a:rPr spc="35" dirty="0"/>
              <a:t> </a:t>
            </a:r>
            <a:r>
              <a:rPr spc="-20" dirty="0"/>
              <a:t>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Eric </a:t>
            </a:r>
            <a:r>
              <a:rPr spc="-15" dirty="0"/>
              <a:t>Mayer </a:t>
            </a:r>
            <a:r>
              <a:rPr dirty="0"/>
              <a:t>(University </a:t>
            </a:r>
            <a:r>
              <a:rPr spc="5" dirty="0"/>
              <a:t>of</a:t>
            </a:r>
            <a:r>
              <a:rPr spc="60" dirty="0"/>
              <a:t> </a:t>
            </a:r>
            <a:r>
              <a:rPr spc="-15" dirty="0"/>
              <a:t>Wu¨rzburg)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 </a:t>
            </a:r>
            <a:r>
              <a:rPr spc="150" dirty="0"/>
              <a:t>/</a:t>
            </a:r>
            <a:r>
              <a:rPr spc="40" dirty="0"/>
              <a:t> </a:t>
            </a:r>
            <a:r>
              <a:rPr spc="-20" dirty="0"/>
              <a:t>30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5" dirty="0"/>
              <a:t>April </a:t>
            </a:r>
            <a:r>
              <a:rPr spc="-5" dirty="0"/>
              <a:t>6,</a:t>
            </a:r>
            <a:r>
              <a:rPr spc="35" dirty="0"/>
              <a:t> </a:t>
            </a:r>
            <a:r>
              <a:rPr spc="-20" dirty="0"/>
              <a:t>2020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Eric </a:t>
            </a:r>
            <a:r>
              <a:rPr spc="-15" dirty="0"/>
              <a:t>Mayer </a:t>
            </a:r>
            <a:r>
              <a:rPr dirty="0"/>
              <a:t>(University </a:t>
            </a:r>
            <a:r>
              <a:rPr spc="5" dirty="0"/>
              <a:t>of</a:t>
            </a:r>
            <a:r>
              <a:rPr spc="60" dirty="0"/>
              <a:t> </a:t>
            </a:r>
            <a:r>
              <a:rPr spc="-15" dirty="0"/>
              <a:t>Wu¨rzburg)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 </a:t>
            </a:r>
            <a:r>
              <a:rPr spc="150" dirty="0"/>
              <a:t>/</a:t>
            </a:r>
            <a:r>
              <a:rPr spc="40" dirty="0"/>
              <a:t> </a:t>
            </a:r>
            <a:r>
              <a:rPr spc="-20" dirty="0"/>
              <a:t>30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5" dirty="0"/>
              <a:t>April </a:t>
            </a:r>
            <a:r>
              <a:rPr spc="-5" dirty="0"/>
              <a:t>6,</a:t>
            </a:r>
            <a:r>
              <a:rPr spc="35" dirty="0"/>
              <a:t> </a:t>
            </a:r>
            <a:r>
              <a:rPr spc="-20" dirty="0"/>
              <a:t>2020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Eric </a:t>
            </a:r>
            <a:r>
              <a:rPr spc="-15" dirty="0"/>
              <a:t>Mayer </a:t>
            </a:r>
            <a:r>
              <a:rPr dirty="0"/>
              <a:t>(University </a:t>
            </a:r>
            <a:r>
              <a:rPr spc="5" dirty="0"/>
              <a:t>of</a:t>
            </a:r>
            <a:r>
              <a:rPr spc="60" dirty="0"/>
              <a:t> </a:t>
            </a:r>
            <a:r>
              <a:rPr spc="-15" dirty="0"/>
              <a:t>Wu¨rzburg)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 </a:t>
            </a:r>
            <a:r>
              <a:rPr spc="150" dirty="0"/>
              <a:t>/</a:t>
            </a:r>
            <a:r>
              <a:rPr spc="40" dirty="0"/>
              <a:t> </a:t>
            </a:r>
            <a:r>
              <a:rPr spc="-20" dirty="0"/>
              <a:t>30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6680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967063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448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05695" y="32716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16186" y="326142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26347" y="32512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24252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606877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51797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94177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06877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594177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06877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869640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82340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8234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793439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69640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82340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145090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57790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5779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45090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57790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329112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532315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5" dirty="0"/>
              <a:t>April </a:t>
            </a:r>
            <a:r>
              <a:rPr spc="-5" dirty="0"/>
              <a:t>6,</a:t>
            </a:r>
            <a:r>
              <a:rPr spc="35" dirty="0"/>
              <a:t> </a:t>
            </a:r>
            <a:r>
              <a:rPr spc="-20" dirty="0"/>
              <a:t>2020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Eric </a:t>
            </a:r>
            <a:r>
              <a:rPr spc="-15" dirty="0"/>
              <a:t>Mayer </a:t>
            </a:r>
            <a:r>
              <a:rPr dirty="0"/>
              <a:t>(University </a:t>
            </a:r>
            <a:r>
              <a:rPr spc="5" dirty="0"/>
              <a:t>of</a:t>
            </a:r>
            <a:r>
              <a:rPr spc="60" dirty="0"/>
              <a:t> </a:t>
            </a:r>
            <a:r>
              <a:rPr spc="-15" dirty="0"/>
              <a:t>Wu¨rzburg)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 </a:t>
            </a:r>
            <a:r>
              <a:rPr spc="150" dirty="0"/>
              <a:t>/</a:t>
            </a:r>
            <a:r>
              <a:rPr spc="40" dirty="0"/>
              <a:t> </a:t>
            </a:r>
            <a:r>
              <a:rPr spc="-20" dirty="0"/>
              <a:t>30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6680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967063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448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05695" y="32716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16186" y="326142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26347" y="32512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24252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606877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51797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94177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06877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594177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06877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869640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82340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8234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793439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69640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82340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145090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57790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5779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45090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57790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329112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532315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932" y="1144154"/>
            <a:ext cx="4077970" cy="1604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47071" y="3351784"/>
            <a:ext cx="46291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5" dirty="0"/>
              <a:t>April </a:t>
            </a:r>
            <a:r>
              <a:rPr spc="-5" dirty="0"/>
              <a:t>6,</a:t>
            </a:r>
            <a:r>
              <a:rPr spc="35" dirty="0"/>
              <a:t> </a:t>
            </a:r>
            <a:r>
              <a:rPr spc="-20" dirty="0"/>
              <a:t>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24790" y="3351784"/>
            <a:ext cx="128651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Eric </a:t>
            </a:r>
            <a:r>
              <a:rPr spc="-15" dirty="0"/>
              <a:t>Mayer </a:t>
            </a:r>
            <a:r>
              <a:rPr dirty="0"/>
              <a:t>(University </a:t>
            </a:r>
            <a:r>
              <a:rPr spc="5" dirty="0"/>
              <a:t>of</a:t>
            </a:r>
            <a:r>
              <a:rPr spc="60" dirty="0"/>
              <a:t> </a:t>
            </a:r>
            <a:r>
              <a:rPr spc="-15" dirty="0"/>
              <a:t>Wu¨rzburg)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46995" y="3351784"/>
            <a:ext cx="30670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 </a:t>
            </a:r>
            <a:r>
              <a:rPr spc="150" dirty="0"/>
              <a:t>/</a:t>
            </a:r>
            <a:r>
              <a:rPr spc="40" dirty="0"/>
              <a:t> </a:t>
            </a:r>
            <a:r>
              <a:rPr spc="-20" dirty="0"/>
              <a:t>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4520310" y="8614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0310" y="8487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310" y="8360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6341" y="1957358"/>
            <a:ext cx="3941797" cy="113492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985">
              <a:lnSpc>
                <a:spcPct val="100000"/>
              </a:lnSpc>
              <a:spcBef>
                <a:spcPts val="90"/>
              </a:spcBef>
            </a:pPr>
            <a:r>
              <a:rPr lang="en-US" sz="1100" spc="-35" dirty="0">
                <a:latin typeface="Georgia" panose="02040502050405020303" pitchFamily="18" charset="0"/>
                <a:cs typeface="Arial"/>
              </a:rPr>
              <a:t> </a:t>
            </a:r>
          </a:p>
          <a:p>
            <a:pPr marL="6985">
              <a:lnSpc>
                <a:spcPct val="100000"/>
              </a:lnSpc>
              <a:spcBef>
                <a:spcPts val="90"/>
              </a:spcBef>
            </a:pPr>
            <a:endParaRPr lang="en-US" sz="900" spc="-35" dirty="0">
              <a:latin typeface="Georgia" panose="02040502050405020303" pitchFamily="18" charset="0"/>
              <a:cs typeface="Arial"/>
            </a:endParaRPr>
          </a:p>
          <a:p>
            <a:pPr marL="6985">
              <a:lnSpc>
                <a:spcPct val="100000"/>
              </a:lnSpc>
              <a:spcBef>
                <a:spcPts val="90"/>
              </a:spcBef>
            </a:pPr>
            <a:r>
              <a:rPr lang="en-US" sz="900" spc="-35" dirty="0" err="1">
                <a:latin typeface="Georgia" panose="02040502050405020303" pitchFamily="18" charset="0"/>
                <a:cs typeface="Arial"/>
              </a:rPr>
              <a:t>Aufgabenstellung</a:t>
            </a:r>
            <a:r>
              <a:rPr lang="en-US" sz="900" spc="-35" dirty="0">
                <a:latin typeface="Georgia" panose="02040502050405020303" pitchFamily="18" charset="0"/>
                <a:cs typeface="Arial"/>
              </a:rPr>
              <a:t> </a:t>
            </a:r>
            <a:r>
              <a:rPr lang="en-US" sz="900" spc="-35" dirty="0" err="1">
                <a:latin typeface="Georgia" panose="02040502050405020303" pitchFamily="18" charset="0"/>
                <a:cs typeface="Arial"/>
              </a:rPr>
              <a:t>gelöst</a:t>
            </a:r>
            <a:r>
              <a:rPr lang="en-US" sz="900" spc="-35" dirty="0">
                <a:latin typeface="Georgia" panose="02040502050405020303" pitchFamily="18" charset="0"/>
                <a:cs typeface="Arial"/>
              </a:rPr>
              <a:t> von: </a:t>
            </a:r>
            <a:r>
              <a:rPr lang="en-US" sz="1100" spc="-35" dirty="0">
                <a:latin typeface="Georgia" panose="02040502050405020303" pitchFamily="18" charset="0"/>
                <a:cs typeface="Arial"/>
              </a:rPr>
              <a:t>                                      </a:t>
            </a:r>
          </a:p>
          <a:p>
            <a:pPr marL="6985" algn="ctr">
              <a:lnSpc>
                <a:spcPct val="100000"/>
              </a:lnSpc>
              <a:spcBef>
                <a:spcPts val="90"/>
              </a:spcBef>
            </a:pPr>
            <a:r>
              <a:rPr lang="en-US" sz="1100" spc="-35" dirty="0">
                <a:latin typeface="Georgia" panose="02040502050405020303" pitchFamily="18" charset="0"/>
                <a:cs typeface="Arial"/>
              </a:rPr>
              <a:t>Said Amiri</a:t>
            </a:r>
            <a:endParaRPr sz="1100" dirty="0">
              <a:latin typeface="Georgia" panose="02040502050405020303" pitchFamily="18" charset="0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lang="en-US" sz="800" dirty="0">
                <a:latin typeface="Georgia" panose="02040502050405020303" pitchFamily="18" charset="0"/>
                <a:cs typeface="Arial"/>
              </a:rPr>
              <a:t>(Data Scientist)</a:t>
            </a:r>
            <a:endParaRPr sz="800" dirty="0">
              <a:latin typeface="Georgia" panose="020405020504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 dirty="0">
              <a:latin typeface="Arial"/>
              <a:cs typeface="Arial"/>
            </a:endParaRPr>
          </a:p>
          <a:p>
            <a:pPr marL="7620">
              <a:lnSpc>
                <a:spcPct val="100000"/>
              </a:lnSpc>
            </a:pPr>
            <a:r>
              <a:rPr lang="en-US" sz="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124790" y="3351784"/>
            <a:ext cx="128651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dirty="0"/>
              <a:t>AIS Management GmbH</a:t>
            </a:r>
            <a:endParaRPr spc="-15" dirty="0"/>
          </a:p>
        </p:txBody>
      </p:sp>
      <p:sp>
        <p:nvSpPr>
          <p:cNvPr id="17" name="object 17"/>
          <p:cNvSpPr txBox="1"/>
          <p:nvPr/>
        </p:nvSpPr>
        <p:spPr>
          <a:xfrm>
            <a:off x="1740074" y="3352726"/>
            <a:ext cx="1207113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spc="-25" dirty="0" err="1">
                <a:solidFill>
                  <a:srgbClr val="FFFFFF"/>
                </a:solidFill>
                <a:latin typeface="Arial"/>
                <a:cs typeface="Arial"/>
              </a:rPr>
              <a:t>Aufgabenstellung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96717" y="3352726"/>
            <a:ext cx="954863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spc="5" dirty="0">
                <a:solidFill>
                  <a:srgbClr val="FFFFFF"/>
                </a:solidFill>
                <a:latin typeface="Arial"/>
                <a:cs typeface="Arial"/>
              </a:rPr>
              <a:t>Montag, den 04.08.2025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87317" y="3351784"/>
            <a:ext cx="2660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lang="en-US"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600" spc="-20" smtClean="0">
                <a:solidFill>
                  <a:srgbClr val="FFFFFF"/>
                </a:solidFill>
                <a:latin typeface="Arial"/>
                <a:cs typeface="Arial"/>
              </a:rPr>
              <a:t>1</a:t>
            </a:fld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lang="en-US" sz="600" spc="-20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AB00004-33B5-4F4A-9F6E-EA1DE6366881}"/>
              </a:ext>
            </a:extLst>
          </p:cNvPr>
          <p:cNvSpPr/>
          <p:nvPr/>
        </p:nvSpPr>
        <p:spPr>
          <a:xfrm>
            <a:off x="236625" y="1345055"/>
            <a:ext cx="4134766" cy="682428"/>
          </a:xfrm>
          <a:prstGeom prst="roundRect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u="none" strike="noStrike" baseline="0" dirty="0" err="1">
                <a:latin typeface="+mj-lt"/>
              </a:rPr>
              <a:t>Vollständigkeitsprüfung</a:t>
            </a:r>
            <a:r>
              <a:rPr lang="en-US" sz="1400" dirty="0">
                <a:latin typeface="+mj-lt"/>
              </a:rPr>
              <a:t> und EP-</a:t>
            </a:r>
            <a:r>
              <a:rPr lang="en-US" sz="1400" dirty="0" err="1">
                <a:latin typeface="+mj-lt"/>
              </a:rPr>
              <a:t>Zuordnung</a:t>
            </a:r>
            <a:endParaRPr lang="en-US" sz="1400" dirty="0">
              <a:latin typeface="+mj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72B452-7F19-4821-9C06-C97398E3B740}"/>
              </a:ext>
            </a:extLst>
          </p:cNvPr>
          <p:cNvCxnSpPr/>
          <p:nvPr/>
        </p:nvCxnSpPr>
        <p:spPr>
          <a:xfrm>
            <a:off x="0" y="587375"/>
            <a:ext cx="460801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78EAD03-CDDD-4D2D-A2AA-D0998C24C5EF}"/>
              </a:ext>
            </a:extLst>
          </p:cNvPr>
          <p:cNvSpPr txBox="1"/>
          <p:nvPr/>
        </p:nvSpPr>
        <p:spPr>
          <a:xfrm>
            <a:off x="345519" y="924797"/>
            <a:ext cx="3886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Arial Rounded MT Bold" panose="020F0704030504030204" pitchFamily="34" charset="0"/>
              </a:rPr>
              <a:t>Präsentation</a:t>
            </a:r>
            <a:r>
              <a:rPr lang="en-US" sz="1100" dirty="0">
                <a:latin typeface="Arial Rounded MT Bold" panose="020F0704030504030204" pitchFamily="34" charset="0"/>
              </a:rPr>
              <a:t> </a:t>
            </a:r>
            <a:r>
              <a:rPr lang="en-US" sz="1100" dirty="0" err="1">
                <a:latin typeface="Arial Rounded MT Bold" panose="020F0704030504030204" pitchFamily="34" charset="0"/>
              </a:rPr>
              <a:t>zur</a:t>
            </a:r>
            <a:r>
              <a:rPr lang="en-US" sz="1100" dirty="0">
                <a:latin typeface="Arial Rounded MT Bold" panose="020F0704030504030204" pitchFamily="34" charset="0"/>
              </a:rPr>
              <a:t> </a:t>
            </a:r>
            <a:r>
              <a:rPr lang="en-US" sz="1100" dirty="0" err="1">
                <a:latin typeface="Arial Rounded MT Bold" panose="020F0704030504030204" pitchFamily="34" charset="0"/>
              </a:rPr>
              <a:t>Aufgabenstellung</a:t>
            </a:r>
            <a:endParaRPr lang="en-US" sz="11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33F91-0172-2D85-6BBC-F3CB80517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846" y="35832"/>
            <a:ext cx="499546" cy="518279"/>
          </a:xfrm>
          <a:prstGeom prst="rect">
            <a:avLst/>
          </a:prstGeom>
        </p:spPr>
      </p:pic>
    </p:spTree>
  </p:cSld>
  <p:clrMapOvr>
    <a:masterClrMapping/>
  </p:clrMapOvr>
  <p:transition advTm="10658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820A7-F6D8-3994-523D-CBB2A6BEF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DFA2046-56CF-3BDC-4767-D46FA019FB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73375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just"/>
            <a:r>
              <a:rPr lang="en-US" sz="1300" dirty="0">
                <a:latin typeface="Arial Rounded MT Bold" panose="020F0704030504030204" pitchFamily="34" charset="0"/>
              </a:rPr>
              <a:t>2.2. </a:t>
            </a:r>
            <a:r>
              <a:rPr lang="en-US" sz="1300" dirty="0" err="1">
                <a:latin typeface="Arial Rounded MT Bold" panose="020F0704030504030204" pitchFamily="34" charset="0"/>
              </a:rPr>
              <a:t>Methodik</a:t>
            </a:r>
            <a:r>
              <a:rPr lang="en-US" sz="1300" dirty="0">
                <a:latin typeface="Arial Rounded MT Bold" panose="020F0704030504030204" pitchFamily="34" charset="0"/>
              </a:rPr>
              <a:t> der EP-</a:t>
            </a:r>
            <a:r>
              <a:rPr lang="en-US" sz="1300" dirty="0" err="1">
                <a:latin typeface="Arial Rounded MT Bold" panose="020F0704030504030204" pitchFamily="34" charset="0"/>
              </a:rPr>
              <a:t>Zuordnung</a:t>
            </a:r>
            <a:r>
              <a:rPr lang="en-US" sz="1300" dirty="0">
                <a:latin typeface="Arial Rounded MT Bold" panose="020F0704030504030204" pitchFamily="34" charset="0"/>
              </a:rPr>
              <a:t> (2/2) 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AE5DFBB-ACA1-087C-E425-7311E1A7632E}"/>
              </a:ext>
            </a:extLst>
          </p:cNvPr>
          <p:cNvSpPr/>
          <p:nvPr/>
        </p:nvSpPr>
        <p:spPr>
          <a:xfrm>
            <a:off x="290150" y="69762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BE8A5436-252C-FF5B-8D0F-DF3FF0BD4D46}"/>
              </a:ext>
            </a:extLst>
          </p:cNvPr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236240E2-3C4F-B93C-E912-43498FA7946E}"/>
              </a:ext>
            </a:extLst>
          </p:cNvPr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8F0138A6-D53D-BFDE-9055-063E20720B89}"/>
              </a:ext>
            </a:extLst>
          </p:cNvPr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6BFDA796-4CC2-C4A0-4EE2-124538FF9A9A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24790" y="3351784"/>
            <a:ext cx="128651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dirty="0"/>
              <a:t>AIS Management GmbH</a:t>
            </a:r>
            <a:endParaRPr lang="en-US" spc="-15" dirty="0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DB5EA6A1-6C7C-A963-867F-BEB6FBEC12D7}"/>
              </a:ext>
            </a:extLst>
          </p:cNvPr>
          <p:cNvSpPr txBox="1"/>
          <p:nvPr/>
        </p:nvSpPr>
        <p:spPr>
          <a:xfrm>
            <a:off x="3275490" y="3351784"/>
            <a:ext cx="957192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spc="5" dirty="0">
                <a:solidFill>
                  <a:srgbClr val="FFFFFF"/>
                </a:solidFill>
                <a:latin typeface="Arial"/>
                <a:cs typeface="Arial"/>
              </a:rPr>
              <a:t>Montag, den 04.08.2025</a:t>
            </a:r>
            <a:endParaRPr lang="en-US" sz="600" dirty="0">
              <a:latin typeface="Arial"/>
              <a:cs typeface="Aria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B8EFD30E-F42B-AABF-BCD2-EEFE615D0A81}"/>
              </a:ext>
            </a:extLst>
          </p:cNvPr>
          <p:cNvSpPr txBox="1"/>
          <p:nvPr/>
        </p:nvSpPr>
        <p:spPr>
          <a:xfrm>
            <a:off x="4287317" y="3351784"/>
            <a:ext cx="320611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lang="en-US"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600" spc="-20" smtClean="0">
                <a:solidFill>
                  <a:srgbClr val="FFFFFF"/>
                </a:solidFill>
                <a:latin typeface="Arial"/>
                <a:cs typeface="Arial"/>
              </a:rPr>
              <a:t>10</a:t>
            </a:fld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lang="en-US" sz="600" spc="3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6" name="object 17">
            <a:extLst>
              <a:ext uri="{FF2B5EF4-FFF2-40B4-BE49-F238E27FC236}">
                <a16:creationId xmlns:a16="http://schemas.microsoft.com/office/drawing/2014/main" id="{0AE8B45C-F6A2-573F-9585-9944D82E73D0}"/>
              </a:ext>
            </a:extLst>
          </p:cNvPr>
          <p:cNvSpPr txBox="1"/>
          <p:nvPr/>
        </p:nvSpPr>
        <p:spPr>
          <a:xfrm>
            <a:off x="1739514" y="3352726"/>
            <a:ext cx="1128901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spc="-25" dirty="0" err="1">
                <a:solidFill>
                  <a:srgbClr val="FFFFFF"/>
                </a:solidFill>
                <a:latin typeface="Arial"/>
                <a:cs typeface="Arial"/>
              </a:rPr>
              <a:t>Aufgabenstellung</a:t>
            </a:r>
            <a:endParaRPr lang="en-US" sz="600" dirty="0">
              <a:latin typeface="Arial"/>
              <a:cs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67DC50-3083-1D32-DFF1-FE4D86634BE4}"/>
              </a:ext>
            </a:extLst>
          </p:cNvPr>
          <p:cNvSpPr txBox="1"/>
          <p:nvPr/>
        </p:nvSpPr>
        <p:spPr>
          <a:xfrm>
            <a:off x="401117" y="614838"/>
            <a:ext cx="3886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 err="1">
                <a:latin typeface="Georgia" panose="02040502050405020303" pitchFamily="18" charset="0"/>
              </a:rPr>
              <a:t>Technischer</a:t>
            </a:r>
            <a:r>
              <a:rPr lang="en-US" sz="900" b="1" dirty="0">
                <a:latin typeface="Georgia" panose="02040502050405020303" pitchFamily="18" charset="0"/>
              </a:rPr>
              <a:t> Workflow:</a:t>
            </a:r>
            <a:endParaRPr lang="en-US" sz="850" b="1" dirty="0"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5FDFD-5F7C-BBB2-56FD-F7A23E7FDDF1}"/>
              </a:ext>
            </a:extLst>
          </p:cNvPr>
          <p:cNvSpPr txBox="1"/>
          <p:nvPr/>
        </p:nvSpPr>
        <p:spPr>
          <a:xfrm>
            <a:off x="534149" y="1050364"/>
            <a:ext cx="3886200" cy="1792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de-DE" sz="850" dirty="0">
                <a:latin typeface="Georgia" panose="02040502050405020303" pitchFamily="18" charset="0"/>
              </a:rPr>
              <a:t>Kundenanlagen (EQ-Bezeichnung + Klasse + Ausprägung)</a:t>
            </a:r>
            <a:endParaRPr lang="en-US" sz="850" dirty="0">
              <a:latin typeface="Georgia" panose="02040502050405020303" pitchFamily="18" charset="0"/>
            </a:endParaRPr>
          </a:p>
          <a:p>
            <a:pPr algn="just"/>
            <a:endParaRPr lang="en-US" sz="850" dirty="0">
              <a:latin typeface="Georgia" panose="02040502050405020303" pitchFamily="18" charset="0"/>
            </a:endParaRPr>
          </a:p>
          <a:p>
            <a:pPr algn="just"/>
            <a:endParaRPr lang="en-US" sz="850" dirty="0">
              <a:latin typeface="Georgia" panose="02040502050405020303" pitchFamily="18" charset="0"/>
            </a:endParaRPr>
          </a:p>
          <a:p>
            <a:pPr algn="just"/>
            <a:endParaRPr lang="en-US" sz="850" dirty="0">
              <a:latin typeface="Georgia" panose="02040502050405020303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de-DE" sz="850" dirty="0">
                <a:latin typeface="Georgia" panose="02040502050405020303" pitchFamily="18" charset="0"/>
              </a:rPr>
              <a:t>TF-IDF Vektorisierung</a:t>
            </a:r>
          </a:p>
          <a:p>
            <a:pPr algn="just"/>
            <a:endParaRPr lang="de-DE" sz="850" dirty="0">
              <a:latin typeface="Georgia" panose="02040502050405020303" pitchFamily="18" charset="0"/>
            </a:endParaRPr>
          </a:p>
          <a:p>
            <a:pPr algn="just"/>
            <a:endParaRPr lang="de-DE" sz="850" dirty="0">
              <a:latin typeface="Georgia" panose="02040502050405020303" pitchFamily="18" charset="0"/>
            </a:endParaRPr>
          </a:p>
          <a:p>
            <a:pPr algn="just"/>
            <a:endParaRPr lang="de-DE" sz="850" b="1" dirty="0">
              <a:latin typeface="Georgia" panose="02040502050405020303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de-DE" sz="850" dirty="0" err="1">
                <a:latin typeface="Georgia" panose="02040502050405020303" pitchFamily="18" charset="0"/>
              </a:rPr>
              <a:t>Cosine</a:t>
            </a:r>
            <a:r>
              <a:rPr lang="de-DE" sz="850" dirty="0">
                <a:latin typeface="Georgia" panose="02040502050405020303" pitchFamily="18" charset="0"/>
              </a:rPr>
              <a:t> </a:t>
            </a:r>
            <a:r>
              <a:rPr lang="de-DE" sz="850" dirty="0" err="1">
                <a:latin typeface="Georgia" panose="02040502050405020303" pitchFamily="18" charset="0"/>
              </a:rPr>
              <a:t>Similarity</a:t>
            </a:r>
            <a:r>
              <a:rPr lang="de-DE" sz="850" dirty="0">
                <a:latin typeface="Georgia" panose="02040502050405020303" pitchFamily="18" charset="0"/>
              </a:rPr>
              <a:t> mit Katalogeinträgen</a:t>
            </a:r>
          </a:p>
          <a:p>
            <a:pPr algn="just"/>
            <a:endParaRPr lang="de-DE" sz="850" dirty="0">
              <a:latin typeface="Georgia" panose="02040502050405020303" pitchFamily="18" charset="0"/>
            </a:endParaRPr>
          </a:p>
          <a:p>
            <a:pPr algn="just"/>
            <a:endParaRPr lang="de-DE" sz="850" dirty="0">
              <a:latin typeface="Georgia" panose="02040502050405020303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de-DE" sz="850" dirty="0">
              <a:latin typeface="Georgia" panose="02040502050405020303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de-DE" sz="850" dirty="0">
                <a:latin typeface="Georgia" panose="02040502050405020303" pitchFamily="18" charset="0"/>
              </a:rPr>
              <a:t>Artikelnummer mit höchster Ähnlichkeit wird zugeordnet</a:t>
            </a:r>
            <a:endParaRPr lang="en-US" sz="850" dirty="0">
              <a:latin typeface="Georgia" panose="02040502050405020303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1772DA-4B0F-66D8-9530-D6B3AAD1C48E}"/>
              </a:ext>
            </a:extLst>
          </p:cNvPr>
          <p:cNvCxnSpPr>
            <a:cxnSpLocks/>
          </p:cNvCxnSpPr>
          <p:nvPr/>
        </p:nvCxnSpPr>
        <p:spPr>
          <a:xfrm>
            <a:off x="1300843" y="1231323"/>
            <a:ext cx="0" cy="299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F7AC61-59D2-3C09-FFA0-E27075B46A20}"/>
              </a:ext>
            </a:extLst>
          </p:cNvPr>
          <p:cNvCxnSpPr>
            <a:cxnSpLocks/>
          </p:cNvCxnSpPr>
          <p:nvPr/>
        </p:nvCxnSpPr>
        <p:spPr>
          <a:xfrm>
            <a:off x="1300843" y="1796973"/>
            <a:ext cx="0" cy="299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85605A-3457-F1C2-7BB2-4D587E0D60AA}"/>
              </a:ext>
            </a:extLst>
          </p:cNvPr>
          <p:cNvCxnSpPr>
            <a:cxnSpLocks/>
          </p:cNvCxnSpPr>
          <p:nvPr/>
        </p:nvCxnSpPr>
        <p:spPr>
          <a:xfrm>
            <a:off x="1300843" y="233997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8617"/>
      </p:ext>
    </p:extLst>
  </p:cSld>
  <p:clrMapOvr>
    <a:masterClrMapping/>
  </p:clrMapOvr>
  <p:transition advTm="134078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F41D2-A350-F990-7C8E-02A89B8BA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CAB9B28-71A7-6B25-3F45-AA40042366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674058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just"/>
            <a:r>
              <a:rPr lang="en-US" sz="1300" dirty="0">
                <a:latin typeface="Arial Rounded MT Bold" panose="020F0704030504030204" pitchFamily="34" charset="0"/>
              </a:rPr>
              <a:t>2.3. </a:t>
            </a:r>
            <a:r>
              <a:rPr lang="en-US" sz="1300" dirty="0" err="1">
                <a:latin typeface="Arial Rounded MT Bold" panose="020F0704030504030204" pitchFamily="34" charset="0"/>
              </a:rPr>
              <a:t>Ergebnisbeispiel</a:t>
            </a:r>
            <a:r>
              <a:rPr lang="en-US" sz="1300" dirty="0">
                <a:latin typeface="Arial Rounded MT Bold" panose="020F0704030504030204" pitchFamily="34" charset="0"/>
              </a:rPr>
              <a:t> und Interpretation</a:t>
            </a: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C6BE236E-BDB5-BFA8-7A97-FF0DACEDB40C}"/>
              </a:ext>
            </a:extLst>
          </p:cNvPr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904F579B-8B40-D883-47CA-23609F3DC8E0}"/>
              </a:ext>
            </a:extLst>
          </p:cNvPr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3A1CA893-C28A-B685-56B3-8D915469EECA}"/>
              </a:ext>
            </a:extLst>
          </p:cNvPr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037D48F7-7A09-0362-CD51-333BD57401D2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24790" y="3351784"/>
            <a:ext cx="128651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dirty="0"/>
              <a:t>AIS Management GmbH</a:t>
            </a:r>
            <a:endParaRPr lang="en-US" spc="-15" dirty="0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81045C68-2455-15FA-ABFF-5FA22A4E7A6E}"/>
              </a:ext>
            </a:extLst>
          </p:cNvPr>
          <p:cNvSpPr txBox="1"/>
          <p:nvPr/>
        </p:nvSpPr>
        <p:spPr>
          <a:xfrm>
            <a:off x="3196718" y="3351784"/>
            <a:ext cx="953592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spc="5" dirty="0">
                <a:solidFill>
                  <a:srgbClr val="FFFFFF"/>
                </a:solidFill>
                <a:latin typeface="Arial"/>
                <a:cs typeface="Arial"/>
              </a:rPr>
              <a:t>Montag, den 04.08.2025</a:t>
            </a:r>
            <a:endParaRPr lang="en-US" sz="600" dirty="0">
              <a:latin typeface="Arial"/>
              <a:cs typeface="Aria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0167405D-5A0C-A25B-E336-8C72AF2AA65E}"/>
              </a:ext>
            </a:extLst>
          </p:cNvPr>
          <p:cNvSpPr txBox="1"/>
          <p:nvPr/>
        </p:nvSpPr>
        <p:spPr>
          <a:xfrm>
            <a:off x="4287317" y="3351784"/>
            <a:ext cx="320611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lang="en-US"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600" spc="-20" smtClean="0">
                <a:solidFill>
                  <a:srgbClr val="FFFFFF"/>
                </a:solidFill>
                <a:latin typeface="Arial"/>
                <a:cs typeface="Arial"/>
              </a:rPr>
              <a:t>11</a:t>
            </a:fld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lang="en-US" sz="600" spc="3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FCA279EE-7AF8-FEC3-057A-7A2C40B43A5B}"/>
              </a:ext>
            </a:extLst>
          </p:cNvPr>
          <p:cNvSpPr txBox="1"/>
          <p:nvPr/>
        </p:nvSpPr>
        <p:spPr>
          <a:xfrm>
            <a:off x="1725900" y="3351784"/>
            <a:ext cx="111656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spc="-25" dirty="0" err="1">
                <a:solidFill>
                  <a:srgbClr val="FFFFFF"/>
                </a:solidFill>
                <a:latin typeface="Arial"/>
                <a:cs typeface="Arial"/>
              </a:rPr>
              <a:t>Aufgabenstellung</a:t>
            </a:r>
            <a:endParaRPr lang="en-US" sz="600" dirty="0">
              <a:latin typeface="Arial"/>
              <a:cs typeface="Arial"/>
            </a:endParaRPr>
          </a:p>
          <a:p>
            <a:pPr marL="12700" algn="ctr">
              <a:lnSpc>
                <a:spcPts val="675"/>
              </a:lnSpc>
            </a:pPr>
            <a:endParaRPr lang="en-US" sz="600" dirty="0"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597445D9-7818-C98F-463E-C8A5AE7A912F}"/>
              </a:ext>
            </a:extLst>
          </p:cNvPr>
          <p:cNvSpPr/>
          <p:nvPr/>
        </p:nvSpPr>
        <p:spPr>
          <a:xfrm>
            <a:off x="250060" y="280012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ACC028-B73A-82AE-D8C7-9AFEC59F00C8}"/>
              </a:ext>
            </a:extLst>
          </p:cNvPr>
          <p:cNvSpPr txBox="1"/>
          <p:nvPr/>
        </p:nvSpPr>
        <p:spPr>
          <a:xfrm>
            <a:off x="341520" y="2686186"/>
            <a:ext cx="418374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50" dirty="0">
                <a:latin typeface="Georgia" panose="02040502050405020303" pitchFamily="18" charset="0"/>
              </a:rPr>
              <a:t>Auch </a:t>
            </a:r>
            <a:r>
              <a:rPr lang="de-DE" sz="850" b="1" dirty="0">
                <a:latin typeface="Georgia" panose="02040502050405020303" pitchFamily="18" charset="0"/>
              </a:rPr>
              <a:t>inhaltlich unterschiedliche Formulierungen</a:t>
            </a:r>
            <a:r>
              <a:rPr lang="de-DE" sz="850" dirty="0">
                <a:latin typeface="Georgia" panose="02040502050405020303" pitchFamily="18" charset="0"/>
              </a:rPr>
              <a:t> werden zuverlässig zugeordnet.</a:t>
            </a:r>
            <a:endParaRPr lang="en-US" sz="850" dirty="0">
              <a:effectLst/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68A82C-1C62-074D-D9C8-9AD4B338EA41}"/>
              </a:ext>
            </a:extLst>
          </p:cNvPr>
          <p:cNvSpPr txBox="1"/>
          <p:nvPr/>
        </p:nvSpPr>
        <p:spPr>
          <a:xfrm>
            <a:off x="341520" y="3033431"/>
            <a:ext cx="41837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50" dirty="0">
                <a:latin typeface="Georgia" panose="02040502050405020303" pitchFamily="18" charset="0"/>
              </a:rPr>
              <a:t>Das Modell findet den </a:t>
            </a:r>
            <a:r>
              <a:rPr lang="de-DE" sz="850" b="1" dirty="0">
                <a:latin typeface="Georgia" panose="02040502050405020303" pitchFamily="18" charset="0"/>
              </a:rPr>
              <a:t>besten Match</a:t>
            </a:r>
            <a:r>
              <a:rPr lang="de-DE" sz="850" dirty="0">
                <a:latin typeface="Georgia" panose="02040502050405020303" pitchFamily="18" charset="0"/>
              </a:rPr>
              <a:t>, auch bei uneinheitlicher Benennung.</a:t>
            </a:r>
            <a:endParaRPr lang="en-US" sz="850" dirty="0">
              <a:effectLst/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E170CD25-45DC-54DA-DAC7-071590391D60}"/>
              </a:ext>
            </a:extLst>
          </p:cNvPr>
          <p:cNvSpPr/>
          <p:nvPr/>
        </p:nvSpPr>
        <p:spPr>
          <a:xfrm>
            <a:off x="250060" y="310591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9C2454-F8D9-0DBC-CDAC-9548F3973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49131"/>
            <a:ext cx="4610100" cy="17254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FB5018-FBA5-9E27-46F6-25526981B730}"/>
              </a:ext>
            </a:extLst>
          </p:cNvPr>
          <p:cNvSpPr txBox="1"/>
          <p:nvPr/>
        </p:nvSpPr>
        <p:spPr>
          <a:xfrm>
            <a:off x="315325" y="406646"/>
            <a:ext cx="3886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 err="1">
                <a:latin typeface="Georgia" panose="02040502050405020303" pitchFamily="18" charset="0"/>
              </a:rPr>
              <a:t>Ergebnis</a:t>
            </a:r>
            <a:r>
              <a:rPr lang="en-US" sz="900" b="1" dirty="0">
                <a:latin typeface="Georgia" panose="02040502050405020303" pitchFamily="18" charset="0"/>
              </a:rPr>
              <a:t>:</a:t>
            </a:r>
            <a:endParaRPr lang="en-US" sz="850" b="1" dirty="0">
              <a:latin typeface="Georgia" panose="02040502050405020303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852B02-B0AE-109E-A96C-7E10BE89F539}"/>
              </a:ext>
            </a:extLst>
          </p:cNvPr>
          <p:cNvSpPr txBox="1"/>
          <p:nvPr/>
        </p:nvSpPr>
        <p:spPr>
          <a:xfrm>
            <a:off x="315325" y="578976"/>
            <a:ext cx="38862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de-DE" sz="850" dirty="0">
                <a:latin typeface="Georgia" panose="02040502050405020303" pitchFamily="18" charset="0"/>
              </a:rPr>
              <a:t>Vollständig erweiterter Kundendatensatz mit </a:t>
            </a:r>
            <a:r>
              <a:rPr lang="de-DE" sz="850" b="1" dirty="0">
                <a:latin typeface="Georgia" panose="02040502050405020303" pitchFamily="18" charset="0"/>
              </a:rPr>
              <a:t>Artikelnummer</a:t>
            </a:r>
            <a:r>
              <a:rPr lang="de-DE" sz="850" dirty="0">
                <a:latin typeface="Georgia" panose="02040502050405020303" pitchFamily="18" charset="0"/>
              </a:rPr>
              <a:t> und </a:t>
            </a:r>
            <a:r>
              <a:rPr lang="de-DE" sz="850" b="1" dirty="0">
                <a:latin typeface="Georgia" panose="02040502050405020303" pitchFamily="18" charset="0"/>
              </a:rPr>
              <a:t>Bezeichnung</a:t>
            </a:r>
            <a:endParaRPr lang="en-US" sz="850" b="1" dirty="0">
              <a:latin typeface="Georgia" panose="02040502050405020303" pitchFamily="18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EAEBB45-F9A1-3EF2-C710-E962B6179803}"/>
              </a:ext>
            </a:extLst>
          </p:cNvPr>
          <p:cNvSpPr/>
          <p:nvPr/>
        </p:nvSpPr>
        <p:spPr>
          <a:xfrm>
            <a:off x="250060" y="49139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580720"/>
      </p:ext>
    </p:extLst>
  </p:cSld>
  <p:clrMapOvr>
    <a:masterClrMapping/>
  </p:clrMapOvr>
  <p:transition advTm="134078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20975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300" spc="-60" dirty="0" err="1">
                <a:latin typeface="Georgia" panose="02040502050405020303" pitchFamily="18" charset="0"/>
              </a:rPr>
              <a:t>Gliederung</a:t>
            </a:r>
            <a:endParaRPr sz="1300" spc="-50" dirty="0">
              <a:latin typeface="Georgia" panose="02040502050405020303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124790" y="3351784"/>
            <a:ext cx="128651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dirty="0"/>
              <a:t>AIS Management GmbH</a:t>
            </a:r>
            <a:endParaRPr lang="en-US" spc="-15" dirty="0"/>
          </a:p>
        </p:txBody>
      </p:sp>
      <p:sp>
        <p:nvSpPr>
          <p:cNvPr id="22" name="object 22"/>
          <p:cNvSpPr txBox="1"/>
          <p:nvPr/>
        </p:nvSpPr>
        <p:spPr>
          <a:xfrm>
            <a:off x="3143250" y="3352589"/>
            <a:ext cx="97654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spc="5" dirty="0">
                <a:solidFill>
                  <a:srgbClr val="FFFFFF"/>
                </a:solidFill>
                <a:latin typeface="Arial"/>
                <a:cs typeface="Arial"/>
              </a:rPr>
              <a:t>   Montag, den 04.08.2025</a:t>
            </a:r>
            <a:endParaRPr lang="en-US" sz="600" dirty="0">
              <a:latin typeface="Arial"/>
              <a:cs typeface="Arial"/>
            </a:endParaRPr>
          </a:p>
          <a:p>
            <a:pPr marL="12700" algn="ctr">
              <a:lnSpc>
                <a:spcPts val="675"/>
              </a:lnSpc>
            </a:pPr>
            <a:endParaRPr lang="en-US" sz="6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87317" y="3351784"/>
            <a:ext cx="2660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lang="en-US"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600" spc="-20" smtClean="0">
                <a:solidFill>
                  <a:srgbClr val="FFFFFF"/>
                </a:solidFill>
                <a:latin typeface="Arial"/>
                <a:cs typeface="Arial"/>
              </a:rPr>
              <a:t>2</a:t>
            </a:fld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600" spc="15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lang="en-US" sz="600" spc="3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6" name="object 17">
            <a:extLst>
              <a:ext uri="{FF2B5EF4-FFF2-40B4-BE49-F238E27FC236}">
                <a16:creationId xmlns:a16="http://schemas.microsoft.com/office/drawing/2014/main" id="{A8B85E46-63ED-4CE0-B1E2-1E268C49BA6D}"/>
              </a:ext>
            </a:extLst>
          </p:cNvPr>
          <p:cNvSpPr txBox="1"/>
          <p:nvPr/>
        </p:nvSpPr>
        <p:spPr>
          <a:xfrm>
            <a:off x="1727769" y="3352589"/>
            <a:ext cx="1152478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spc="-25" dirty="0" err="1">
                <a:solidFill>
                  <a:srgbClr val="FFFFFF"/>
                </a:solidFill>
                <a:latin typeface="Arial"/>
                <a:cs typeface="Arial"/>
              </a:rPr>
              <a:t>Aufgabenstellung</a:t>
            </a:r>
            <a:endParaRPr lang="en-US" sz="600" dirty="0">
              <a:latin typeface="Arial"/>
              <a:cs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1E66A1-38C9-4D61-8D91-31EE8804D101}"/>
              </a:ext>
            </a:extLst>
          </p:cNvPr>
          <p:cNvSpPr txBox="1"/>
          <p:nvPr/>
        </p:nvSpPr>
        <p:spPr>
          <a:xfrm>
            <a:off x="590550" y="564127"/>
            <a:ext cx="3886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u="sng" dirty="0" err="1">
                <a:latin typeface="Georgia" panose="02040502050405020303" pitchFamily="18" charset="0"/>
              </a:rPr>
              <a:t>Vollständigkeitsprüfung</a:t>
            </a:r>
            <a:endParaRPr lang="en-US" sz="1100" u="sng" dirty="0">
              <a:latin typeface="Georgia" panose="020405020504050203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7827CE-807C-4FD4-A875-C5ABF3472B1F}"/>
              </a:ext>
            </a:extLst>
          </p:cNvPr>
          <p:cNvSpPr txBox="1"/>
          <p:nvPr/>
        </p:nvSpPr>
        <p:spPr>
          <a:xfrm>
            <a:off x="590550" y="917484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latin typeface="Arial Rounded MT Bold" panose="020F0704030504030204" pitchFamily="34" charset="0"/>
              </a:rPr>
              <a:t>1.1. </a:t>
            </a:r>
            <a:r>
              <a:rPr lang="en-US" sz="1000" dirty="0" err="1">
                <a:latin typeface="Arial Rounded MT Bold" panose="020F0704030504030204" pitchFamily="34" charset="0"/>
              </a:rPr>
              <a:t>Zielsetzung</a:t>
            </a:r>
            <a:r>
              <a:rPr lang="en-US" sz="1000" dirty="0">
                <a:latin typeface="Arial Rounded MT Bold" panose="020F0704030504030204" pitchFamily="34" charset="0"/>
              </a:rPr>
              <a:t> und </a:t>
            </a:r>
            <a:r>
              <a:rPr lang="en-US" sz="1000" dirty="0" err="1">
                <a:latin typeface="Arial Rounded MT Bold" panose="020F0704030504030204" pitchFamily="34" charset="0"/>
              </a:rPr>
              <a:t>verwendete</a:t>
            </a:r>
            <a:r>
              <a:rPr lang="en-US" sz="1000" dirty="0">
                <a:latin typeface="Arial Rounded MT Bold" panose="020F0704030504030204" pitchFamily="34" charset="0"/>
              </a:rPr>
              <a:t> </a:t>
            </a:r>
            <a:r>
              <a:rPr lang="en-US" sz="1000" dirty="0" err="1">
                <a:latin typeface="Arial Rounded MT Bold" panose="020F0704030504030204" pitchFamily="34" charset="0"/>
              </a:rPr>
              <a:t>Datenquellen</a:t>
            </a:r>
            <a:endParaRPr lang="en-US" sz="1000" dirty="0">
              <a:latin typeface="Arial Rounded MT Bold" panose="020F07040305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496480-B421-407A-A350-B63EDEF5E00E}"/>
              </a:ext>
            </a:extLst>
          </p:cNvPr>
          <p:cNvSpPr txBox="1"/>
          <p:nvPr/>
        </p:nvSpPr>
        <p:spPr>
          <a:xfrm>
            <a:off x="590550" y="1127673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latin typeface="Arial Rounded MT Bold" panose="020F0704030504030204" pitchFamily="34" charset="0"/>
              </a:rPr>
              <a:t>1.2. </a:t>
            </a:r>
            <a:r>
              <a:rPr lang="en-US" sz="1000" dirty="0" err="1">
                <a:latin typeface="Arial Rounded MT Bold" panose="020F0704030504030204" pitchFamily="34" charset="0"/>
              </a:rPr>
              <a:t>Lösungsweg</a:t>
            </a:r>
            <a:r>
              <a:rPr lang="en-US" sz="1000" dirty="0">
                <a:latin typeface="Arial Rounded MT Bold" panose="020F0704030504030204" pitchFamily="34" charset="0"/>
              </a:rPr>
              <a:t> </a:t>
            </a:r>
            <a:r>
              <a:rPr lang="en-US" sz="1000" dirty="0" err="1">
                <a:latin typeface="Arial Rounded MT Bold" panose="020F0704030504030204" pitchFamily="34" charset="0"/>
              </a:rPr>
              <a:t>im</a:t>
            </a:r>
            <a:r>
              <a:rPr lang="en-US" sz="1000" dirty="0">
                <a:latin typeface="Arial Rounded MT Bold" panose="020F0704030504030204" pitchFamily="34" charset="0"/>
              </a:rPr>
              <a:t> </a:t>
            </a:r>
            <a:r>
              <a:rPr lang="en-US" sz="1000" dirty="0" err="1">
                <a:latin typeface="Arial Rounded MT Bold" panose="020F0704030504030204" pitchFamily="34" charset="0"/>
              </a:rPr>
              <a:t>Überblick</a:t>
            </a:r>
            <a:r>
              <a:rPr lang="en-US" sz="1000" dirty="0"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8572D1-119C-4AF6-B80E-0345E2862848}"/>
              </a:ext>
            </a:extLst>
          </p:cNvPr>
          <p:cNvSpPr txBox="1"/>
          <p:nvPr/>
        </p:nvSpPr>
        <p:spPr>
          <a:xfrm>
            <a:off x="590550" y="1366336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latin typeface="Arial Rounded MT Bold" panose="020F0704030504030204" pitchFamily="34" charset="0"/>
              </a:rPr>
              <a:t>1.3. </a:t>
            </a:r>
            <a:r>
              <a:rPr lang="en-US" sz="1000" dirty="0" err="1">
                <a:latin typeface="Arial Rounded MT Bold" panose="020F0704030504030204" pitchFamily="34" charset="0"/>
              </a:rPr>
              <a:t>Ergebnisbeispiel</a:t>
            </a:r>
            <a:r>
              <a:rPr lang="en-US" sz="1000" dirty="0">
                <a:latin typeface="Arial Rounded MT Bold" panose="020F0704030504030204" pitchFamily="34" charset="0"/>
              </a:rPr>
              <a:t> und Interpretation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47D3A4-1FA0-4156-B151-1FB14AEAD973}"/>
              </a:ext>
            </a:extLst>
          </p:cNvPr>
          <p:cNvSpPr txBox="1"/>
          <p:nvPr/>
        </p:nvSpPr>
        <p:spPr>
          <a:xfrm>
            <a:off x="590550" y="1768698"/>
            <a:ext cx="3738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u="sng" dirty="0">
                <a:latin typeface="Georgia" panose="02040502050405020303" pitchFamily="18" charset="0"/>
              </a:rPr>
              <a:t>EP-</a:t>
            </a:r>
            <a:r>
              <a:rPr lang="en-US" sz="1100" u="sng" dirty="0" err="1">
                <a:latin typeface="Georgia" panose="02040502050405020303" pitchFamily="18" charset="0"/>
              </a:rPr>
              <a:t>Zuordnung</a:t>
            </a:r>
            <a:endParaRPr lang="en-US" sz="1100" u="sng" dirty="0"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9C6A0D-FC56-4DF4-A2CB-B5097F998CAD}"/>
              </a:ext>
            </a:extLst>
          </p:cNvPr>
          <p:cNvSpPr/>
          <p:nvPr/>
        </p:nvSpPr>
        <p:spPr>
          <a:xfrm>
            <a:off x="348709" y="612353"/>
            <a:ext cx="197574" cy="186077"/>
          </a:xfrm>
          <a:prstGeom prst="rect">
            <a:avLst/>
          </a:prstGeom>
          <a:solidFill>
            <a:srgbClr val="000099"/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D25F83-2D8D-45BF-8FAE-D2F250A36393}"/>
              </a:ext>
            </a:extLst>
          </p:cNvPr>
          <p:cNvSpPr/>
          <p:nvPr/>
        </p:nvSpPr>
        <p:spPr>
          <a:xfrm>
            <a:off x="348709" y="1806465"/>
            <a:ext cx="197574" cy="186077"/>
          </a:xfrm>
          <a:prstGeom prst="rect">
            <a:avLst/>
          </a:prstGeom>
          <a:solidFill>
            <a:srgbClr val="000099"/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CB6A68-41EF-430A-9B9D-CBBABA59864F}"/>
              </a:ext>
            </a:extLst>
          </p:cNvPr>
          <p:cNvSpPr txBox="1"/>
          <p:nvPr/>
        </p:nvSpPr>
        <p:spPr>
          <a:xfrm>
            <a:off x="622325" y="2118894"/>
            <a:ext cx="3738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latin typeface="Arial Rounded MT Bold" panose="020F0704030504030204" pitchFamily="34" charset="0"/>
              </a:rPr>
              <a:t>2.1. </a:t>
            </a:r>
            <a:r>
              <a:rPr lang="en-US" sz="1000" dirty="0" err="1">
                <a:latin typeface="Arial Rounded MT Bold" panose="020F0704030504030204" pitchFamily="34" charset="0"/>
              </a:rPr>
              <a:t>Zielsetzung</a:t>
            </a:r>
            <a:r>
              <a:rPr lang="en-US" sz="1000" dirty="0">
                <a:latin typeface="Arial Rounded MT Bold" panose="020F0704030504030204" pitchFamily="34" charset="0"/>
              </a:rPr>
              <a:t> und </a:t>
            </a:r>
            <a:r>
              <a:rPr lang="en-US" sz="1000" dirty="0" err="1">
                <a:latin typeface="Arial Rounded MT Bold" panose="020F0704030504030204" pitchFamily="34" charset="0"/>
              </a:rPr>
              <a:t>verwendete</a:t>
            </a:r>
            <a:r>
              <a:rPr lang="en-US" sz="1000" dirty="0">
                <a:latin typeface="Arial Rounded MT Bold" panose="020F0704030504030204" pitchFamily="34" charset="0"/>
              </a:rPr>
              <a:t> </a:t>
            </a:r>
            <a:r>
              <a:rPr lang="en-US" sz="1000" dirty="0" err="1">
                <a:latin typeface="Arial Rounded MT Bold" panose="020F0704030504030204" pitchFamily="34" charset="0"/>
              </a:rPr>
              <a:t>Datenquellen</a:t>
            </a:r>
            <a:endParaRPr lang="en-US" sz="1000" dirty="0">
              <a:latin typeface="Arial Rounded MT Bold" panose="020F07040305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1EF1BF-EF47-4CA8-A7C3-153142D06FAC}"/>
              </a:ext>
            </a:extLst>
          </p:cNvPr>
          <p:cNvSpPr txBox="1"/>
          <p:nvPr/>
        </p:nvSpPr>
        <p:spPr>
          <a:xfrm>
            <a:off x="628650" y="2348940"/>
            <a:ext cx="3848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latin typeface="Arial Rounded MT Bold" panose="020F0704030504030204" pitchFamily="34" charset="0"/>
              </a:rPr>
              <a:t>2.2. </a:t>
            </a:r>
            <a:r>
              <a:rPr lang="en-US" sz="1000" dirty="0" err="1">
                <a:latin typeface="Arial Rounded MT Bold" panose="020F0704030504030204" pitchFamily="34" charset="0"/>
              </a:rPr>
              <a:t>Methodik</a:t>
            </a:r>
            <a:r>
              <a:rPr lang="en-US" sz="1000" dirty="0">
                <a:latin typeface="Arial Rounded MT Bold" panose="020F0704030504030204" pitchFamily="34" charset="0"/>
              </a:rPr>
              <a:t> der EP-</a:t>
            </a:r>
            <a:r>
              <a:rPr lang="en-US" sz="1000" dirty="0" err="1">
                <a:latin typeface="Arial Rounded MT Bold" panose="020F0704030504030204" pitchFamily="34" charset="0"/>
              </a:rPr>
              <a:t>Zuordnung</a:t>
            </a:r>
            <a:r>
              <a:rPr lang="en-US" sz="1000" dirty="0"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DCFBC5-F60F-4E9D-CC62-662315FBDB71}"/>
              </a:ext>
            </a:extLst>
          </p:cNvPr>
          <p:cNvSpPr txBox="1"/>
          <p:nvPr/>
        </p:nvSpPr>
        <p:spPr>
          <a:xfrm>
            <a:off x="622325" y="2566823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latin typeface="Arial Rounded MT Bold" panose="020F0704030504030204" pitchFamily="34" charset="0"/>
              </a:rPr>
              <a:t>2.3. </a:t>
            </a:r>
            <a:r>
              <a:rPr lang="en-US" sz="1000" dirty="0" err="1">
                <a:latin typeface="Arial Rounded MT Bold" panose="020F0704030504030204" pitchFamily="34" charset="0"/>
              </a:rPr>
              <a:t>Ergebnisbeispiel</a:t>
            </a:r>
            <a:r>
              <a:rPr lang="en-US" sz="1000" dirty="0">
                <a:latin typeface="Arial Rounded MT Bold" panose="020F0704030504030204" pitchFamily="34" charset="0"/>
              </a:rPr>
              <a:t> und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354095321"/>
      </p:ext>
    </p:extLst>
  </p:cSld>
  <p:clrMapOvr>
    <a:masterClrMapping/>
  </p:clrMapOvr>
  <p:transition advTm="134078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1AE9F-314C-5F61-3A2D-CBB0EADEF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>
            <a:extLst>
              <a:ext uri="{FF2B5EF4-FFF2-40B4-BE49-F238E27FC236}">
                <a16:creationId xmlns:a16="http://schemas.microsoft.com/office/drawing/2014/main" id="{0E082AD0-5F35-4C11-E281-2654BA5BD802}"/>
              </a:ext>
            </a:extLst>
          </p:cNvPr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F967B76E-DAFB-3929-AE08-2B8F8156A46E}"/>
              </a:ext>
            </a:extLst>
          </p:cNvPr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320FFC23-2DF7-17A5-1BB5-69FF0642AD9F}"/>
              </a:ext>
            </a:extLst>
          </p:cNvPr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C61498AE-92EB-A915-4013-1BE69F18B52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24790" y="3351784"/>
            <a:ext cx="128651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dirty="0"/>
              <a:t>AIS Management GmbH</a:t>
            </a:r>
            <a:endParaRPr lang="en-US" spc="-15" dirty="0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37864AAC-C7CA-05DF-DB1F-C102B359AD08}"/>
              </a:ext>
            </a:extLst>
          </p:cNvPr>
          <p:cNvSpPr txBox="1"/>
          <p:nvPr/>
        </p:nvSpPr>
        <p:spPr>
          <a:xfrm>
            <a:off x="3196718" y="3351784"/>
            <a:ext cx="953592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spc="5" dirty="0">
                <a:solidFill>
                  <a:srgbClr val="FFFFFF"/>
                </a:solidFill>
                <a:latin typeface="Arial"/>
                <a:cs typeface="Arial"/>
              </a:rPr>
              <a:t>Montag, den 04.08.2025</a:t>
            </a:r>
            <a:endParaRPr lang="en-US" sz="600" dirty="0">
              <a:latin typeface="Arial"/>
              <a:cs typeface="Aria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43506E8D-EA25-C95C-716A-37A171D63A52}"/>
              </a:ext>
            </a:extLst>
          </p:cNvPr>
          <p:cNvSpPr txBox="1"/>
          <p:nvPr/>
        </p:nvSpPr>
        <p:spPr>
          <a:xfrm>
            <a:off x="4210051" y="3351784"/>
            <a:ext cx="343332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lang="en-US" sz="600" spc="-2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fld id="{81D60167-4931-47E6-BA6A-407CBD079E47}" type="slidenum">
              <a:rPr sz="600" spc="-20" smtClean="0">
                <a:solidFill>
                  <a:srgbClr val="FFFFFF"/>
                </a:solidFill>
                <a:latin typeface="Arial"/>
                <a:cs typeface="Arial"/>
              </a:rPr>
              <a:t>3</a:t>
            </a:fld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600" spc="15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lang="en-US" sz="600" spc="-20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54C20929-BD53-6B20-8D24-D99DC59D394B}"/>
              </a:ext>
            </a:extLst>
          </p:cNvPr>
          <p:cNvSpPr txBox="1"/>
          <p:nvPr/>
        </p:nvSpPr>
        <p:spPr>
          <a:xfrm>
            <a:off x="1739514" y="3352589"/>
            <a:ext cx="1128901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spc="-25" dirty="0" err="1">
                <a:solidFill>
                  <a:srgbClr val="FFFFFF"/>
                </a:solidFill>
                <a:latin typeface="Arial"/>
                <a:cs typeface="Arial"/>
              </a:rPr>
              <a:t>Aufgabenstellung</a:t>
            </a:r>
            <a:endParaRPr lang="en-US" sz="600" dirty="0">
              <a:latin typeface="Arial"/>
              <a:cs typeface="Arial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3EB83B-FD10-DC34-DD18-6AB210C753D1}"/>
              </a:ext>
            </a:extLst>
          </p:cNvPr>
          <p:cNvSpPr/>
          <p:nvPr/>
        </p:nvSpPr>
        <p:spPr>
          <a:xfrm>
            <a:off x="345519" y="1412684"/>
            <a:ext cx="3963443" cy="613416"/>
          </a:xfrm>
          <a:prstGeom prst="roundRect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I. </a:t>
            </a:r>
            <a:r>
              <a:rPr lang="en-US" sz="1600" dirty="0" err="1">
                <a:latin typeface="Georgia" panose="02040502050405020303" pitchFamily="18" charset="0"/>
              </a:rPr>
              <a:t>Vollständigkeitsprüfung</a:t>
            </a:r>
            <a:endParaRPr lang="en-US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303095"/>
      </p:ext>
    </p:extLst>
  </p:cSld>
  <p:clrMapOvr>
    <a:masterClrMapping/>
  </p:clrMapOvr>
  <p:transition advTm="134078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73375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just"/>
            <a:r>
              <a:rPr lang="en-US" sz="1300" dirty="0">
                <a:latin typeface="Arial Rounded MT Bold" panose="020F0704030504030204" pitchFamily="34" charset="0"/>
              </a:rPr>
              <a:t>1.1. </a:t>
            </a:r>
            <a:r>
              <a:rPr lang="en-US" sz="1300" dirty="0" err="1">
                <a:latin typeface="Arial Rounded MT Bold" panose="020F0704030504030204" pitchFamily="34" charset="0"/>
              </a:rPr>
              <a:t>Zielsetzung</a:t>
            </a:r>
            <a:r>
              <a:rPr lang="en-US" sz="1300" dirty="0">
                <a:latin typeface="Arial Rounded MT Bold" panose="020F0704030504030204" pitchFamily="34" charset="0"/>
              </a:rPr>
              <a:t> und </a:t>
            </a:r>
            <a:r>
              <a:rPr lang="en-US" sz="1300" dirty="0" err="1">
                <a:latin typeface="Arial Rounded MT Bold" panose="020F0704030504030204" pitchFamily="34" charset="0"/>
              </a:rPr>
              <a:t>verwendete</a:t>
            </a:r>
            <a:r>
              <a:rPr lang="en-US" sz="1300" dirty="0">
                <a:latin typeface="Arial Rounded MT Bold" panose="020F0704030504030204" pitchFamily="34" charset="0"/>
              </a:rPr>
              <a:t> </a:t>
            </a:r>
            <a:r>
              <a:rPr lang="en-US" sz="1300" dirty="0" err="1">
                <a:latin typeface="Arial Rounded MT Bold" panose="020F0704030504030204" pitchFamily="34" charset="0"/>
              </a:rPr>
              <a:t>Datenquellen</a:t>
            </a:r>
            <a:endParaRPr lang="en-US" sz="1300" dirty="0">
              <a:latin typeface="Arial Rounded MT Bold" panose="020F070403050403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0180" y="88160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6737" y="1378171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124790" y="3351784"/>
            <a:ext cx="128651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dirty="0"/>
              <a:t>AIS Management GmbH</a:t>
            </a:r>
            <a:endParaRPr lang="en-US" spc="-15" dirty="0"/>
          </a:p>
        </p:txBody>
      </p:sp>
      <p:sp>
        <p:nvSpPr>
          <p:cNvPr id="22" name="object 22"/>
          <p:cNvSpPr txBox="1"/>
          <p:nvPr/>
        </p:nvSpPr>
        <p:spPr>
          <a:xfrm>
            <a:off x="3275490" y="3351784"/>
            <a:ext cx="957192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spc="5" dirty="0">
                <a:solidFill>
                  <a:srgbClr val="FFFFFF"/>
                </a:solidFill>
                <a:latin typeface="Arial"/>
                <a:cs typeface="Arial"/>
              </a:rPr>
              <a:t>Montag, den 04.08.2025</a:t>
            </a:r>
            <a:endParaRPr lang="en-US" sz="6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87317" y="3351784"/>
            <a:ext cx="2660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lang="en-US"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600" spc="-20" smtClean="0">
                <a:solidFill>
                  <a:srgbClr val="FFFFFF"/>
                </a:solidFill>
                <a:latin typeface="Arial"/>
                <a:cs typeface="Arial"/>
              </a:rPr>
              <a:t>4</a:t>
            </a:fld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lang="en-US" sz="600" spc="3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6" name="object 17">
            <a:extLst>
              <a:ext uri="{FF2B5EF4-FFF2-40B4-BE49-F238E27FC236}">
                <a16:creationId xmlns:a16="http://schemas.microsoft.com/office/drawing/2014/main" id="{A8B85E46-63ED-4CE0-B1E2-1E268C49BA6D}"/>
              </a:ext>
            </a:extLst>
          </p:cNvPr>
          <p:cNvSpPr txBox="1"/>
          <p:nvPr/>
        </p:nvSpPr>
        <p:spPr>
          <a:xfrm>
            <a:off x="1739514" y="3352726"/>
            <a:ext cx="1128901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spc="-25" dirty="0" err="1">
                <a:solidFill>
                  <a:srgbClr val="FFFFFF"/>
                </a:solidFill>
                <a:latin typeface="Arial"/>
                <a:cs typeface="Arial"/>
              </a:rPr>
              <a:t>Aufgabenstellung</a:t>
            </a:r>
            <a:endParaRPr lang="en-US" sz="600" dirty="0">
              <a:latin typeface="Arial"/>
              <a:cs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1E66A1-38C9-4D61-8D91-31EE8804D101}"/>
              </a:ext>
            </a:extLst>
          </p:cNvPr>
          <p:cNvSpPr txBox="1"/>
          <p:nvPr/>
        </p:nvSpPr>
        <p:spPr>
          <a:xfrm>
            <a:off x="442897" y="76027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900" b="1" dirty="0">
                <a:latin typeface="Georgia" panose="02040502050405020303" pitchFamily="18" charset="0"/>
              </a:rPr>
              <a:t>Ziel: </a:t>
            </a:r>
            <a:r>
              <a:rPr lang="de-DE" sz="900" dirty="0">
                <a:latin typeface="Georgia" panose="02040502050405020303" pitchFamily="18" charset="0"/>
              </a:rPr>
              <a:t>Automatisierte Prüfung, ob typische Referenzanlagen (aus Beispielobjekten) in Kundengebäuden vorhanden sind.</a:t>
            </a:r>
            <a:endParaRPr lang="en-US" sz="850" dirty="0">
              <a:latin typeface="Georgia" panose="020405020504050203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7827CE-807C-4FD4-A875-C5ABF3472B1F}"/>
              </a:ext>
            </a:extLst>
          </p:cNvPr>
          <p:cNvSpPr txBox="1"/>
          <p:nvPr/>
        </p:nvSpPr>
        <p:spPr>
          <a:xfrm>
            <a:off x="426220" y="1292321"/>
            <a:ext cx="39195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50" b="1" dirty="0" err="1">
                <a:latin typeface="Georgia" panose="02040502050405020303" pitchFamily="18" charset="0"/>
              </a:rPr>
              <a:t>Verwendete</a:t>
            </a:r>
            <a:r>
              <a:rPr lang="en-US" sz="850" b="1" dirty="0">
                <a:latin typeface="Georgia" panose="02040502050405020303" pitchFamily="18" charset="0"/>
              </a:rPr>
              <a:t> </a:t>
            </a:r>
            <a:r>
              <a:rPr lang="en-US" sz="850" b="1" dirty="0" err="1">
                <a:latin typeface="Georgia" panose="02040502050405020303" pitchFamily="18" charset="0"/>
              </a:rPr>
              <a:t>Datenquellen</a:t>
            </a:r>
            <a:r>
              <a:rPr lang="en-US" sz="850" b="1" dirty="0">
                <a:latin typeface="Georgia" panose="02040502050405020303" pitchFamily="18" charset="0"/>
              </a:rPr>
              <a:t>: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496480-B421-407A-A350-B63EDEF5E00E}"/>
              </a:ext>
            </a:extLst>
          </p:cNvPr>
          <p:cNvSpPr txBox="1"/>
          <p:nvPr/>
        </p:nvSpPr>
        <p:spPr>
          <a:xfrm>
            <a:off x="549570" y="1730375"/>
            <a:ext cx="3886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de-DE" sz="850" b="1" dirty="0">
                <a:latin typeface="Georgia" panose="02040502050405020303" pitchFamily="18" charset="0"/>
              </a:rPr>
              <a:t>Kundendatei:</a:t>
            </a:r>
            <a:r>
              <a:rPr lang="de-DE" sz="850" dirty="0">
                <a:latin typeface="Georgia" panose="02040502050405020303" pitchFamily="18" charset="0"/>
              </a:rPr>
              <a:t> Informationen zu Gebäuden und deren Anlagen</a:t>
            </a:r>
            <a:endParaRPr lang="en-US" sz="850" dirty="0">
              <a:latin typeface="Georgia" panose="02040502050405020303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850" dirty="0">
              <a:latin typeface="Georgia" panose="02040502050405020303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de-DE" sz="850" b="1" dirty="0">
                <a:latin typeface="Georgia" panose="02040502050405020303" pitchFamily="18" charset="0"/>
              </a:rPr>
              <a:t>Beispielobjekte: </a:t>
            </a:r>
            <a:r>
              <a:rPr lang="de-DE" sz="850" dirty="0">
                <a:latin typeface="Georgia" panose="02040502050405020303" pitchFamily="18" charset="0"/>
              </a:rPr>
              <a:t>Typische Anlagen pro Gebäudetyp</a:t>
            </a:r>
            <a:endParaRPr lang="en-US" sz="85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 advTm="134078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27655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just"/>
            <a:r>
              <a:rPr lang="en-US" sz="1300" dirty="0">
                <a:latin typeface="Arial Rounded MT Bold" panose="020F0704030504030204" pitchFamily="34" charset="0"/>
              </a:rPr>
              <a:t>1.2. </a:t>
            </a:r>
            <a:r>
              <a:rPr lang="en-US" sz="1300" dirty="0" err="1">
                <a:latin typeface="Arial Rounded MT Bold" panose="020F0704030504030204" pitchFamily="34" charset="0"/>
              </a:rPr>
              <a:t>Lösungsweg</a:t>
            </a:r>
            <a:r>
              <a:rPr lang="en-US" sz="1300" dirty="0">
                <a:latin typeface="Arial Rounded MT Bold" panose="020F0704030504030204" pitchFamily="34" charset="0"/>
              </a:rPr>
              <a:t> </a:t>
            </a:r>
            <a:r>
              <a:rPr lang="en-US" sz="1300" dirty="0" err="1">
                <a:latin typeface="Arial Rounded MT Bold" panose="020F0704030504030204" pitchFamily="34" charset="0"/>
              </a:rPr>
              <a:t>im</a:t>
            </a:r>
            <a:r>
              <a:rPr lang="en-US" sz="1300" dirty="0">
                <a:latin typeface="Arial Rounded MT Bold" panose="020F0704030504030204" pitchFamily="34" charset="0"/>
              </a:rPr>
              <a:t> </a:t>
            </a:r>
            <a:r>
              <a:rPr lang="en-US" sz="1300" dirty="0" err="1">
                <a:latin typeface="Arial Rounded MT Bold" panose="020F0704030504030204" pitchFamily="34" charset="0"/>
              </a:rPr>
              <a:t>Überblick</a:t>
            </a:r>
            <a:r>
              <a:rPr lang="en-US" sz="1300" dirty="0"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17" name="object 1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124790" y="3351784"/>
            <a:ext cx="128651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dirty="0"/>
              <a:t>AIS Management GmbH</a:t>
            </a:r>
            <a:endParaRPr lang="en-US" spc="-15" dirty="0"/>
          </a:p>
        </p:txBody>
      </p:sp>
      <p:sp>
        <p:nvSpPr>
          <p:cNvPr id="22" name="object 22"/>
          <p:cNvSpPr txBox="1"/>
          <p:nvPr/>
        </p:nvSpPr>
        <p:spPr>
          <a:xfrm>
            <a:off x="3196718" y="3351784"/>
            <a:ext cx="953592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spc="5" dirty="0">
                <a:solidFill>
                  <a:srgbClr val="FFFFFF"/>
                </a:solidFill>
                <a:latin typeface="Arial"/>
                <a:cs typeface="Arial"/>
              </a:rPr>
              <a:t>Montag, den 04.08.2025</a:t>
            </a:r>
            <a:endParaRPr lang="en-US" sz="6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87317" y="3351784"/>
            <a:ext cx="2660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lang="en-US"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600" spc="-20" smtClean="0">
                <a:solidFill>
                  <a:srgbClr val="FFFFFF"/>
                </a:solidFill>
                <a:latin typeface="Arial"/>
                <a:cs typeface="Arial"/>
              </a:rPr>
              <a:t>5</a:t>
            </a:fld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lang="en-US" sz="600" spc="3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15CC2E98-5954-4958-9EE4-379E4EC5A791}"/>
              </a:ext>
            </a:extLst>
          </p:cNvPr>
          <p:cNvSpPr txBox="1"/>
          <p:nvPr/>
        </p:nvSpPr>
        <p:spPr>
          <a:xfrm>
            <a:off x="1725678" y="3351784"/>
            <a:ext cx="111656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spc="-25" dirty="0" err="1">
                <a:solidFill>
                  <a:srgbClr val="FFFFFF"/>
                </a:solidFill>
                <a:latin typeface="Arial"/>
                <a:cs typeface="Arial"/>
              </a:rPr>
              <a:t>Aufgabenstellung</a:t>
            </a:r>
            <a:endParaRPr lang="en-US" sz="600" dirty="0">
              <a:latin typeface="Arial"/>
              <a:cs typeface="Arial"/>
            </a:endParaRPr>
          </a:p>
          <a:p>
            <a:pPr marL="12700" algn="ctr">
              <a:lnSpc>
                <a:spcPts val="675"/>
              </a:lnSpc>
            </a:pPr>
            <a:endParaRPr lang="en-US" sz="600" dirty="0">
              <a:latin typeface="Arial"/>
              <a:cs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384D5B-758D-4E93-8088-45D00DB9DC9B}"/>
              </a:ext>
            </a:extLst>
          </p:cNvPr>
          <p:cNvSpPr txBox="1"/>
          <p:nvPr/>
        </p:nvSpPr>
        <p:spPr>
          <a:xfrm>
            <a:off x="400767" y="1593700"/>
            <a:ext cx="4024916" cy="60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de-DE" sz="850" dirty="0">
                <a:latin typeface="Georgia" panose="02040502050405020303" pitchFamily="18" charset="0"/>
              </a:rPr>
              <a:t>Typische Anlagen (in der Spalter </a:t>
            </a:r>
            <a:r>
              <a:rPr lang="en-US" sz="850" dirty="0">
                <a:latin typeface="Georgia" panose="02040502050405020303" pitchFamily="18" charset="0"/>
              </a:rPr>
              <a:t>"AKS-</a:t>
            </a:r>
            <a:r>
              <a:rPr lang="en-US" sz="850" dirty="0" err="1">
                <a:latin typeface="Georgia" panose="02040502050405020303" pitchFamily="18" charset="0"/>
              </a:rPr>
              <a:t>Bezeichnung</a:t>
            </a:r>
            <a:r>
              <a:rPr lang="en-US" sz="850" dirty="0">
                <a:latin typeface="Georgia" panose="02040502050405020303" pitchFamily="18" charset="0"/>
              </a:rPr>
              <a:t>“) </a:t>
            </a:r>
            <a:r>
              <a:rPr lang="de-DE" sz="850" dirty="0">
                <a:latin typeface="Georgia" panose="02040502050405020303" pitchFamily="18" charset="0"/>
              </a:rPr>
              <a:t>mit Kundenanlagen (in der Spalte </a:t>
            </a:r>
            <a:r>
              <a:rPr lang="en-US" sz="850" dirty="0">
                <a:latin typeface="Georgia" panose="02040502050405020303" pitchFamily="18" charset="0"/>
              </a:rPr>
              <a:t>"EQ-Klasse-</a:t>
            </a:r>
            <a:r>
              <a:rPr lang="en-US" sz="850" dirty="0" err="1">
                <a:latin typeface="Georgia" panose="02040502050405020303" pitchFamily="18" charset="0"/>
              </a:rPr>
              <a:t>Bezeichnung</a:t>
            </a:r>
            <a:r>
              <a:rPr lang="en-US" sz="850" dirty="0">
                <a:latin typeface="Georgia" panose="02040502050405020303" pitchFamily="18" charset="0"/>
              </a:rPr>
              <a:t>“)</a:t>
            </a:r>
            <a:r>
              <a:rPr lang="de-DE" sz="850" dirty="0">
                <a:latin typeface="Georgia" panose="02040502050405020303" pitchFamily="18" charset="0"/>
              </a:rPr>
              <a:t>  je Gebäude verglichen</a:t>
            </a:r>
          </a:p>
          <a:p>
            <a:pPr algn="just"/>
            <a:endParaRPr lang="de-DE" sz="800" dirty="0">
              <a:latin typeface="Georgia" panose="02040502050405020303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de-DE" sz="850" dirty="0">
                <a:latin typeface="Georgia" panose="02040502050405020303" pitchFamily="18" charset="0"/>
              </a:rPr>
              <a:t>Nutzung von </a:t>
            </a:r>
            <a:r>
              <a:rPr lang="de-DE" sz="850" b="1" dirty="0" err="1">
                <a:latin typeface="Georgia" panose="02040502050405020303" pitchFamily="18" charset="0"/>
              </a:rPr>
              <a:t>Cosine</a:t>
            </a:r>
            <a:r>
              <a:rPr lang="de-DE" sz="850" b="1" dirty="0">
                <a:latin typeface="Georgia" panose="02040502050405020303" pitchFamily="18" charset="0"/>
              </a:rPr>
              <a:t> </a:t>
            </a:r>
            <a:r>
              <a:rPr lang="de-DE" sz="850" b="1" dirty="0" err="1">
                <a:latin typeface="Georgia" panose="02040502050405020303" pitchFamily="18" charset="0"/>
              </a:rPr>
              <a:t>Similarity</a:t>
            </a:r>
            <a:r>
              <a:rPr lang="de-DE" sz="850" dirty="0">
                <a:latin typeface="Georgia" panose="02040502050405020303" pitchFamily="18" charset="0"/>
              </a:rPr>
              <a:t> zwischen Text-</a:t>
            </a:r>
            <a:r>
              <a:rPr lang="de-DE" sz="850" dirty="0" err="1">
                <a:latin typeface="Georgia" panose="02040502050405020303" pitchFamily="18" charset="0"/>
              </a:rPr>
              <a:t>Embeddings</a:t>
            </a:r>
            <a:endParaRPr lang="en-US" sz="850" dirty="0">
              <a:effectLst/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51D6F3-0856-49A3-B1B6-285092AF345C}"/>
              </a:ext>
            </a:extLst>
          </p:cNvPr>
          <p:cNvSpPr txBox="1"/>
          <p:nvPr/>
        </p:nvSpPr>
        <p:spPr>
          <a:xfrm>
            <a:off x="190844" y="2234399"/>
            <a:ext cx="4002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dirty="0">
                <a:latin typeface="Arial Rounded MT Bold" panose="020F0704030504030204" pitchFamily="34" charset="0"/>
              </a:rPr>
              <a:t>3. </a:t>
            </a:r>
            <a:r>
              <a:rPr lang="en-US" sz="900" dirty="0" err="1">
                <a:latin typeface="Arial Rounded MT Bold" panose="020F0704030504030204" pitchFamily="34" charset="0"/>
              </a:rPr>
              <a:t>Ergebnislogik</a:t>
            </a:r>
            <a:r>
              <a:rPr lang="en-US" sz="900" dirty="0">
                <a:latin typeface="Arial Rounded MT Bold" panose="020F0704030504030204" pitchFamily="34" charset="0"/>
              </a:rPr>
              <a:t>:</a:t>
            </a:r>
            <a:endParaRPr lang="en-US" sz="85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DC7AC95-7161-4BF0-A3BC-1D6AD9A7E408}"/>
              </a:ext>
            </a:extLst>
          </p:cNvPr>
          <p:cNvSpPr txBox="1"/>
          <p:nvPr/>
        </p:nvSpPr>
        <p:spPr>
          <a:xfrm>
            <a:off x="179613" y="1358660"/>
            <a:ext cx="40249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dirty="0">
                <a:latin typeface="Arial Rounded MT Bold" panose="020F0704030504030204" pitchFamily="34" charset="0"/>
              </a:rPr>
              <a:t>2. </a:t>
            </a:r>
            <a:r>
              <a:rPr lang="en-US" sz="900" dirty="0" err="1">
                <a:latin typeface="Arial Rounded MT Bold" panose="020F0704030504030204" pitchFamily="34" charset="0"/>
              </a:rPr>
              <a:t>Semantische</a:t>
            </a:r>
            <a:r>
              <a:rPr lang="en-US" sz="900" dirty="0">
                <a:latin typeface="Arial Rounded MT Bold" panose="020F0704030504030204" pitchFamily="34" charset="0"/>
              </a:rPr>
              <a:t> </a:t>
            </a:r>
            <a:r>
              <a:rPr lang="en-US" sz="900" dirty="0" err="1">
                <a:latin typeface="Arial Rounded MT Bold" panose="020F0704030504030204" pitchFamily="34" charset="0"/>
              </a:rPr>
              <a:t>Vergleichsmethode</a:t>
            </a:r>
            <a:r>
              <a:rPr lang="en-US" sz="900" dirty="0">
                <a:latin typeface="Arial Rounded MT Bold" panose="020F0704030504030204" pitchFamily="34" charset="0"/>
              </a:rPr>
              <a:t>:</a:t>
            </a:r>
            <a:endParaRPr lang="en-US" sz="850" dirty="0">
              <a:latin typeface="Arial Rounded MT Bold" panose="020F070403050403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1A44C13-4753-4FF8-86F7-B98851586059}"/>
              </a:ext>
            </a:extLst>
          </p:cNvPr>
          <p:cNvSpPr txBox="1"/>
          <p:nvPr/>
        </p:nvSpPr>
        <p:spPr>
          <a:xfrm>
            <a:off x="420377" y="2533005"/>
            <a:ext cx="40131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50" dirty="0">
                <a:latin typeface="Georgia" panose="02040502050405020303" pitchFamily="18" charset="0"/>
              </a:rPr>
              <a:t>Wenn Ähnlichkeit &gt; </a:t>
            </a:r>
            <a:r>
              <a:rPr lang="de-DE" sz="850" b="1" dirty="0">
                <a:latin typeface="Georgia" panose="02040502050405020303" pitchFamily="18" charset="0"/>
              </a:rPr>
              <a:t>0.7</a:t>
            </a:r>
            <a:r>
              <a:rPr lang="de-DE" sz="850" dirty="0">
                <a:latin typeface="Georgia" panose="02040502050405020303" pitchFamily="18" charset="0"/>
              </a:rPr>
              <a:t>, wird Anlage als </a:t>
            </a:r>
            <a:r>
              <a:rPr lang="de-DE" sz="850" b="1" dirty="0">
                <a:latin typeface="Georgia" panose="02040502050405020303" pitchFamily="18" charset="0"/>
              </a:rPr>
              <a:t>vorhanden</a:t>
            </a:r>
            <a:r>
              <a:rPr lang="de-DE" sz="850" dirty="0">
                <a:latin typeface="Georgia" panose="02040502050405020303" pitchFamily="18" charset="0"/>
              </a:rPr>
              <a:t> gewertet ✅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800" dirty="0"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50" dirty="0">
                <a:latin typeface="Georgia" panose="02040502050405020303" pitchFamily="18" charset="0"/>
              </a:rPr>
              <a:t>Sonst </a:t>
            </a:r>
            <a:r>
              <a:rPr lang="en-US" sz="850" b="1" dirty="0" err="1">
                <a:latin typeface="Georgia" panose="02040502050405020303" pitchFamily="18" charset="0"/>
              </a:rPr>
              <a:t>fehlend</a:t>
            </a:r>
            <a:r>
              <a:rPr lang="en-US" sz="850" dirty="0">
                <a:latin typeface="Georgia" panose="02040502050405020303" pitchFamily="18" charset="0"/>
              </a:rPr>
              <a:t> ❌</a:t>
            </a:r>
            <a:endParaRPr lang="de-DE" sz="850" dirty="0"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9621FE-E0B0-599C-A33E-614E830E9275}"/>
              </a:ext>
            </a:extLst>
          </p:cNvPr>
          <p:cNvSpPr txBox="1"/>
          <p:nvPr/>
        </p:nvSpPr>
        <p:spPr>
          <a:xfrm>
            <a:off x="408583" y="750773"/>
            <a:ext cx="40249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u="sng" dirty="0" err="1">
                <a:latin typeface="+mj-lt"/>
              </a:rPr>
              <a:t>SentenceTransformer</a:t>
            </a:r>
            <a:r>
              <a:rPr lang="en-US" sz="800" b="1" u="sng" dirty="0">
                <a:latin typeface="+mj-lt"/>
              </a:rPr>
              <a:t>('paraphrase-MiniLM-L6-v2’)</a:t>
            </a:r>
            <a:r>
              <a:rPr lang="en-US" sz="800" b="1" dirty="0">
                <a:latin typeface="+mj-lt"/>
              </a:rPr>
              <a:t>: </a:t>
            </a:r>
          </a:p>
          <a:p>
            <a:r>
              <a:rPr lang="de-DE" sz="800" dirty="0">
                <a:latin typeface="Georgia" panose="02040502050405020303" pitchFamily="18" charset="0"/>
              </a:rPr>
              <a:t>Für die semantische Ähnlichkeitsbewertung wurde das Modell </a:t>
            </a:r>
            <a:r>
              <a:rPr lang="en-US" sz="800" dirty="0"/>
              <a:t>"</a:t>
            </a:r>
            <a:r>
              <a:rPr lang="de-DE" sz="800" dirty="0">
                <a:latin typeface="Georgia" panose="02040502050405020303" pitchFamily="18" charset="0"/>
              </a:rPr>
              <a:t>paraphrase-MiniLM-L6-v2“ gewählt. Es bietet eine gute Balance zwischen Genauigkeit und Performance und wurde speziell für Paraphrasenerkennung optimiert.</a:t>
            </a:r>
            <a:r>
              <a:rPr lang="en-US" sz="800" dirty="0">
                <a:latin typeface="Georgia" panose="02040502050405020303" pitchFamily="18" charset="0"/>
              </a:rPr>
              <a:t>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0BD4F7-F728-E96C-2FA0-82C84447E0A4}"/>
              </a:ext>
            </a:extLst>
          </p:cNvPr>
          <p:cNvSpPr txBox="1"/>
          <p:nvPr/>
        </p:nvSpPr>
        <p:spPr>
          <a:xfrm>
            <a:off x="179613" y="476371"/>
            <a:ext cx="40249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dirty="0">
                <a:latin typeface="Arial Rounded MT Bold" panose="020F0704030504030204" pitchFamily="34" charset="0"/>
              </a:rPr>
              <a:t>1. </a:t>
            </a:r>
            <a:r>
              <a:rPr lang="en-US" sz="900" dirty="0" err="1">
                <a:latin typeface="Arial Rounded MT Bold" panose="020F0704030504030204" pitchFamily="34" charset="0"/>
              </a:rPr>
              <a:t>Auswahl</a:t>
            </a:r>
            <a:r>
              <a:rPr lang="en-US" sz="900" dirty="0">
                <a:latin typeface="Arial Rounded MT Bold" panose="020F0704030504030204" pitchFamily="34" charset="0"/>
              </a:rPr>
              <a:t> </a:t>
            </a:r>
            <a:r>
              <a:rPr lang="en-US" sz="900" dirty="0" err="1">
                <a:latin typeface="Arial Rounded MT Bold" panose="020F0704030504030204" pitchFamily="34" charset="0"/>
              </a:rPr>
              <a:t>eines</a:t>
            </a:r>
            <a:r>
              <a:rPr lang="en-US" sz="900" dirty="0">
                <a:latin typeface="Arial Rounded MT Bold" panose="020F0704030504030204" pitchFamily="34" charset="0"/>
              </a:rPr>
              <a:t> </a:t>
            </a:r>
            <a:r>
              <a:rPr lang="en-US" sz="900" dirty="0" err="1">
                <a:latin typeface="Arial Rounded MT Bold" panose="020F0704030504030204" pitchFamily="34" charset="0"/>
              </a:rPr>
              <a:t>vortrainierten</a:t>
            </a:r>
            <a:r>
              <a:rPr lang="en-US" sz="900" dirty="0">
                <a:latin typeface="Arial Rounded MT Bold" panose="020F0704030504030204" pitchFamily="34" charset="0"/>
              </a:rPr>
              <a:t> NLP-</a:t>
            </a:r>
            <a:r>
              <a:rPr lang="en-US" sz="900" dirty="0" err="1">
                <a:latin typeface="Arial Rounded MT Bold" panose="020F0704030504030204" pitchFamily="34" charset="0"/>
              </a:rPr>
              <a:t>Modells</a:t>
            </a:r>
            <a:r>
              <a:rPr lang="en-US" sz="900" dirty="0">
                <a:latin typeface="Arial Rounded MT Bold" panose="020F0704030504030204" pitchFamily="34" charset="0"/>
              </a:rPr>
              <a:t>:</a:t>
            </a:r>
            <a:endParaRPr lang="en-US" sz="85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995527"/>
      </p:ext>
    </p:extLst>
  </p:cSld>
  <p:clrMapOvr>
    <a:masterClrMapping/>
  </p:clrMapOvr>
  <p:transition advTm="134078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674058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just"/>
            <a:r>
              <a:rPr lang="en-US" sz="1300" dirty="0">
                <a:latin typeface="Arial Rounded MT Bold" panose="020F0704030504030204" pitchFamily="34" charset="0"/>
              </a:rPr>
              <a:t>1.3. </a:t>
            </a:r>
            <a:r>
              <a:rPr lang="en-US" sz="1300" dirty="0" err="1">
                <a:latin typeface="Arial Rounded MT Bold" panose="020F0704030504030204" pitchFamily="34" charset="0"/>
              </a:rPr>
              <a:t>Ergebnisbeispiel</a:t>
            </a:r>
            <a:r>
              <a:rPr lang="en-US" sz="1300" dirty="0">
                <a:latin typeface="Arial Rounded MT Bold" panose="020F0704030504030204" pitchFamily="34" charset="0"/>
              </a:rPr>
              <a:t> und Interpretation</a:t>
            </a:r>
          </a:p>
        </p:txBody>
      </p:sp>
      <p:sp>
        <p:nvSpPr>
          <p:cNvPr id="17" name="object 1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124790" y="3351784"/>
            <a:ext cx="128651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dirty="0"/>
              <a:t>AIS Management GmbH</a:t>
            </a:r>
            <a:endParaRPr lang="en-US" spc="-15" dirty="0"/>
          </a:p>
        </p:txBody>
      </p:sp>
      <p:sp>
        <p:nvSpPr>
          <p:cNvPr id="22" name="object 22"/>
          <p:cNvSpPr txBox="1"/>
          <p:nvPr/>
        </p:nvSpPr>
        <p:spPr>
          <a:xfrm>
            <a:off x="3196718" y="3351784"/>
            <a:ext cx="953592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spc="5" dirty="0">
                <a:solidFill>
                  <a:srgbClr val="FFFFFF"/>
                </a:solidFill>
                <a:latin typeface="Arial"/>
                <a:cs typeface="Arial"/>
              </a:rPr>
              <a:t>Montag, den 04.08.2025</a:t>
            </a:r>
            <a:endParaRPr lang="en-US" sz="6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87317" y="3351784"/>
            <a:ext cx="2660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lang="en-US"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600" spc="-20" smtClean="0">
                <a:solidFill>
                  <a:srgbClr val="FFFFFF"/>
                </a:solidFill>
                <a:latin typeface="Arial"/>
                <a:cs typeface="Arial"/>
              </a:rPr>
              <a:t>6</a:t>
            </a:fld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lang="en-US" sz="600" spc="3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F306CA30-BDA8-4DC2-8709-85794FAE29C9}"/>
              </a:ext>
            </a:extLst>
          </p:cNvPr>
          <p:cNvSpPr txBox="1"/>
          <p:nvPr/>
        </p:nvSpPr>
        <p:spPr>
          <a:xfrm>
            <a:off x="1725900" y="3351784"/>
            <a:ext cx="111656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spc="-25" dirty="0" err="1">
                <a:solidFill>
                  <a:srgbClr val="FFFFFF"/>
                </a:solidFill>
                <a:latin typeface="Arial"/>
                <a:cs typeface="Arial"/>
              </a:rPr>
              <a:t>Aufgabenstellung</a:t>
            </a:r>
            <a:endParaRPr lang="en-US" sz="600" dirty="0">
              <a:latin typeface="Arial"/>
              <a:cs typeface="Arial"/>
            </a:endParaRPr>
          </a:p>
          <a:p>
            <a:pPr marL="12700" algn="ctr">
              <a:lnSpc>
                <a:spcPts val="675"/>
              </a:lnSpc>
            </a:pPr>
            <a:endParaRPr lang="en-US" sz="600" dirty="0"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08109632-9537-FE2E-4B09-EC9280324D1D}"/>
              </a:ext>
            </a:extLst>
          </p:cNvPr>
          <p:cNvSpPr/>
          <p:nvPr/>
        </p:nvSpPr>
        <p:spPr>
          <a:xfrm>
            <a:off x="250060" y="260810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1B31C-4397-20AE-824E-04BBAE243DA4}"/>
              </a:ext>
            </a:extLst>
          </p:cNvPr>
          <p:cNvSpPr txBox="1"/>
          <p:nvPr/>
        </p:nvSpPr>
        <p:spPr>
          <a:xfrm>
            <a:off x="334375" y="2459124"/>
            <a:ext cx="418374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50" b="1" dirty="0">
                <a:latin typeface="Georgia" panose="02040502050405020303" pitchFamily="18" charset="0"/>
              </a:rPr>
              <a:t>113 typische Anlagen</a:t>
            </a:r>
            <a:r>
              <a:rPr lang="de-DE" sz="850" dirty="0">
                <a:latin typeface="Georgia" panose="02040502050405020303" pitchFamily="18" charset="0"/>
              </a:rPr>
              <a:t> wurden aus der Beispielobjekt-Datei (</a:t>
            </a:r>
            <a:r>
              <a:rPr lang="de-DE" sz="850" dirty="0" err="1">
                <a:latin typeface="Georgia" panose="02040502050405020303" pitchFamily="18" charset="0"/>
              </a:rPr>
              <a:t>Spalte"AKS</a:t>
            </a:r>
            <a:r>
              <a:rPr lang="de-DE" sz="850" dirty="0">
                <a:latin typeface="Georgia" panose="02040502050405020303" pitchFamily="18" charset="0"/>
              </a:rPr>
              <a:t>-Bezeichnung“) extrahiert (einmalig pro Bezeichnung)</a:t>
            </a:r>
            <a:endParaRPr lang="en-US" sz="850" dirty="0">
              <a:effectLst/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2DC16D-229A-DC5A-18D3-CAA755D007C1}"/>
              </a:ext>
            </a:extLst>
          </p:cNvPr>
          <p:cNvSpPr txBox="1"/>
          <p:nvPr/>
        </p:nvSpPr>
        <p:spPr>
          <a:xfrm>
            <a:off x="334375" y="2865894"/>
            <a:ext cx="418374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50" dirty="0">
                <a:latin typeface="Georgia" panose="02040502050405020303" pitchFamily="18" charset="0"/>
              </a:rPr>
              <a:t>Für </a:t>
            </a:r>
            <a:r>
              <a:rPr lang="de-DE" sz="850" b="1" dirty="0">
                <a:latin typeface="Georgia" panose="02040502050405020303" pitchFamily="18" charset="0"/>
              </a:rPr>
              <a:t>alle 7 Gebäude</a:t>
            </a:r>
            <a:r>
              <a:rPr lang="de-DE" sz="850" dirty="0">
                <a:latin typeface="Georgia" panose="02040502050405020303" pitchFamily="18" charset="0"/>
              </a:rPr>
              <a:t> in der Kundendatei wurde jeweils die Vollständigkeit aller 113 Anlagen geprüft, </a:t>
            </a:r>
            <a:r>
              <a:rPr lang="de-DE" sz="850" b="1" dirty="0">
                <a:latin typeface="Georgia" panose="02040502050405020303" pitchFamily="18" charset="0"/>
              </a:rPr>
              <a:t>insgesamt 791 Vergleichseinträge</a:t>
            </a:r>
            <a:endParaRPr lang="en-US" sz="850" dirty="0">
              <a:effectLst/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D75D17EF-A268-C035-724E-C74B31F2BE72}"/>
              </a:ext>
            </a:extLst>
          </p:cNvPr>
          <p:cNvSpPr/>
          <p:nvPr/>
        </p:nvSpPr>
        <p:spPr>
          <a:xfrm>
            <a:off x="250060" y="297722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FF962-3CB5-3762-DBF8-0D4E11BCF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20" y="378168"/>
            <a:ext cx="3807590" cy="201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32741"/>
      </p:ext>
    </p:extLst>
  </p:cSld>
  <p:clrMapOvr>
    <a:masterClrMapping/>
  </p:clrMapOvr>
  <p:transition advTm="134078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4256A-4654-7959-DD98-DAE7C83BA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>
            <a:extLst>
              <a:ext uri="{FF2B5EF4-FFF2-40B4-BE49-F238E27FC236}">
                <a16:creationId xmlns:a16="http://schemas.microsoft.com/office/drawing/2014/main" id="{D0C07A66-AD6B-33E3-2FFE-C72440098CEA}"/>
              </a:ext>
            </a:extLst>
          </p:cNvPr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6E47BD4F-C78E-A9B1-9617-C3BE3805555A}"/>
              </a:ext>
            </a:extLst>
          </p:cNvPr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30C0AF3B-6739-AFE7-9052-A0D29E2CE244}"/>
              </a:ext>
            </a:extLst>
          </p:cNvPr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CEF039DD-C16A-4FCE-4AD9-2756BC6A9F72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24790" y="3351784"/>
            <a:ext cx="128651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dirty="0"/>
              <a:t>AIS Management GmbH</a:t>
            </a:r>
            <a:endParaRPr lang="en-US" spc="-15" dirty="0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E0E80BF5-FC87-A81E-8B3A-68D75CEECAB1}"/>
              </a:ext>
            </a:extLst>
          </p:cNvPr>
          <p:cNvSpPr txBox="1"/>
          <p:nvPr/>
        </p:nvSpPr>
        <p:spPr>
          <a:xfrm>
            <a:off x="3196718" y="3351784"/>
            <a:ext cx="953592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spc="5" dirty="0">
                <a:solidFill>
                  <a:srgbClr val="FFFFFF"/>
                </a:solidFill>
                <a:latin typeface="Arial"/>
                <a:cs typeface="Arial"/>
              </a:rPr>
              <a:t>Montag, den 04.08.2025</a:t>
            </a:r>
            <a:endParaRPr lang="en-US" sz="600" dirty="0">
              <a:latin typeface="Arial"/>
              <a:cs typeface="Aria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783543FC-D8EC-81F9-E1FD-05F778D81E43}"/>
              </a:ext>
            </a:extLst>
          </p:cNvPr>
          <p:cNvSpPr txBox="1"/>
          <p:nvPr/>
        </p:nvSpPr>
        <p:spPr>
          <a:xfrm>
            <a:off x="4210051" y="3351784"/>
            <a:ext cx="343332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lang="en-US" sz="600" spc="-2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fld id="{81D60167-4931-47E6-BA6A-407CBD079E47}" type="slidenum">
              <a:rPr sz="600" spc="-20" smtClean="0">
                <a:solidFill>
                  <a:srgbClr val="FFFFFF"/>
                </a:solidFill>
                <a:latin typeface="Arial"/>
                <a:cs typeface="Arial"/>
              </a:rPr>
              <a:t>7</a:t>
            </a:fld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600" spc="15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lang="en-US" sz="600" spc="-20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A86E3D3D-0F94-F75F-E49C-D9B0EF560FFA}"/>
              </a:ext>
            </a:extLst>
          </p:cNvPr>
          <p:cNvSpPr txBox="1"/>
          <p:nvPr/>
        </p:nvSpPr>
        <p:spPr>
          <a:xfrm>
            <a:off x="1739514" y="3352589"/>
            <a:ext cx="1128901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spc="-25" dirty="0" err="1">
                <a:solidFill>
                  <a:srgbClr val="FFFFFF"/>
                </a:solidFill>
                <a:latin typeface="Arial"/>
                <a:cs typeface="Arial"/>
              </a:rPr>
              <a:t>Aufgabenstellung</a:t>
            </a:r>
            <a:endParaRPr lang="en-US" sz="600" dirty="0">
              <a:latin typeface="Arial"/>
              <a:cs typeface="Arial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5753920-CBFD-E10D-6732-8F137C4C2B08}"/>
              </a:ext>
            </a:extLst>
          </p:cNvPr>
          <p:cNvSpPr/>
          <p:nvPr/>
        </p:nvSpPr>
        <p:spPr>
          <a:xfrm>
            <a:off x="345519" y="1412684"/>
            <a:ext cx="3963443" cy="613416"/>
          </a:xfrm>
          <a:prstGeom prst="roundRect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II. EP-</a:t>
            </a:r>
            <a:r>
              <a:rPr lang="en-US" sz="1600" dirty="0" err="1">
                <a:latin typeface="Georgia" panose="02040502050405020303" pitchFamily="18" charset="0"/>
              </a:rPr>
              <a:t>Zuordnung</a:t>
            </a:r>
            <a:endParaRPr lang="en-US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731703"/>
      </p:ext>
    </p:extLst>
  </p:cSld>
  <p:clrMapOvr>
    <a:masterClrMapping/>
  </p:clrMapOvr>
  <p:transition advTm="134078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51FA1-74FF-AE17-2359-3A3915A86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E2B45CE-73C6-BFE7-D8E8-6311BF43F7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73375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just"/>
            <a:r>
              <a:rPr lang="en-US" sz="1300" dirty="0">
                <a:latin typeface="Arial Rounded MT Bold" panose="020F0704030504030204" pitchFamily="34" charset="0"/>
              </a:rPr>
              <a:t>2.1. </a:t>
            </a:r>
            <a:r>
              <a:rPr lang="en-US" sz="1300" dirty="0" err="1">
                <a:latin typeface="Arial Rounded MT Bold" panose="020F0704030504030204" pitchFamily="34" charset="0"/>
              </a:rPr>
              <a:t>Zielsetzung</a:t>
            </a:r>
            <a:r>
              <a:rPr lang="en-US" sz="1300" dirty="0">
                <a:latin typeface="Arial Rounded MT Bold" panose="020F0704030504030204" pitchFamily="34" charset="0"/>
              </a:rPr>
              <a:t> und </a:t>
            </a:r>
            <a:r>
              <a:rPr lang="en-US" sz="1300" dirty="0" err="1">
                <a:latin typeface="Arial Rounded MT Bold" panose="020F0704030504030204" pitchFamily="34" charset="0"/>
              </a:rPr>
              <a:t>verwendete</a:t>
            </a:r>
            <a:r>
              <a:rPr lang="en-US" sz="1300" dirty="0">
                <a:latin typeface="Arial Rounded MT Bold" panose="020F0704030504030204" pitchFamily="34" charset="0"/>
              </a:rPr>
              <a:t> </a:t>
            </a:r>
            <a:r>
              <a:rPr lang="en-US" sz="1300" dirty="0" err="1">
                <a:latin typeface="Arial Rounded MT Bold" panose="020F0704030504030204" pitchFamily="34" charset="0"/>
              </a:rPr>
              <a:t>Datenquellen</a:t>
            </a:r>
            <a:endParaRPr lang="en-US" sz="1300" dirty="0">
              <a:latin typeface="Arial Rounded MT Bold" panose="020F0704030504030204" pitchFamily="34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6AE9E46-CA26-3963-D8BA-9D93A37DCAF7}"/>
              </a:ext>
            </a:extLst>
          </p:cNvPr>
          <p:cNvSpPr/>
          <p:nvPr/>
        </p:nvSpPr>
        <p:spPr>
          <a:xfrm>
            <a:off x="280180" y="88160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5EE5BB0-B911-BCDC-97D7-236388F908EF}"/>
              </a:ext>
            </a:extLst>
          </p:cNvPr>
          <p:cNvSpPr/>
          <p:nvPr/>
        </p:nvSpPr>
        <p:spPr>
          <a:xfrm>
            <a:off x="276737" y="1378171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0C94E198-4E11-D249-73A4-017110246BDC}"/>
              </a:ext>
            </a:extLst>
          </p:cNvPr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1C1AA3B9-5131-6FBC-02B9-A02333CF8330}"/>
              </a:ext>
            </a:extLst>
          </p:cNvPr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1C322B70-AE10-907B-43B4-0FA025BF7055}"/>
              </a:ext>
            </a:extLst>
          </p:cNvPr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0717CCF3-13AB-BA86-FFED-B747AFED0F9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24790" y="3351784"/>
            <a:ext cx="128651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dirty="0"/>
              <a:t>AIS Management GmbH</a:t>
            </a:r>
            <a:endParaRPr lang="en-US" spc="-15" dirty="0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9006FC20-616E-3A9C-AD88-91E2CD668508}"/>
              </a:ext>
            </a:extLst>
          </p:cNvPr>
          <p:cNvSpPr txBox="1"/>
          <p:nvPr/>
        </p:nvSpPr>
        <p:spPr>
          <a:xfrm>
            <a:off x="3275490" y="3351784"/>
            <a:ext cx="957192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spc="5" dirty="0">
                <a:solidFill>
                  <a:srgbClr val="FFFFFF"/>
                </a:solidFill>
                <a:latin typeface="Arial"/>
                <a:cs typeface="Arial"/>
              </a:rPr>
              <a:t>Montag, den 04.08.2025</a:t>
            </a:r>
            <a:endParaRPr lang="en-US" sz="600" dirty="0">
              <a:latin typeface="Arial"/>
              <a:cs typeface="Aria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F1126059-3042-3296-36EA-7BEDB26E3713}"/>
              </a:ext>
            </a:extLst>
          </p:cNvPr>
          <p:cNvSpPr txBox="1"/>
          <p:nvPr/>
        </p:nvSpPr>
        <p:spPr>
          <a:xfrm>
            <a:off x="4287317" y="3351784"/>
            <a:ext cx="2660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lang="en-US"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600" spc="-20" smtClean="0">
                <a:solidFill>
                  <a:srgbClr val="FFFFFF"/>
                </a:solidFill>
                <a:latin typeface="Arial"/>
                <a:cs typeface="Arial"/>
              </a:rPr>
              <a:t>8</a:t>
            </a:fld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lang="en-US" sz="600" spc="3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6" name="object 17">
            <a:extLst>
              <a:ext uri="{FF2B5EF4-FFF2-40B4-BE49-F238E27FC236}">
                <a16:creationId xmlns:a16="http://schemas.microsoft.com/office/drawing/2014/main" id="{F43A8F44-160F-FD5A-F0EA-D92FC394D1C8}"/>
              </a:ext>
            </a:extLst>
          </p:cNvPr>
          <p:cNvSpPr txBox="1"/>
          <p:nvPr/>
        </p:nvSpPr>
        <p:spPr>
          <a:xfrm>
            <a:off x="1739514" y="3352726"/>
            <a:ext cx="1128901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spc="-25" dirty="0" err="1">
                <a:solidFill>
                  <a:srgbClr val="FFFFFF"/>
                </a:solidFill>
                <a:latin typeface="Arial"/>
                <a:cs typeface="Arial"/>
              </a:rPr>
              <a:t>Aufgabenstellung</a:t>
            </a:r>
            <a:endParaRPr lang="en-US" sz="600" dirty="0">
              <a:latin typeface="Arial"/>
              <a:cs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87D450-CBAA-8F01-423A-35C7769C473E}"/>
              </a:ext>
            </a:extLst>
          </p:cNvPr>
          <p:cNvSpPr txBox="1"/>
          <p:nvPr/>
        </p:nvSpPr>
        <p:spPr>
          <a:xfrm>
            <a:off x="442897" y="76027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900" b="1" dirty="0">
                <a:latin typeface="Georgia" panose="02040502050405020303" pitchFamily="18" charset="0"/>
              </a:rPr>
              <a:t>Ziel: </a:t>
            </a:r>
            <a:r>
              <a:rPr lang="de-DE" sz="900" dirty="0">
                <a:latin typeface="Georgia" panose="02040502050405020303" pitchFamily="18" charset="0"/>
              </a:rPr>
              <a:t>Automatisierte Zuweisung von passenden Artikelnummern aus dem EP-Katalog zu den Kundenanlagen.</a:t>
            </a:r>
            <a:endParaRPr lang="en-US" sz="850" dirty="0">
              <a:latin typeface="Georgia" panose="020405020504050203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B645F9-9738-B42E-E77F-F0E3FC56F019}"/>
              </a:ext>
            </a:extLst>
          </p:cNvPr>
          <p:cNvSpPr txBox="1"/>
          <p:nvPr/>
        </p:nvSpPr>
        <p:spPr>
          <a:xfrm>
            <a:off x="409544" y="1872553"/>
            <a:ext cx="39195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50" b="1" dirty="0" err="1">
                <a:latin typeface="Georgia" panose="02040502050405020303" pitchFamily="18" charset="0"/>
              </a:rPr>
              <a:t>Verwendete</a:t>
            </a:r>
            <a:r>
              <a:rPr lang="en-US" sz="850" b="1" dirty="0">
                <a:latin typeface="Georgia" panose="02040502050405020303" pitchFamily="18" charset="0"/>
              </a:rPr>
              <a:t> </a:t>
            </a:r>
            <a:r>
              <a:rPr lang="en-US" sz="850" b="1" dirty="0" err="1">
                <a:latin typeface="Georgia" panose="02040502050405020303" pitchFamily="18" charset="0"/>
              </a:rPr>
              <a:t>Datenquellen</a:t>
            </a:r>
            <a:r>
              <a:rPr lang="en-US" sz="850" b="1" dirty="0">
                <a:latin typeface="Georgia" panose="02040502050405020303" pitchFamily="18" charset="0"/>
              </a:rPr>
              <a:t>: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DBCD22-8582-896A-CEA6-7AFEC6EC1684}"/>
              </a:ext>
            </a:extLst>
          </p:cNvPr>
          <p:cNvSpPr txBox="1"/>
          <p:nvPr/>
        </p:nvSpPr>
        <p:spPr>
          <a:xfrm>
            <a:off x="534149" y="2180157"/>
            <a:ext cx="38862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de-DE" sz="850" b="1" dirty="0">
                <a:latin typeface="Georgia" panose="02040502050405020303" pitchFamily="18" charset="0"/>
              </a:rPr>
              <a:t>Kundendatei:</a:t>
            </a:r>
            <a:r>
              <a:rPr lang="de-DE" sz="850" dirty="0">
                <a:latin typeface="Georgia" panose="02040502050405020303" pitchFamily="18" charset="0"/>
              </a:rPr>
              <a:t> Informationen zu Gebäuden und deren Anlagen</a:t>
            </a:r>
            <a:endParaRPr lang="en-US" sz="850" dirty="0">
              <a:latin typeface="Georgia" panose="02040502050405020303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850" dirty="0">
              <a:latin typeface="Georgia" panose="02040502050405020303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de-DE" sz="850" b="1" dirty="0" err="1">
                <a:latin typeface="Georgia" panose="02040502050405020303" pitchFamily="18" charset="0"/>
              </a:rPr>
              <a:t>EP_Katalog</a:t>
            </a:r>
            <a:r>
              <a:rPr lang="de-DE" sz="850" b="1" dirty="0">
                <a:latin typeface="Georgia" panose="02040502050405020303" pitchFamily="18" charset="0"/>
              </a:rPr>
              <a:t>: </a:t>
            </a:r>
            <a:r>
              <a:rPr lang="de-DE" sz="850" dirty="0">
                <a:latin typeface="Georgia" panose="02040502050405020303" pitchFamily="18" charset="0"/>
              </a:rPr>
              <a:t>Liste technischer Artikel mit Nummer und Bezeichnung</a:t>
            </a:r>
            <a:endParaRPr lang="en-US" sz="850" dirty="0">
              <a:latin typeface="Georgia" panose="02040502050405020303" pitchFamily="18" charset="0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083984F2-334A-118A-0056-57361CFF3774}"/>
              </a:ext>
            </a:extLst>
          </p:cNvPr>
          <p:cNvSpPr/>
          <p:nvPr/>
        </p:nvSpPr>
        <p:spPr>
          <a:xfrm>
            <a:off x="276737" y="1952050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E84FB3-84BD-C1D7-5681-8F38471C55F8}"/>
              </a:ext>
            </a:extLst>
          </p:cNvPr>
          <p:cNvSpPr txBox="1"/>
          <p:nvPr/>
        </p:nvSpPr>
        <p:spPr>
          <a:xfrm>
            <a:off x="409544" y="1318223"/>
            <a:ext cx="391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 err="1">
                <a:latin typeface="Georgia" panose="02040502050405020303" pitchFamily="18" charset="0"/>
              </a:rPr>
              <a:t>Vorteil</a:t>
            </a:r>
            <a:r>
              <a:rPr lang="en-US" sz="900" b="1" dirty="0">
                <a:latin typeface="Georgia" panose="02040502050405020303" pitchFamily="18" charset="0"/>
              </a:rPr>
              <a:t>: </a:t>
            </a:r>
            <a:r>
              <a:rPr lang="de-DE" sz="900" dirty="0">
                <a:latin typeface="Georgia" panose="02040502050405020303" pitchFamily="18" charset="0"/>
              </a:rPr>
              <a:t>Vermeidung manueller Katalogsuche. Eine schnelle, skalierbare Zuordnung durch Textanalyse</a:t>
            </a:r>
            <a:endParaRPr lang="en-US" sz="85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651336"/>
      </p:ext>
    </p:extLst>
  </p:cSld>
  <p:clrMapOvr>
    <a:masterClrMapping/>
  </p:clrMapOvr>
  <p:transition advTm="134078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EAD65-03D6-FD71-BFA0-11EF11C2F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38A4BC3-7FE4-BE1D-F71A-EA6009AE22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73375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just"/>
            <a:r>
              <a:rPr lang="en-US" sz="1300" dirty="0">
                <a:latin typeface="Arial Rounded MT Bold" panose="020F0704030504030204" pitchFamily="34" charset="0"/>
              </a:rPr>
              <a:t>2.2. </a:t>
            </a:r>
            <a:r>
              <a:rPr lang="en-US" sz="1300" dirty="0" err="1">
                <a:latin typeface="Arial Rounded MT Bold" panose="020F0704030504030204" pitchFamily="34" charset="0"/>
              </a:rPr>
              <a:t>Methodik</a:t>
            </a:r>
            <a:r>
              <a:rPr lang="en-US" sz="1300" dirty="0">
                <a:latin typeface="Arial Rounded MT Bold" panose="020F0704030504030204" pitchFamily="34" charset="0"/>
              </a:rPr>
              <a:t> der EP-</a:t>
            </a:r>
            <a:r>
              <a:rPr lang="en-US" sz="1300" dirty="0" err="1">
                <a:latin typeface="Arial Rounded MT Bold" panose="020F0704030504030204" pitchFamily="34" charset="0"/>
              </a:rPr>
              <a:t>Zuordnung</a:t>
            </a:r>
            <a:r>
              <a:rPr lang="en-US" sz="1300" dirty="0">
                <a:latin typeface="Arial Rounded MT Bold" panose="020F0704030504030204" pitchFamily="34" charset="0"/>
              </a:rPr>
              <a:t> (1/2) 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D5DD533-7C18-346C-989C-9EBD3160AF99}"/>
              </a:ext>
            </a:extLst>
          </p:cNvPr>
          <p:cNvSpPr/>
          <p:nvPr/>
        </p:nvSpPr>
        <p:spPr>
          <a:xfrm>
            <a:off x="279299" y="75774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1C74155-79A0-D412-6FD7-35200E7DDD09}"/>
              </a:ext>
            </a:extLst>
          </p:cNvPr>
          <p:cNvSpPr/>
          <p:nvPr/>
        </p:nvSpPr>
        <p:spPr>
          <a:xfrm>
            <a:off x="279298" y="193135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F1AFB33A-35C0-93F0-D827-E0605FB941CD}"/>
              </a:ext>
            </a:extLst>
          </p:cNvPr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C7BD75A6-B7CF-5A92-EF4F-79B739FC4D9E}"/>
              </a:ext>
            </a:extLst>
          </p:cNvPr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C1DA2FA4-E074-A3A6-979E-F00883B9EFD5}"/>
              </a:ext>
            </a:extLst>
          </p:cNvPr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E7DE5B0B-3855-7F8C-BEA7-B680678D4E03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24790" y="3351784"/>
            <a:ext cx="128651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dirty="0"/>
              <a:t>AIS Management GmbH</a:t>
            </a:r>
            <a:endParaRPr lang="en-US" spc="-15" dirty="0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7343F0B2-7EC1-210C-4392-C3D6BFB81951}"/>
              </a:ext>
            </a:extLst>
          </p:cNvPr>
          <p:cNvSpPr txBox="1"/>
          <p:nvPr/>
        </p:nvSpPr>
        <p:spPr>
          <a:xfrm>
            <a:off x="3275490" y="3351784"/>
            <a:ext cx="957192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spc="5" dirty="0">
                <a:solidFill>
                  <a:srgbClr val="FFFFFF"/>
                </a:solidFill>
                <a:latin typeface="Arial"/>
                <a:cs typeface="Arial"/>
              </a:rPr>
              <a:t>Montag, den 04.08.2025</a:t>
            </a:r>
            <a:endParaRPr lang="en-US" sz="600" dirty="0">
              <a:latin typeface="Arial"/>
              <a:cs typeface="Aria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D00C8B91-8880-8FEB-729B-1CACC49986CD}"/>
              </a:ext>
            </a:extLst>
          </p:cNvPr>
          <p:cNvSpPr txBox="1"/>
          <p:nvPr/>
        </p:nvSpPr>
        <p:spPr>
          <a:xfrm>
            <a:off x="4287317" y="3351784"/>
            <a:ext cx="2660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lang="en-US"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600" spc="-20" smtClean="0">
                <a:solidFill>
                  <a:srgbClr val="FFFFFF"/>
                </a:solidFill>
                <a:latin typeface="Arial"/>
                <a:cs typeface="Arial"/>
              </a:rPr>
              <a:t>9</a:t>
            </a:fld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lang="en-US" sz="600" spc="3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6" name="object 17">
            <a:extLst>
              <a:ext uri="{FF2B5EF4-FFF2-40B4-BE49-F238E27FC236}">
                <a16:creationId xmlns:a16="http://schemas.microsoft.com/office/drawing/2014/main" id="{6CFDEA80-EC9C-D0EA-7781-3977FB856D1C}"/>
              </a:ext>
            </a:extLst>
          </p:cNvPr>
          <p:cNvSpPr txBox="1"/>
          <p:nvPr/>
        </p:nvSpPr>
        <p:spPr>
          <a:xfrm>
            <a:off x="1739514" y="3352726"/>
            <a:ext cx="1128901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spc="-25" dirty="0" err="1">
                <a:solidFill>
                  <a:srgbClr val="FFFFFF"/>
                </a:solidFill>
                <a:latin typeface="Arial"/>
                <a:cs typeface="Arial"/>
              </a:rPr>
              <a:t>Aufgabenstellung</a:t>
            </a:r>
            <a:endParaRPr lang="en-US" sz="600" dirty="0">
              <a:latin typeface="Arial"/>
              <a:cs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09D81D-AE7B-DF8D-51F6-E47D7EBE0B9B}"/>
              </a:ext>
            </a:extLst>
          </p:cNvPr>
          <p:cNvSpPr txBox="1"/>
          <p:nvPr/>
        </p:nvSpPr>
        <p:spPr>
          <a:xfrm>
            <a:off x="394767" y="663503"/>
            <a:ext cx="3886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900" b="1" dirty="0">
                <a:latin typeface="Georgia" panose="02040502050405020303" pitchFamily="18" charset="0"/>
              </a:rPr>
              <a:t>Technischer Ansatz:</a:t>
            </a:r>
            <a:endParaRPr lang="en-US" sz="850" dirty="0">
              <a:latin typeface="Georgia" panose="020405020504050203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3E1AB2-B1B4-3135-FDBD-21DC85CBBEF8}"/>
              </a:ext>
            </a:extLst>
          </p:cNvPr>
          <p:cNvSpPr txBox="1"/>
          <p:nvPr/>
        </p:nvSpPr>
        <p:spPr>
          <a:xfrm>
            <a:off x="411249" y="1848572"/>
            <a:ext cx="39195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 err="1">
                <a:latin typeface="Georgia" panose="02040502050405020303" pitchFamily="18" charset="0"/>
              </a:rPr>
              <a:t>Verglichene</a:t>
            </a:r>
            <a:r>
              <a:rPr lang="en-US" sz="900" b="1" dirty="0">
                <a:latin typeface="Georgia" panose="02040502050405020303" pitchFamily="18" charset="0"/>
              </a:rPr>
              <a:t> Texte:</a:t>
            </a:r>
            <a:endParaRPr lang="en-US" sz="850" b="1" dirty="0">
              <a:latin typeface="Georgia" panose="02040502050405020303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A0C438-C874-47A1-B72F-378A1DE0DE40}"/>
              </a:ext>
            </a:extLst>
          </p:cNvPr>
          <p:cNvSpPr txBox="1"/>
          <p:nvPr/>
        </p:nvSpPr>
        <p:spPr>
          <a:xfrm>
            <a:off x="474538" y="2161279"/>
            <a:ext cx="4078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de-DE" sz="850" dirty="0">
                <a:latin typeface="Georgia" panose="02040502050405020303" pitchFamily="18" charset="0"/>
              </a:rPr>
              <a:t>Kunden: Kombination aus EQ-Bezeichnung, EQ-Klasse, Anlagenausprägung</a:t>
            </a:r>
          </a:p>
          <a:p>
            <a:pPr algn="just"/>
            <a:endParaRPr lang="en-US" sz="850" dirty="0">
              <a:latin typeface="Georgia" panose="02040502050405020303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850" dirty="0">
                <a:latin typeface="Georgia" panose="02040502050405020303" pitchFamily="18" charset="0"/>
              </a:rPr>
              <a:t>EP-</a:t>
            </a:r>
            <a:r>
              <a:rPr lang="en-US" sz="850" dirty="0" err="1">
                <a:latin typeface="Georgia" panose="02040502050405020303" pitchFamily="18" charset="0"/>
              </a:rPr>
              <a:t>Katalog</a:t>
            </a:r>
            <a:r>
              <a:rPr lang="en-US" sz="850" dirty="0">
                <a:latin typeface="Georgia" panose="02040502050405020303" pitchFamily="18" charset="0"/>
              </a:rPr>
              <a:t>: </a:t>
            </a:r>
            <a:r>
              <a:rPr lang="en-US" sz="850" i="1" dirty="0" err="1">
                <a:latin typeface="Georgia" panose="02040502050405020303" pitchFamily="18" charset="0"/>
              </a:rPr>
              <a:t>Kurztext</a:t>
            </a:r>
            <a:r>
              <a:rPr lang="en-US" sz="850" i="1" dirty="0">
                <a:latin typeface="Georgia" panose="02040502050405020303" pitchFamily="18" charset="0"/>
              </a:rPr>
              <a:t> / </a:t>
            </a:r>
            <a:r>
              <a:rPr lang="en-US" sz="850" i="1" dirty="0" err="1">
                <a:latin typeface="Georgia" panose="02040502050405020303" pitchFamily="18" charset="0"/>
              </a:rPr>
              <a:t>Bezeichnung</a:t>
            </a:r>
            <a:endParaRPr lang="en-US" sz="850" dirty="0"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E197A4-9E93-5CC4-B1A4-5B29826A37DF}"/>
              </a:ext>
            </a:extLst>
          </p:cNvPr>
          <p:cNvSpPr txBox="1"/>
          <p:nvPr/>
        </p:nvSpPr>
        <p:spPr>
          <a:xfrm>
            <a:off x="479074" y="976210"/>
            <a:ext cx="3886200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de-DE" sz="850" dirty="0">
                <a:latin typeface="Georgia" panose="02040502050405020303" pitchFamily="18" charset="0"/>
              </a:rPr>
              <a:t>Nutzung der </a:t>
            </a:r>
            <a:r>
              <a:rPr lang="de-DE" sz="850" b="1" dirty="0">
                <a:latin typeface="Georgia" panose="02040502050405020303" pitchFamily="18" charset="0"/>
              </a:rPr>
              <a:t>TF-IDF-Vektorisierung</a:t>
            </a:r>
            <a:r>
              <a:rPr lang="de-DE" sz="850" dirty="0">
                <a:latin typeface="Georgia" panose="02040502050405020303" pitchFamily="18" charset="0"/>
              </a:rPr>
              <a:t> für Textrepräsentation</a:t>
            </a:r>
          </a:p>
          <a:p>
            <a:pPr algn="just"/>
            <a:endParaRPr lang="en-US" sz="850" dirty="0">
              <a:latin typeface="Georgia" panose="02040502050405020303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de-DE" sz="850" dirty="0">
                <a:latin typeface="Georgia" panose="02040502050405020303" pitchFamily="18" charset="0"/>
              </a:rPr>
              <a:t>Vergleich von Kundenanlagen mit Katalogtexten über </a:t>
            </a:r>
            <a:r>
              <a:rPr lang="de-DE" sz="850" b="1" dirty="0" err="1">
                <a:latin typeface="Georgia" panose="02040502050405020303" pitchFamily="18" charset="0"/>
              </a:rPr>
              <a:t>Cosine</a:t>
            </a:r>
            <a:r>
              <a:rPr lang="de-DE" sz="850" b="1" dirty="0">
                <a:latin typeface="Georgia" panose="02040502050405020303" pitchFamily="18" charset="0"/>
              </a:rPr>
              <a:t> </a:t>
            </a:r>
            <a:r>
              <a:rPr lang="de-DE" sz="850" b="1" dirty="0" err="1">
                <a:latin typeface="Georgia" panose="02040502050405020303" pitchFamily="18" charset="0"/>
              </a:rPr>
              <a:t>Similarity</a:t>
            </a:r>
            <a:endParaRPr lang="de-DE" sz="850" b="1" dirty="0">
              <a:latin typeface="Georgia" panose="02040502050405020303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de-DE" sz="850" b="1" dirty="0">
              <a:latin typeface="Georgia" panose="02040502050405020303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de-DE" sz="850" dirty="0">
                <a:latin typeface="Georgia" panose="02040502050405020303" pitchFamily="18" charset="0"/>
              </a:rPr>
              <a:t>Auswahl des </a:t>
            </a:r>
            <a:r>
              <a:rPr lang="de-DE" sz="850" b="1" dirty="0">
                <a:latin typeface="Georgia" panose="02040502050405020303" pitchFamily="18" charset="0"/>
              </a:rPr>
              <a:t>ähnlichsten Katalogeintrags </a:t>
            </a:r>
            <a:r>
              <a:rPr lang="de-DE" sz="850" dirty="0">
                <a:latin typeface="Georgia" panose="02040502050405020303" pitchFamily="18" charset="0"/>
              </a:rPr>
              <a:t>je Kundenanlage</a:t>
            </a:r>
            <a:endParaRPr lang="en-US" sz="85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908499"/>
      </p:ext>
    </p:extLst>
  </p:cSld>
  <p:clrMapOvr>
    <a:masterClrMapping/>
  </p:clrMapOvr>
  <p:transition advTm="134078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17276</TotalTime>
  <Words>586</Words>
  <Application>Microsoft Office PowerPoint</Application>
  <PresentationFormat>Custom</PresentationFormat>
  <Paragraphs>134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Rounded MT Bold</vt:lpstr>
      <vt:lpstr>Calibri</vt:lpstr>
      <vt:lpstr>Georgia</vt:lpstr>
      <vt:lpstr>Tahoma</vt:lpstr>
      <vt:lpstr>Times New Roman</vt:lpstr>
      <vt:lpstr>Office Theme</vt:lpstr>
      <vt:lpstr>PowerPoint Presentation</vt:lpstr>
      <vt:lpstr>Gliederung</vt:lpstr>
      <vt:lpstr>PowerPoint Presentation</vt:lpstr>
      <vt:lpstr>1.1. Zielsetzung und verwendete Datenquellen</vt:lpstr>
      <vt:lpstr>1.2. Lösungsweg im Überblick </vt:lpstr>
      <vt:lpstr>1.3. Ergebnisbeispiel und Interpretation</vt:lpstr>
      <vt:lpstr>PowerPoint Presentation</vt:lpstr>
      <vt:lpstr>2.1. Zielsetzung und verwendete Datenquellen</vt:lpstr>
      <vt:lpstr>2.2. Methodik der EP-Zuordnung (1/2) </vt:lpstr>
      <vt:lpstr>2.2. Methodik der EP-Zuordnung (2/2) </vt:lpstr>
      <vt:lpstr>2.3. Ergebnisbeispiel und Interpretation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 and Stylized Facts</dc:title>
  <dc:creator>Eric Mayer</dc:creator>
  <cp:lastModifiedBy>Amiri, Said</cp:lastModifiedBy>
  <cp:revision>511</cp:revision>
  <dcterms:created xsi:type="dcterms:W3CDTF">2020-03-23T03:03:51Z</dcterms:created>
  <dcterms:modified xsi:type="dcterms:W3CDTF">2025-08-04T21:27:16Z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2020-04-06T00:00:00Z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2020-03-23T00:00:00Z</vt:filetime>
  </property>
</Properties>
</file>