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8"/>
  </p:notesMasterIdLst>
  <p:handoutMasterIdLst>
    <p:handoutMasterId r:id="rId29"/>
  </p:handoutMasterIdLst>
  <p:sldIdLst>
    <p:sldId id="310" r:id="rId2"/>
    <p:sldId id="365" r:id="rId3"/>
    <p:sldId id="351" r:id="rId4"/>
    <p:sldId id="344" r:id="rId5"/>
    <p:sldId id="345" r:id="rId6"/>
    <p:sldId id="376" r:id="rId7"/>
    <p:sldId id="347" r:id="rId8"/>
    <p:sldId id="377" r:id="rId9"/>
    <p:sldId id="353" r:id="rId10"/>
    <p:sldId id="378" r:id="rId11"/>
    <p:sldId id="354" r:id="rId12"/>
    <p:sldId id="387" r:id="rId13"/>
    <p:sldId id="385" r:id="rId14"/>
    <p:sldId id="382" r:id="rId15"/>
    <p:sldId id="388" r:id="rId16"/>
    <p:sldId id="386" r:id="rId17"/>
    <p:sldId id="389" r:id="rId18"/>
    <p:sldId id="390" r:id="rId19"/>
    <p:sldId id="391" r:id="rId20"/>
    <p:sldId id="392" r:id="rId21"/>
    <p:sldId id="384" r:id="rId22"/>
    <p:sldId id="383" r:id="rId23"/>
    <p:sldId id="393" r:id="rId24"/>
    <p:sldId id="394" r:id="rId25"/>
    <p:sldId id="340" r:id="rId26"/>
    <p:sldId id="339" r:id="rId27"/>
  </p:sldIdLst>
  <p:sldSz cx="12188825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7467A8-BDAD-4312-BC48-A9160F452A9E}">
          <p14:sldIdLst>
            <p14:sldId id="310"/>
            <p14:sldId id="365"/>
            <p14:sldId id="351"/>
            <p14:sldId id="344"/>
          </p14:sldIdLst>
        </p14:section>
        <p14:section name="Untitled Section" id="{6B32D70C-EC6F-4008-97BB-099AB9EF55D0}">
          <p14:sldIdLst>
            <p14:sldId id="345"/>
            <p14:sldId id="376"/>
            <p14:sldId id="347"/>
            <p14:sldId id="377"/>
            <p14:sldId id="353"/>
            <p14:sldId id="378"/>
            <p14:sldId id="354"/>
            <p14:sldId id="387"/>
            <p14:sldId id="385"/>
            <p14:sldId id="382"/>
            <p14:sldId id="388"/>
            <p14:sldId id="386"/>
            <p14:sldId id="389"/>
            <p14:sldId id="390"/>
            <p14:sldId id="391"/>
            <p14:sldId id="392"/>
            <p14:sldId id="384"/>
            <p14:sldId id="383"/>
          </p14:sldIdLst>
        </p14:section>
        <p14:section name="Untitled Section" id="{CC466E41-1B62-4EF2-A47C-C945797EC38C}">
          <p14:sldIdLst>
            <p14:sldId id="393"/>
            <p14:sldId id="394"/>
            <p14:sldId id="340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BED7A-BE16-46CE-8DF8-CFBBD1F91089}" v="38" dt="2024-04-18T15:33:05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41" autoAdjust="0"/>
  </p:normalViewPr>
  <p:slideViewPr>
    <p:cSldViewPr showGuides="1">
      <p:cViewPr varScale="1">
        <p:scale>
          <a:sx n="76" d="100"/>
          <a:sy n="76" d="100"/>
        </p:scale>
        <p:origin x="936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2"/>
    </p:cViewPr>
  </p:sorter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12/15/2024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12/15/2024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E191-FAAC-4B6A-8C2B-65188C11F723}" type="datetime1">
              <a:rPr lang="en-US" smtClean="0"/>
              <a:t>12/15/2024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69EA0-EAA8-43F2-8BC5-4D8E8D8FE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16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B8C0-33E7-4065-8C04-7441632A089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6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825D-77B1-40DA-8679-5081AA61F0EA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202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F2BE-8089-404B-B78E-03BAAAF85EB7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1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6536-198C-43C6-8FBC-1924D3687298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113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5EA-151A-4C79-A12B-209CFEDBAE56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85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C89B-2AF7-435F-B608-BE736C32A3C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F34A-7AB9-410C-8FF2-8617AE390EC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9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D6AF5-2FE1-4993-92AD-72EB12D6FB8E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6373-F722-4E8B-A06F-ABD65B2DCA0E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5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910C-D634-4E38-8058-6F2EBEB78982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2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FB65E-52FB-4E99-92AD-991E385CFF32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01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2877-FABB-4CE5-A261-D4646C0F53BC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25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E5A3-E6F7-4E85-9BAF-61A010887ACB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6996-4DF7-46BB-8C36-9115C9873CDB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00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of Turbo Encoder for In-Vehicle System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0AA6-2104-496A-A27F-9993FE8D0E6E}" type="datetime1">
              <a:rPr lang="en-US" smtClean="0"/>
              <a:t>12/15/2024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80A71-C5F2-4FD5-B021-97CA00862942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 of Turbo Encoder for In-Vehicle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4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89756" y="332656"/>
            <a:ext cx="9081831" cy="144016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TKR College of Engineering and Technology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ECE</a:t>
            </a:r>
            <a:endParaRPr lang="en-US" sz="2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158" y="1772816"/>
            <a:ext cx="8594429" cy="4268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     </a:t>
            </a:r>
          </a:p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of Turbo Encoder Module </a:t>
            </a: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In-Vehicle System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                Submitted by: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Ms. G. ANITHA CHOWDARY            M.SAI JAGADEESH  (20K91A04C0)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(Associate. Professor)                            N.NIVAS                     (20K91A04C5)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M.SIDDARTHA          (20K91A04B4)</a:t>
            </a:r>
          </a:p>
        </p:txBody>
      </p:sp>
      <p:pic>
        <p:nvPicPr>
          <p:cNvPr id="1026" name="Picture 2" descr="TKR College of Engineering And Technology | Hyderabad">
            <a:extLst>
              <a:ext uri="{FF2B5EF4-FFF2-40B4-BE49-F238E27FC236}">
                <a16:creationId xmlns:a16="http://schemas.microsoft.com/office/drawing/2014/main" id="{929DA535-449B-F9E9-B9D1-CF2CEFCD1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31DEFF-99A3-5411-3C9D-E9FFD378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8188" y="6160219"/>
            <a:ext cx="844159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KR College of Engineering And Technology | Hyderabad">
            <a:extLst>
              <a:ext uri="{FF2B5EF4-FFF2-40B4-BE49-F238E27FC236}">
                <a16:creationId xmlns:a16="http://schemas.microsoft.com/office/drawing/2014/main" id="{250841C6-88DE-69E7-93AE-5269B231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" y="260648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C01CA5-F77F-295A-613A-B1377443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3861048"/>
            <a:ext cx="6696741" cy="56673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buffer of the Turbo encoder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1D68972-6214-B16E-F54B-DC08D65E5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53852" y="1700808"/>
            <a:ext cx="7488832" cy="1944216"/>
          </a:xfrm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14A73C-ECBE-C1D4-957B-E8CBD5F7FA21}"/>
              </a:ext>
            </a:extLst>
          </p:cNvPr>
          <p:cNvSpPr/>
          <p:nvPr/>
        </p:nvSpPr>
        <p:spPr>
          <a:xfrm>
            <a:off x="1053852" y="1700808"/>
            <a:ext cx="7488832" cy="1944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MSD+CRC       tail1     tail 2        Parity 1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Parity 2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2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A524AE-40F7-B5EF-4A7B-E4A60BF5742C}"/>
              </a:ext>
            </a:extLst>
          </p:cNvPr>
          <p:cNvCxnSpPr>
            <a:cxnSpLocks/>
          </p:cNvCxnSpPr>
          <p:nvPr/>
        </p:nvCxnSpPr>
        <p:spPr>
          <a:xfrm>
            <a:off x="2782044" y="1700808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279413-ED5E-8F56-9820-BC0E46FFF33B}"/>
              </a:ext>
            </a:extLst>
          </p:cNvPr>
          <p:cNvCxnSpPr>
            <a:cxnSpLocks/>
          </p:cNvCxnSpPr>
          <p:nvPr/>
        </p:nvCxnSpPr>
        <p:spPr>
          <a:xfrm>
            <a:off x="3430116" y="1700808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A1F1B7-06C0-EE41-729A-05C6A6CFE222}"/>
              </a:ext>
            </a:extLst>
          </p:cNvPr>
          <p:cNvCxnSpPr>
            <a:cxnSpLocks/>
          </p:cNvCxnSpPr>
          <p:nvPr/>
        </p:nvCxnSpPr>
        <p:spPr>
          <a:xfrm>
            <a:off x="4222204" y="1700808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10202B-A1C0-04D6-03E6-BC9AD89F9573}"/>
              </a:ext>
            </a:extLst>
          </p:cNvPr>
          <p:cNvCxnSpPr>
            <a:cxnSpLocks/>
          </p:cNvCxnSpPr>
          <p:nvPr/>
        </p:nvCxnSpPr>
        <p:spPr>
          <a:xfrm>
            <a:off x="5374334" y="1700808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2EB19E-F891-AB02-9991-DBD21A5A0574}"/>
              </a:ext>
            </a:extLst>
          </p:cNvPr>
          <p:cNvCxnSpPr>
            <a:cxnSpLocks/>
          </p:cNvCxnSpPr>
          <p:nvPr/>
        </p:nvCxnSpPr>
        <p:spPr>
          <a:xfrm>
            <a:off x="7390556" y="1700808"/>
            <a:ext cx="0" cy="1944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C1034F-94D3-3CA2-878E-61A8B2B9A538}"/>
              </a:ext>
            </a:extLst>
          </p:cNvPr>
          <p:cNvCxnSpPr>
            <a:cxnSpLocks/>
          </p:cNvCxnSpPr>
          <p:nvPr/>
        </p:nvCxnSpPr>
        <p:spPr>
          <a:xfrm>
            <a:off x="6269361" y="1715566"/>
            <a:ext cx="0" cy="1929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DFA58-C03F-8FF9-A931-5479F967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8068" y="6093296"/>
            <a:ext cx="8297574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4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C4B0-2609-3B44-2821-1B1386F6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38" y="1327200"/>
            <a:ext cx="8594429" cy="6616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THE TURBO ENCODER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9DEE-7976-2E87-99A2-49FBB46F1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98" y="2708920"/>
            <a:ext cx="8594429" cy="333244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register transfer level(RTL) of the Turbo encoder module is develop in Verilog HDL.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study two methods, which are serial computation and parallel computation.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serial computation method processes one bit in one clock cycle. The parallel computing technique is employ to develop the Turbo encode in Verilog.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Turbo encoding technique need the MSD data to implement the encoding.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4" name="Picture 2" descr="TKR College of Engineering And Technology | Hyderabad">
            <a:extLst>
              <a:ext uri="{FF2B5EF4-FFF2-40B4-BE49-F238E27FC236}">
                <a16:creationId xmlns:a16="http://schemas.microsoft.com/office/drawing/2014/main" id="{0DCBAD04-B1CF-69B1-6549-B141FE936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88640"/>
            <a:ext cx="10484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281C5-430C-CC87-DE56-A9637D79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084" y="6309320"/>
            <a:ext cx="887363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2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B5DE-B808-B301-2036-A7F449B0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6" y="548680"/>
            <a:ext cx="8594429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Increment Adder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3A19-B46A-0C9A-AA06-A835B2BE3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96" y="1556792"/>
            <a:ext cx="8594429" cy="38807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adding the carry increment adder to reduce the number of cycles, parameters and power consumption of the turbo encoder.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combination of two ripple adders, and gates exor gates.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Ripple adders is a combination of four full adders with the one full adder carry out put is connected to the input of the other full adder.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AAE69-BF0B-4459-21C1-2FD63CD5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2709" y="6309320"/>
            <a:ext cx="5256584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540B49-CD3A-A1A7-96BE-9DCBA694F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5367338"/>
            <a:ext cx="8594428" cy="56673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INCREMENT ADDER FOR PROPOSED DESIGN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34FD792-74E4-D757-D2D2-73874F6A079A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t="1108" b="1108"/>
          <a:stretch>
            <a:fillRect/>
          </a:stretch>
        </p:blipFill>
        <p:spPr>
          <a:xfrm>
            <a:off x="477789" y="116632"/>
            <a:ext cx="9433048" cy="51434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FAE9E9-F75D-2CD2-1480-EDFE6B86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8428" y="6237312"/>
            <a:ext cx="513885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EF51F70-4906-8868-5A7D-F88C85BB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9" y="1340768"/>
            <a:ext cx="6074219" cy="1944216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3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3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3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3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53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Used</a:t>
            </a: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Verilog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AA3E2A1-B279-0D5E-F382-6FDC0354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1" y="4029608"/>
            <a:ext cx="4392488" cy="983568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Used: </a:t>
            </a: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Xilinx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8F4BFA-E945-7161-3D03-CE25C9BB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1484784"/>
            <a:ext cx="3240360" cy="3528392"/>
          </a:xfrm>
          <a:prstGeom prst="rect">
            <a:avLst/>
          </a:prstGeom>
        </p:spPr>
      </p:pic>
      <p:pic>
        <p:nvPicPr>
          <p:cNvPr id="2" name="Picture 2" descr="TKR College of Engineering And Technology | Hyderabad">
            <a:extLst>
              <a:ext uri="{FF2B5EF4-FFF2-40B4-BE49-F238E27FC236}">
                <a16:creationId xmlns:a16="http://schemas.microsoft.com/office/drawing/2014/main" id="{42814F7F-6885-A028-35BF-DE43CD53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116632"/>
            <a:ext cx="10484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3AEC1-D438-FAAA-E908-49871559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2444" y="6165304"/>
            <a:ext cx="5112567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</a:p>
        </p:txBody>
      </p:sp>
    </p:spTree>
    <p:extLst>
      <p:ext uri="{BB962C8B-B14F-4D97-AF65-F5344CB8AC3E}">
        <p14:creationId xmlns:p14="http://schemas.microsoft.com/office/powerpoint/2010/main" val="13352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4064F-4099-ADAD-58CF-86F8D6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924" y="5855799"/>
            <a:ext cx="8594428" cy="5667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Schematic Diagram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62CA25-A372-3AF0-F319-E0431281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4532" y="6422537"/>
            <a:ext cx="511256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63B7A-4917-E000-A39E-9C4CE01B6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120479"/>
            <a:ext cx="5486400" cy="573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75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49AE8F5-1B7C-BA5C-5E6D-1BF85565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1" y="4509120"/>
            <a:ext cx="8594428" cy="56673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SIMULATED WAVE FORMS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932AFE9B-6FE8-DDBD-BAC3-D5B01FD28AAC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/>
          <a:srcRect t="4100" b="4100"/>
          <a:stretch>
            <a:fillRect/>
          </a:stretch>
        </p:blipFill>
        <p:spPr bwMode="auto">
          <a:xfrm>
            <a:off x="1629916" y="666647"/>
            <a:ext cx="8594429" cy="384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44B1D92-9585-F7CC-6B82-36F087CE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0436" y="6194598"/>
            <a:ext cx="519339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DC51-5129-60C1-9F62-4368342B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4221088"/>
            <a:ext cx="8594428" cy="56673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Clock Pulses Comparison table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9BD861E-2F09-BA05-3C98-010FF1D2383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/>
          <a:srcRect/>
          <a:stretch/>
        </p:blipFill>
        <p:spPr bwMode="auto">
          <a:xfrm>
            <a:off x="1701924" y="1317442"/>
            <a:ext cx="7937534" cy="274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AD285-DE7B-5C8E-D740-0826DB92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38428" y="6165304"/>
            <a:ext cx="511256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32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2869-BC20-88E0-4CB3-8BB9134A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clock pulses comparison bar graph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E016006-82E6-DD4B-CF57-569BA137C99F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4162" t="16117" r="3432" b="13572"/>
          <a:stretch/>
        </p:blipFill>
        <p:spPr bwMode="auto">
          <a:xfrm>
            <a:off x="1252025" y="476672"/>
            <a:ext cx="7992888" cy="3978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FD88-DD0A-DDFD-9C17-B9CF0722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2" y="6198765"/>
            <a:ext cx="511256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3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D5BD-1A20-7955-6441-E0E80AE43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4093024"/>
            <a:ext cx="8594428" cy="56673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No.of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Lut’s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Comparison Table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A30F6B4F-A33D-EE7A-AE77-648E1F5729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" r="762"/>
          <a:stretch/>
        </p:blipFill>
        <p:spPr>
          <a:xfrm>
            <a:off x="1485900" y="1489648"/>
            <a:ext cx="8081550" cy="260337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78FB0-4AE7-9BAD-0249-8CD2B9CA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1796" y="6248400"/>
            <a:ext cx="518457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6C6-3AE0-CAD0-C4B7-34FF57F2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609600"/>
            <a:ext cx="7857695" cy="8031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7901-3B31-A588-8AB7-15BD297C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556792"/>
            <a:ext cx="8313475" cy="44620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In-Vehicle System(IVS)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Turbo encoder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the Turbo encoder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pic>
        <p:nvPicPr>
          <p:cNvPr id="4" name="Picture 2" descr="TKR College of Engineering And Technology | Hyderabad">
            <a:extLst>
              <a:ext uri="{FF2B5EF4-FFF2-40B4-BE49-F238E27FC236}">
                <a16:creationId xmlns:a16="http://schemas.microsoft.com/office/drawing/2014/main" id="{4ECBD2B9-BF39-29E7-02F6-AAD3D40F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88640"/>
            <a:ext cx="133653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6CFBD-F8E0-7278-5C7D-3ED26DE43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700807"/>
            <a:ext cx="3721596" cy="32267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F3C78-CBB8-88A1-0726-1D7F7BB1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084" y="6065837"/>
            <a:ext cx="921085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71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F3A3-D68D-66A4-C4FE-4EA6A251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LUT comparison bar graph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30D918-D41E-8C65-ABDC-B6A09A155E97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/>
          <a:srcRect l="2275" t="4955" r="3049" b="5414"/>
          <a:stretch/>
        </p:blipFill>
        <p:spPr>
          <a:xfrm>
            <a:off x="837827" y="260648"/>
            <a:ext cx="8136905" cy="41764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68529-2F28-5F5D-4075-38462F3E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2" y="6253931"/>
            <a:ext cx="511256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7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1454-5306-FAB9-4A1F-57AC8A964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084" y="908720"/>
            <a:ext cx="6129503" cy="10216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D4BE-64EF-CDC5-C583-06582AFE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parameters of the turbo encoder.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secure.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power consumption.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clock pulses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4" name="Picture 2" descr="TKR College of Engineering And Technology | Hyderabad">
            <a:extLst>
              <a:ext uri="{FF2B5EF4-FFF2-40B4-BE49-F238E27FC236}">
                <a16:creationId xmlns:a16="http://schemas.microsoft.com/office/drawing/2014/main" id="{C4DB9AA8-FBAB-C300-0424-2D4BD59E7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5"/>
            <a:ext cx="10484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43EF2-1BB3-765F-D340-27DBCEEB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06835" y="6258572"/>
            <a:ext cx="6295972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5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A2891-8019-24E0-BC40-FB3B76E6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52" y="476672"/>
            <a:ext cx="6650213" cy="7920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4FB174-B114-EB5D-A5B4-CB986B6EF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412776"/>
            <a:ext cx="8594429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IVS(in vehicle system) to send the MSD(minimum set of data) like GPS and VIN(vehicle identification number) to the receiver.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the information safely by increasing the bites length.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save the more lives in accidents by send the vehicle information to the near emergency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car accident.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the information about the vehicle accidents.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TKR College of Engineering And Technology | Hyderabad">
            <a:extLst>
              <a:ext uri="{FF2B5EF4-FFF2-40B4-BE49-F238E27FC236}">
                <a16:creationId xmlns:a16="http://schemas.microsoft.com/office/drawing/2014/main" id="{EC517F03-F213-D1B3-7087-3DCEE8877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280"/>
            <a:ext cx="104849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0625F4-788F-9260-205B-677CFF89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2" y="6198765"/>
            <a:ext cx="5049382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4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FF11A2-66DD-8F21-D0BF-226E676F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CONCLUSION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AB7D5B-239C-368B-A02F-BE7FB2B7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1556792"/>
            <a:ext cx="8594429" cy="448457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Turbo encoder module using carry increment adder is designed and implemented to be an embedded module in the IVS modem.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Xilinx tools and Verilog HDL are employed to design and simulate the module. Both serial and parallel computation techniques are studied for the encoding process.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shown that the parallel computation can improve the chip size and processing time of the module.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Comparing with the serial computation technique, the parallel computation encoding, using only 22 clock pulses and it improves the processing time by and logic utilization by 9218 clock pulses.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Additionally the proposed structure reduced area and power also. The processing time enhancement can be seen in both simulation and analyzing the chip processing.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F1E29-9C1E-B48A-43B3-0C7A905A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78896" y="6248400"/>
            <a:ext cx="6295972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7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372E-7405-EF07-52C6-FEC72F93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FUTURESCOPE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6A9E-D28A-07ED-8A50-2CA72869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1556792"/>
            <a:ext cx="8594429" cy="4484571"/>
          </a:xfrm>
        </p:spPr>
        <p:txBody>
          <a:bodyPr>
            <a:normAutofit fontScale="85000" lnSpcReduction="20000"/>
          </a:bodyPr>
          <a:lstStyle/>
          <a:p>
            <a:pPr algn="just" fontAlgn="base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Turbo encoders are error-correcting codes with performance close to the Shannon theoretical limit [SHA]. The encoder is formed by the parallel concatenation of two convolution codes separated by 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interleaver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permuter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this project, I modeled and implemented a turbo encoder using magnitude comparator scheme using serial and parallel computing algorithm.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advantage of turbo codes over existing coding schemes is that it attains a very low BER at low signal-to-noise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ratios,so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it will be used in used in communications . This makes it suitable for wireless applications where low transmission power is desired. However, the performance of turbo encodes on Rayleigh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Ricean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fading channels remain an active subject of research.</a:t>
            </a:r>
          </a:p>
          <a:p>
            <a:pPr algn="just" fontAlgn="base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portability of this code to Advanced Design System (ADS) would be very beneficial for code re-usability and also the synthesis capability of ADS would result in faster product development.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EAD35-206C-82C8-29F1-07EC34D3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26460" y="6248400"/>
            <a:ext cx="6295972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2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B7EC-3149-49E4-892F-1F4B9910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58" y="476672"/>
            <a:ext cx="8594429" cy="100811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1647-F95A-86AF-6EA9-640DC687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1556792"/>
            <a:ext cx="8594429" cy="4484571"/>
          </a:xfrm>
        </p:spPr>
        <p:txBody>
          <a:bodyPr>
            <a:normAutofit/>
          </a:bodyPr>
          <a:lstStyle/>
          <a:p>
            <a:pPr algn="l"/>
            <a:endParaRPr lang="en-IN" b="0" i="0" dirty="0">
              <a:solidFill>
                <a:srgbClr val="000000"/>
              </a:solidFill>
              <a:effectLst/>
              <a:latin typeface="ff2"/>
            </a:endParaRP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eCall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transfer; in-band modem solution; general description,” 3GPP, Tech. Rep. TS26.267.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[2]C. Studer, C.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Benkeser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Belfanti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Q. Huang “Design and Implementation of a Parallel Turbo-Decoder ASIC for 3GPP-LTE,”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Journal of Solid-state Circuits.,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vol. 46, no. 1, pp. 8-17, Jan. 2011.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M. Nader and J. Liu, “Design and implementation of CRC module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ofeCall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in-vehicle system on FPGA,”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SAE Technical 2015-01-2844,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2015, doi:10.4271/2015-01-2844.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“Technical Specification Group Radio Access Network; Multiplexing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andchannel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coding (FDD),” 3GPP, Tech. Rep. TS22.212.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[5]D. Viktor, K. Michal, and D.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Milan“Impact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trellis termination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onperformance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turbo codes,” in </a:t>
            </a:r>
            <a:r>
              <a:rPr lang="en-IN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ELEKTRO,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2016, pp.48-51.</a:t>
            </a:r>
          </a:p>
        </p:txBody>
      </p:sp>
      <p:pic>
        <p:nvPicPr>
          <p:cNvPr id="4" name="Picture 2" descr="TKR College of Engineering And Technology | Hyderabad">
            <a:extLst>
              <a:ext uri="{FF2B5EF4-FFF2-40B4-BE49-F238E27FC236}">
                <a16:creationId xmlns:a16="http://schemas.microsoft.com/office/drawing/2014/main" id="{D4C63BE6-0436-ED15-6ACA-2745CD6E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88640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B3064-8EEB-30C0-09FE-CE2B2885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2" y="6064481"/>
            <a:ext cx="5049382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AC1B-F111-6E43-FAD3-A4439AFE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204" y="2330553"/>
            <a:ext cx="5049384" cy="1170455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4" name="Picture 2" descr="TKR College of Engineering And Technology | Hyderabad">
            <a:extLst>
              <a:ext uri="{FF2B5EF4-FFF2-40B4-BE49-F238E27FC236}">
                <a16:creationId xmlns:a16="http://schemas.microsoft.com/office/drawing/2014/main" id="{4404B37F-AE90-4BF7-3565-7A244787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" y="276577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5F5E5-9C66-F6B3-C11F-3DB3CA72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584684"/>
            <a:ext cx="3816424" cy="52205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C8344-838E-B197-6BFA-70FFBFA1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2" y="6165304"/>
            <a:ext cx="5256584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0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9A26-D5C8-A114-AB7C-F73004CB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22" y="1052736"/>
            <a:ext cx="8115465" cy="122413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64A7-1525-F43B-7FE0-E6CFDEC8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5" y="2132856"/>
            <a:ext cx="8280920" cy="3240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 of the project is reduce the number of the cycles.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we are designing the Turbo encoder using  carry increment adder(CIA) and these are implemented in Verilog HDL.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 and circuit synthesis has been done using XILINX ISE 14.7.</a:t>
            </a:r>
          </a:p>
        </p:txBody>
      </p:sp>
      <p:pic>
        <p:nvPicPr>
          <p:cNvPr id="4" name="Picture 2" descr="TKR College of Engineering And Technology | Hyderabad">
            <a:extLst>
              <a:ext uri="{FF2B5EF4-FFF2-40B4-BE49-F238E27FC236}">
                <a16:creationId xmlns:a16="http://schemas.microsoft.com/office/drawing/2014/main" id="{39F1969F-B119-C078-1DB0-8FFE76ED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88640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A152-762D-E319-7248-90BA00B6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2004" y="6165304"/>
            <a:ext cx="8945647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8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8C81D1-164C-1A87-7CAB-C2EDC88B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42" y="1052736"/>
            <a:ext cx="8019045" cy="877664"/>
          </a:xfrm>
        </p:spPr>
        <p:txBody>
          <a:bodyPr/>
          <a:lstStyle/>
          <a:p>
            <a:r>
              <a:rPr lang="en-IN" dirty="0"/>
              <a:t>                 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081BC-5BB6-E072-4DBB-7B63CEDBE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2060848"/>
            <a:ext cx="8856984" cy="374441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European emergency call 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eCall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system is designed to save more lives in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vehicle accidents.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governmental mandatory system that is to be implemented by March 2018 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EU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eCall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provides an immediate voice and data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between the vehicles and an emergency center after car accidents.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eCall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main parts includes the in-vehicle system (IVS).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TKR College of Engineering And Technology | Hyderabad">
            <a:extLst>
              <a:ext uri="{FF2B5EF4-FFF2-40B4-BE49-F238E27FC236}">
                <a16:creationId xmlns:a16="http://schemas.microsoft.com/office/drawing/2014/main" id="{1E83AA1F-5FDF-F8D3-9DE7-6D10F379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" y="276577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262D54-10BA-B790-6CEC-C9F077E0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2444" y="6144290"/>
            <a:ext cx="5095914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610C-5A44-C364-3E52-F1D8C226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122" y="980728"/>
            <a:ext cx="8115465" cy="949672"/>
          </a:xfrm>
        </p:spPr>
        <p:txBody>
          <a:bodyPr/>
          <a:lstStyle/>
          <a:p>
            <a:pPr algn="just"/>
            <a:r>
              <a:rPr lang="en-IN" dirty="0"/>
              <a:t>   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IN-VEHICLE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FD23-C256-46FF-B617-BA12549A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2420888"/>
            <a:ext cx="8568952" cy="4437112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IVS activates the data channel automatically when a car accident occurs.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IVS collects the minimum set of data (MSD) that includes GPS coordinates, the VIN number, and all required data for an emergency accident.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IVS modem employ multiple modules for the MSD signal. The IVS employs a Turbo encoder as a forward error correcting (FEC).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Turbo encoder implements the digital data encoding technique in 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transmissions.        </a:t>
            </a:r>
          </a:p>
          <a:p>
            <a:pPr marL="0" indent="0" algn="just">
              <a:buNone/>
            </a:pPr>
            <a:br>
              <a:rPr lang="en-US" sz="2400" dirty="0"/>
            </a:br>
            <a:r>
              <a:rPr lang="en-US" sz="4200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2" descr="TKR College of Engineering And Technology | Hyderabad">
            <a:extLst>
              <a:ext uri="{FF2B5EF4-FFF2-40B4-BE49-F238E27FC236}">
                <a16:creationId xmlns:a16="http://schemas.microsoft.com/office/drawing/2014/main" id="{1D7A9E34-4A2F-B46D-B1AE-B085A0477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88640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470DE-92AC-D4BF-3FAA-3FAF9F43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0436" y="6165304"/>
            <a:ext cx="5112568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33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2EA54C-F50F-5D49-A10D-BFFC5AD4B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52" y="4581128"/>
            <a:ext cx="5328592" cy="78621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4000" dirty="0"/>
              <a:t> </a:t>
            </a:r>
            <a:r>
              <a:rPr lang="en-IN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IVS block diagram</a:t>
            </a:r>
          </a:p>
        </p:txBody>
      </p:sp>
      <p:pic>
        <p:nvPicPr>
          <p:cNvPr id="2" name="Picture 2" descr="TKR College of Engineering And Technology | Hyderabad">
            <a:extLst>
              <a:ext uri="{FF2B5EF4-FFF2-40B4-BE49-F238E27FC236}">
                <a16:creationId xmlns:a16="http://schemas.microsoft.com/office/drawing/2014/main" id="{5AE0BA6E-16F0-D08F-ED5E-E87EE95DB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88640"/>
            <a:ext cx="115076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F56804-BCCA-492F-E42B-B463E7BDB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3812" y="1490662"/>
            <a:ext cx="9301742" cy="30996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E08F029F-3D19-673F-C02D-635F818ABCF4}"/>
              </a:ext>
            </a:extLst>
          </p:cNvPr>
          <p:cNvSpPr/>
          <p:nvPr/>
        </p:nvSpPr>
        <p:spPr>
          <a:xfrm>
            <a:off x="925914" y="1638023"/>
            <a:ext cx="288032" cy="280831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04439-E8BE-5AFA-A5DD-F39594B5C175}"/>
              </a:ext>
            </a:extLst>
          </p:cNvPr>
          <p:cNvCxnSpPr>
            <a:cxnSpLocks/>
          </p:cNvCxnSpPr>
          <p:nvPr/>
        </p:nvCxnSpPr>
        <p:spPr>
          <a:xfrm>
            <a:off x="1156122" y="2608721"/>
            <a:ext cx="3557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9F317A-F770-55B4-3903-8B3C6C9AC815}"/>
              </a:ext>
            </a:extLst>
          </p:cNvPr>
          <p:cNvSpPr/>
          <p:nvPr/>
        </p:nvSpPr>
        <p:spPr>
          <a:xfrm>
            <a:off x="1508097" y="1820689"/>
            <a:ext cx="556476" cy="1728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ECU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6EA18-7ED6-1106-D9FF-F4969EEA6938}"/>
              </a:ext>
            </a:extLst>
          </p:cNvPr>
          <p:cNvSpPr/>
          <p:nvPr/>
        </p:nvSpPr>
        <p:spPr>
          <a:xfrm>
            <a:off x="2196413" y="1586613"/>
            <a:ext cx="5549491" cy="2808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E46C19-B18D-6746-9F7A-3B83229FF5D6}"/>
              </a:ext>
            </a:extLst>
          </p:cNvPr>
          <p:cNvSpPr/>
          <p:nvPr/>
        </p:nvSpPr>
        <p:spPr>
          <a:xfrm>
            <a:off x="2445299" y="1979108"/>
            <a:ext cx="1076755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4EDE6-7244-D174-446B-02530C4A308B}"/>
              </a:ext>
            </a:extLst>
          </p:cNvPr>
          <p:cNvSpPr/>
          <p:nvPr/>
        </p:nvSpPr>
        <p:spPr>
          <a:xfrm>
            <a:off x="3872084" y="1874035"/>
            <a:ext cx="1296144" cy="7862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Turbo Encoder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8869AA-7950-E296-9EE0-B2A53222E6D1}"/>
              </a:ext>
            </a:extLst>
          </p:cNvPr>
          <p:cNvSpPr/>
          <p:nvPr/>
        </p:nvSpPr>
        <p:spPr>
          <a:xfrm>
            <a:off x="5681681" y="1960649"/>
            <a:ext cx="145681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C80F80-257C-9D86-611B-5F7E9DBFDF9A}"/>
              </a:ext>
            </a:extLst>
          </p:cNvPr>
          <p:cNvSpPr/>
          <p:nvPr/>
        </p:nvSpPr>
        <p:spPr>
          <a:xfrm>
            <a:off x="4061534" y="3351114"/>
            <a:ext cx="1456814" cy="936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BCH Decoder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D55EF-E05F-277B-F365-C8F6E82CA21E}"/>
              </a:ext>
            </a:extLst>
          </p:cNvPr>
          <p:cNvSpPr/>
          <p:nvPr/>
        </p:nvSpPr>
        <p:spPr>
          <a:xfrm>
            <a:off x="5886167" y="3422512"/>
            <a:ext cx="1600830" cy="786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Demodulator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A3D0C-C170-19D1-1F53-FE4D0420E6D6}"/>
              </a:ext>
            </a:extLst>
          </p:cNvPr>
          <p:cNvSpPr/>
          <p:nvPr/>
        </p:nvSpPr>
        <p:spPr>
          <a:xfrm>
            <a:off x="7987900" y="1920177"/>
            <a:ext cx="1031844" cy="2526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3F52482-1A97-3A9F-3411-3C9F481802DA}"/>
              </a:ext>
            </a:extLst>
          </p:cNvPr>
          <p:cNvSpPr/>
          <p:nvPr/>
        </p:nvSpPr>
        <p:spPr>
          <a:xfrm rot="10800000">
            <a:off x="9241555" y="1582449"/>
            <a:ext cx="360040" cy="426170"/>
          </a:xfrm>
          <a:prstGeom prst="triangle">
            <a:avLst>
              <a:gd name="adj" fmla="val 448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D83689-3208-EC61-AC4A-82895663721E}"/>
              </a:ext>
            </a:extLst>
          </p:cNvPr>
          <p:cNvCxnSpPr>
            <a:cxnSpLocks/>
          </p:cNvCxnSpPr>
          <p:nvPr/>
        </p:nvCxnSpPr>
        <p:spPr>
          <a:xfrm>
            <a:off x="9456378" y="1952836"/>
            <a:ext cx="0" cy="48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418064-B3DD-BDC4-42E0-8BA81CAAEBAF}"/>
              </a:ext>
            </a:extLst>
          </p:cNvPr>
          <p:cNvCxnSpPr>
            <a:cxnSpLocks/>
          </p:cNvCxnSpPr>
          <p:nvPr/>
        </p:nvCxnSpPr>
        <p:spPr>
          <a:xfrm>
            <a:off x="9123436" y="2434174"/>
            <a:ext cx="3363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B2775E3-F3FD-9D30-E540-D7361CC0427C}"/>
              </a:ext>
            </a:extLst>
          </p:cNvPr>
          <p:cNvSpPr/>
          <p:nvPr/>
        </p:nvSpPr>
        <p:spPr>
          <a:xfrm>
            <a:off x="9369239" y="2008620"/>
            <a:ext cx="174277" cy="1498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3D54BB-0FD9-F6A7-6F72-4D4CDF2F64F4}"/>
              </a:ext>
            </a:extLst>
          </p:cNvPr>
          <p:cNvSpPr/>
          <p:nvPr/>
        </p:nvSpPr>
        <p:spPr>
          <a:xfrm>
            <a:off x="8916051" y="2352434"/>
            <a:ext cx="207385" cy="163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B0DA23-A287-6835-320A-BDD68C80C835}"/>
              </a:ext>
            </a:extLst>
          </p:cNvPr>
          <p:cNvCxnSpPr/>
          <p:nvPr/>
        </p:nvCxnSpPr>
        <p:spPr>
          <a:xfrm>
            <a:off x="2103710" y="2204864"/>
            <a:ext cx="3415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B04F6E-1F1E-4999-D98A-2FEC69692CB0}"/>
              </a:ext>
            </a:extLst>
          </p:cNvPr>
          <p:cNvCxnSpPr/>
          <p:nvPr/>
        </p:nvCxnSpPr>
        <p:spPr>
          <a:xfrm>
            <a:off x="3525419" y="2204864"/>
            <a:ext cx="34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5175A6-014D-4226-D46C-5B545D7362E8}"/>
              </a:ext>
            </a:extLst>
          </p:cNvPr>
          <p:cNvCxnSpPr/>
          <p:nvPr/>
        </p:nvCxnSpPr>
        <p:spPr>
          <a:xfrm>
            <a:off x="5168228" y="2204864"/>
            <a:ext cx="502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37D140-C437-8973-7797-C305740AE167}"/>
              </a:ext>
            </a:extLst>
          </p:cNvPr>
          <p:cNvCxnSpPr/>
          <p:nvPr/>
        </p:nvCxnSpPr>
        <p:spPr>
          <a:xfrm>
            <a:off x="7154066" y="2267140"/>
            <a:ext cx="779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C8DB73F-234A-AC24-4DCE-41B28C3E89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40920" y="3422512"/>
            <a:ext cx="446980" cy="294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DD17E5-46DA-21FD-3A36-0498F37BA77B}"/>
              </a:ext>
            </a:extLst>
          </p:cNvPr>
          <p:cNvCxnSpPr>
            <a:endCxn id="17" idx="3"/>
          </p:cNvCxnSpPr>
          <p:nvPr/>
        </p:nvCxnSpPr>
        <p:spPr>
          <a:xfrm flipH="1">
            <a:off x="5518348" y="3815617"/>
            <a:ext cx="367819" cy="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D609F59-6288-C09B-01BB-2B8B564A98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2638" y="2853139"/>
            <a:ext cx="1155371" cy="772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7E1EFA-5620-43E1-8B4C-379D2347581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560524" y="3806494"/>
            <a:ext cx="501010" cy="126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BFA61-CB6E-689F-9B3A-BE363A4F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23763" y="6195622"/>
            <a:ext cx="518457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31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CEC4-E59C-D53D-85CB-7808441E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287327"/>
            <a:ext cx="7713679" cy="877664"/>
          </a:xfrm>
        </p:spPr>
        <p:txBody>
          <a:bodyPr/>
          <a:lstStyle/>
          <a:p>
            <a:r>
              <a:rPr lang="en-IN" dirty="0"/>
              <a:t>      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Turbo Encoder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11E4-9F5E-93C8-DBAD-989CD1344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288835"/>
            <a:ext cx="8729622" cy="475252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IVS employs a Turbo encoder module with 1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code rate.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input signal of the turbo encodes is the MSD data.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block length of the MSD data is 1148 bits.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module is the MSD encode data in binary.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turbo coding technique with 1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coding rate, the length of the output is 3456 bits.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Turbo encoder employs a parallel concatenated convolutional code (PCCC).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input data, parity1, and parity2 are 1148 bits.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12 bits of the tail bits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driven from the shift register feedback.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tail bits are applied for end points between the encoded data blocks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TKR College of Engineering And Technology | Hyderabad">
            <a:extLst>
              <a:ext uri="{FF2B5EF4-FFF2-40B4-BE49-F238E27FC236}">
                <a16:creationId xmlns:a16="http://schemas.microsoft.com/office/drawing/2014/main" id="{14267666-162D-86F3-62D1-E2DA9BE0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" y="276577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1CD7-E244-731C-A5E4-06296A27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22204" y="6388110"/>
            <a:ext cx="6552728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85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F38A6-7951-A1D7-7653-4AB00AB8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020" y="5085184"/>
            <a:ext cx="7425646" cy="64807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Turbo encoder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9F1132A-9B5F-FD9F-E056-27F03BA19BC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3" b="-913"/>
          <a:stretch/>
        </p:blipFill>
        <p:spPr>
          <a:xfrm>
            <a:off x="101774" y="816637"/>
            <a:ext cx="8928992" cy="4464496"/>
          </a:xfrm>
        </p:spPr>
      </p:pic>
      <p:pic>
        <p:nvPicPr>
          <p:cNvPr id="13" name="Picture 2" descr="TKR College of Engineering And Technology | Hyderabad">
            <a:extLst>
              <a:ext uri="{FF2B5EF4-FFF2-40B4-BE49-F238E27FC236}">
                <a16:creationId xmlns:a16="http://schemas.microsoft.com/office/drawing/2014/main" id="{D256497F-85A4-9620-8013-31E7CE4BA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" y="276577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66265A-A037-8646-C4F0-4F8D12FA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66420" y="6165304"/>
            <a:ext cx="5184576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9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8E81-8E75-AFE9-C607-1960E084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028" y="980728"/>
            <a:ext cx="6633559" cy="72008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Interleaver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0418-1A52-F368-0D26-40DB4474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872" y="1797071"/>
            <a:ext cx="8594429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Denote the transfer function of the employed PCCC as: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(1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,g1(D)/g0(D)) 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>
              <a:buNone/>
            </a:pP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g1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   </a:t>
            </a:r>
            <a:r>
              <a:rPr lang="en-US" sz="2800" b="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en-US" sz="2800" b="0" i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1  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6" name="Picture 2" descr="TKR College of Engineering And Technology | Hyderabad">
            <a:extLst>
              <a:ext uri="{FF2B5EF4-FFF2-40B4-BE49-F238E27FC236}">
                <a16:creationId xmlns:a16="http://schemas.microsoft.com/office/drawing/2014/main" id="{BB2C0379-BDA3-1EE4-A0F7-6160E6873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" y="188640"/>
            <a:ext cx="1150768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4B3E-E38A-6202-DAEE-C73DCBFD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9996" y="6093296"/>
            <a:ext cx="9377694" cy="365125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Turbo Encoder for In-Vehicle System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Or 8">
            <a:extLst>
              <a:ext uri="{FF2B5EF4-FFF2-40B4-BE49-F238E27FC236}">
                <a16:creationId xmlns:a16="http://schemas.microsoft.com/office/drawing/2014/main" id="{0523AA83-748C-D69C-91B6-7A59F7516AD0}"/>
              </a:ext>
            </a:extLst>
          </p:cNvPr>
          <p:cNvSpPr/>
          <p:nvPr/>
        </p:nvSpPr>
        <p:spPr>
          <a:xfrm>
            <a:off x="3934172" y="4365104"/>
            <a:ext cx="194218" cy="144016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Or 9">
            <a:extLst>
              <a:ext uri="{FF2B5EF4-FFF2-40B4-BE49-F238E27FC236}">
                <a16:creationId xmlns:a16="http://schemas.microsoft.com/office/drawing/2014/main" id="{E333CCF6-EAE5-AA0B-817F-2F1A1931A739}"/>
              </a:ext>
            </a:extLst>
          </p:cNvPr>
          <p:cNvSpPr/>
          <p:nvPr/>
        </p:nvSpPr>
        <p:spPr>
          <a:xfrm>
            <a:off x="4582244" y="4372628"/>
            <a:ext cx="194218" cy="144016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Or 10">
            <a:extLst>
              <a:ext uri="{FF2B5EF4-FFF2-40B4-BE49-F238E27FC236}">
                <a16:creationId xmlns:a16="http://schemas.microsoft.com/office/drawing/2014/main" id="{DFFAD029-D6BE-85C3-5AF9-6F6EE8EF196E}"/>
              </a:ext>
            </a:extLst>
          </p:cNvPr>
          <p:cNvSpPr/>
          <p:nvPr/>
        </p:nvSpPr>
        <p:spPr>
          <a:xfrm>
            <a:off x="3893503" y="4822824"/>
            <a:ext cx="194218" cy="144016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lowchart: Or 11">
            <a:extLst>
              <a:ext uri="{FF2B5EF4-FFF2-40B4-BE49-F238E27FC236}">
                <a16:creationId xmlns:a16="http://schemas.microsoft.com/office/drawing/2014/main" id="{46C3C579-3861-9B7C-B739-B20E6FECFC80}"/>
              </a:ext>
            </a:extLst>
          </p:cNvPr>
          <p:cNvSpPr/>
          <p:nvPr/>
        </p:nvSpPr>
        <p:spPr>
          <a:xfrm>
            <a:off x="4400400" y="4832706"/>
            <a:ext cx="194218" cy="144016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Chip Design for Turbo Encoder Module for In-Vehicle System</Template>
  <TotalTime>561</TotalTime>
  <Words>1491</Words>
  <Application>Microsoft Office PowerPoint</Application>
  <PresentationFormat>Custom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Corbel</vt:lpstr>
      <vt:lpstr>ff2</vt:lpstr>
      <vt:lpstr>NimbusRomNo9L-Regu</vt:lpstr>
      <vt:lpstr>Times New Roman</vt:lpstr>
      <vt:lpstr>Trebuchet MS</vt:lpstr>
      <vt:lpstr>Wingdings</vt:lpstr>
      <vt:lpstr>Wingdings 3</vt:lpstr>
      <vt:lpstr>Facet</vt:lpstr>
      <vt:lpstr>           TKR College of Engineering and Technology                                Department of ECE</vt:lpstr>
      <vt:lpstr>                    CONTENTS</vt:lpstr>
      <vt:lpstr>                   OBJECTIVE</vt:lpstr>
      <vt:lpstr>                  INTRODUCTION</vt:lpstr>
      <vt:lpstr>               IN-VEHICLE SYSTEM</vt:lpstr>
      <vt:lpstr>  The IVS block diagram</vt:lpstr>
      <vt:lpstr>            Turbo Encoder Module</vt:lpstr>
      <vt:lpstr>  The Structure of the Turbo encoder</vt:lpstr>
      <vt:lpstr>        Interleaver </vt:lpstr>
      <vt:lpstr> The output buffer of the Turbo encoder</vt:lpstr>
      <vt:lpstr>DESIGN OF THE TURBO ENCODER MODULE</vt:lpstr>
      <vt:lpstr>Carry Increment Adder</vt:lpstr>
      <vt:lpstr>CARRY INCREMENT ADDER FOR PROPOSED DESIGN</vt:lpstr>
      <vt:lpstr>       Software Tools Used  Language Used: Verilog</vt:lpstr>
      <vt:lpstr>                                     Schematic Diagram </vt:lpstr>
      <vt:lpstr>                               SIMULATED WAVE FORMS</vt:lpstr>
      <vt:lpstr>                             Clock Pulses Comparison table</vt:lpstr>
      <vt:lpstr>                clock pulses comparison bar graph</vt:lpstr>
      <vt:lpstr>                             No.of Lut’s Comparison Table</vt:lpstr>
      <vt:lpstr>                                LUT comparison bar graph</vt:lpstr>
      <vt:lpstr>Advantages</vt:lpstr>
      <vt:lpstr>Applications</vt:lpstr>
      <vt:lpstr>                 CONCLUSION</vt:lpstr>
      <vt:lpstr>                     FUTURESCOPE 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TKR College of Engineering and Technology                       Department of ECE</dc:title>
  <dc:creator>Sai Jagadeesh</dc:creator>
  <cp:lastModifiedBy>Sai Jagadeesh</cp:lastModifiedBy>
  <cp:revision>3</cp:revision>
  <dcterms:created xsi:type="dcterms:W3CDTF">2024-03-03T12:01:24Z</dcterms:created>
  <dcterms:modified xsi:type="dcterms:W3CDTF">2024-12-15T10:41:53Z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