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90" r:id="rId2"/>
    <p:sldId id="291" r:id="rId3"/>
    <p:sldId id="257" r:id="rId4"/>
    <p:sldId id="260" r:id="rId5"/>
    <p:sldId id="263" r:id="rId6"/>
    <p:sldId id="256" r:id="rId7"/>
    <p:sldId id="278" r:id="rId8"/>
    <p:sldId id="279" r:id="rId9"/>
    <p:sldId id="287" r:id="rId10"/>
    <p:sldId id="280" r:id="rId11"/>
    <p:sldId id="292" r:id="rId12"/>
    <p:sldId id="264" r:id="rId13"/>
    <p:sldId id="294" r:id="rId14"/>
    <p:sldId id="284" r:id="rId15"/>
    <p:sldId id="295" r:id="rId16"/>
    <p:sldId id="296" r:id="rId17"/>
    <p:sldId id="271" r:id="rId18"/>
    <p:sldId id="268" r:id="rId19"/>
    <p:sldId id="269" r:id="rId20"/>
    <p:sldId id="273" r:id="rId21"/>
    <p:sldId id="270" r:id="rId22"/>
    <p:sldId id="267" r:id="rId23"/>
    <p:sldId id="281" r:id="rId24"/>
    <p:sldId id="288" r:id="rId25"/>
    <p:sldId id="289" r:id="rId26"/>
    <p:sldId id="286" r:id="rId27"/>
    <p:sldId id="29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0AE"/>
    <a:srgbClr val="9B1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15956-3695-46C8-993F-BDC3A02B6725}" type="datetimeFigureOut">
              <a:rPr lang="en-IN" smtClean="0"/>
              <a:t>01-06-2019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3C16A-BEE8-4DAD-8B81-00A0B6E1A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07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A3C16A-BEE8-4DAD-8B81-00A0B6E1AC4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86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12FB-525F-49AD-9997-0DDEED1D0A2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E62A-6BA6-4BB5-A193-F76F23424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12FB-525F-49AD-9997-0DDEED1D0A2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E62A-6BA6-4BB5-A193-F76F23424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12FB-525F-49AD-9997-0DDEED1D0A2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E62A-6BA6-4BB5-A193-F76F23424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12FB-525F-49AD-9997-0DDEED1D0A2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E62A-6BA6-4BB5-A193-F76F23424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12FB-525F-49AD-9997-0DDEED1D0A2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E62A-6BA6-4BB5-A193-F76F23424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12FB-525F-49AD-9997-0DDEED1D0A2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E62A-6BA6-4BB5-A193-F76F23424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12FB-525F-49AD-9997-0DDEED1D0A2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E62A-6BA6-4BB5-A193-F76F23424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12FB-525F-49AD-9997-0DDEED1D0A2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E62A-6BA6-4BB5-A193-F76F23424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12FB-525F-49AD-9997-0DDEED1D0A2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E62A-6BA6-4BB5-A193-F76F234243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12FB-525F-49AD-9997-0DDEED1D0A2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BE62A-6BA6-4BB5-A193-F76F234243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12FB-525F-49AD-9997-0DDEED1D0A20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BE62A-6BA6-4BB5-A193-F76F234243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67BE62A-6BA6-4BB5-A193-F76F2342430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F1112FB-525F-49AD-9997-0DDEED1D0A20}" type="datetimeFigureOut">
              <a:rPr lang="en-US" smtClean="0"/>
              <a:t>6/1/2019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.thesmartbridg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ayes'_theorem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en.wikipedia.org/wiki/Logistic_function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blogo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762000"/>
            <a:ext cx="38862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14400" y="3429000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TEAM MEMBERS:</a:t>
            </a:r>
            <a:endParaRPr lang="en-US" dirty="0"/>
          </a:p>
          <a:p>
            <a:r>
              <a:rPr lang="en-US" b="1" dirty="0"/>
              <a:t>	</a:t>
            </a:r>
            <a:r>
              <a:rPr lang="en-US" b="1" dirty="0" err="1"/>
              <a:t>M.Ramya</a:t>
            </a:r>
            <a:r>
              <a:rPr lang="en-US" b="1" dirty="0"/>
              <a:t> (JNTUHCEH)</a:t>
            </a:r>
            <a:r>
              <a:rPr lang="en-US" dirty="0"/>
              <a:t> </a:t>
            </a:r>
          </a:p>
          <a:p>
            <a:pPr lvl="0"/>
            <a:r>
              <a:rPr lang="en-US" b="1" dirty="0"/>
              <a:t>	A. </a:t>
            </a:r>
            <a:r>
              <a:rPr lang="en-US" b="1" dirty="0" err="1"/>
              <a:t>Sai</a:t>
            </a:r>
            <a:r>
              <a:rPr lang="en-US" b="1" dirty="0"/>
              <a:t> </a:t>
            </a:r>
            <a:r>
              <a:rPr lang="en-US" b="1" dirty="0" err="1"/>
              <a:t>Joshitha</a:t>
            </a:r>
            <a:r>
              <a:rPr lang="en-US" b="1" dirty="0"/>
              <a:t> (JNTUHCEH)</a:t>
            </a:r>
            <a:r>
              <a:rPr lang="en-US" dirty="0"/>
              <a:t> </a:t>
            </a:r>
          </a:p>
          <a:p>
            <a:pPr lvl="0"/>
            <a:r>
              <a:rPr lang="en-US" b="1" dirty="0"/>
              <a:t>	T. </a:t>
            </a:r>
            <a:r>
              <a:rPr lang="en-US" b="1" dirty="0" err="1"/>
              <a:t>Indu</a:t>
            </a:r>
            <a:r>
              <a:rPr lang="en-US" b="1" dirty="0"/>
              <a:t> (JNTUHCEH)</a:t>
            </a:r>
            <a:r>
              <a:rPr lang="en-US" dirty="0"/>
              <a:t> </a:t>
            </a:r>
          </a:p>
          <a:p>
            <a:pPr lvl="0"/>
            <a:r>
              <a:rPr lang="en-US" b="1" dirty="0"/>
              <a:t>	</a:t>
            </a:r>
            <a:r>
              <a:rPr lang="en-US" b="1" dirty="0" err="1"/>
              <a:t>Md.Hafiza</a:t>
            </a:r>
            <a:r>
              <a:rPr lang="en-US" b="1" dirty="0"/>
              <a:t> </a:t>
            </a:r>
            <a:r>
              <a:rPr lang="en-US" b="1" dirty="0" err="1"/>
              <a:t>Rizwana</a:t>
            </a:r>
            <a:r>
              <a:rPr lang="en-US" b="1" dirty="0"/>
              <a:t> (Sri Vishnu Engineering College for Women)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55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Brief explanation of the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535113"/>
            <a:ext cx="3657600" cy="639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VISUALIZATION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7315200" cy="17510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visualization is the graphical representation of information and data. </a:t>
            </a:r>
          </a:p>
          <a:p>
            <a:r>
              <a:rPr lang="en-US" dirty="0"/>
              <a:t>By using visual elements like charts, graphs, and maps, data visualization tools provide an accessible way to see and understand trends, outliers, and patterns in data.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508" y="3810000"/>
            <a:ext cx="3657600" cy="63976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FEATURE SELECTION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400" y="4691429"/>
            <a:ext cx="7315200" cy="14430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Feature Selection is the process where you automatically or manually </a:t>
            </a:r>
            <a:r>
              <a:rPr lang="en-US" b="1" dirty="0"/>
              <a:t>select</a:t>
            </a:r>
            <a:r>
              <a:rPr lang="en-US" dirty="0"/>
              <a:t> those </a:t>
            </a:r>
            <a:r>
              <a:rPr lang="en-US" dirty="0" err="1"/>
              <a:t>featureswhich</a:t>
            </a:r>
            <a:r>
              <a:rPr lang="en-US" dirty="0"/>
              <a:t> contribute most to your prediction variable or output in which you are interested in.</a:t>
            </a:r>
          </a:p>
          <a:p>
            <a:r>
              <a:rPr lang="en-US" dirty="0"/>
              <a:t> Having irrelevant features in your data can decrease the accuracy of the models and make your model learn based on irrelevant features.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BE474-0332-4435-8181-4298D13289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217619"/>
            <a:ext cx="2620106" cy="147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48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09600"/>
            <a:ext cx="7772400" cy="6019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9400" y="457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OF ATTRIBUTES</a:t>
            </a:r>
          </a:p>
        </p:txBody>
      </p:sp>
    </p:spTree>
    <p:extLst>
      <p:ext uri="{BB962C8B-B14F-4D97-AF65-F5344CB8AC3E}">
        <p14:creationId xmlns:p14="http://schemas.microsoft.com/office/powerpoint/2010/main" val="355681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Common Machine Learning Algorithms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CLASSIFICATION:</a:t>
            </a:r>
          </a:p>
          <a:p>
            <a:pPr marL="0" indent="0">
              <a:buNone/>
            </a:pPr>
            <a:r>
              <a:rPr lang="en-US" dirty="0"/>
              <a:t>	Logistic Regression(SL)</a:t>
            </a:r>
          </a:p>
          <a:p>
            <a:pPr marL="0" indent="0">
              <a:buNone/>
            </a:pPr>
            <a:r>
              <a:rPr lang="en-US" dirty="0"/>
              <a:t>	Decision Tree (SL)</a:t>
            </a:r>
          </a:p>
          <a:p>
            <a:pPr marL="0" indent="0">
              <a:buNone/>
            </a:pPr>
            <a:r>
              <a:rPr lang="en-US" dirty="0"/>
              <a:t>	SVM [Support Vector Machine](SL)</a:t>
            </a:r>
          </a:p>
          <a:p>
            <a:pPr marL="0" indent="0">
              <a:buNone/>
            </a:pPr>
            <a:r>
              <a:rPr lang="en-US" dirty="0"/>
              <a:t>	Naive Bayes (SL)</a:t>
            </a:r>
          </a:p>
          <a:p>
            <a:pPr marL="0" indent="0">
              <a:buNone/>
            </a:pPr>
            <a:r>
              <a:rPr lang="en-US" dirty="0"/>
              <a:t>	KNN[K-Nearest </a:t>
            </a:r>
            <a:r>
              <a:rPr lang="en-US" dirty="0" err="1"/>
              <a:t>Neighbourhood</a:t>
            </a:r>
            <a:r>
              <a:rPr lang="en-US" dirty="0"/>
              <a:t>] (SL)</a:t>
            </a:r>
          </a:p>
          <a:p>
            <a:pPr marL="0" indent="0">
              <a:buNone/>
            </a:pPr>
            <a:r>
              <a:rPr lang="en-US" dirty="0"/>
              <a:t>	Random Forest (SL)</a:t>
            </a:r>
          </a:p>
          <a:p>
            <a:r>
              <a:rPr lang="en-US" b="1" dirty="0"/>
              <a:t>REGRESSION:</a:t>
            </a:r>
          </a:p>
          <a:p>
            <a:pPr marL="0" indent="0">
              <a:buNone/>
            </a:pPr>
            <a:r>
              <a:rPr lang="en-US" dirty="0"/>
              <a:t>	Linear Regression (SL)</a:t>
            </a:r>
          </a:p>
          <a:p>
            <a:pPr marL="0" indent="0">
              <a:buNone/>
            </a:pPr>
            <a:r>
              <a:rPr lang="en-US" dirty="0"/>
              <a:t>	Multiple Regression(SL)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83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7598EB-773A-4CB3-8704-CF6550B6A569}"/>
              </a:ext>
            </a:extLst>
          </p:cNvPr>
          <p:cNvSpPr/>
          <p:nvPr/>
        </p:nvSpPr>
        <p:spPr>
          <a:xfrm>
            <a:off x="609600" y="1447800"/>
            <a:ext cx="759874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Is this a regression task or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 a classification task?</a:t>
            </a:r>
            <a:endParaRPr lang="en-IN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024B2-4F96-4C6F-BF33-28FC8A4DC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733800"/>
            <a:ext cx="4275343" cy="210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6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CLASSIFICATION?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676400"/>
            <a:ext cx="84582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There are models which will treat each class of the wine separately and their aim is to find decision boundaries  that work well for new unseen data.</a:t>
            </a:r>
          </a:p>
          <a:p>
            <a:r>
              <a:rPr lang="en-US" sz="2000" dirty="0"/>
              <a:t>These are the classifiers. </a:t>
            </a:r>
          </a:p>
          <a:p>
            <a:r>
              <a:rPr lang="en-US" sz="2000" dirty="0"/>
              <a:t>On the other hand we have models which are able to predict in between numbers and thus have as output 5.4 or 7.1 instead of pure classes. These are the regressors.</a:t>
            </a:r>
          </a:p>
          <a:p>
            <a:r>
              <a:rPr lang="en-US" sz="2000" dirty="0"/>
              <a:t> In this project we are exploring </a:t>
            </a:r>
            <a:r>
              <a:rPr lang="en-US" sz="3600" b="1" dirty="0"/>
              <a:t>classifiers.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2CF4B7-975B-4D32-98B5-A79E1C48B08B}"/>
              </a:ext>
            </a:extLst>
          </p:cNvPr>
          <p:cNvCxnSpPr/>
          <p:nvPr/>
        </p:nvCxnSpPr>
        <p:spPr>
          <a:xfrm>
            <a:off x="4572000" y="4419600"/>
            <a:ext cx="0" cy="6096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F11D7A-F93E-4FC4-8F26-224D2A257C73}"/>
              </a:ext>
            </a:extLst>
          </p:cNvPr>
          <p:cNvCxnSpPr>
            <a:cxnSpLocks/>
          </p:cNvCxnSpPr>
          <p:nvPr/>
        </p:nvCxnSpPr>
        <p:spPr>
          <a:xfrm>
            <a:off x="2438400" y="5029200"/>
            <a:ext cx="45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044052-45AF-4DD8-974E-2352A5C979B7}"/>
              </a:ext>
            </a:extLst>
          </p:cNvPr>
          <p:cNvCxnSpPr/>
          <p:nvPr/>
        </p:nvCxnSpPr>
        <p:spPr>
          <a:xfrm>
            <a:off x="2438400" y="5029200"/>
            <a:ext cx="0" cy="510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0F793D-825F-45AB-8DBE-C8CC0D0045E3}"/>
              </a:ext>
            </a:extLst>
          </p:cNvPr>
          <p:cNvCxnSpPr/>
          <p:nvPr/>
        </p:nvCxnSpPr>
        <p:spPr>
          <a:xfrm>
            <a:off x="7010400" y="5029200"/>
            <a:ext cx="0" cy="495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3A91E-05BD-4DC9-8135-24364C257785}"/>
              </a:ext>
            </a:extLst>
          </p:cNvPr>
          <p:cNvSpPr/>
          <p:nvPr/>
        </p:nvSpPr>
        <p:spPr>
          <a:xfrm>
            <a:off x="1562101" y="5539581"/>
            <a:ext cx="1796515" cy="921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0970E4-D4B8-408E-A8A8-3F907D6EF9AC}"/>
              </a:ext>
            </a:extLst>
          </p:cNvPr>
          <p:cNvSpPr/>
          <p:nvPr/>
        </p:nvSpPr>
        <p:spPr>
          <a:xfrm>
            <a:off x="5867400" y="5583115"/>
            <a:ext cx="2285999" cy="741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Multi class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 classifiers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DC78C1-EA17-47B2-BC9E-52310B96594B}"/>
              </a:ext>
            </a:extLst>
          </p:cNvPr>
          <p:cNvSpPr txBox="1"/>
          <p:nvPr/>
        </p:nvSpPr>
        <p:spPr>
          <a:xfrm>
            <a:off x="1702780" y="5624320"/>
            <a:ext cx="114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Binary classifiers</a:t>
            </a:r>
          </a:p>
        </p:txBody>
      </p:sp>
    </p:spTree>
    <p:extLst>
      <p:ext uri="{BB962C8B-B14F-4D97-AF65-F5344CB8AC3E}">
        <p14:creationId xmlns:p14="http://schemas.microsoft.com/office/powerpoint/2010/main" val="351046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41CD9F-CDBE-4242-8DDF-D70E5EA274CA}"/>
              </a:ext>
            </a:extLst>
          </p:cNvPr>
          <p:cNvSpPr txBox="1"/>
          <p:nvPr/>
        </p:nvSpPr>
        <p:spPr>
          <a:xfrm>
            <a:off x="914400" y="609600"/>
            <a:ext cx="6934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Arial Black" panose="020B0A04020102020204" pitchFamily="34" charset="0"/>
              </a:rPr>
              <a:t>MULTI CLASS CLASSIFIERS:</a:t>
            </a:r>
            <a:endParaRPr lang="en-IN" sz="2800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787A5-2A37-4169-8541-F7644A4E0E4C}"/>
              </a:ext>
            </a:extLst>
          </p:cNvPr>
          <p:cNvSpPr txBox="1"/>
          <p:nvPr/>
        </p:nvSpPr>
        <p:spPr>
          <a:xfrm>
            <a:off x="940776" y="1276446"/>
            <a:ext cx="55362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K Nearest Neighbours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Decision tree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Support Vector Machine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Random Forest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Gaussian Naïve Bayes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D20B2-B198-4685-B613-EB4992909832}"/>
              </a:ext>
            </a:extLst>
          </p:cNvPr>
          <p:cNvSpPr txBox="1"/>
          <p:nvPr/>
        </p:nvSpPr>
        <p:spPr>
          <a:xfrm>
            <a:off x="896815" y="3505200"/>
            <a:ext cx="5993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Arial Black" panose="020B0A04020102020204" pitchFamily="34" charset="0"/>
              </a:rPr>
              <a:t>BINARY CLASSIFIERS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36D8D-506B-4E49-9069-F5C0CDC25DD6}"/>
              </a:ext>
            </a:extLst>
          </p:cNvPr>
          <p:cNvSpPr txBox="1"/>
          <p:nvPr/>
        </p:nvSpPr>
        <p:spPr>
          <a:xfrm>
            <a:off x="914400" y="44196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Logistic Regression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Random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BF3510-6EFE-44DE-B959-D081F20F7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337414"/>
            <a:ext cx="4541542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233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AA6AE3-B40C-4C93-A2DF-DBDA96F79D03}"/>
              </a:ext>
            </a:extLst>
          </p:cNvPr>
          <p:cNvSpPr/>
          <p:nvPr/>
        </p:nvSpPr>
        <p:spPr>
          <a:xfrm>
            <a:off x="990600" y="1905000"/>
            <a:ext cx="702436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dirty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Lets move on to each Algorithm in detail……….</a:t>
            </a:r>
          </a:p>
        </p:txBody>
      </p:sp>
    </p:spTree>
    <p:extLst>
      <p:ext uri="{BB962C8B-B14F-4D97-AF65-F5344CB8AC3E}">
        <p14:creationId xmlns:p14="http://schemas.microsoft.com/office/powerpoint/2010/main" val="247907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14400"/>
            <a:ext cx="7848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KNN:</a:t>
            </a:r>
          </a:p>
          <a:p>
            <a:r>
              <a:rPr lang="en-US" sz="36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(K- Nearest Neighbours)</a:t>
            </a:r>
            <a:endParaRPr lang="en-US" sz="2400" b="1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  <a:p>
            <a:endParaRPr lang="en-US" sz="2400" b="1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It can be used for both classification and regression problems. However, it is more widely used in classification problems in the industry.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K nearest neighbors is a simple algorithm that stores all available cases and classifies new cases by a majority vote of its k neighbors.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case being assigned to the class is most common amongst its K nearest neighbors measured by a distance function.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03065-477C-4AFC-9E93-2CBAF3060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55" y="0"/>
            <a:ext cx="273155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8121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14400"/>
            <a:ext cx="7543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>
              <a:solidFill>
                <a:srgbClr val="FF0000"/>
              </a:solidFill>
            </a:endParaRPr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Decision Tree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endParaRPr lang="en-US" sz="3600" b="1" dirty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 It is a type of supervised learning algorithm that is mostly used for classification problems.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 this algorithm, we split the population into two or more homogeneous sets.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30BC4-83FD-495F-A073-E44B109B7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8600"/>
            <a:ext cx="4746562" cy="30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160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0"/>
            <a:ext cx="74676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SVM (Support Vector Machine)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/>
              <a:t>It is a classification method.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/>
              <a:t>In this algorithm, we plot each data item as a point in n-dimensional space (where n is number of features you have) with the value of each feature being the value of a particular coordinate.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15982-E6DF-4E14-AAAB-08B7B6786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995738"/>
            <a:ext cx="5573242" cy="286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9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7772400" cy="1219200"/>
          </a:xfrm>
        </p:spPr>
        <p:txBody>
          <a:bodyPr/>
          <a:lstStyle/>
          <a:p>
            <a:r>
              <a:rPr lang="en-US" dirty="0"/>
              <a:t>An Intro: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068866" cy="46523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7933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462088"/>
            <a:ext cx="7620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Random Forest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endParaRPr lang="en-US" sz="28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Random Forest is a trademark term for an ensemble of decision trees.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 In Random Forest, we’ve collection of decision trees (so known as “Forest”).</a:t>
            </a:r>
          </a:p>
          <a:p>
            <a:r>
              <a:rPr lang="en-US" sz="2800" dirty="0"/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This is used in both multi class classifiers and binary class classifiers.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7B190-DB45-4839-A496-DFDD4D386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88" y="0"/>
            <a:ext cx="4332112" cy="292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0743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914400"/>
            <a:ext cx="842318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 Naive Bayes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It is a classification technique based on </a:t>
            </a:r>
            <a:r>
              <a:rPr lang="en-US" sz="2800" u="sng" dirty="0">
                <a:hlinkClick r:id="rId2"/>
              </a:rPr>
              <a:t>Bayes theorem</a:t>
            </a:r>
            <a:r>
              <a:rPr lang="en-US" sz="2800" dirty="0"/>
              <a:t> with an assumption of independence between predictors. </a:t>
            </a:r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 simple terms, a Naive Bayes classifier assumes that the presence of a particular feature in a class is unrelated to the presence of any other feature.</a:t>
            </a:r>
          </a:p>
        </p:txBody>
      </p:sp>
    </p:spTree>
    <p:extLst>
      <p:ext uri="{BB962C8B-B14F-4D97-AF65-F5344CB8AC3E}">
        <p14:creationId xmlns:p14="http://schemas.microsoft.com/office/powerpoint/2010/main" val="299289755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784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 Logistic Regression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endParaRPr lang="en-US" sz="3600" b="1" dirty="0">
              <a:solidFill>
                <a:srgbClr val="FF0000"/>
              </a:solidFill>
            </a:endParaRPr>
          </a:p>
          <a:p>
            <a:endParaRPr lang="en-US" sz="3600" b="1" dirty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Don’t get confused by its name! It is a classification not a regression algorithm.</a:t>
            </a:r>
          </a:p>
          <a:p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 It is used to estimate  Binary values like 0/1, yes/no, true/false  based on given set of independent variable(s).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simple words, it predicts the probability of occurrence of an event by fitting data to a </a:t>
            </a:r>
            <a:r>
              <a:rPr lang="en-US" sz="2400" u="sng" dirty="0">
                <a:hlinkClick r:id="rId2"/>
              </a:rPr>
              <a:t>logic </a:t>
            </a:r>
            <a:r>
              <a:rPr lang="en-US" sz="2400" u="sng" dirty="0" err="1">
                <a:hlinkClick r:id="rId2"/>
              </a:rPr>
              <a:t>function</a:t>
            </a:r>
            <a:r>
              <a:rPr lang="en-US" sz="2400" dirty="0" err="1"/>
              <a:t>.Hence</a:t>
            </a:r>
            <a:r>
              <a:rPr lang="en-US" sz="2400" dirty="0"/>
              <a:t>, it is also known as </a:t>
            </a:r>
            <a:r>
              <a:rPr lang="en-US" sz="2400" b="1" dirty="0"/>
              <a:t>logit regression</a:t>
            </a:r>
            <a:r>
              <a:rPr lang="en-US" sz="2400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BB4EF-564B-49A6-9BDD-16F8D60AE6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9" y="152400"/>
            <a:ext cx="4079147" cy="28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38750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554" y="411956"/>
            <a:ext cx="3657600" cy="639762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002060"/>
                </a:solidFill>
                <a:latin typeface="Arial Black" panose="020B0A04020102020204" pitchFamily="34" charset="0"/>
              </a:rPr>
              <a:t>MODEL 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085" y="1371600"/>
            <a:ext cx="6726115" cy="1916113"/>
          </a:xfrm>
        </p:spPr>
        <p:txBody>
          <a:bodyPr>
            <a:noAutofit/>
          </a:bodyPr>
          <a:lstStyle/>
          <a:p>
            <a:r>
              <a:rPr lang="en-US" sz="2000" dirty="0"/>
              <a:t>In machine learning, model validation is referred to as the process where a trained model is evaluated with a testing data set.</a:t>
            </a:r>
          </a:p>
          <a:p>
            <a:r>
              <a:rPr lang="en-US" sz="2000" dirty="0"/>
              <a:t>Cross-validation is the process of assessing how the results of a statistical analysis will generalize to an independent data set.</a:t>
            </a:r>
            <a:r>
              <a:rPr lang="en-US" sz="1800" dirty="0"/>
              <a:t> 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085" y="3317021"/>
            <a:ext cx="5105400" cy="639762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Arial Black" panose="020B0A04020102020204" pitchFamily="34" charset="0"/>
              </a:rPr>
              <a:t>PREDICTION AND EVALUATION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085" y="4191000"/>
            <a:ext cx="7186246" cy="2255044"/>
          </a:xfrm>
        </p:spPr>
        <p:txBody>
          <a:bodyPr>
            <a:normAutofit/>
          </a:bodyPr>
          <a:lstStyle/>
          <a:p>
            <a:r>
              <a:rPr lang="en-US" sz="2000" dirty="0"/>
              <a:t>Prediction is the process of using a trained machine learning model to predict one value. </a:t>
            </a:r>
          </a:p>
          <a:p>
            <a:endParaRPr lang="en-US" sz="2000" dirty="0"/>
          </a:p>
          <a:p>
            <a:r>
              <a:rPr lang="en-US" sz="2000" dirty="0"/>
              <a:t>Evaluation</a:t>
            </a:r>
            <a:r>
              <a:rPr lang="en-US" sz="2000" b="1" dirty="0"/>
              <a:t> </a:t>
            </a:r>
            <a:r>
              <a:rPr lang="en-US" sz="2000" dirty="0"/>
              <a:t> determines how good or bad a specific machine learning model performs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71282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77200" cy="63976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9B139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ACCURACY CHART (Multi Class Classifiers)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382613"/>
              </p:ext>
            </p:extLst>
          </p:nvPr>
        </p:nvGraphicFramePr>
        <p:xfrm>
          <a:off x="76200" y="857493"/>
          <a:ext cx="8153400" cy="5850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3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5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655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Sl.no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Classification model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Test size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Accuracy(%)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Cross_val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Roboto"/>
                      </a:endParaRPr>
                    </a:p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Accuracy(%)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9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Multiclass classifiers</a:t>
                      </a:r>
                      <a:endParaRPr lang="en-US" sz="1600" b="1" dirty="0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9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1.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KNN model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0.1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60%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48.5%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39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0.25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56%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48.5%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39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0.4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52.1%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48.5%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39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2.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Decision tree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0.1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60%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53.7%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39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0.25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59.5%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53.9%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39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0.4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62.3%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53.85%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39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3.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SVM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0.1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62.5%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48.9%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39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0.25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57.75%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48.9%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39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0.4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53.2%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48.9%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39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4.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Random Forest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0.1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69.3%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57.36%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39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0.25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65.25%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56.2%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39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0.4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63.5%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55.49%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39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5.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Gaussian Naive Bayes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0.1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60.6%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55.67%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398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0.25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56.5%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55.6%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57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0.4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56.0%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55.67%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375046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9B139E"/>
                </a:solidFill>
              </a:rPr>
              <a:t>ACCURACY CHART (Binary Class Classifiers)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453376"/>
              </p:ext>
            </p:extLst>
          </p:nvPr>
        </p:nvGraphicFramePr>
        <p:xfrm>
          <a:off x="0" y="1143000"/>
          <a:ext cx="80772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8140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Sl.no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Classification model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Test size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Accuracy(%)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Cross_val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Roboto"/>
                      </a:endParaRPr>
                    </a:p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Accuracy(%)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06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1.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Logistic Regression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0.1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90.6%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86.49%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06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0.25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90.5%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86.49%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06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0.4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88.7%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86.49%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06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2.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Random Forest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0.1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91.2%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87.8%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06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0.25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91%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87.5%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066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 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0.4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90.5%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24292E"/>
                          </a:solidFill>
                          <a:effectLst/>
                          <a:latin typeface="Times New Roman"/>
                        </a:rPr>
                        <a:t>87.2%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203102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886200" cy="459028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>
                <a:latin typeface="Arial Black" panose="020B0A04020102020204" pitchFamily="34" charset="0"/>
              </a:rPr>
              <a:t>Multiclass</a:t>
            </a:r>
          </a:p>
          <a:p>
            <a:pPr marL="114300" indent="0">
              <a:buNone/>
            </a:pPr>
            <a:r>
              <a:rPr lang="en-US" dirty="0">
                <a:latin typeface="Arial Black" panose="020B0A04020102020204" pitchFamily="34" charset="0"/>
              </a:rPr>
              <a:t>classifiers: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Decision Tree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SVM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Naive Bayes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KNN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 Random Forest</a:t>
            </a:r>
          </a:p>
          <a:p>
            <a:pPr marL="114300" indent="0">
              <a:buNone/>
            </a:pPr>
            <a:r>
              <a:rPr lang="en-US" b="1" dirty="0"/>
              <a:t>Have less accuracy in the range of 55% to 65%.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2819400"/>
            <a:ext cx="3657600" cy="330708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>
                <a:latin typeface="Arial Black" panose="020B0A04020102020204" pitchFamily="34" charset="0"/>
              </a:rPr>
              <a:t>Binary classifiers: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Logistic Regression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Random Forest</a:t>
            </a:r>
          </a:p>
          <a:p>
            <a:pPr marL="114300" indent="0">
              <a:buNone/>
            </a:pPr>
            <a:r>
              <a:rPr lang="en-US" b="1" dirty="0"/>
              <a:t>Have more accuracy in the range of 82% to 92%.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8CF945-5C24-4643-9DC1-EE2F8D4F2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279899"/>
            <a:ext cx="3276600" cy="2424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B137FE-1AEE-4E92-8746-0C85A55A2168}"/>
              </a:ext>
            </a:extLst>
          </p:cNvPr>
          <p:cNvSpPr txBox="1"/>
          <p:nvPr/>
        </p:nvSpPr>
        <p:spPr>
          <a:xfrm>
            <a:off x="6858000" y="609600"/>
            <a:ext cx="112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Multi </a:t>
            </a:r>
          </a:p>
          <a:p>
            <a:pPr algn="ctr"/>
            <a:r>
              <a:rPr lang="en-IN" dirty="0"/>
              <a:t>classifiers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8FE06-3F1F-4E92-B03F-BAF22588069C}"/>
              </a:ext>
            </a:extLst>
          </p:cNvPr>
          <p:cNvSpPr txBox="1"/>
          <p:nvPr/>
        </p:nvSpPr>
        <p:spPr>
          <a:xfrm>
            <a:off x="4610100" y="1295400"/>
            <a:ext cx="1028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Binary classifiers</a:t>
            </a:r>
          </a:p>
        </p:txBody>
      </p:sp>
    </p:spTree>
    <p:extLst>
      <p:ext uri="{BB962C8B-B14F-4D97-AF65-F5344CB8AC3E}">
        <p14:creationId xmlns:p14="http://schemas.microsoft.com/office/powerpoint/2010/main" val="271975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58200" cy="69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4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800AE"/>
                </a:solidFill>
              </a:rPr>
              <a:t>Machine Learning with Python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a part of artificial intelligence (AI) that provides computers with the ability to learn without being explicitly programmed.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Python community has developed many modules to help programmers implement machine learning.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Machine learning involves computer to get trained using a given data set, and use this training to predict the properties of a given new data.</a:t>
            </a:r>
          </a:p>
        </p:txBody>
      </p:sp>
    </p:spTree>
    <p:extLst>
      <p:ext uri="{BB962C8B-B14F-4D97-AF65-F5344CB8AC3E}">
        <p14:creationId xmlns:p14="http://schemas.microsoft.com/office/powerpoint/2010/main" val="370409880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55949" cy="2721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49" y="0"/>
            <a:ext cx="31559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1" y="0"/>
            <a:ext cx="3155949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36349">
            <a:off x="3952429" y="2346513"/>
            <a:ext cx="1877400" cy="271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6133"/>
            <a:ext cx="3195066" cy="1815759"/>
          </a:xfrm>
          <a:prstGeom prst="rect">
            <a:avLst/>
          </a:prstGeom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152" y="3239283"/>
            <a:ext cx="2891848" cy="125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4" y="4165937"/>
            <a:ext cx="4423931" cy="269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609151"/>
            <a:ext cx="4048124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79628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52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7772400" cy="8382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PREDICTING THE QUALITY OF RED WINE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58923"/>
            <a:ext cx="713850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502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followed for “Predicting The Quality Of Wine- Red”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643063"/>
            <a:ext cx="7362825" cy="437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78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025"/>
            <a:ext cx="76200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Brief explanation of the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" y="1365557"/>
            <a:ext cx="3657600" cy="639762"/>
          </a:xfrm>
        </p:spPr>
        <p:txBody>
          <a:bodyPr/>
          <a:lstStyle/>
          <a:p>
            <a:r>
              <a:rPr lang="en-US" sz="2400" dirty="0">
                <a:solidFill>
                  <a:srgbClr val="9B139E"/>
                </a:solidFill>
              </a:rPr>
              <a:t>DATA COLLECTION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067049"/>
            <a:ext cx="7239000" cy="568325"/>
          </a:xfrm>
        </p:spPr>
        <p:txBody>
          <a:bodyPr>
            <a:noAutofit/>
          </a:bodyPr>
          <a:lstStyle/>
          <a:p>
            <a:r>
              <a:rPr lang="en-US" sz="2000" dirty="0"/>
              <a:t> Data collection is the process of gathering and measuring information from countless different sources. </a:t>
            </a:r>
          </a:p>
          <a:p>
            <a:r>
              <a:rPr lang="en-US" sz="2000" dirty="0"/>
              <a:t>By using Machine Learn</a:t>
            </a:r>
            <a:r>
              <a:rPr lang="en-IN" sz="2000" dirty="0" err="1"/>
              <a:t>ing</a:t>
            </a:r>
            <a:r>
              <a:rPr lang="en-IN" sz="2000" dirty="0"/>
              <a:t> </a:t>
            </a:r>
            <a:r>
              <a:rPr lang="en-US" sz="2000" dirty="0"/>
              <a:t> solutions ,we store data in a way that makes sense for the business problem at hand.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4446" y="3364887"/>
            <a:ext cx="3657600" cy="568326"/>
          </a:xfrm>
        </p:spPr>
        <p:txBody>
          <a:bodyPr>
            <a:normAutofit/>
          </a:bodyPr>
          <a:lstStyle/>
          <a:p>
            <a:r>
              <a:rPr lang="en-US" sz="2400" dirty="0"/>
              <a:t>DATA PREPROCESSING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3415" y="4114800"/>
            <a:ext cx="7543800" cy="2087563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A technique that is used to convert the raw data into a clean data set. </a:t>
            </a:r>
          </a:p>
          <a:p>
            <a:r>
              <a:rPr lang="en-US" sz="7200" dirty="0"/>
              <a:t>In other words, whenever the data is gathered from different sources it is collected in raw format which is not feasible for the analysis.</a:t>
            </a:r>
          </a:p>
          <a:p>
            <a:r>
              <a:rPr lang="en-US" sz="7200" dirty="0"/>
              <a:t> It includes –</a:t>
            </a:r>
          </a:p>
          <a:p>
            <a:pPr marL="0" indent="0">
              <a:buNone/>
            </a:pPr>
            <a:r>
              <a:rPr lang="en-US" sz="7200" dirty="0"/>
              <a:t>                Data Cleaning</a:t>
            </a:r>
          </a:p>
          <a:p>
            <a:pPr marL="0" indent="0">
              <a:buNone/>
            </a:pPr>
            <a:r>
              <a:rPr lang="en-US" sz="7200" dirty="0"/>
              <a:t>                Data Integration</a:t>
            </a:r>
          </a:p>
          <a:p>
            <a:pPr marL="0" indent="0">
              <a:buNone/>
            </a:pPr>
            <a:r>
              <a:rPr lang="en-US" sz="7200" dirty="0"/>
              <a:t>                Data Transformation</a:t>
            </a:r>
          </a:p>
          <a:p>
            <a:pPr marL="0" indent="0">
              <a:buNone/>
            </a:pPr>
            <a:r>
              <a:rPr lang="en-US" sz="7200" dirty="0"/>
              <a:t>                Data Reduction</a:t>
            </a:r>
          </a:p>
          <a:p>
            <a:pPr marL="0" indent="0">
              <a:buNone/>
            </a:pPr>
            <a:r>
              <a:rPr lang="en-US" sz="3200" dirty="0"/>
              <a:t>                          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47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DATA COLLECTION REGARDING OUR PROJECT</a:t>
            </a:r>
            <a:endParaRPr lang="en-US" sz="2000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r>
              <a:rPr lang="en-US" sz="2000" dirty="0"/>
              <a:t>1. Name:  Wine Quality Data Set</a:t>
            </a:r>
          </a:p>
          <a:p>
            <a:r>
              <a:rPr lang="en-US" sz="2000" dirty="0"/>
              <a:t>2. Input variables:</a:t>
            </a:r>
          </a:p>
          <a:p>
            <a:pPr lvl="0"/>
            <a:r>
              <a:rPr lang="en-US" sz="2000" dirty="0"/>
              <a:t>	fixed acidity</a:t>
            </a:r>
          </a:p>
          <a:p>
            <a:pPr lvl="0"/>
            <a:r>
              <a:rPr lang="en-US" sz="2000" dirty="0"/>
              <a:t>	volatile acidity</a:t>
            </a:r>
          </a:p>
          <a:p>
            <a:pPr lvl="0"/>
            <a:r>
              <a:rPr lang="en-US" sz="2000" dirty="0"/>
              <a:t>	citric acid</a:t>
            </a:r>
          </a:p>
          <a:p>
            <a:pPr lvl="0"/>
            <a:r>
              <a:rPr lang="en-US" sz="2000" dirty="0"/>
              <a:t>	residual sugar</a:t>
            </a:r>
          </a:p>
          <a:p>
            <a:pPr lvl="0"/>
            <a:r>
              <a:rPr lang="en-US" sz="2000" dirty="0"/>
              <a:t>	chlorides</a:t>
            </a:r>
          </a:p>
          <a:p>
            <a:pPr lvl="0"/>
            <a:r>
              <a:rPr lang="en-US" sz="2000" dirty="0"/>
              <a:t>	free sulfur dioxide</a:t>
            </a:r>
          </a:p>
          <a:p>
            <a:pPr lvl="0"/>
            <a:r>
              <a:rPr lang="en-US" sz="2000" dirty="0"/>
              <a:t>	total sulfur dioxide</a:t>
            </a:r>
          </a:p>
          <a:p>
            <a:pPr lvl="0"/>
            <a:r>
              <a:rPr lang="en-US" sz="2000" dirty="0"/>
              <a:t>	density</a:t>
            </a:r>
          </a:p>
          <a:p>
            <a:pPr lvl="0"/>
            <a:r>
              <a:rPr lang="en-US" sz="2000" dirty="0"/>
              <a:t>	pH</a:t>
            </a:r>
          </a:p>
          <a:p>
            <a:pPr lvl="0"/>
            <a:r>
              <a:rPr lang="en-US" sz="2000" dirty="0"/>
              <a:t>	alcohol</a:t>
            </a:r>
          </a:p>
          <a:p>
            <a:r>
              <a:rPr lang="en-US" sz="2000" dirty="0"/>
              <a:t>3. Output variable: Quality (score between 3 and 8)</a:t>
            </a:r>
          </a:p>
          <a:p>
            <a:r>
              <a:rPr lang="en-US" sz="2000" dirty="0"/>
              <a:t>4. Number of Observations: 1599</a:t>
            </a:r>
          </a:p>
          <a:p>
            <a:r>
              <a:rPr lang="en-US" sz="2000" dirty="0"/>
              <a:t>5. Number of Attributes/Variables: 12</a:t>
            </a:r>
          </a:p>
          <a:p>
            <a:r>
              <a:rPr lang="en-US" sz="2000" dirty="0"/>
              <a:t>6. Missing Values: N/A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90FB1-1FD3-4797-960B-B6BE272D7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371600"/>
            <a:ext cx="25336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407</TotalTime>
  <Words>554</Words>
  <Application>Microsoft Office PowerPoint</Application>
  <PresentationFormat>On-screen Show (4:3)</PresentationFormat>
  <Paragraphs>273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Black</vt:lpstr>
      <vt:lpstr>Bahnschrift SemiBold</vt:lpstr>
      <vt:lpstr>Calibri</vt:lpstr>
      <vt:lpstr>Cambria</vt:lpstr>
      <vt:lpstr>Roboto</vt:lpstr>
      <vt:lpstr>Times New Roman</vt:lpstr>
      <vt:lpstr>Wingdings</vt:lpstr>
      <vt:lpstr>Adjacency</vt:lpstr>
      <vt:lpstr>PowerPoint Presentation</vt:lpstr>
      <vt:lpstr>An Intro:</vt:lpstr>
      <vt:lpstr>Machine Learning with Python </vt:lpstr>
      <vt:lpstr>PowerPoint Presentation</vt:lpstr>
      <vt:lpstr>PowerPoint Presentation</vt:lpstr>
      <vt:lpstr>PREDICTING THE QUALITY OF RED WINE</vt:lpstr>
      <vt:lpstr>Steps followed for “Predicting The Quality Of Wine- Red”</vt:lpstr>
      <vt:lpstr>Brief explanation of the steps</vt:lpstr>
      <vt:lpstr>PowerPoint Presentation</vt:lpstr>
      <vt:lpstr>Brief explanation of the steps</vt:lpstr>
      <vt:lpstr>PowerPoint Presentation</vt:lpstr>
      <vt:lpstr>Common Machine Learning Algorithms </vt:lpstr>
      <vt:lpstr>PowerPoint Presentation</vt:lpstr>
      <vt:lpstr>WHY CLASSIFICATION?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ACCURACY CHART (Multi Class Classifiers)</vt:lpstr>
      <vt:lpstr>ACCURACY CHART (Binary Class Classifiers)</vt:lpstr>
      <vt:lpstr>Which is best?</vt:lpstr>
      <vt:lpstr>PowerPoint Presentation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QUALITY OF WINE-RED</dc:title>
  <dc:creator>Admin</dc:creator>
  <cp:lastModifiedBy>sai joshitha annareddy</cp:lastModifiedBy>
  <cp:revision>38</cp:revision>
  <dcterms:created xsi:type="dcterms:W3CDTF">2019-05-31T05:16:02Z</dcterms:created>
  <dcterms:modified xsi:type="dcterms:W3CDTF">2019-06-01T01:53:16Z</dcterms:modified>
</cp:coreProperties>
</file>