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74" r:id="rId2"/>
    <p:sldId id="399" r:id="rId3"/>
    <p:sldId id="303" r:id="rId4"/>
    <p:sldId id="260" r:id="rId5"/>
    <p:sldId id="421" r:id="rId6"/>
    <p:sldId id="422" r:id="rId7"/>
    <p:sldId id="401" r:id="rId8"/>
    <p:sldId id="423" r:id="rId9"/>
    <p:sldId id="434" r:id="rId10"/>
    <p:sldId id="436" r:id="rId11"/>
    <p:sldId id="441" r:id="rId12"/>
    <p:sldId id="442" r:id="rId13"/>
    <p:sldId id="259" r:id="rId14"/>
    <p:sldId id="265" r:id="rId15"/>
    <p:sldId id="266" r:id="rId16"/>
    <p:sldId id="267" r:id="rId17"/>
    <p:sldId id="268" r:id="rId18"/>
    <p:sldId id="271" r:id="rId19"/>
    <p:sldId id="272" r:id="rId20"/>
    <p:sldId id="273" r:id="rId21"/>
    <p:sldId id="262" r:id="rId22"/>
    <p:sldId id="418" r:id="rId23"/>
    <p:sldId id="417" r:id="rId24"/>
    <p:sldId id="419" r:id="rId25"/>
    <p:sldId id="437" r:id="rId26"/>
    <p:sldId id="42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FF"/>
    <a:srgbClr val="CCECFF"/>
    <a:srgbClr val="0000FF"/>
    <a:srgbClr val="0000CC"/>
    <a:srgbClr val="36E7FA"/>
    <a:srgbClr val="E75F71"/>
    <a:srgbClr val="1A2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9247" autoAdjust="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1:03:32.902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1 0,'0'5,"0"5,0 6,0 5,0 6,0 5,0 0,0 0,0-2,0-1,0-2,0 0,0-1,0 0,0 0,0 0,0-1,0 1,0 0,0 0,4-5,6-5,6-6,5-4,2-4,3-2,1 0,0-1,0-1,0 1,-1 1,1-1,-6-3,-1-2,1 0,0 2,2 1,-4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1:03:35.285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313 108,'0'-5,"0"-5,0-6,-4 0,-6-2,-6 2,-4 5,-4 3,-2 3,0 3,-1 1,0 1,5 5,1 2,4 4,1-1,3 4,4 3,-1 4,1 1,2 3,3 1,1 0,2 1,0-1,2 1,-1-1,0 0,1 0,-1 0,0 0,5-4,1-2,4-4,4-5,1 0,2-2,2-2,2-3,3-1,0-2,2-1,0 0,1-1,-1 1,1-1,-1 1,0 0,0 0,-4-5,-2 0,0-5,-3-5,-5-4,1 1,-3 0,-3-3,-2-1,-2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1:03:38.709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162 6,'-5'0,"-5"0,-6 0,-5 0,-2 5,-3 5,4 5,5 6,6 2,5 3,3 1,2 0,1 0,1-1,1 1,3-5,1-2,5-3,-1-2,4-2,-2 0,2-1,3-4,4-2,1-3,3-1,0-2,1 0,1-1,-5-4,-6-5,-5-6,-5-5,0 2,1-1,-2-1,-2-2,-1-1,-1 0,-1-2,0 0,0 0,0 0,-1 0,-3 4,-7 6,-5 6,-4 5,-4 2,-1 3,-2 1,0 0,4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1:03:43.055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161 54,'0'-5,"0"-5,-5-1,-5 1,-6 2,-4 3,-4 2,-1 2,2 4,7 8,4 5,6 5,3 3,2 2,2 1,0 0,0 0,4-5,2-1,3-4,5-6,4-4,4-3,1-3,2-1,1-1,0 0,-1 1,1-1,-5 5,-6 6,-5 5,-6 5,-2 4,-3 1,-1 2,-4-4,-7-2,-5-4,-4-5,-3-5,-2-3,-1-3,0-1,0-1,0 0,1 1,0-1,4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1:03:47.364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446 0,'-5'0,"-5"5,-1 5,-4 1,2 4,-3-2,3 2,-2 3,2 3,-1 1,2 3,3 0,-2-3,2-1,1-1,3 2,2 2,-2-5,-2 1,2 0,1 1,1 2,-3-4,-1 0,-3-3,-5-4,-4-5,-3-3,-2-2,-2-2,0-1,3-4,2-2,5-4,4-4,5-5,3-2,3-3,1-1,0 0,1-1,0 0,0 0,4 6,1 0,4 5,1 1,2 2,4 3,3 5,3 1,1 3,2 1,0 0,1 1,-5 4,-1 2,-5 3,0 6,-3 3,0 3,3-2,-1 0,-4 1,-3 2,1-4,4-5,4-4,-2 0,3-2,1 3,2-1,3-3,-4 3,0-1,0-1,2-3,-3 2,-1 1,2-2,-4-2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1:03:51.019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53 1,'0'4,"0"7,0 5,0 4,0 4,0 1,-4 2,-2 0,0 0,2 0,-4-1,1 1,0-1,2 0,2 0,1 0,1 0,1-1,0 1,5-4,6-6,5-6,4-4,4-4,2-2,0 0,1-1,0-1,0 1,0 1,-1-1,1 1,-6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1:03:54.514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488 54,'0'-5,"-4"0,-2-5,-4-1,-4 3,-5 1,-4 3,-1 2,-2 1,-1 0,0 2,1-1,-1 0,0 1,1-1,0 0,0 0,5 5,1 1,4 4,5 4,4 5,-1-1,1 1,1 1,2 2,2 2,0 1,2 0,0 1,0 1,5-5,6-6,5-6,5-4,3-4,1-1,2-2,0 0,0 0,0 0,-1 0,1 1,-6 4,-1 1,1 1,0-2,-2 4,-6 4,-4 5,-4 4,-2 3,-3 1,0 1,-1 1,0 0,-4-5,-6-6,-5-5,-5-6,-3-2,-1-3,-2-1,0 0,0 0,0 0,1 0,-1 1,6-5,0-1,6-4,-1 0,4-3,-2 1,-2 2,-3 3,-3 3,3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1:03:56.422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1 0,'0'4,"0"7,0 4,0 6,0 2,0 3,0 0,0 1,0 0,0 0,0 0,0-1,0 0,0 0,0 0,0 5,0 0,0 1,0-2,0-1,0-5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1:03:57.881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636B4-AB9A-4279-90F8-1CFA76FD45F7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0AF0-CF74-4AA6-865C-9688BDDEF7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28208"/>
            <a:ext cx="12192000" cy="15688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317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720648" y="6518991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43A548-546D-480B-A9A3-83A59C229004}" type="slidenum">
              <a:rPr lang="en-US" sz="160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‹#›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720648" y="6518991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43A548-546D-480B-A9A3-83A59C229004}" type="slidenum">
              <a:rPr lang="en-US" sz="160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‹#›</a:t>
            </a:fld>
            <a:endParaRPr lang="en-US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002BA-6690-4EFF-87B1-EFD83014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2F4-B83F-4ED7-8BB8-71C93D1E1F2B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9C873-B689-4B23-AAAC-020E97C6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B7482-F921-4664-888D-AB6DF1B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05A-3D97-474D-88A0-1E1C2C6CF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5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B03-F7B0-4B72-BB8A-0881EF45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0AE0-B288-4414-B7DD-F5F73755E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93628-FAF3-4929-AF5E-68552AA1C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47564-BEE2-4ACF-98E3-F6495590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2F4-B83F-4ED7-8BB8-71C93D1E1F2B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73E4-EC9A-41DD-A553-499D8FF9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C2538-02FE-4526-989C-CA0D8CC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05A-3D97-474D-88A0-1E1C2C6CF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0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4D0B-67BB-4AEB-991C-1F37D88F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7BC92-511C-4CDE-940C-92F82FC2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FA2EB-2C53-4981-BEE4-91E5CCDF4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1DB90-1591-496B-AEBE-C318B4102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725F5-8C21-437B-8BCC-30013B888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13B24-7F4B-43C1-BA6C-6F886912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2F4-B83F-4ED7-8BB8-71C93D1E1F2B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64843-5C19-4B52-BE72-CD8920ED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323B6-E7CE-4463-896D-EE665F0C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05A-3D97-474D-88A0-1E1C2C6CF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9BE1-3BC0-4EA6-947E-F64F049F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3966-99A1-43DF-BC1C-D117AA44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6BAC0-63B4-4620-9378-153F30A0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AA986-0FB0-4321-AB59-74604344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2F4-B83F-4ED7-8BB8-71C93D1E1F2B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D7E1E-EB35-4E06-8F2C-DC6A38E7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5056-3912-4C7B-A903-FD4BB611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05A-3D97-474D-88A0-1E1C2C6CF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52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D2F3-41AC-4A2C-A0A6-FD9AD037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966CE-0EAD-43CB-9016-BDEEBF96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02F4-B83F-4ED7-8BB8-71C93D1E1F2B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31751-9D21-4B71-89A2-6EE64420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CEA02-F520-47D6-AB11-5645FAF7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05A-3D97-474D-88A0-1E1C2C6CF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384FB3-9536-ED62-3D0F-036A5346F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D48852-323B-08D2-388F-E1E60772D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BF9BF9-27BF-A971-9CAA-2C6D26EE66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BA749-F9CC-4E3F-9294-597C0F44C2CE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007412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5000">
              <a:schemeClr val="bg1">
                <a:alpha val="30000"/>
                <a:lumMod val="71000"/>
                <a:lumOff val="29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0222"/>
            <a:ext cx="12192000" cy="307777"/>
          </a:xfrm>
          <a:prstGeom prst="rect">
            <a:avLst/>
          </a:prstGeom>
          <a:solidFill>
            <a:srgbClr val="1A2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237" y="6550221"/>
            <a:ext cx="12052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1400" b="1" baseline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                           M.Tech Control Lab - II</a:t>
            </a:r>
            <a:r>
              <a:rPr lang="en-US" sz="1400" b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                                                                                     IIT  Kharagpur</a:t>
            </a:r>
            <a:endParaRPr lang="en-IN" sz="1400" b="1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801474" y="6519445"/>
            <a:ext cx="311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sz="1400" dirty="0"/>
          </a:p>
        </p:txBody>
      </p:sp>
      <p:pic>
        <p:nvPicPr>
          <p:cNvPr id="39940" name="Picture 4" descr="IIT Kharagpur - Wikipedia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763" y="14068"/>
            <a:ext cx="804087" cy="89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9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CF7D9E-6F3C-4B01-874B-8EE1CEA516ED}"/>
              </a:ext>
            </a:extLst>
          </p:cNvPr>
          <p:cNvSpPr txBox="1"/>
          <p:nvPr/>
        </p:nvSpPr>
        <p:spPr>
          <a:xfrm>
            <a:off x="2970599" y="2884465"/>
            <a:ext cx="8464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Rotary Inverted pendulum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1041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1ED62-C2F5-49AD-8C37-5F056075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665E2-B54F-4AD7-B4BE-479A6300ED1E}" type="slidenum">
              <a:rPr lang="tr-TR" altLang="en-US"/>
              <a:pPr>
                <a:defRPr/>
              </a:pPr>
              <a:t>10</a:t>
            </a:fld>
            <a:endParaRPr lang="tr-TR" altLang="en-US"/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261F137B-20D7-49CE-95CF-5A5BE6F4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981076"/>
            <a:ext cx="72739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Linearizing under the assumption that  alpha=0 ,we get the linearized model as follows: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12753699-DC47-4E98-96EB-6124CCBC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4" r="34628" b="74625"/>
          <a:stretch>
            <a:fillRect/>
          </a:stretch>
        </p:blipFill>
        <p:spPr bwMode="auto">
          <a:xfrm>
            <a:off x="4295776" y="1844676"/>
            <a:ext cx="33686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94D03-6C36-4702-8584-4272E40282C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79576" y="2924944"/>
            <a:ext cx="6480720" cy="3139321"/>
          </a:xfrm>
          <a:prstGeom prst="rect">
            <a:avLst/>
          </a:prstGeom>
          <a:blipFill>
            <a:blip r:embed="rId3"/>
            <a:stretch>
              <a:fillRect l="-847" t="-1165" b="-2136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0D088-DEBC-4D18-9D21-322D518AEEE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23593" y="3352611"/>
            <a:ext cx="1436481" cy="566821"/>
          </a:xfrm>
          <a:prstGeom prst="rect">
            <a:avLst/>
          </a:prstGeom>
          <a:blipFill>
            <a:blip r:embed="rId4"/>
            <a:stretch>
              <a:fillRect l="-5957" t="-5376" r="-7660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94843-84CF-499A-8AA4-B923E9E8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5A34B-4DCB-4C6A-B41A-572729AA04BA}" type="slidenum">
              <a:rPr lang="tr-TR" altLang="en-US"/>
              <a:pPr>
                <a:defRPr/>
              </a:pPr>
              <a:t>11</a:t>
            </a:fld>
            <a:endParaRPr lang="tr-TR" altLang="en-US"/>
          </a:p>
        </p:txBody>
      </p:sp>
      <p:sp>
        <p:nvSpPr>
          <p:cNvPr id="21507" name="TextBox 3">
            <a:extLst>
              <a:ext uri="{FF2B5EF4-FFF2-40B4-BE49-F238E27FC236}">
                <a16:creationId xmlns:a16="http://schemas.microsoft.com/office/drawing/2014/main" id="{A4E055FF-8B83-4E60-89B5-11314BB8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981075"/>
            <a:ext cx="7273925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Finally the following state space representation of the complete system is obtained.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pic>
        <p:nvPicPr>
          <p:cNvPr id="21508" name="Picture 1">
            <a:extLst>
              <a:ext uri="{FF2B5EF4-FFF2-40B4-BE49-F238E27FC236}">
                <a16:creationId xmlns:a16="http://schemas.microsoft.com/office/drawing/2014/main" id="{C4C5AF78-0795-4129-8916-8CF09A46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4" t="30605" r="30093" b="45522"/>
          <a:stretch>
            <a:fillRect/>
          </a:stretch>
        </p:blipFill>
        <p:spPr bwMode="auto">
          <a:xfrm>
            <a:off x="3206751" y="1701800"/>
            <a:ext cx="5160963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>
            <a:extLst>
              <a:ext uri="{FF2B5EF4-FFF2-40B4-BE49-F238E27FC236}">
                <a16:creationId xmlns:a16="http://schemas.microsoft.com/office/drawing/2014/main" id="{22C260D4-39B4-4F80-92BA-AEDF86C8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8" t="55937" r="20917" b="39433"/>
          <a:stretch>
            <a:fillRect/>
          </a:stretch>
        </p:blipFill>
        <p:spPr bwMode="auto">
          <a:xfrm>
            <a:off x="2782889" y="3800475"/>
            <a:ext cx="6283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3">
            <a:extLst>
              <a:ext uri="{FF2B5EF4-FFF2-40B4-BE49-F238E27FC236}">
                <a16:creationId xmlns:a16="http://schemas.microsoft.com/office/drawing/2014/main" id="{B76D79A9-8F37-4A07-9168-C7316970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8" t="59859" r="37979" b="32233"/>
          <a:stretch>
            <a:fillRect/>
          </a:stretch>
        </p:blipFill>
        <p:spPr bwMode="auto">
          <a:xfrm>
            <a:off x="3432176" y="4427539"/>
            <a:ext cx="437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F73A3-CE3D-4BE2-BC76-93B12059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236FD-DB73-4FCC-AEA2-B9488DFDE08E}" type="slidenum">
              <a:rPr lang="tr-TR" altLang="en-US"/>
              <a:pPr>
                <a:defRPr/>
              </a:pPr>
              <a:t>12</a:t>
            </a:fld>
            <a:endParaRPr lang="tr-TR" altLang="en-US" dirty="0"/>
          </a:p>
        </p:txBody>
      </p:sp>
      <p:pic>
        <p:nvPicPr>
          <p:cNvPr id="23555" name="Picture 5">
            <a:extLst>
              <a:ext uri="{FF2B5EF4-FFF2-40B4-BE49-F238E27FC236}">
                <a16:creationId xmlns:a16="http://schemas.microsoft.com/office/drawing/2014/main" id="{B7196682-211C-457F-85EA-9218CAF11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125538"/>
            <a:ext cx="5616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3">
            <a:extLst>
              <a:ext uri="{FF2B5EF4-FFF2-40B4-BE49-F238E27FC236}">
                <a16:creationId xmlns:a16="http://schemas.microsoft.com/office/drawing/2014/main" id="{102B3D58-CEF2-4EAF-8E2F-893C35856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5732464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From [I]</a:t>
            </a:r>
            <a:endParaRPr lang="en-IN" altLang="en-US" sz="1800">
              <a:latin typeface="Tahoma" panose="020B0604030504040204" pitchFamily="34" charset="0"/>
            </a:endParaRPr>
          </a:p>
        </p:txBody>
      </p:sp>
      <p:sp>
        <p:nvSpPr>
          <p:cNvPr id="23557" name="TextBox 5">
            <a:extLst>
              <a:ext uri="{FF2B5EF4-FFF2-40B4-BE49-F238E27FC236}">
                <a16:creationId xmlns:a16="http://schemas.microsoft.com/office/drawing/2014/main" id="{5ABC4A2B-606C-408A-BB7D-39E02C0C7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11163"/>
            <a:ext cx="4576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/>
              <a:t>PARAMETERS</a:t>
            </a:r>
            <a:endParaRPr lang="en-I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5ED61-0506-4885-95EE-A8790B528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t="19246" r="1792" b="3270"/>
          <a:stretch/>
        </p:blipFill>
        <p:spPr>
          <a:xfrm>
            <a:off x="998291" y="1486000"/>
            <a:ext cx="9708436" cy="44596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BA2044-FD96-48CF-93FC-BA8252644620}"/>
              </a:ext>
            </a:extLst>
          </p:cNvPr>
          <p:cNvSpPr txBox="1"/>
          <p:nvPr/>
        </p:nvSpPr>
        <p:spPr>
          <a:xfrm>
            <a:off x="872455" y="675680"/>
            <a:ext cx="9899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Simulink model of RIP with Full state feedback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085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34DC3F-EF99-4587-A271-AB7C50AC3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19371" r="2924" b="3271"/>
          <a:stretch/>
        </p:blipFill>
        <p:spPr>
          <a:xfrm>
            <a:off x="282061" y="1027533"/>
            <a:ext cx="11404122" cy="5305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A11E11-1AC7-4D69-8B66-74F0BDB51E5E}"/>
              </a:ext>
            </a:extLst>
          </p:cNvPr>
          <p:cNvSpPr txBox="1"/>
          <p:nvPr/>
        </p:nvSpPr>
        <p:spPr>
          <a:xfrm>
            <a:off x="1359016" y="424011"/>
            <a:ext cx="9899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Simulink model of RIP with 2 DOF PID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2700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1805-D702-442A-A958-CB7D77F9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RIP with full state feedback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8ECC3-3CB8-40EE-834E-9A3C80368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t="9203" r="6132"/>
          <a:stretch/>
        </p:blipFill>
        <p:spPr>
          <a:xfrm>
            <a:off x="128631" y="1409350"/>
            <a:ext cx="5746653" cy="508352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C39BA6-2573-4F48-ABE5-D4E91110F2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10980" r="4855" b="4077"/>
          <a:stretch/>
        </p:blipFill>
        <p:spPr>
          <a:xfrm>
            <a:off x="5956183" y="1409349"/>
            <a:ext cx="6107186" cy="508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4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A176-A449-4223-952E-7A484070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400"/>
            <a:ext cx="10515600" cy="1325563"/>
          </a:xfrm>
        </p:spPr>
        <p:txBody>
          <a:bodyPr/>
          <a:lstStyle/>
          <a:p>
            <a:r>
              <a:rPr lang="en-US" dirty="0"/>
              <a:t>Closed loop RIP with 2DOF PID controller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A16A85-590B-432D-9C06-C3AF6F8101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350628"/>
            <a:ext cx="5910509" cy="499144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740E9F-358B-4415-8C59-D39D5E8053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0629"/>
            <a:ext cx="6096000" cy="48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0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B5BF-CE5F-4FA9-9995-7F706B11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RIP with LQR state feedback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80509F-5932-46B8-AF8A-8ABEB04021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018"/>
            <a:ext cx="5994399" cy="525150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887914-C652-4994-B491-9333E57D36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8" y="1510018"/>
            <a:ext cx="5994399" cy="52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6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466F-36B0-4A76-A13D-22A2DC35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08" y="113251"/>
            <a:ext cx="10611184" cy="92698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graph of RIP with FSF controller and 2DOF PID controller</a:t>
            </a:r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468708B-279F-46C8-857F-1D77A6003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7" t="10632" r="6471" b="3410"/>
          <a:stretch/>
        </p:blipFill>
        <p:spPr>
          <a:xfrm>
            <a:off x="427838" y="1384183"/>
            <a:ext cx="11593585" cy="52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F998-55D8-4C40-8A73-2EE30F3C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57" y="604007"/>
            <a:ext cx="12281482" cy="260060"/>
          </a:xfrm>
        </p:spPr>
        <p:txBody>
          <a:bodyPr>
            <a:noAutofit/>
          </a:bodyPr>
          <a:lstStyle/>
          <a:p>
            <a:r>
              <a:rPr lang="en-US" sz="2800" dirty="0"/>
              <a:t>Comparison graph of RIP with FSF controller ,LQR feedback and 2DOF PID controller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EFFFD-675B-46A3-97C8-B9BC4AED5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8" t="11136" r="5497" b="5601"/>
          <a:stretch/>
        </p:blipFill>
        <p:spPr>
          <a:xfrm>
            <a:off x="320314" y="1122936"/>
            <a:ext cx="11803498" cy="53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4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0F8CE-1257-D42E-200A-D509D22C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725" y="404814"/>
            <a:ext cx="8229600" cy="23510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ROTARY INVERTED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C32BE-4B3C-018F-A867-69EC9ACD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0C12F-12CE-4E94-A8C3-45BAE2D6C72F}" type="slidenum">
              <a:rPr lang="tr-TR" altLang="en-US"/>
              <a:pPr>
                <a:defRPr/>
              </a:pPr>
              <a:t>2</a:t>
            </a:fld>
            <a:endParaRPr lang="tr-TR" altLang="en-US"/>
          </a:p>
        </p:txBody>
      </p:sp>
      <p:pic>
        <p:nvPicPr>
          <p:cNvPr id="8196" name="Content Placeholder 5" descr="ROTPEN-graphics">
            <a:extLst>
              <a:ext uri="{FF2B5EF4-FFF2-40B4-BE49-F238E27FC236}">
                <a16:creationId xmlns:a16="http://schemas.microsoft.com/office/drawing/2014/main" id="{25FB1C09-2D0D-3528-9D67-A9BC260902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6139" y="2276476"/>
            <a:ext cx="3095625" cy="378142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1C8DA4-565C-4031-9600-BF89684E0DC8}"/>
                  </a:ext>
                </a:extLst>
              </p:cNvPr>
              <p:cNvSpPr txBox="1"/>
              <p:nvPr/>
            </p:nvSpPr>
            <p:spPr>
              <a:xfrm>
                <a:off x="1149292" y="508064"/>
                <a:ext cx="9697673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For perturbance of 0.07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Full state feedback</a:t>
                </a:r>
                <a:br>
                  <a:rPr lang="en-US" dirty="0"/>
                </a:br>
                <a:r>
                  <a:rPr lang="en-US" dirty="0"/>
                  <a:t>Gain values i.e., K</a:t>
                </a:r>
                <a:br>
                  <a:rPr lang="en-US" dirty="0"/>
                </a:br>
                <a:r>
                  <a:rPr lang="en-US" dirty="0"/>
                  <a:t>K=[[-5.633853340114177,17.028220734726530,-2.079575658329071,2.119927297993380]]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PID controller </a:t>
                </a:r>
                <a:br>
                  <a:rPr lang="en-US" dirty="0"/>
                </a:br>
                <a:r>
                  <a:rPr lang="en-US" b="1" dirty="0"/>
                  <a:t>PID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 err="1"/>
                  <a:t>Kp</a:t>
                </a:r>
                <a:r>
                  <a:rPr lang="en-US" dirty="0"/>
                  <a:t>=-20.79841633</a:t>
                </a:r>
                <a:br>
                  <a:rPr lang="en-US" dirty="0"/>
                </a:br>
                <a:r>
                  <a:rPr lang="en-US" dirty="0"/>
                  <a:t>Ki=-39.65437722</a:t>
                </a:r>
                <a:br>
                  <a:rPr lang="en-US" dirty="0"/>
                </a:br>
                <a:r>
                  <a:rPr lang="en-US" dirty="0" err="1"/>
                  <a:t>Kd</a:t>
                </a:r>
                <a:r>
                  <a:rPr lang="en-US" dirty="0"/>
                  <a:t>=-8</a:t>
                </a:r>
                <a:br>
                  <a:rPr lang="en-US" dirty="0"/>
                </a:br>
                <a:r>
                  <a:rPr lang="en-US" b="1" dirty="0"/>
                  <a:t>PID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 err="1"/>
                  <a:t>Kp</a:t>
                </a:r>
                <a:r>
                  <a:rPr lang="en-US" dirty="0"/>
                  <a:t>=56.9</a:t>
                </a:r>
                <a:br>
                  <a:rPr lang="en-US" dirty="0"/>
                </a:br>
                <a:r>
                  <a:rPr lang="en-US" dirty="0"/>
                  <a:t>Ki=2.78</a:t>
                </a:r>
                <a:br>
                  <a:rPr lang="en-US" dirty="0"/>
                </a:br>
                <a:r>
                  <a:rPr lang="en-US" dirty="0" err="1"/>
                  <a:t>Kd</a:t>
                </a:r>
                <a:r>
                  <a:rPr lang="en-US" dirty="0"/>
                  <a:t>=8.878372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LQR feedback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R=1;</a:t>
                </a:r>
              </a:p>
              <a:p>
                <a:r>
                  <a:rPr lang="fr-FR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Q=[ 6 0 0 0; 0 1 0 0;0 0 1 0;0 0 0 0];</a:t>
                </a:r>
                <a:br>
                  <a:rPr lang="en-IN" dirty="0"/>
                </a:br>
                <a:r>
                  <a:rPr lang="en-IN" dirty="0"/>
                  <a:t>     </a:t>
                </a:r>
                <a:r>
                  <a:rPr lang="en-US" dirty="0"/>
                  <a:t>Gain values i.e., K</a:t>
                </a:r>
                <a:br>
                  <a:rPr lang="en-US" dirty="0"/>
                </a:br>
                <a:r>
                  <a:rPr lang="en-US" dirty="0"/>
                  <a:t>     K=[[-2.449489742783193,25.415382170119140,-2.502428322317938,3.629111851438102]]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1C8DA4-565C-4031-9600-BF89684E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92" y="508064"/>
                <a:ext cx="9697673" cy="6186309"/>
              </a:xfrm>
              <a:prstGeom prst="rect">
                <a:avLst/>
              </a:prstGeom>
              <a:blipFill>
                <a:blip r:embed="rId2"/>
                <a:stretch>
                  <a:fillRect l="-440" t="-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801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9B738333-B45C-43E8-9FBE-1290756089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43574" y="1645005"/>
              <a:ext cx="8539992" cy="32207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4998">
                      <a:extLst>
                        <a:ext uri="{9D8B030D-6E8A-4147-A177-3AD203B41FA5}">
                          <a16:colId xmlns:a16="http://schemas.microsoft.com/office/drawing/2014/main" val="4120725881"/>
                        </a:ext>
                      </a:extLst>
                    </a:gridCol>
                    <a:gridCol w="2134998">
                      <a:extLst>
                        <a:ext uri="{9D8B030D-6E8A-4147-A177-3AD203B41FA5}">
                          <a16:colId xmlns:a16="http://schemas.microsoft.com/office/drawing/2014/main" val="3211430704"/>
                        </a:ext>
                      </a:extLst>
                    </a:gridCol>
                    <a:gridCol w="2134998">
                      <a:extLst>
                        <a:ext uri="{9D8B030D-6E8A-4147-A177-3AD203B41FA5}">
                          <a16:colId xmlns:a16="http://schemas.microsoft.com/office/drawing/2014/main" val="4246336148"/>
                        </a:ext>
                      </a:extLst>
                    </a:gridCol>
                    <a:gridCol w="2134998">
                      <a:extLst>
                        <a:ext uri="{9D8B030D-6E8A-4147-A177-3AD203B41FA5}">
                          <a16:colId xmlns:a16="http://schemas.microsoft.com/office/drawing/2014/main" val="2080622055"/>
                        </a:ext>
                      </a:extLst>
                    </a:gridCol>
                  </a:tblGrid>
                  <a:tr h="68393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Controllers used</a:t>
                          </a:r>
                        </a:p>
                        <a:p>
                          <a:r>
                            <a:rPr lang="en-US" dirty="0"/>
                            <a:t>For non linear system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(perturbance=0.07)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Settling time(sec)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Overshoot range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allowed perturbance of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oMath>
                          </a14:m>
                          <a:r>
                            <a:rPr lang="en-IN" dirty="0"/>
                            <a:t>,</a:t>
                          </a:r>
                        </a:p>
                        <a:p>
                          <a:r>
                            <a:rPr lang="en-IN" dirty="0"/>
                            <a:t>(Robustness)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5341588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DOF PID controller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0.535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More(0.35-0.4)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&lt; 0.07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5769808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FSF controller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0.595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Less(0.04-0.05)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&lt; 0.8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553815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LQR controller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0.395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Very less(~0)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&lt; 10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918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9B738333-B45C-43E8-9FBE-1290756089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3725450"/>
                  </p:ext>
                </p:extLst>
              </p:nvPr>
            </p:nvGraphicFramePr>
            <p:xfrm>
              <a:off x="1543574" y="1645005"/>
              <a:ext cx="8539992" cy="32207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4998">
                      <a:extLst>
                        <a:ext uri="{9D8B030D-6E8A-4147-A177-3AD203B41FA5}">
                          <a16:colId xmlns:a16="http://schemas.microsoft.com/office/drawing/2014/main" val="4120725881"/>
                        </a:ext>
                      </a:extLst>
                    </a:gridCol>
                    <a:gridCol w="2134998">
                      <a:extLst>
                        <a:ext uri="{9D8B030D-6E8A-4147-A177-3AD203B41FA5}">
                          <a16:colId xmlns:a16="http://schemas.microsoft.com/office/drawing/2014/main" val="3211430704"/>
                        </a:ext>
                      </a:extLst>
                    </a:gridCol>
                    <a:gridCol w="2134998">
                      <a:extLst>
                        <a:ext uri="{9D8B030D-6E8A-4147-A177-3AD203B41FA5}">
                          <a16:colId xmlns:a16="http://schemas.microsoft.com/office/drawing/2014/main" val="4246336148"/>
                        </a:ext>
                      </a:extLst>
                    </a:gridCol>
                    <a:gridCol w="2134998">
                      <a:extLst>
                        <a:ext uri="{9D8B030D-6E8A-4147-A177-3AD203B41FA5}">
                          <a16:colId xmlns:a16="http://schemas.microsoft.com/office/drawing/2014/main" val="2080622055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Controllers used</a:t>
                          </a:r>
                        </a:p>
                        <a:p>
                          <a:r>
                            <a:rPr lang="en-US" dirty="0"/>
                            <a:t>For non linear system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(perturbance=0.07)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Settling time(sec)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Overshoot range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57" t="-2551" r="-1143" b="-1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41588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DOF PID controller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0.535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More(0.35-0.4)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&lt; 0.07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5769808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FSF controller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0.595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Less(0.04-0.05)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&lt; 0.8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553815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LQR controller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0.395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Very less(~0)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&lt; 10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9189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9843678-C859-4CA8-998E-4166DF028F14}"/>
              </a:ext>
            </a:extLst>
          </p:cNvPr>
          <p:cNvSpPr txBox="1"/>
          <p:nvPr/>
        </p:nvSpPr>
        <p:spPr>
          <a:xfrm>
            <a:off x="2973897" y="704678"/>
            <a:ext cx="675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Comparison and Conclusion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5AC35-6F7A-4B52-BA01-9426874CC5DD}"/>
              </a:ext>
            </a:extLst>
          </p:cNvPr>
          <p:cNvSpPr txBox="1"/>
          <p:nvPr/>
        </p:nvSpPr>
        <p:spPr>
          <a:xfrm>
            <a:off x="964734" y="5318620"/>
            <a:ext cx="1043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Thus, By above table we can observe that LQR controller performs better then followed by FSF controller and 2DOF PID controller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7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75" y="1436106"/>
            <a:ext cx="5346525" cy="919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297" y="3061107"/>
            <a:ext cx="3767827" cy="176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220" y="1436106"/>
            <a:ext cx="2439779" cy="12484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112" y="2684545"/>
            <a:ext cx="2654767" cy="217993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27464" y="5193791"/>
            <a:ext cx="511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equations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628178" y="413213"/>
            <a:ext cx="546548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00CC"/>
                </a:solidFill>
                <a:latin typeface="Bodoni MT" panose="02070603080600020203" pitchFamily="18" charset="0"/>
              </a:rPr>
              <a:t>Feedback linearization</a:t>
            </a:r>
            <a:endParaRPr lang="en-US" sz="3600" i="1" dirty="0">
              <a:solidFill>
                <a:srgbClr val="0000CC"/>
              </a:solidFill>
              <a:effectLst/>
              <a:latin typeface="Bodoni MT" panose="02070603080600020203" pitchFamily="18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5066950" y="3061107"/>
            <a:ext cx="612397" cy="470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DFE490-5D94-419B-9F41-C16341053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178" y="4140041"/>
            <a:ext cx="533052" cy="195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AF534-CA9E-4B4B-BEE7-C7C3534A0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6178" y="3861080"/>
            <a:ext cx="533052" cy="1395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3261995"/>
            <a:ext cx="253047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55" y="980118"/>
            <a:ext cx="2307723" cy="1870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883" y="1616920"/>
            <a:ext cx="3807250" cy="10546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89113" y="979910"/>
            <a:ext cx="44682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Finally we get u as…</a:t>
            </a:r>
            <a:endParaRPr lang="en-IN" b="1" dirty="0"/>
          </a:p>
        </p:txBody>
      </p:sp>
      <p:sp>
        <p:nvSpPr>
          <p:cNvPr id="2" name="TextBox 10"/>
          <p:cNvSpPr txBox="1"/>
          <p:nvPr/>
        </p:nvSpPr>
        <p:spPr>
          <a:xfrm>
            <a:off x="5289113" y="2940155"/>
            <a:ext cx="446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 V(x1, x2) is the controller applied to the </a:t>
            </a:r>
            <a:r>
              <a:rPr lang="en-IN" b="1" dirty="0"/>
              <a:t>linearized system</a:t>
            </a:r>
          </a:p>
          <a:p>
            <a:endParaRPr lang="en-IN" b="1" dirty="0"/>
          </a:p>
          <a:p>
            <a:r>
              <a:rPr lang="en-IN" b="1" dirty="0"/>
              <a:t>And V(0,0)=0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4455" y="1021994"/>
            <a:ext cx="474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zero dynamics of the system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83728" y="4110739"/>
            <a:ext cx="658535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obtained zero dynamic of the system are unstable.</a:t>
            </a:r>
          </a:p>
          <a:p>
            <a:r>
              <a:rPr lang="en-US" dirty="0"/>
              <a:t>We can observe the non minimum phase so, we cant implement this feedback linearization and go for sliding mode control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73BBD-D35E-4ABB-ADF8-0142481A7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752" y="2097832"/>
            <a:ext cx="2342716" cy="476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540E4B-1E40-4338-B5B8-909E69FD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41" y="808924"/>
            <a:ext cx="2566458" cy="40205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4B38B7-0D8A-4216-B6B3-B4694F27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4F410A-6F97-4FCB-B077-2807A3C65DA9}" type="slidenum">
              <a:rPr lang="tr-TR" altLang="en-US"/>
              <a:pPr>
                <a:defRPr/>
              </a:pPr>
              <a:t>25</a:t>
            </a:fld>
            <a:endParaRPr lang="tr-TR" altLang="en-US"/>
          </a:p>
        </p:txBody>
      </p:sp>
      <p:sp>
        <p:nvSpPr>
          <p:cNvPr id="25603" name="TextBox 2">
            <a:extLst>
              <a:ext uri="{FF2B5EF4-FFF2-40B4-BE49-F238E27FC236}">
                <a16:creationId xmlns:a16="http://schemas.microsoft.com/office/drawing/2014/main" id="{F1D42322-A632-41E6-9DBB-7F91853C3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836613"/>
            <a:ext cx="4103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/>
              <a:t>REFERENCES</a:t>
            </a:r>
            <a:endParaRPr lang="en-IN" altLang="en-US" sz="3600" b="1"/>
          </a:p>
        </p:txBody>
      </p:sp>
      <p:sp>
        <p:nvSpPr>
          <p:cNvPr id="25604" name="TextBox 3">
            <a:extLst>
              <a:ext uri="{FF2B5EF4-FFF2-40B4-BE49-F238E27FC236}">
                <a16:creationId xmlns:a16="http://schemas.microsoft.com/office/drawing/2014/main" id="{6257B149-D655-4A25-B345-0C2ACBFB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2060576"/>
            <a:ext cx="6985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AutoNum type="romanUcPeriod"/>
            </a:pPr>
            <a:r>
              <a:rPr lang="en-IN" altLang="en-US" sz="1800">
                <a:latin typeface="Tahoma" panose="020B0604030504040204" pitchFamily="34" charset="0"/>
              </a:rPr>
              <a:t>Navin John Mathew, K. Koteswara Rao, N. Sivakumaran</a:t>
            </a:r>
            <a:r>
              <a:rPr lang="en-IN" altLang="en-US" sz="1800" b="1">
                <a:latin typeface="Tahoma" panose="020B0604030504040204" pitchFamily="34" charset="0"/>
              </a:rPr>
              <a:t>,"Swing Up and Stabilization Control of a Rotary Inverted Pendulum,"</a:t>
            </a:r>
            <a:r>
              <a:rPr lang="en-IN" altLang="en-US" sz="1800">
                <a:latin typeface="Tahoma" panose="020B0604030504040204" pitchFamily="34" charset="0"/>
              </a:rPr>
              <a:t>IFAC Proceedings Volumes,Volume 46, Issue 32,2013</a:t>
            </a:r>
          </a:p>
          <a:p>
            <a:pPr>
              <a:spcBef>
                <a:spcPct val="0"/>
              </a:spcBef>
              <a:buFontTx/>
              <a:buAutoNum type="romanUcPeriod"/>
            </a:pPr>
            <a:endParaRPr lang="en-IN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AutoNum type="romanUcPeriod"/>
            </a:pPr>
            <a:endParaRPr lang="en-IN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AutoNum type="romanUcPeriod"/>
            </a:pPr>
            <a:r>
              <a:rPr lang="en-IN" altLang="en-US" sz="1800">
                <a:latin typeface="Tahoma" panose="020B0604030504040204" pitchFamily="34" charset="0"/>
              </a:rPr>
              <a:t>M. Akhtaruzzaman and A. A. Shafie, </a:t>
            </a:r>
            <a:r>
              <a:rPr lang="en-IN" altLang="en-US" sz="1800" b="1">
                <a:latin typeface="Tahoma" panose="020B0604030504040204" pitchFamily="34" charset="0"/>
              </a:rPr>
              <a:t>"Modeling and control of a rotary inverted pendulum using various methods, comparative assessment and result analysis," </a:t>
            </a:r>
            <a:r>
              <a:rPr lang="en-IN" altLang="en-US" sz="1800">
                <a:latin typeface="Tahoma" panose="020B0604030504040204" pitchFamily="34" charset="0"/>
              </a:rPr>
              <a:t>2010 IEEE International Conference on Mechatronics and Automation, 2010.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0DF6C-B0A3-47F4-8EB9-EF71D70F0F23}"/>
              </a:ext>
            </a:extLst>
          </p:cNvPr>
          <p:cNvSpPr txBox="1"/>
          <p:nvPr/>
        </p:nvSpPr>
        <p:spPr>
          <a:xfrm>
            <a:off x="4668413" y="2971855"/>
            <a:ext cx="546548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00CC"/>
                </a:solidFill>
                <a:effectLst/>
                <a:latin typeface="Bodoni MT" panose="02070603080600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193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4ADA4E9-5910-E211-5333-CDFA4B54C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0013" y="615951"/>
            <a:ext cx="8229600" cy="58261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kern="0" dirty="0">
                <a:solidFill>
                  <a:schemeClr val="tx2"/>
                </a:solidFill>
              </a:rPr>
              <a:t>                </a:t>
            </a:r>
            <a:r>
              <a:rPr lang="en-US" sz="3200" b="1" kern="0" dirty="0">
                <a:solidFill>
                  <a:schemeClr val="tx2"/>
                </a:solidFill>
              </a:rPr>
              <a:t>CONTENTS</a:t>
            </a:r>
            <a:endParaRPr lang="tr-TR" sz="3200" b="1" kern="0" dirty="0">
              <a:solidFill>
                <a:schemeClr val="tx2"/>
              </a:solidFill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196C813-8F66-6B3B-47E9-6AF8F84A1C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2093913"/>
            <a:ext cx="8229600" cy="46101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defRPr/>
            </a:pPr>
            <a:r>
              <a:rPr lang="en-US" altLang="tr-TR" sz="2400" kern="0" dirty="0"/>
              <a:t>INTRODUCTION</a:t>
            </a:r>
          </a:p>
          <a:p>
            <a:pPr eaLnBrk="1" hangingPunct="1">
              <a:buClr>
                <a:schemeClr val="hlink"/>
              </a:buClr>
              <a:buSzPct val="120000"/>
              <a:defRPr/>
            </a:pPr>
            <a:r>
              <a:rPr lang="en-US" altLang="tr-TR" sz="2400" kern="0" dirty="0"/>
              <a:t>COMPONENTS</a:t>
            </a:r>
          </a:p>
          <a:p>
            <a:pPr eaLnBrk="1" hangingPunct="1">
              <a:buClr>
                <a:schemeClr val="hlink"/>
              </a:buClr>
              <a:buSzPct val="120000"/>
              <a:defRPr/>
            </a:pPr>
            <a:r>
              <a:rPr lang="en-US" altLang="tr-TR" sz="2400" kern="0" dirty="0"/>
              <a:t>WORKING PRINCIPLE</a:t>
            </a:r>
          </a:p>
          <a:p>
            <a:pPr eaLnBrk="1" hangingPunct="1">
              <a:buClr>
                <a:schemeClr val="hlink"/>
              </a:buClr>
              <a:buSzPct val="120000"/>
              <a:defRPr/>
            </a:pPr>
            <a:r>
              <a:rPr lang="en-US" altLang="tr-TR" sz="2400" kern="0" dirty="0"/>
              <a:t>DYNAMICAL EQUATIONS</a:t>
            </a:r>
          </a:p>
          <a:p>
            <a:pPr eaLnBrk="1" hangingPunct="1">
              <a:buClr>
                <a:schemeClr val="hlink"/>
              </a:buClr>
              <a:buSzPct val="120000"/>
              <a:defRPr/>
            </a:pPr>
            <a:r>
              <a:rPr lang="en-US" altLang="tr-TR" sz="2400" kern="0" dirty="0"/>
              <a:t>ASSUMPTIONS</a:t>
            </a:r>
          </a:p>
          <a:p>
            <a:pPr eaLnBrk="1" hangingPunct="1">
              <a:buClr>
                <a:schemeClr val="hlink"/>
              </a:buClr>
              <a:buSzPct val="120000"/>
              <a:defRPr/>
            </a:pPr>
            <a:r>
              <a:rPr lang="en-US" altLang="tr-TR" sz="2400" kern="0" dirty="0"/>
              <a:t>APPLICATIONS</a:t>
            </a:r>
          </a:p>
          <a:p>
            <a:pPr eaLnBrk="1" hangingPunct="1">
              <a:buClr>
                <a:schemeClr val="hlink"/>
              </a:buClr>
              <a:buSzPct val="120000"/>
              <a:defRPr/>
            </a:pPr>
            <a:r>
              <a:rPr lang="en-US" sz="2400" kern="0" dirty="0"/>
              <a:t>REFERENCES</a:t>
            </a:r>
            <a:endParaRPr lang="tr-TR" sz="2400" kern="0" dirty="0"/>
          </a:p>
          <a:p>
            <a:pPr eaLnBrk="1" hangingPunct="1">
              <a:buClr>
                <a:schemeClr val="hlink"/>
              </a:buClr>
              <a:buSzPct val="120000"/>
              <a:defRPr/>
            </a:pPr>
            <a:endParaRPr lang="tr-TR" sz="2400" kern="0" dirty="0"/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  <a:defRPr/>
            </a:pPr>
            <a:endParaRPr lang="tr-TR" sz="2400" kern="0" dirty="0"/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  <a:defRPr/>
            </a:pPr>
            <a:endParaRPr lang="tr-TR" sz="2400" kern="0" dirty="0"/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  <a:defRPr/>
            </a:pPr>
            <a:r>
              <a:rPr lang="tr-TR" sz="2400" kern="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5A25A5-45E3-3E58-7347-D33517CE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4EF1D5-7E02-488E-A11D-AC84A0D6E6B4}" type="slidenum">
              <a:rPr lang="tr-TR" altLang="en-US"/>
              <a:pPr>
                <a:defRPr/>
              </a:pPr>
              <a:t>3</a:t>
            </a:fld>
            <a:endParaRPr lang="tr-T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560D218C-D936-14FC-79B1-DD544BA63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288" y="620713"/>
            <a:ext cx="8291512" cy="812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r>
              <a:rPr lang="en-US" altLang="zh-CN" sz="4400">
                <a:solidFill>
                  <a:schemeClr val="tx2"/>
                </a:solidFill>
              </a:rPr>
              <a:t>            </a:t>
            </a:r>
            <a:r>
              <a:rPr lang="en-US" altLang="zh-CN" b="1">
                <a:solidFill>
                  <a:schemeClr val="tx2"/>
                </a:solidFill>
              </a:rPr>
              <a:t>INTRODUCTION</a:t>
            </a:r>
            <a:endParaRPr lang="en-US" altLang="zh-CN"/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endParaRPr lang="en-US" altLang="tr-TR"/>
          </a:p>
          <a:p>
            <a:pPr eaLnBrk="1" hangingPunct="1">
              <a:buClr>
                <a:schemeClr val="hlink"/>
              </a:buClr>
              <a:buSzPct val="120000"/>
            </a:pPr>
            <a:r>
              <a:rPr lang="en-US" altLang="tr-TR" sz="2400">
                <a:sym typeface="SimSun" panose="02010600030101010101" pitchFamily="2" charset="-122"/>
              </a:rPr>
              <a:t>Inverted pendulum is a highly non-linear and open loop unstable system.</a:t>
            </a:r>
          </a:p>
          <a:p>
            <a:pPr eaLnBrk="1" hangingPunct="1">
              <a:buClr>
                <a:schemeClr val="hlink"/>
              </a:buClr>
              <a:buSzPct val="120000"/>
            </a:pPr>
            <a:r>
              <a:rPr lang="en-US" altLang="tr-TR" sz="2400"/>
              <a:t>It has two equilibrium points :-</a:t>
            </a:r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r>
              <a:rPr lang="en-US" altLang="tr-TR" sz="2400"/>
              <a:t>   1. Normal downward position (180 degrees) which is a   </a:t>
            </a:r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r>
              <a:rPr lang="en-US" altLang="tr-TR" sz="2400"/>
              <a:t>        stable equilibrium point</a:t>
            </a:r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r>
              <a:rPr lang="en-US" altLang="tr-TR" sz="2400"/>
              <a:t>   2. Vertically upward position (0 degrees) which is an </a:t>
            </a:r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r>
              <a:rPr lang="en-US" altLang="tr-TR" sz="2400"/>
              <a:t>        unstable equilibrium point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382764-FDE9-3364-6533-EF9022F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45082-F5AE-4837-B7F9-B8B1F83003A0}" type="slidenum">
              <a:rPr lang="tr-TR" altLang="en-US"/>
              <a:pPr>
                <a:defRPr/>
              </a:pPr>
              <a:t>4</a:t>
            </a:fld>
            <a:endParaRPr lang="tr-T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Content Placeholder 4" descr="Rotary-inverted-pendulum-system">
            <a:extLst>
              <a:ext uri="{FF2B5EF4-FFF2-40B4-BE49-F238E27FC236}">
                <a16:creationId xmlns:a16="http://schemas.microsoft.com/office/drawing/2014/main" id="{4506FD0E-B1F2-0F12-874C-3A7EFD82C4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2926" y="2708275"/>
            <a:ext cx="2822575" cy="27130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C710-559C-D7EF-D5A8-D49D132F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E4D1A-6CFF-448B-88CD-F155211E2C70}" type="slidenum">
              <a:rPr lang="tr-TR" altLang="en-US"/>
              <a:pPr>
                <a:defRPr/>
              </a:pPr>
              <a:t>5</a:t>
            </a:fld>
            <a:endParaRPr lang="tr-TR" altLang="en-US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5368BB3-C981-6419-CDD2-E59674DBF0C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19288" y="620713"/>
            <a:ext cx="829151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r>
              <a:rPr lang="en-US" altLang="zh-CN" sz="4400">
                <a:solidFill>
                  <a:schemeClr val="tx2"/>
                </a:solidFill>
              </a:rPr>
              <a:t>             </a:t>
            </a:r>
            <a:r>
              <a:rPr lang="en-US" altLang="zh-CN" b="1">
                <a:solidFill>
                  <a:schemeClr val="tx2"/>
                </a:solidFill>
              </a:rPr>
              <a:t>COMPONENTS</a:t>
            </a:r>
            <a:endParaRPr lang="en-US" altLang="zh-CN"/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endParaRPr lang="en-US" altLang="tr-TR" sz="2800"/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r>
              <a:rPr lang="en-US" altLang="tr-TR" sz="2400">
                <a:sym typeface="SimSun" panose="02010600030101010101" pitchFamily="2" charset="-122"/>
              </a:rPr>
              <a:t>Rotary inverted pendulum consists of</a:t>
            </a:r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r>
              <a:rPr lang="en-US" altLang="tr-TR" sz="2400">
                <a:sym typeface="SimSun" panose="02010600030101010101" pitchFamily="2" charset="-122"/>
              </a:rPr>
              <a:t>following parts:-</a:t>
            </a:r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endParaRPr lang="en-US" altLang="tr-TR" sz="2400">
              <a:sym typeface="SimSun" panose="02010600030101010101" pitchFamily="2" charset="-122"/>
            </a:endParaRPr>
          </a:p>
          <a:p>
            <a:pPr eaLnBrk="1" hangingPunct="1">
              <a:buClr>
                <a:schemeClr val="hlink"/>
              </a:buClr>
              <a:buSzPct val="120000"/>
            </a:pPr>
            <a:r>
              <a:rPr lang="en-US" altLang="tr-TR" sz="2400"/>
              <a:t>DC Motor</a:t>
            </a:r>
          </a:p>
          <a:p>
            <a:pPr eaLnBrk="1" hangingPunct="1">
              <a:buClr>
                <a:schemeClr val="hlink"/>
              </a:buClr>
              <a:buSzPct val="120000"/>
            </a:pPr>
            <a:r>
              <a:rPr lang="en-US" altLang="tr-TR" sz="2400"/>
              <a:t>Arm</a:t>
            </a:r>
          </a:p>
          <a:p>
            <a:pPr eaLnBrk="1" hangingPunct="1">
              <a:buClr>
                <a:schemeClr val="hlink"/>
              </a:buClr>
              <a:buSzPct val="120000"/>
            </a:pPr>
            <a:r>
              <a:rPr lang="en-US" altLang="tr-TR" sz="2400"/>
              <a:t>Encoder</a:t>
            </a:r>
          </a:p>
          <a:p>
            <a:pPr eaLnBrk="1" hangingPunct="1">
              <a:buClr>
                <a:schemeClr val="hlink"/>
              </a:buClr>
              <a:buSzPct val="120000"/>
            </a:pPr>
            <a:r>
              <a:rPr lang="en-US" altLang="tr-TR" sz="2400"/>
              <a:t>Pendulum</a:t>
            </a:r>
          </a:p>
          <a:p>
            <a:pPr eaLnBrk="1" hangingPunct="1">
              <a:buClr>
                <a:schemeClr val="hlink"/>
              </a:buClr>
              <a:buSzPct val="120000"/>
              <a:buFontTx/>
              <a:buNone/>
            </a:pPr>
            <a:r>
              <a:rPr lang="en-US" altLang="tr-TR" sz="2400"/>
              <a:t>   </a:t>
            </a: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77367A41-FC73-581B-6C8A-E15F432F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3068639"/>
            <a:ext cx="2733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9F89FEFA-0C26-23AF-74EC-7661CCF1D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6" y="549275"/>
            <a:ext cx="8291513" cy="812800"/>
          </a:xfrm>
        </p:spPr>
        <p:txBody>
          <a:bodyPr/>
          <a:lstStyle/>
          <a:p>
            <a:pPr algn="ctr" eaLnBrk="1" hangingPunct="1">
              <a:buClr>
                <a:schemeClr val="hlink"/>
              </a:buClr>
              <a:buSzPct val="120000"/>
              <a:buFontTx/>
              <a:buNone/>
            </a:pPr>
            <a:r>
              <a:rPr lang="en-US" altLang="zh-CN" b="1">
                <a:solidFill>
                  <a:schemeClr val="tx2"/>
                </a:solidFill>
              </a:rPr>
              <a:t>WORKING PRINCIPLE</a:t>
            </a:r>
            <a:endParaRPr lang="en-US" altLang="tr-TR"/>
          </a:p>
          <a:p>
            <a:pPr eaLnBrk="1" hangingPunct="1">
              <a:buClr>
                <a:schemeClr val="hlink"/>
              </a:buClr>
              <a:buSzPct val="120000"/>
            </a:pPr>
            <a:endParaRPr lang="en-US" altLang="en-US" sz="2400"/>
          </a:p>
          <a:p>
            <a:pPr eaLnBrk="1" hangingPunct="1">
              <a:buClr>
                <a:schemeClr val="hlink"/>
              </a:buClr>
              <a:buSzPct val="120000"/>
            </a:pPr>
            <a:r>
              <a:rPr lang="tr-TR" altLang="en-US" sz="2400"/>
              <a:t>The </a:t>
            </a:r>
            <a:r>
              <a:rPr lang="en-US" altLang="tr-TR" sz="2400"/>
              <a:t>DC</a:t>
            </a:r>
            <a:r>
              <a:rPr lang="tr-TR" altLang="en-US" sz="2400"/>
              <a:t> motor drives an independent output gear whose</a:t>
            </a:r>
            <a:r>
              <a:rPr lang="en-US" altLang="tr-TR" sz="2400"/>
              <a:t> a</a:t>
            </a:r>
            <a:r>
              <a:rPr lang="tr-TR" altLang="en-US" sz="2400"/>
              <a:t>ngular position is measured by an encoder</a:t>
            </a:r>
            <a:r>
              <a:rPr lang="en-US" altLang="tr-TR" sz="2400"/>
              <a:t>.</a:t>
            </a:r>
            <a:endParaRPr lang="en-US" altLang="tr-TR" sz="2400">
              <a:sym typeface="SimSun" panose="02010600030101010101" pitchFamily="2" charset="-122"/>
            </a:endParaRPr>
          </a:p>
          <a:p>
            <a:pPr eaLnBrk="1" hangingPunct="1">
              <a:buClr>
                <a:schemeClr val="hlink"/>
              </a:buClr>
              <a:buSzPct val="120000"/>
            </a:pPr>
            <a:r>
              <a:rPr lang="tr-TR" altLang="en-US" sz="2400"/>
              <a:t>The rotary</a:t>
            </a:r>
            <a:r>
              <a:rPr lang="en-US" altLang="tr-TR" sz="2400"/>
              <a:t> </a:t>
            </a:r>
            <a:r>
              <a:rPr lang="tr-TR" altLang="en-US" sz="2400"/>
              <a:t>pendulum arm is mounted on the output gear.</a:t>
            </a:r>
          </a:p>
          <a:p>
            <a:pPr eaLnBrk="1" hangingPunct="1">
              <a:buClr>
                <a:schemeClr val="hlink"/>
              </a:buClr>
              <a:buSzPct val="120000"/>
            </a:pPr>
            <a:r>
              <a:rPr lang="tr-TR" altLang="en-US" sz="2400"/>
              <a:t>The pendulum</a:t>
            </a:r>
            <a:r>
              <a:rPr lang="en-US" altLang="tr-TR" sz="2400"/>
              <a:t> </a:t>
            </a:r>
            <a:r>
              <a:rPr lang="tr-TR" altLang="en-US" sz="2400"/>
              <a:t>is attached to a hinge instrumented with another encoder at</a:t>
            </a:r>
            <a:r>
              <a:rPr lang="en-US" altLang="tr-TR" sz="2400"/>
              <a:t> </a:t>
            </a:r>
            <a:r>
              <a:rPr lang="tr-TR" altLang="en-US" sz="2400"/>
              <a:t>the end of the pendulum arm. This second encoder measures</a:t>
            </a:r>
            <a:r>
              <a:rPr lang="en-US" altLang="tr-TR" sz="2400"/>
              <a:t> </a:t>
            </a:r>
            <a:r>
              <a:rPr lang="tr-TR" altLang="en-US" sz="2400"/>
              <a:t>the angular position of the pendulum</a:t>
            </a:r>
            <a:r>
              <a:rPr lang="en-US" altLang="tr-TR" sz="2400"/>
              <a:t>.</a:t>
            </a:r>
          </a:p>
          <a:p>
            <a:pPr eaLnBrk="1" hangingPunct="1">
              <a:buClr>
                <a:schemeClr val="hlink"/>
              </a:buClr>
              <a:buSzPct val="120000"/>
            </a:pPr>
            <a:r>
              <a:rPr lang="tr-TR" altLang="en-US" sz="2400"/>
              <a:t>The system is</a:t>
            </a:r>
            <a:r>
              <a:rPr lang="en-US" altLang="tr-TR" sz="2400"/>
              <a:t> </a:t>
            </a:r>
            <a:r>
              <a:rPr lang="tr-TR" altLang="en-US" sz="2400"/>
              <a:t>interfaced by means of a data acquisition card and driven by</a:t>
            </a:r>
            <a:r>
              <a:rPr lang="en-US" altLang="tr-TR" sz="2400"/>
              <a:t> </a:t>
            </a:r>
            <a:r>
              <a:rPr lang="tr-TR" altLang="en-US" sz="2400"/>
              <a:t>Matlab / Simulink based real time software.</a:t>
            </a:r>
            <a:endParaRPr lang="en-US" altLang="tr-TR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8DC23-AF5A-9805-3055-D7B7CE5A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2DFBA-B29E-44B5-B45D-75D451A66CF6}" type="slidenum">
              <a:rPr lang="tr-TR" altLang="en-US"/>
              <a:pPr>
                <a:defRPr/>
              </a:pPr>
              <a:t>6</a:t>
            </a:fld>
            <a:endParaRPr lang="tr-T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5FF1A-6F4C-090E-1B36-82339CA1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836614"/>
            <a:ext cx="9104313" cy="5032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x-none" b="1" noProof="1">
                <a:solidFill>
                  <a:schemeClr val="tx2"/>
                </a:solidFill>
              </a:rPr>
              <a:t>APPLICATIONS</a:t>
            </a:r>
            <a:br>
              <a:rPr lang="en-US" altLang="zh-CN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</a:br>
            <a:endParaRPr lang="en-US" altLang="zh-CN" noProof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F0AA0-9289-BEC8-D078-6F401C9A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2060575"/>
            <a:ext cx="8229600" cy="5132388"/>
          </a:xfrm>
        </p:spPr>
        <p:txBody>
          <a:bodyPr/>
          <a:lstStyle/>
          <a:p>
            <a:pPr marL="0" indent="0">
              <a:buClr>
                <a:schemeClr val="hlink"/>
              </a:buClr>
              <a:buSzPct val="120000"/>
              <a:buNone/>
              <a:defRPr/>
            </a:pPr>
            <a:r>
              <a:rPr lang="en-US" sz="2400" kern="0" dirty="0"/>
              <a:t>It is a good model for:-</a:t>
            </a:r>
          </a:p>
          <a:p>
            <a:pPr eaLnBrk="1" hangingPunct="1">
              <a:buClr>
                <a:schemeClr val="hlink"/>
              </a:buClr>
              <a:buSzPct val="120000"/>
              <a:defRPr/>
            </a:pPr>
            <a:r>
              <a:rPr lang="en-US" sz="2400" kern="0" dirty="0"/>
              <a:t>Attitude control of a space booster rocket and a satellite</a:t>
            </a:r>
          </a:p>
          <a:p>
            <a:pPr eaLnBrk="1" hangingPunct="1">
              <a:buClr>
                <a:schemeClr val="hlink"/>
              </a:buClr>
              <a:buSzPct val="120000"/>
              <a:defRPr/>
            </a:pPr>
            <a:r>
              <a:rPr lang="en-US" sz="2400" kern="0" dirty="0"/>
              <a:t>An automatic aircraft landing system</a:t>
            </a:r>
          </a:p>
          <a:p>
            <a:pPr eaLnBrk="1" hangingPunct="1">
              <a:buClr>
                <a:schemeClr val="hlink"/>
              </a:buClr>
              <a:buSzPct val="120000"/>
              <a:defRPr/>
            </a:pPr>
            <a:r>
              <a:rPr lang="en-US" sz="2400" kern="0" dirty="0"/>
              <a:t>Aircraft stabilization in the turbulent air-flow</a:t>
            </a:r>
          </a:p>
          <a:p>
            <a:pPr eaLnBrk="1" hangingPunct="1">
              <a:buClr>
                <a:schemeClr val="hlink"/>
              </a:buClr>
              <a:buSzPct val="120000"/>
              <a:defRPr/>
            </a:pPr>
            <a:r>
              <a:rPr lang="en-US" sz="2400" kern="0" dirty="0"/>
              <a:t>Stabilization of a cabin in a ship</a:t>
            </a:r>
          </a:p>
          <a:p>
            <a:pPr marL="0" indent="0">
              <a:buClr>
                <a:schemeClr val="hlink"/>
              </a:buClr>
              <a:buSzPct val="120000"/>
              <a:buNone/>
              <a:defRPr/>
            </a:pPr>
            <a:endParaRPr lang="en-US" sz="2400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BADA-81AE-7AED-2DE8-F2391B24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843FF-A11D-417D-9E30-95D39C6E6D74}" type="slidenum">
              <a:rPr lang="tr-TR" altLang="en-US"/>
              <a:pPr>
                <a:defRPr/>
              </a:pPr>
              <a:t>7</a:t>
            </a:fld>
            <a:endParaRPr lang="tr-T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17869-7C85-4A10-8EF7-71631F55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A3C84-C520-4868-9CB6-36C8238785DF}" type="slidenum">
              <a:rPr lang="tr-TR" altLang="en-US"/>
              <a:pPr>
                <a:defRPr/>
              </a:pPr>
              <a:t>8</a:t>
            </a:fld>
            <a:endParaRPr lang="tr-TR" altLang="en-US"/>
          </a:p>
        </p:txBody>
      </p:sp>
      <p:sp>
        <p:nvSpPr>
          <p:cNvPr id="13315" name="TextBox 3">
            <a:extLst>
              <a:ext uri="{FF2B5EF4-FFF2-40B4-BE49-F238E27FC236}">
                <a16:creationId xmlns:a16="http://schemas.microsoft.com/office/drawing/2014/main" id="{B8380D93-9247-49EA-A936-5903A6E1B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642939"/>
            <a:ext cx="77771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MATHEMATICAL MODELING OF ROTARY MOTION INVERTED PENDULUM</a:t>
            </a:r>
            <a:endParaRPr lang="en-IN" altLang="en-US" sz="2800" b="1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6F96188F-D838-4EC7-8DDB-C207AEC6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598613"/>
            <a:ext cx="5481638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>
            <a:extLst>
              <a:ext uri="{FF2B5EF4-FFF2-40B4-BE49-F238E27FC236}">
                <a16:creationId xmlns:a16="http://schemas.microsoft.com/office/drawing/2014/main" id="{88399F3B-9E73-4BA1-B9B3-2DECFCCCE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5048251"/>
            <a:ext cx="80740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Figure (a) shows the rotational direction of rotary inverted pendulum arm. From[2]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Figure (b) depicts the pendulum as a lump mass at half of the pendulum length. The pendulum is displaced with an angle  while the direction of  is in the x-direction of this illustration.</a:t>
            </a:r>
            <a:endParaRPr lang="en-IN" altLang="en-US" sz="2000" dirty="0"/>
          </a:p>
        </p:txBody>
      </p:sp>
      <p:grpSp>
        <p:nvGrpSpPr>
          <p:cNvPr id="13318" name="Group 6">
            <a:extLst>
              <a:ext uri="{FF2B5EF4-FFF2-40B4-BE49-F238E27FC236}">
                <a16:creationId xmlns:a16="http://schemas.microsoft.com/office/drawing/2014/main" id="{E20775AE-E647-4241-8A43-06353C14C7A5}"/>
              </a:ext>
            </a:extLst>
          </p:cNvPr>
          <p:cNvGrpSpPr>
            <a:grpSpLocks/>
          </p:cNvGrpSpPr>
          <p:nvPr/>
        </p:nvGrpSpPr>
        <p:grpSpPr bwMode="auto">
          <a:xfrm>
            <a:off x="7980364" y="3160713"/>
            <a:ext cx="485775" cy="228600"/>
            <a:chOff x="6456255" y="3160793"/>
            <a:chExt cx="486000" cy="228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C821A0-BF77-4019-97CC-4F1131AFB6A1}"/>
                    </a:ext>
                  </a:extLst>
                </p14:cNvPr>
                <p14:cNvContentPartPr/>
                <p14:nvPr/>
              </p14:nvContentPartPr>
              <p14:xfrm>
                <a:off x="6456255" y="3190673"/>
                <a:ext cx="139680" cy="198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C821A0-BF77-4019-97CC-4F1131AFB6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93092" y="2812673"/>
                  <a:ext cx="265645" cy="9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112A89-878E-49DB-92F0-B887C319DE70}"/>
                    </a:ext>
                  </a:extLst>
                </p14:cNvPr>
                <p14:cNvContentPartPr/>
                <p14:nvPr/>
              </p14:nvContentPartPr>
              <p14:xfrm>
                <a:off x="6623655" y="3180233"/>
                <a:ext cx="178560" cy="179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112A89-878E-49DB-92F0-B887C319DE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0782" y="2802233"/>
                  <a:ext cx="303947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7EEE33-0A4F-4436-9A00-94B29501989A}"/>
                    </a:ext>
                  </a:extLst>
                </p14:cNvPr>
                <p14:cNvContentPartPr/>
                <p14:nvPr/>
              </p14:nvContentPartPr>
              <p14:xfrm>
                <a:off x="6827775" y="3160793"/>
                <a:ext cx="114480" cy="13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7EEE33-0A4F-4436-9A00-94B2950198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4775" y="2782793"/>
                  <a:ext cx="240120" cy="88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D8EDE2-DB22-4D36-8E63-F733253D9D12}"/>
                  </a:ext>
                </a:extLst>
              </p14:cNvPr>
              <p14:cNvContentPartPr/>
              <p14:nvPr/>
            </p14:nvContentPartPr>
            <p14:xfrm>
              <a:off x="8529255" y="3115433"/>
              <a:ext cx="106920" cy="170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D8EDE2-DB22-4D36-8E63-F733253D9D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66255" y="2736634"/>
                <a:ext cx="232560" cy="927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ED9CFC-2C00-4917-9A4F-2D07BAF7330D}"/>
                  </a:ext>
                </a:extLst>
              </p14:cNvPr>
              <p14:cNvContentPartPr/>
              <p14:nvPr/>
            </p14:nvContentPartPr>
            <p14:xfrm>
              <a:off x="8650575" y="3041633"/>
              <a:ext cx="235800" cy="169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ED9CFC-2C00-4917-9A4F-2D07BAF733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87479" y="2664434"/>
                <a:ext cx="361632" cy="923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A1D0D6-A188-4335-A427-E2F199D47B94}"/>
                  </a:ext>
                </a:extLst>
              </p14:cNvPr>
              <p14:cNvContentPartPr/>
              <p14:nvPr/>
            </p14:nvContentPartPr>
            <p14:xfrm>
              <a:off x="6972255" y="4151513"/>
              <a:ext cx="111960" cy="180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A1D0D6-A188-4335-A427-E2F199D47B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09255" y="3772755"/>
                <a:ext cx="237600" cy="937154"/>
              </a:xfrm>
              <a:prstGeom prst="rect">
                <a:avLst/>
              </a:prstGeom>
            </p:spPr>
          </p:pic>
        </mc:Fallback>
      </mc:AlternateContent>
      <p:grpSp>
        <p:nvGrpSpPr>
          <p:cNvPr id="13322" name="Group 14">
            <a:extLst>
              <a:ext uri="{FF2B5EF4-FFF2-40B4-BE49-F238E27FC236}">
                <a16:creationId xmlns:a16="http://schemas.microsoft.com/office/drawing/2014/main" id="{9C92C019-1671-40E4-8805-E0ACC44D082C}"/>
              </a:ext>
            </a:extLst>
          </p:cNvPr>
          <p:cNvGrpSpPr>
            <a:grpSpLocks/>
          </p:cNvGrpSpPr>
          <p:nvPr/>
        </p:nvGrpSpPr>
        <p:grpSpPr bwMode="auto">
          <a:xfrm>
            <a:off x="7142164" y="4105275"/>
            <a:ext cx="250825" cy="298450"/>
            <a:chOff x="5618175" y="4105433"/>
            <a:chExt cx="250920" cy="297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8FFA0A-84A6-451E-A539-936CE62F0613}"/>
                    </a:ext>
                  </a:extLst>
                </p14:cNvPr>
                <p14:cNvContentPartPr/>
                <p14:nvPr/>
              </p14:nvContentPartPr>
              <p14:xfrm>
                <a:off x="5618175" y="4169873"/>
                <a:ext cx="17604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8FFA0A-84A6-451E-A539-936CE62F06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55046" y="3791873"/>
                  <a:ext cx="301937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AF3B22-96DF-4894-8F92-E13AC9891C17}"/>
                    </a:ext>
                  </a:extLst>
                </p14:cNvPr>
                <p14:cNvContentPartPr/>
                <p14:nvPr/>
              </p14:nvContentPartPr>
              <p14:xfrm>
                <a:off x="5868735" y="4217393"/>
                <a:ext cx="360" cy="185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AF3B22-96DF-4894-8F92-E13AC9891C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05735" y="3839393"/>
                  <a:ext cx="12600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49E050-D85D-4DD7-840E-D2B83800432A}"/>
                    </a:ext>
                  </a:extLst>
                </p14:cNvPr>
                <p14:cNvContentPartPr/>
                <p14:nvPr/>
              </p14:nvContentPartPr>
              <p14:xfrm>
                <a:off x="5868735" y="4105433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49E050-D85D-4DD7-840E-D2B8380043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05735" y="372743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95A7F9-4327-4A72-B451-A1EEFD5D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95B1E-D730-4235-9E7D-685FC94A5DCD}" type="slidenum">
              <a:rPr lang="tr-TR" altLang="en-US"/>
              <a:pPr>
                <a:defRPr/>
              </a:pPr>
              <a:t>9</a:t>
            </a:fld>
            <a:endParaRPr lang="tr-TR" altLang="en-US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16AAFABC-984B-4258-B2A2-78B79728C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8" r="13802"/>
          <a:stretch>
            <a:fillRect/>
          </a:stretch>
        </p:blipFill>
        <p:spPr bwMode="auto">
          <a:xfrm>
            <a:off x="3651250" y="2335214"/>
            <a:ext cx="4457700" cy="3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>
            <a:extLst>
              <a:ext uri="{FF2B5EF4-FFF2-40B4-BE49-F238E27FC236}">
                <a16:creationId xmlns:a16="http://schemas.microsoft.com/office/drawing/2014/main" id="{29DF3F15-84D2-477E-BF29-DF69A7676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0" r="11694" b="65405"/>
          <a:stretch>
            <a:fillRect/>
          </a:stretch>
        </p:blipFill>
        <p:spPr bwMode="auto">
          <a:xfrm>
            <a:off x="3668714" y="950913"/>
            <a:ext cx="45672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6">
            <a:extLst>
              <a:ext uri="{FF2B5EF4-FFF2-40B4-BE49-F238E27FC236}">
                <a16:creationId xmlns:a16="http://schemas.microsoft.com/office/drawing/2014/main" id="{B540BAE7-61A5-49C2-AEF4-7D1FA869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493714"/>
            <a:ext cx="7345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The output torque driving on the load shaft is</a:t>
            </a:r>
            <a:endParaRPr lang="en-IN" altLang="en-US" sz="1800">
              <a:latin typeface="Tahoma" panose="020B0604030504040204" pitchFamily="34" charset="0"/>
            </a:endParaRPr>
          </a:p>
        </p:txBody>
      </p:sp>
      <p:sp>
        <p:nvSpPr>
          <p:cNvPr id="19462" name="TextBox 7">
            <a:extLst>
              <a:ext uri="{FF2B5EF4-FFF2-40B4-BE49-F238E27FC236}">
                <a16:creationId xmlns:a16="http://schemas.microsoft.com/office/drawing/2014/main" id="{1C2FD850-E08E-47AF-862E-DFEC09D48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1760538"/>
            <a:ext cx="6480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The final non linear equations are as follows…</a:t>
            </a:r>
            <a:endParaRPr lang="en-IN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725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Bodoni MT</vt:lpstr>
      <vt:lpstr>Calibri</vt:lpstr>
      <vt:lpstr>Cambria Math</vt:lpstr>
      <vt:lpstr>Georgia</vt:lpstr>
      <vt:lpstr>Tahoma</vt:lpstr>
      <vt:lpstr>Times New Roman</vt:lpstr>
      <vt:lpstr>Wingdings</vt:lpstr>
      <vt:lpstr>1_Office Theme</vt:lpstr>
      <vt:lpstr>PowerPoint Presentation</vt:lpstr>
      <vt:lpstr>ROTARY INVERTED PENDULUM</vt:lpstr>
      <vt:lpstr>                CONTENTS</vt:lpstr>
      <vt:lpstr>PowerPoint Presentation</vt:lpstr>
      <vt:lpstr>PowerPoint Presentation</vt:lpstr>
      <vt:lpstr>PowerPoint Presentation</vt:lpstr>
      <vt:lpstr>APPLICATIONS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Closed loop RIP with full state feedback</vt:lpstr>
      <vt:lpstr>Closed loop RIP with 2DOF PID controller</vt:lpstr>
      <vt:lpstr>Closed loop RIP with LQR state feedback</vt:lpstr>
      <vt:lpstr>Comparison graph of RIP with FSF controller and 2DOF PID controller</vt:lpstr>
      <vt:lpstr>Comparison graph of RIP with FSF controller ,LQR feedback and 2DOF PID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Prantik Majumder</dc:creator>
  <cp:lastModifiedBy>Sai joshitha annareddy</cp:lastModifiedBy>
  <cp:revision>464</cp:revision>
  <dcterms:created xsi:type="dcterms:W3CDTF">2021-04-24T07:01:00Z</dcterms:created>
  <dcterms:modified xsi:type="dcterms:W3CDTF">2022-08-13T16:54:00Z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0x0101001293033C77BF104192A683DD3CAA3E2E</vt:lpwstr>
  </property>
  <property fmtid="{D5CDD505-2E9C-101B-9397-08002B2CF9AE}" pid="3" name="ICV">
    <vt:lpwstr>CDD62C91A4774A419A1B058F8FFD5BDD</vt:lpwstr>
  </property>
  <property fmtid="{D5CDD505-2E9C-101B-9397-08002B2CF9AE}" pid="4" name="KSOProductBuildVer">
    <vt:lpwstr>1033-11.2.0.10463</vt:lpwstr>
  </property>
</Properties>
</file>