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sldIdLst>
    <p:sldId id="272" r:id="rId2"/>
    <p:sldId id="305" r:id="rId3"/>
    <p:sldId id="277" r:id="rId4"/>
    <p:sldId id="275" r:id="rId5"/>
    <p:sldId id="279" r:id="rId6"/>
    <p:sldId id="280" r:id="rId7"/>
    <p:sldId id="281" r:id="rId8"/>
    <p:sldId id="282" r:id="rId9"/>
    <p:sldId id="283"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04" r:id="rId25"/>
    <p:sldId id="300" r:id="rId26"/>
    <p:sldId id="302" r:id="rId27"/>
    <p:sldId id="301" r:id="rId28"/>
    <p:sldId id="276" r:id="rId29"/>
    <p:sldId id="299"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06EBCB7-AF08-4B0B-9CA4-6D1A31558887}" type="datetime1">
              <a:rPr lang="en-US" smtClean="0"/>
              <a:t>2/19/2022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A2BB94-DFDC-4BDF-9A91-E8F7E29E0C96}" type="datetime1">
              <a:rPr lang="en-US" smtClean="0"/>
              <a:t>2/19/2022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1F8267-22DD-4F56-BE07-ECD08097075D}" type="datetime1">
              <a:rPr lang="en-US" smtClean="0"/>
              <a:t>2/19/2022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143157-1099-4079-B8A6-F20D79CF5FBC}" type="datetime1">
              <a:rPr lang="en-US" smtClean="0"/>
              <a:t>2/19/2022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C3FD044-BA35-4027-B037-F69036203DEB}" type="datetime1">
              <a:rPr lang="en-US" smtClean="0"/>
              <a:t>2/19/2022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EFF94C-C416-4947-8A20-3244AF2BF2B2}" type="datetime1">
              <a:rPr lang="en-US" smtClean="0"/>
              <a:t>2/19/2022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8F48A7-1E2E-4D90-B990-97CFE5C62C55}" type="datetime1">
              <a:rPr lang="en-US" smtClean="0"/>
              <a:t>2/19/2022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CB93AFA-CAB1-4D5B-BFE4-C80FC47FF100}" type="datetime1">
              <a:rPr lang="en-US" smtClean="0"/>
              <a:t>2/19/2022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6529C-D114-4428-8501-A7D7A28FB45E}" type="datetime1">
              <a:rPr lang="en-US" smtClean="0"/>
              <a:t>2/19/2022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1ADE98A-DD26-448F-90D9-EA6701D6DA90}" type="datetime1">
              <a:rPr lang="en-US" smtClean="0"/>
              <a:t>2/19/2022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30414F-C570-4DA1-8A85-53F1C88D868D}" type="datetime1">
              <a:rPr lang="en-US" smtClean="0"/>
              <a:t>2/19/2022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14B91826-1A87-4B56-B219-D50CA97BBA9C}" type="datetime1">
              <a:rPr lang="en-US" smtClean="0"/>
              <a:t>2/19/2022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39472D-8F1D-4EA9-8873-90E6EFDEDBAF}"/>
              </a:ext>
            </a:extLst>
          </p:cNvPr>
          <p:cNvSpPr txBox="1"/>
          <p:nvPr/>
        </p:nvSpPr>
        <p:spPr>
          <a:xfrm>
            <a:off x="8657440" y="3776116"/>
            <a:ext cx="3280094" cy="2031325"/>
          </a:xfrm>
          <a:prstGeom prst="rect">
            <a:avLst/>
          </a:prstGeom>
          <a:noFill/>
          <a:ln>
            <a:noFill/>
          </a:ln>
        </p:spPr>
        <p:txBody>
          <a:bodyPr wrap="square" rtlCol="0">
            <a:spAutoFit/>
          </a:bodyPr>
          <a:lstStyle/>
          <a:p>
            <a:r>
              <a:rPr lang="en-US" dirty="0"/>
              <a:t>Presented by</a:t>
            </a:r>
          </a:p>
          <a:p>
            <a:endParaRPr lang="en-US" dirty="0"/>
          </a:p>
          <a:p>
            <a:r>
              <a:rPr lang="en-US" dirty="0"/>
              <a:t>Sai Joshitha Annareddy</a:t>
            </a:r>
          </a:p>
          <a:p>
            <a:r>
              <a:rPr lang="en-US" dirty="0"/>
              <a:t>21EE62R10</a:t>
            </a:r>
          </a:p>
          <a:p>
            <a:r>
              <a:rPr lang="en-US" dirty="0"/>
              <a:t>MTech</a:t>
            </a:r>
          </a:p>
          <a:p>
            <a:r>
              <a:rPr lang="en-US" dirty="0"/>
              <a:t>Control Systems Engineering</a:t>
            </a:r>
          </a:p>
          <a:p>
            <a:r>
              <a:rPr lang="en-US" dirty="0"/>
              <a:t>IIT Kharagpur</a:t>
            </a:r>
            <a:endParaRPr lang="en-IN" dirty="0" err="1"/>
          </a:p>
        </p:txBody>
      </p:sp>
      <p:sp>
        <p:nvSpPr>
          <p:cNvPr id="7" name="TextBox 6">
            <a:extLst>
              <a:ext uri="{FF2B5EF4-FFF2-40B4-BE49-F238E27FC236}">
                <a16:creationId xmlns:a16="http://schemas.microsoft.com/office/drawing/2014/main" id="{39DE2314-4E88-4425-9892-F9482168EA86}"/>
              </a:ext>
            </a:extLst>
          </p:cNvPr>
          <p:cNvSpPr txBox="1"/>
          <p:nvPr/>
        </p:nvSpPr>
        <p:spPr>
          <a:xfrm>
            <a:off x="192947" y="3776116"/>
            <a:ext cx="3514987" cy="1754326"/>
          </a:xfrm>
          <a:prstGeom prst="rect">
            <a:avLst/>
          </a:prstGeom>
          <a:noFill/>
          <a:ln>
            <a:noFill/>
          </a:ln>
        </p:spPr>
        <p:txBody>
          <a:bodyPr wrap="square" rtlCol="0">
            <a:spAutoFit/>
          </a:bodyPr>
          <a:lstStyle/>
          <a:p>
            <a:r>
              <a:rPr lang="en-US" dirty="0"/>
              <a:t>Presented to, </a:t>
            </a:r>
          </a:p>
          <a:p>
            <a:endParaRPr lang="en-US" dirty="0"/>
          </a:p>
          <a:p>
            <a:r>
              <a:rPr lang="en-US" dirty="0"/>
              <a:t>Prof. Murali Mohan Bosukonda</a:t>
            </a:r>
          </a:p>
          <a:p>
            <a:r>
              <a:rPr lang="en-US" dirty="0"/>
              <a:t>Department of Electrical Engineering</a:t>
            </a:r>
          </a:p>
          <a:p>
            <a:r>
              <a:rPr lang="en-US" dirty="0"/>
              <a:t>IIT Kharagpur</a:t>
            </a:r>
            <a:endParaRPr lang="en-IN" dirty="0" err="1"/>
          </a:p>
        </p:txBody>
      </p:sp>
      <p:pic>
        <p:nvPicPr>
          <p:cNvPr id="9" name="Picture 8">
            <a:extLst>
              <a:ext uri="{FF2B5EF4-FFF2-40B4-BE49-F238E27FC236}">
                <a16:creationId xmlns:a16="http://schemas.microsoft.com/office/drawing/2014/main" id="{23CD3685-5E1C-49D2-8A9B-F2E85F94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537158"/>
            <a:ext cx="2143125" cy="2143125"/>
          </a:xfrm>
          <a:prstGeom prst="rect">
            <a:avLst/>
          </a:prstGeom>
          <a:ln>
            <a:noFill/>
          </a:ln>
          <a:effectLst>
            <a:softEdge rad="112500"/>
          </a:effectLst>
        </p:spPr>
      </p:pic>
      <p:sp>
        <p:nvSpPr>
          <p:cNvPr id="10" name="TextBox 9">
            <a:extLst>
              <a:ext uri="{FF2B5EF4-FFF2-40B4-BE49-F238E27FC236}">
                <a16:creationId xmlns:a16="http://schemas.microsoft.com/office/drawing/2014/main" id="{61528357-8284-4BDD-943F-ED15A8C07151}"/>
              </a:ext>
            </a:extLst>
          </p:cNvPr>
          <p:cNvSpPr txBox="1"/>
          <p:nvPr/>
        </p:nvSpPr>
        <p:spPr>
          <a:xfrm>
            <a:off x="3468847" y="6152108"/>
            <a:ext cx="4328719" cy="646331"/>
          </a:xfrm>
          <a:prstGeom prst="rect">
            <a:avLst/>
          </a:prstGeom>
          <a:noFill/>
          <a:ln>
            <a:noFill/>
          </a:ln>
        </p:spPr>
        <p:txBody>
          <a:bodyPr wrap="square" rtlCol="0">
            <a:spAutoFit/>
          </a:bodyPr>
          <a:lstStyle/>
          <a:p>
            <a:pPr algn="ctr"/>
            <a:r>
              <a:rPr lang="en-US" dirty="0"/>
              <a:t>Seminar 2 </a:t>
            </a:r>
          </a:p>
          <a:p>
            <a:pPr algn="ctr"/>
            <a:r>
              <a:rPr lang="en-US" dirty="0"/>
              <a:t>Total Slides-30</a:t>
            </a:r>
            <a:endParaRPr lang="en-IN" dirty="0" err="1"/>
          </a:p>
        </p:txBody>
      </p:sp>
      <p:sp>
        <p:nvSpPr>
          <p:cNvPr id="12" name="Rectangle 11">
            <a:extLst>
              <a:ext uri="{FF2B5EF4-FFF2-40B4-BE49-F238E27FC236}">
                <a16:creationId xmlns:a16="http://schemas.microsoft.com/office/drawing/2014/main" id="{F5D1FE83-5005-4165-A7D2-69607C1CD649}"/>
              </a:ext>
            </a:extLst>
          </p:cNvPr>
          <p:cNvSpPr/>
          <p:nvPr/>
        </p:nvSpPr>
        <p:spPr>
          <a:xfrm>
            <a:off x="560839" y="1635334"/>
            <a:ext cx="10118346"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BIBO STABILITY OF NONLINEAR </a:t>
            </a:r>
          </a:p>
          <a:p>
            <a:pPr algn="ctr"/>
            <a:r>
              <a:rPr lang="en-US" sz="4400" b="1" cap="none" spc="0" dirty="0">
                <a:ln/>
                <a:solidFill>
                  <a:schemeClr val="accent3"/>
                </a:solidFill>
                <a:effectLst/>
              </a:rPr>
              <a:t>FUZZY PI CONTROL SYSTEMS</a:t>
            </a:r>
          </a:p>
        </p:txBody>
      </p:sp>
      <p:sp>
        <p:nvSpPr>
          <p:cNvPr id="15" name="TextBox 14">
            <a:extLst>
              <a:ext uri="{FF2B5EF4-FFF2-40B4-BE49-F238E27FC236}">
                <a16:creationId xmlns:a16="http://schemas.microsoft.com/office/drawing/2014/main" id="{0DD5076A-07F1-4C98-8BA2-B263F8A08FA4}"/>
              </a:ext>
            </a:extLst>
          </p:cNvPr>
          <p:cNvSpPr txBox="1"/>
          <p:nvPr/>
        </p:nvSpPr>
        <p:spPr>
          <a:xfrm>
            <a:off x="7526553" y="3081884"/>
            <a:ext cx="2968575" cy="307777"/>
          </a:xfrm>
          <a:prstGeom prst="rect">
            <a:avLst/>
          </a:prstGeom>
          <a:noFill/>
          <a:ln>
            <a:solidFill>
              <a:schemeClr val="bg2"/>
            </a:solidFill>
          </a:ln>
        </p:spPr>
        <p:txBody>
          <a:bodyPr wrap="square" rtlCol="0">
            <a:spAutoFit/>
          </a:bodyPr>
          <a:lstStyle/>
          <a:p>
            <a:r>
              <a:rPr lang="en-US" sz="1400" dirty="0"/>
              <a:t>- Guanrong Chen, Hao Ying, 1997</a:t>
            </a:r>
            <a:endParaRPr lang="en-IN" sz="1400" dirty="0" err="1"/>
          </a:p>
        </p:txBody>
      </p:sp>
    </p:spTree>
    <p:extLst>
      <p:ext uri="{BB962C8B-B14F-4D97-AF65-F5344CB8AC3E}">
        <p14:creationId xmlns:p14="http://schemas.microsoft.com/office/powerpoint/2010/main" val="35496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8EBF83-53F4-4D25-8552-AF70B6759E44}"/>
              </a:ext>
            </a:extLst>
          </p:cNvPr>
          <p:cNvPicPr>
            <a:picLocks noChangeAspect="1"/>
          </p:cNvPicPr>
          <p:nvPr/>
        </p:nvPicPr>
        <p:blipFill>
          <a:blip r:embed="rId2"/>
          <a:stretch>
            <a:fillRect/>
          </a:stretch>
        </p:blipFill>
        <p:spPr>
          <a:xfrm>
            <a:off x="549889" y="899107"/>
            <a:ext cx="5980530" cy="5194009"/>
          </a:xfrm>
          <a:prstGeom prst="rect">
            <a:avLst/>
          </a:prstGeom>
        </p:spPr>
      </p:pic>
      <p:pic>
        <p:nvPicPr>
          <p:cNvPr id="3" name="Picture 2">
            <a:extLst>
              <a:ext uri="{FF2B5EF4-FFF2-40B4-BE49-F238E27FC236}">
                <a16:creationId xmlns:a16="http://schemas.microsoft.com/office/drawing/2014/main" id="{A96AB3FD-D1D9-4704-B6DE-5CD1AF639E7B}"/>
              </a:ext>
            </a:extLst>
          </p:cNvPr>
          <p:cNvPicPr>
            <a:picLocks noChangeAspect="1"/>
          </p:cNvPicPr>
          <p:nvPr/>
        </p:nvPicPr>
        <p:blipFill rotWithShape="1">
          <a:blip r:embed="rId3"/>
          <a:srcRect l="7966" t="5836" r="11796" b="52820"/>
          <a:stretch/>
        </p:blipFill>
        <p:spPr>
          <a:xfrm>
            <a:off x="7060942" y="1107348"/>
            <a:ext cx="4524255" cy="1736826"/>
          </a:xfrm>
          <a:prstGeom prst="rect">
            <a:avLst/>
          </a:prstGeom>
        </p:spPr>
      </p:pic>
      <p:sp>
        <p:nvSpPr>
          <p:cNvPr id="4" name="TextBox 3">
            <a:extLst>
              <a:ext uri="{FF2B5EF4-FFF2-40B4-BE49-F238E27FC236}">
                <a16:creationId xmlns:a16="http://schemas.microsoft.com/office/drawing/2014/main" id="{86B391B2-CD5D-4AAE-8B52-53DC3D4C43DE}"/>
              </a:ext>
            </a:extLst>
          </p:cNvPr>
          <p:cNvSpPr txBox="1"/>
          <p:nvPr/>
        </p:nvSpPr>
        <p:spPr>
          <a:xfrm>
            <a:off x="469782" y="6102526"/>
            <a:ext cx="7155809" cy="369332"/>
          </a:xfrm>
          <a:prstGeom prst="rect">
            <a:avLst/>
          </a:prstGeom>
          <a:noFill/>
          <a:ln>
            <a:noFill/>
          </a:ln>
        </p:spPr>
        <p:txBody>
          <a:bodyPr wrap="square" rtlCol="0">
            <a:spAutoFit/>
          </a:bodyPr>
          <a:lstStyle/>
          <a:p>
            <a:r>
              <a:rPr lang="en-US" b="1" dirty="0"/>
              <a:t>Figure 4: Regions of Fuzzy PI controller input-combination values</a:t>
            </a:r>
            <a:endParaRPr lang="en-IN" b="1" dirty="0" err="1"/>
          </a:p>
        </p:txBody>
      </p:sp>
      <p:sp>
        <p:nvSpPr>
          <p:cNvPr id="5" name="TextBox 4">
            <a:extLst>
              <a:ext uri="{FF2B5EF4-FFF2-40B4-BE49-F238E27FC236}">
                <a16:creationId xmlns:a16="http://schemas.microsoft.com/office/drawing/2014/main" id="{1AB07CF5-BDBE-42DD-862F-51F8AADE1ADE}"/>
              </a:ext>
            </a:extLst>
          </p:cNvPr>
          <p:cNvSpPr txBox="1"/>
          <p:nvPr/>
        </p:nvSpPr>
        <p:spPr>
          <a:xfrm>
            <a:off x="6350467" y="2975639"/>
            <a:ext cx="5841534" cy="3416320"/>
          </a:xfrm>
          <a:prstGeom prst="rect">
            <a:avLst/>
          </a:prstGeom>
          <a:noFill/>
          <a:ln>
            <a:noFill/>
          </a:ln>
        </p:spPr>
        <p:txBody>
          <a:bodyPr wrap="square" rtlCol="0">
            <a:spAutoFit/>
          </a:bodyPr>
          <a:lstStyle/>
          <a:p>
            <a:r>
              <a:rPr lang="en-US" dirty="0"/>
              <a:t>{error = e.n  AND rate = r.n} </a:t>
            </a:r>
            <a:br>
              <a:rPr lang="en-US" dirty="0"/>
            </a:br>
            <a:r>
              <a:rPr lang="en-US" dirty="0"/>
              <a:t>	             = min{ e.n , r.n } = e.n</a:t>
            </a:r>
          </a:p>
          <a:p>
            <a:endParaRPr lang="en-US" dirty="0"/>
          </a:p>
          <a:p>
            <a:endParaRPr lang="en-US" dirty="0"/>
          </a:p>
          <a:p>
            <a:endParaRPr lang="en-US" dirty="0"/>
          </a:p>
          <a:p>
            <a:r>
              <a:rPr lang="en-US" dirty="0"/>
              <a:t>Therefore, Rule 1 (R1) yields </a:t>
            </a:r>
          </a:p>
          <a:p>
            <a:endParaRPr lang="en-US" dirty="0"/>
          </a:p>
          <a:p>
            <a:r>
              <a:rPr lang="en-US" dirty="0"/>
              <a:t>              The selected input membership value is e.n</a:t>
            </a:r>
          </a:p>
          <a:p>
            <a:r>
              <a:rPr lang="en-US" dirty="0"/>
              <a:t>              corresponding output membership value is o.n</a:t>
            </a:r>
            <a:br>
              <a:rPr lang="en-US" dirty="0"/>
            </a:br>
            <a:r>
              <a:rPr lang="en-US" dirty="0"/>
              <a:t>	</a:t>
            </a:r>
            <a:br>
              <a:rPr lang="en-US" dirty="0"/>
            </a:br>
            <a:br>
              <a:rPr lang="en-US" dirty="0"/>
            </a:br>
            <a:endParaRPr lang="en-US" dirty="0"/>
          </a:p>
        </p:txBody>
      </p:sp>
      <p:sp>
        <p:nvSpPr>
          <p:cNvPr id="6" name="Left Brace 5">
            <a:extLst>
              <a:ext uri="{FF2B5EF4-FFF2-40B4-BE49-F238E27FC236}">
                <a16:creationId xmlns:a16="http://schemas.microsoft.com/office/drawing/2014/main" id="{0DFD4A5C-4CE5-45A2-BB1D-ECB74C5C6248}"/>
              </a:ext>
            </a:extLst>
          </p:cNvPr>
          <p:cNvSpPr/>
          <p:nvPr/>
        </p:nvSpPr>
        <p:spPr>
          <a:xfrm>
            <a:off x="6960273" y="4840448"/>
            <a:ext cx="245870" cy="7099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9A19101-19F6-4AB5-82DA-3A764187CE97}"/>
              </a:ext>
            </a:extLst>
          </p:cNvPr>
          <p:cNvSpPr txBox="1"/>
          <p:nvPr/>
        </p:nvSpPr>
        <p:spPr>
          <a:xfrm>
            <a:off x="6332510" y="4998672"/>
            <a:ext cx="723275" cy="369332"/>
          </a:xfrm>
          <a:prstGeom prst="rect">
            <a:avLst/>
          </a:prstGeom>
          <a:noFill/>
          <a:ln>
            <a:noFill/>
          </a:ln>
        </p:spPr>
        <p:txBody>
          <a:bodyPr wrap="none" rtlCol="0">
            <a:spAutoFit/>
          </a:bodyPr>
          <a:lstStyle/>
          <a:p>
            <a:r>
              <a:rPr lang="en-US" dirty="0"/>
              <a:t> (R1) </a:t>
            </a:r>
            <a:endParaRPr lang="en-IN" dirty="0" err="1"/>
          </a:p>
        </p:txBody>
      </p:sp>
      <p:sp>
        <p:nvSpPr>
          <p:cNvPr id="8" name="Slide Number Placeholder 7">
            <a:extLst>
              <a:ext uri="{FF2B5EF4-FFF2-40B4-BE49-F238E27FC236}">
                <a16:creationId xmlns:a16="http://schemas.microsoft.com/office/drawing/2014/main" id="{C859C31B-D348-4B43-9008-E0B280E798E2}"/>
              </a:ext>
            </a:extLst>
          </p:cNvPr>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75773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4D73-E2C3-49E9-A977-925DDE9393B2}"/>
              </a:ext>
            </a:extLst>
          </p:cNvPr>
          <p:cNvSpPr txBox="1"/>
          <p:nvPr/>
        </p:nvSpPr>
        <p:spPr>
          <a:xfrm>
            <a:off x="931177" y="4813196"/>
            <a:ext cx="10226180"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The above are True for IC1 and IC2, Thus the defuzzification formula is as follows</a:t>
            </a:r>
            <a:endParaRPr lang="en-IN" dirty="0" err="1"/>
          </a:p>
        </p:txBody>
      </p:sp>
      <p:sp>
        <p:nvSpPr>
          <p:cNvPr id="4" name="TextBox 3">
            <a:extLst>
              <a:ext uri="{FF2B5EF4-FFF2-40B4-BE49-F238E27FC236}">
                <a16:creationId xmlns:a16="http://schemas.microsoft.com/office/drawing/2014/main" id="{488AF576-0AAA-4B8E-9181-809AB0A43BDC}"/>
              </a:ext>
            </a:extLst>
          </p:cNvPr>
          <p:cNvSpPr txBox="1"/>
          <p:nvPr/>
        </p:nvSpPr>
        <p:spPr>
          <a:xfrm>
            <a:off x="2416030" y="1769725"/>
            <a:ext cx="6107184" cy="2862322"/>
          </a:xfrm>
          <a:prstGeom prst="rect">
            <a:avLst/>
          </a:prstGeom>
          <a:noFill/>
          <a:ln>
            <a:noFill/>
          </a:ln>
        </p:spPr>
        <p:txBody>
          <a:bodyPr wrap="square">
            <a:spAutoFit/>
          </a:bodyPr>
          <a:lstStyle/>
          <a:p>
            <a:endParaRPr lang="en-US" dirty="0"/>
          </a:p>
          <a:p>
            <a:r>
              <a:rPr lang="en-US" dirty="0"/>
              <a:t>              The selected input membership value is e.n</a:t>
            </a:r>
          </a:p>
          <a:p>
            <a:r>
              <a:rPr lang="en-US" dirty="0"/>
              <a:t>              corresponding output membership value is o.z</a:t>
            </a:r>
            <a:br>
              <a:rPr lang="en-US" dirty="0"/>
            </a:br>
            <a:endParaRPr lang="en-US" dirty="0"/>
          </a:p>
          <a:p>
            <a:r>
              <a:rPr lang="en-US" dirty="0"/>
              <a:t>              The selected input membership value is r.n</a:t>
            </a:r>
          </a:p>
          <a:p>
            <a:r>
              <a:rPr lang="en-US" dirty="0"/>
              <a:t>              corresponding output membership value is o.z</a:t>
            </a:r>
            <a:br>
              <a:rPr lang="en-US" dirty="0"/>
            </a:br>
            <a:endParaRPr lang="en-US" dirty="0"/>
          </a:p>
          <a:p>
            <a:r>
              <a:rPr lang="en-US" dirty="0"/>
              <a:t>              The selected input membership value is r.p</a:t>
            </a:r>
          </a:p>
          <a:p>
            <a:r>
              <a:rPr lang="en-US" dirty="0"/>
              <a:t>              corresponding output membership value is o.p</a:t>
            </a:r>
            <a:br>
              <a:rPr lang="en-US" dirty="0"/>
            </a:br>
            <a:endParaRPr lang="en-IN" dirty="0"/>
          </a:p>
        </p:txBody>
      </p:sp>
      <p:sp>
        <p:nvSpPr>
          <p:cNvPr id="6" name="TextBox 5">
            <a:extLst>
              <a:ext uri="{FF2B5EF4-FFF2-40B4-BE49-F238E27FC236}">
                <a16:creationId xmlns:a16="http://schemas.microsoft.com/office/drawing/2014/main" id="{7BA80AEA-D497-447B-8B9E-9C544E4504C1}"/>
              </a:ext>
            </a:extLst>
          </p:cNvPr>
          <p:cNvSpPr txBox="1"/>
          <p:nvPr/>
        </p:nvSpPr>
        <p:spPr>
          <a:xfrm>
            <a:off x="2223082" y="2206548"/>
            <a:ext cx="654341" cy="369332"/>
          </a:xfrm>
          <a:prstGeom prst="rect">
            <a:avLst/>
          </a:prstGeom>
          <a:noFill/>
          <a:ln>
            <a:noFill/>
          </a:ln>
        </p:spPr>
        <p:txBody>
          <a:bodyPr wrap="square">
            <a:spAutoFit/>
          </a:bodyPr>
          <a:lstStyle/>
          <a:p>
            <a:r>
              <a:rPr lang="en-US" dirty="0"/>
              <a:t>(R2) </a:t>
            </a:r>
            <a:endParaRPr lang="en-IN" dirty="0"/>
          </a:p>
        </p:txBody>
      </p:sp>
      <p:sp>
        <p:nvSpPr>
          <p:cNvPr id="7" name="TextBox 6">
            <a:extLst>
              <a:ext uri="{FF2B5EF4-FFF2-40B4-BE49-F238E27FC236}">
                <a16:creationId xmlns:a16="http://schemas.microsoft.com/office/drawing/2014/main" id="{BD617178-B5E9-4323-87CA-454DE4E7596B}"/>
              </a:ext>
            </a:extLst>
          </p:cNvPr>
          <p:cNvSpPr txBox="1"/>
          <p:nvPr/>
        </p:nvSpPr>
        <p:spPr>
          <a:xfrm>
            <a:off x="2223081" y="3060041"/>
            <a:ext cx="654341" cy="369332"/>
          </a:xfrm>
          <a:prstGeom prst="rect">
            <a:avLst/>
          </a:prstGeom>
          <a:noFill/>
          <a:ln>
            <a:noFill/>
          </a:ln>
        </p:spPr>
        <p:txBody>
          <a:bodyPr wrap="square">
            <a:spAutoFit/>
          </a:bodyPr>
          <a:lstStyle/>
          <a:p>
            <a:r>
              <a:rPr lang="en-US" dirty="0"/>
              <a:t>(R3) </a:t>
            </a:r>
            <a:endParaRPr lang="en-IN" dirty="0"/>
          </a:p>
        </p:txBody>
      </p:sp>
      <p:sp>
        <p:nvSpPr>
          <p:cNvPr id="8" name="TextBox 7">
            <a:extLst>
              <a:ext uri="{FF2B5EF4-FFF2-40B4-BE49-F238E27FC236}">
                <a16:creationId xmlns:a16="http://schemas.microsoft.com/office/drawing/2014/main" id="{165A076F-51CE-470E-9710-4526990F64B9}"/>
              </a:ext>
            </a:extLst>
          </p:cNvPr>
          <p:cNvSpPr txBox="1"/>
          <p:nvPr/>
        </p:nvSpPr>
        <p:spPr>
          <a:xfrm>
            <a:off x="2223080" y="3846044"/>
            <a:ext cx="654341" cy="369332"/>
          </a:xfrm>
          <a:prstGeom prst="rect">
            <a:avLst/>
          </a:prstGeom>
          <a:noFill/>
          <a:ln>
            <a:noFill/>
          </a:ln>
        </p:spPr>
        <p:txBody>
          <a:bodyPr wrap="square">
            <a:spAutoFit/>
          </a:bodyPr>
          <a:lstStyle/>
          <a:p>
            <a:r>
              <a:rPr lang="en-US" dirty="0"/>
              <a:t>(R4) </a:t>
            </a:r>
            <a:endParaRPr lang="en-IN" dirty="0"/>
          </a:p>
        </p:txBody>
      </p:sp>
      <p:sp>
        <p:nvSpPr>
          <p:cNvPr id="9" name="TextBox 8">
            <a:extLst>
              <a:ext uri="{FF2B5EF4-FFF2-40B4-BE49-F238E27FC236}">
                <a16:creationId xmlns:a16="http://schemas.microsoft.com/office/drawing/2014/main" id="{31ED1619-6A87-4D29-89D2-02EA2831B939}"/>
              </a:ext>
            </a:extLst>
          </p:cNvPr>
          <p:cNvSpPr txBox="1"/>
          <p:nvPr/>
        </p:nvSpPr>
        <p:spPr>
          <a:xfrm>
            <a:off x="865464" y="1353055"/>
            <a:ext cx="10226180"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Similarly in IC1 Rules 2-4 and logical “AND” used to yield as</a:t>
            </a:r>
            <a:endParaRPr lang="en-IN" dirty="0" err="1"/>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257C5FC-E817-4D3D-B8D4-7B0A6A733023}"/>
                  </a:ext>
                </a:extLst>
              </p:cNvPr>
              <p:cNvSpPr txBox="1"/>
              <p:nvPr/>
            </p:nvSpPr>
            <p:spPr>
              <a:xfrm>
                <a:off x="2659311" y="5625564"/>
                <a:ext cx="6107184" cy="553293"/>
              </a:xfrm>
              <a:prstGeom prst="rect">
                <a:avLst/>
              </a:prstGeom>
              <a:noFill/>
              <a:ln>
                <a:noFill/>
              </a:ln>
            </p:spPr>
            <p:txBody>
              <a:bodyPr wrap="square">
                <a:spAutoFit/>
              </a:bodyPr>
              <a:lstStyle/>
              <a:p>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oMath>
                </a14:m>
                <a:r>
                  <a:rPr lang="en-US"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𝑜</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 </m:t>
                        </m:r>
                      </m:num>
                      <m:den>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𝑝</m:t>
                        </m:r>
                      </m:den>
                    </m:f>
                  </m:oMath>
                </a14:m>
                <a:r>
                  <a:rPr lang="en-US" dirty="0"/>
                  <a:t> …(4)</a:t>
                </a:r>
                <a:endParaRPr lang="en-IN" dirty="0"/>
              </a:p>
            </p:txBody>
          </p:sp>
        </mc:Choice>
        <mc:Fallback xmlns="">
          <p:sp>
            <p:nvSpPr>
              <p:cNvPr id="11" name="TextBox 10">
                <a:extLst>
                  <a:ext uri="{FF2B5EF4-FFF2-40B4-BE49-F238E27FC236}">
                    <a16:creationId xmlns:a16="http://schemas.microsoft.com/office/drawing/2014/main" id="{2257C5FC-E817-4D3D-B8D4-7B0A6A733023}"/>
                  </a:ext>
                </a:extLst>
              </p:cNvPr>
              <p:cNvSpPr txBox="1">
                <a:spLocks noRot="1" noChangeAspect="1" noMove="1" noResize="1" noEditPoints="1" noAdjustHandles="1" noChangeArrowheads="1" noChangeShapeType="1" noTextEdit="1"/>
              </p:cNvSpPr>
              <p:nvPr/>
            </p:nvSpPr>
            <p:spPr>
              <a:xfrm>
                <a:off x="2659311" y="5625564"/>
                <a:ext cx="6107184" cy="553293"/>
              </a:xfrm>
              <a:prstGeom prst="rect">
                <a:avLst/>
              </a:prstGeom>
              <a:blipFill>
                <a:blip r:embed="rId2"/>
                <a:stretch>
                  <a:fillRect b="-2198"/>
                </a:stretch>
              </a:blipFill>
              <a:ln>
                <a:noFill/>
              </a:ln>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12336519-A4F4-4051-B065-651AEC425395}"/>
              </a:ext>
            </a:extLst>
          </p:cNvPr>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223176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C310CB-6607-4087-90E4-503A7350A96B}"/>
                  </a:ext>
                </a:extLst>
              </p:cNvPr>
              <p:cNvSpPr txBox="1"/>
              <p:nvPr/>
            </p:nvSpPr>
            <p:spPr>
              <a:xfrm>
                <a:off x="3370996" y="2725089"/>
                <a:ext cx="4992827" cy="1419363"/>
              </a:xfrm>
              <a:prstGeom prst="rect">
                <a:avLst/>
              </a:prstGeom>
              <a:noFill/>
              <a:ln>
                <a:noFill/>
              </a:ln>
            </p:spPr>
            <p:txBody>
              <a:bodyPr wrap="square" rtlCol="0">
                <a:spAutoFit/>
              </a:bodyPr>
              <a:lstStyle/>
              <a:p>
                <a:r>
                  <a:rPr lang="en-US" sz="2000" dirty="0"/>
                  <a:t>e.p =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m:rPr>
                                <m:nor/>
                              </m:rPr>
                              <a:rPr lang="en-US" sz="2000" dirty="0"/>
                              <m:t>K</m:t>
                            </m:r>
                          </m:e>
                          <m:sub>
                            <m:r>
                              <a:rPr lang="en-US" sz="2000" i="1">
                                <a:latin typeface="Cambria Math" panose="02040503050406030204" pitchFamily="18" charset="0"/>
                              </a:rPr>
                              <m:t>𝑖𝑑</m:t>
                            </m:r>
                          </m:sub>
                        </m:sSub>
                        <m:r>
                          <m:rPr>
                            <m:nor/>
                          </m:rPr>
                          <a:rPr lang="en-US" sz="2000" dirty="0"/>
                          <m:t>e</m:t>
                        </m:r>
                        <m:r>
                          <m:rPr>
                            <m:nor/>
                          </m:rPr>
                          <a:rPr lang="en-US" sz="2000" dirty="0"/>
                          <m:t>(</m:t>
                        </m:r>
                        <m:r>
                          <m:rPr>
                            <m:nor/>
                          </m:rPr>
                          <a:rPr lang="en-US" sz="2000" dirty="0"/>
                          <m:t>nT</m:t>
                        </m:r>
                        <m:r>
                          <m:rPr>
                            <m:nor/>
                          </m:rPr>
                          <a:rPr lang="en-US" sz="2000" dirty="0"/>
                          <m:t>)</m:t>
                        </m:r>
                        <m:r>
                          <a:rPr lang="en-US" sz="2000" b="0" i="1" dirty="0" smtClean="0">
                            <a:latin typeface="Cambria Math" panose="02040503050406030204" pitchFamily="18" charset="0"/>
                          </a:rPr>
                          <m:t>+</m:t>
                        </m:r>
                        <m:r>
                          <a:rPr lang="en-US" sz="2000" b="0" i="1" dirty="0" smtClean="0">
                            <a:latin typeface="Cambria Math" panose="02040503050406030204" pitchFamily="18" charset="0"/>
                          </a:rPr>
                          <m:t>𝐿</m:t>
                        </m:r>
                      </m:num>
                      <m:den>
                        <m:r>
                          <a:rPr lang="en-US" sz="2000" b="0" i="1" smtClean="0">
                            <a:latin typeface="Cambria Math" panose="02040503050406030204" pitchFamily="18" charset="0"/>
                          </a:rPr>
                          <m:t>2</m:t>
                        </m:r>
                        <m:r>
                          <a:rPr lang="en-US" sz="2000" b="0" i="1" smtClean="0">
                            <a:latin typeface="Cambria Math" panose="02040503050406030204" pitchFamily="18" charset="0"/>
                          </a:rPr>
                          <m:t>𝐿</m:t>
                        </m:r>
                      </m:den>
                    </m:f>
                  </m:oMath>
                </a14:m>
                <a:r>
                  <a:rPr lang="en-IN" sz="2000" dirty="0"/>
                  <a:t> ,    </a:t>
                </a:r>
                <a:r>
                  <a:rPr lang="en-US" sz="2000" dirty="0"/>
                  <a:t>e.n =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m:rPr>
                                <m:nor/>
                              </m:rPr>
                              <a:rPr lang="en-US" sz="2000" b="0" i="0" smtClean="0">
                                <a:latin typeface="Cambria Math" panose="02040503050406030204" pitchFamily="18" charset="0"/>
                              </a:rPr>
                              <m:t>−</m:t>
                            </m:r>
                            <m:r>
                              <m:rPr>
                                <m:nor/>
                              </m:rPr>
                              <a:rPr lang="en-US" sz="2000" dirty="0"/>
                              <m:t>K</m:t>
                            </m:r>
                          </m:e>
                          <m:sub>
                            <m:r>
                              <a:rPr lang="en-US" sz="2000" i="1">
                                <a:latin typeface="Cambria Math" panose="02040503050406030204" pitchFamily="18" charset="0"/>
                              </a:rPr>
                              <m:t>𝑖𝑑</m:t>
                            </m:r>
                          </m:sub>
                        </m:sSub>
                        <m:r>
                          <m:rPr>
                            <m:nor/>
                          </m:rPr>
                          <a:rPr lang="en-US" sz="2000" dirty="0"/>
                          <m:t>e</m:t>
                        </m:r>
                        <m:r>
                          <m:rPr>
                            <m:nor/>
                          </m:rPr>
                          <a:rPr lang="en-US" sz="2000" dirty="0"/>
                          <m:t>(</m:t>
                        </m:r>
                        <m:r>
                          <m:rPr>
                            <m:nor/>
                          </m:rPr>
                          <a:rPr lang="en-US" sz="2000" dirty="0"/>
                          <m:t>nT</m:t>
                        </m:r>
                        <m:r>
                          <m:rPr>
                            <m:nor/>
                          </m:rPr>
                          <a:rPr lang="en-US" sz="2000" dirty="0"/>
                          <m:t>)</m:t>
                        </m:r>
                        <m:r>
                          <a:rPr lang="en-US" sz="2000" i="1" dirty="0">
                            <a:latin typeface="Cambria Math" panose="02040503050406030204" pitchFamily="18" charset="0"/>
                          </a:rPr>
                          <m:t>+</m:t>
                        </m:r>
                        <m:r>
                          <a:rPr lang="en-US" sz="2000" i="1" dirty="0">
                            <a:latin typeface="Cambria Math" panose="02040503050406030204" pitchFamily="18" charset="0"/>
                          </a:rPr>
                          <m:t>𝐿</m:t>
                        </m:r>
                      </m:num>
                      <m:den>
                        <m:r>
                          <a:rPr lang="en-US" sz="2000" i="1">
                            <a:latin typeface="Cambria Math" panose="02040503050406030204" pitchFamily="18" charset="0"/>
                          </a:rPr>
                          <m:t>2</m:t>
                        </m:r>
                        <m:r>
                          <a:rPr lang="en-US" sz="2000" i="1">
                            <a:latin typeface="Cambria Math" panose="02040503050406030204" pitchFamily="18" charset="0"/>
                          </a:rPr>
                          <m:t>𝐿</m:t>
                        </m:r>
                      </m:den>
                    </m:f>
                  </m:oMath>
                </a14:m>
                <a:endParaRPr lang="en-IN" sz="2000" dirty="0"/>
              </a:p>
              <a:p>
                <a:endParaRPr lang="en-IN" sz="2000" dirty="0"/>
              </a:p>
              <a:p>
                <a:r>
                  <a:rPr lang="en-US" sz="2000" dirty="0"/>
                  <a:t>r.p =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m:rPr>
                                <m:nor/>
                              </m:rPr>
                              <a:rPr lang="en-US" sz="2000" dirty="0"/>
                              <m:t>K</m:t>
                            </m:r>
                          </m:e>
                          <m:sub>
                            <m:r>
                              <a:rPr lang="en-US" sz="2000" b="0" i="1" dirty="0" smtClean="0">
                                <a:latin typeface="Cambria Math" panose="02040503050406030204" pitchFamily="18" charset="0"/>
                              </a:rPr>
                              <m:t>𝑝</m:t>
                            </m:r>
                            <m:r>
                              <a:rPr lang="en-US" sz="2000" i="1">
                                <a:latin typeface="Cambria Math" panose="02040503050406030204" pitchFamily="18" charset="0"/>
                              </a:rPr>
                              <m:t>𝑑</m:t>
                            </m:r>
                          </m:sub>
                        </m:sSub>
                        <m:r>
                          <m:rPr>
                            <m:nor/>
                          </m:rPr>
                          <a:rPr lang="en-US" sz="2000" b="0" i="0" smtClean="0">
                            <a:latin typeface="Cambria Math" panose="02040503050406030204" pitchFamily="18" charset="0"/>
                          </a:rPr>
                          <m:t>r</m:t>
                        </m:r>
                        <m:r>
                          <m:rPr>
                            <m:nor/>
                          </m:rPr>
                          <a:rPr lang="en-US" sz="2000" dirty="0"/>
                          <m:t>(</m:t>
                        </m:r>
                        <m:r>
                          <m:rPr>
                            <m:nor/>
                          </m:rPr>
                          <a:rPr lang="en-US" sz="2000" dirty="0"/>
                          <m:t>nT</m:t>
                        </m:r>
                        <m:r>
                          <m:rPr>
                            <m:nor/>
                          </m:rPr>
                          <a:rPr lang="en-US" sz="2000" dirty="0"/>
                          <m:t>)</m:t>
                        </m:r>
                        <m:r>
                          <a:rPr lang="en-US" sz="2000" b="0" i="1" dirty="0" smtClean="0">
                            <a:latin typeface="Cambria Math" panose="02040503050406030204" pitchFamily="18" charset="0"/>
                          </a:rPr>
                          <m:t>+</m:t>
                        </m:r>
                        <m:r>
                          <a:rPr lang="en-US" sz="2000" b="0" i="1" dirty="0" smtClean="0">
                            <a:latin typeface="Cambria Math" panose="02040503050406030204" pitchFamily="18" charset="0"/>
                          </a:rPr>
                          <m:t>𝐿</m:t>
                        </m:r>
                      </m:num>
                      <m:den>
                        <m:r>
                          <a:rPr lang="en-US" sz="2000" b="0" i="1" smtClean="0">
                            <a:latin typeface="Cambria Math" panose="02040503050406030204" pitchFamily="18" charset="0"/>
                          </a:rPr>
                          <m:t>2</m:t>
                        </m:r>
                        <m:r>
                          <a:rPr lang="en-US" sz="2000" b="0" i="1" smtClean="0">
                            <a:latin typeface="Cambria Math" panose="02040503050406030204" pitchFamily="18" charset="0"/>
                          </a:rPr>
                          <m:t>𝐿</m:t>
                        </m:r>
                      </m:den>
                    </m:f>
                  </m:oMath>
                </a14:m>
                <a:r>
                  <a:rPr lang="en-IN" sz="2000" dirty="0"/>
                  <a:t>,   </a:t>
                </a:r>
                <a:r>
                  <a:rPr lang="en-US" sz="2000" dirty="0"/>
                  <a:t>r.n =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m:rPr>
                                <m:nor/>
                              </m:rPr>
                              <a:rPr lang="en-US" sz="2000" b="0" i="0" smtClean="0">
                                <a:latin typeface="Cambria Math" panose="02040503050406030204" pitchFamily="18" charset="0"/>
                              </a:rPr>
                              <m:t>−</m:t>
                            </m:r>
                            <m:r>
                              <m:rPr>
                                <m:nor/>
                              </m:rPr>
                              <a:rPr lang="en-US" sz="2000" dirty="0"/>
                              <m:t>K</m:t>
                            </m:r>
                          </m:e>
                          <m:sub>
                            <m:r>
                              <a:rPr lang="en-US" sz="2000" b="0" i="1" dirty="0" smtClean="0">
                                <a:latin typeface="Cambria Math" panose="02040503050406030204" pitchFamily="18" charset="0"/>
                              </a:rPr>
                              <m:t>𝑝</m:t>
                            </m:r>
                            <m:r>
                              <a:rPr lang="en-US" sz="2000" i="1">
                                <a:latin typeface="Cambria Math" panose="02040503050406030204" pitchFamily="18" charset="0"/>
                              </a:rPr>
                              <m:t>𝑑</m:t>
                            </m:r>
                          </m:sub>
                        </m:sSub>
                        <m:r>
                          <m:rPr>
                            <m:nor/>
                          </m:rPr>
                          <a:rPr lang="en-US" sz="2000" b="0" i="0" smtClean="0">
                            <a:latin typeface="Cambria Math" panose="02040503050406030204" pitchFamily="18" charset="0"/>
                          </a:rPr>
                          <m:t>r</m:t>
                        </m:r>
                        <m:r>
                          <m:rPr>
                            <m:nor/>
                          </m:rPr>
                          <a:rPr lang="en-US" sz="2000" dirty="0"/>
                          <m:t>(</m:t>
                        </m:r>
                        <m:r>
                          <m:rPr>
                            <m:nor/>
                          </m:rPr>
                          <a:rPr lang="en-US" sz="2000" dirty="0"/>
                          <m:t>nT</m:t>
                        </m:r>
                        <m:r>
                          <m:rPr>
                            <m:nor/>
                          </m:rPr>
                          <a:rPr lang="en-US" sz="2000" dirty="0"/>
                          <m:t>)</m:t>
                        </m:r>
                        <m:r>
                          <a:rPr lang="en-US" sz="2000" i="1" dirty="0">
                            <a:latin typeface="Cambria Math" panose="02040503050406030204" pitchFamily="18" charset="0"/>
                          </a:rPr>
                          <m:t>+</m:t>
                        </m:r>
                        <m:r>
                          <a:rPr lang="en-US" sz="2000" i="1" dirty="0">
                            <a:latin typeface="Cambria Math" panose="02040503050406030204" pitchFamily="18" charset="0"/>
                          </a:rPr>
                          <m:t>𝐿</m:t>
                        </m:r>
                      </m:num>
                      <m:den>
                        <m:r>
                          <a:rPr lang="en-US" sz="2000" i="1">
                            <a:latin typeface="Cambria Math" panose="02040503050406030204" pitchFamily="18" charset="0"/>
                          </a:rPr>
                          <m:t>2</m:t>
                        </m:r>
                        <m:r>
                          <a:rPr lang="en-US" sz="2000" i="1">
                            <a:latin typeface="Cambria Math" panose="02040503050406030204" pitchFamily="18" charset="0"/>
                          </a:rPr>
                          <m:t>𝐿</m:t>
                        </m:r>
                      </m:den>
                    </m:f>
                  </m:oMath>
                </a14:m>
                <a:r>
                  <a:rPr lang="en-IN" sz="2000" dirty="0"/>
                  <a:t>  …(5) </a:t>
                </a:r>
              </a:p>
            </p:txBody>
          </p:sp>
        </mc:Choice>
        <mc:Fallback xmlns="">
          <p:sp>
            <p:nvSpPr>
              <p:cNvPr id="2" name="TextBox 1">
                <a:extLst>
                  <a:ext uri="{FF2B5EF4-FFF2-40B4-BE49-F238E27FC236}">
                    <a16:creationId xmlns:a16="http://schemas.microsoft.com/office/drawing/2014/main" id="{0FC310CB-6607-4087-90E4-503A7350A96B}"/>
                  </a:ext>
                </a:extLst>
              </p:cNvPr>
              <p:cNvSpPr txBox="1">
                <a:spLocks noRot="1" noChangeAspect="1" noMove="1" noResize="1" noEditPoints="1" noAdjustHandles="1" noChangeArrowheads="1" noChangeShapeType="1" noTextEdit="1"/>
              </p:cNvSpPr>
              <p:nvPr/>
            </p:nvSpPr>
            <p:spPr>
              <a:xfrm>
                <a:off x="3370996" y="2725089"/>
                <a:ext cx="4992827" cy="1419363"/>
              </a:xfrm>
              <a:prstGeom prst="rect">
                <a:avLst/>
              </a:prstGeom>
              <a:blipFill>
                <a:blip r:embed="rId2"/>
                <a:stretch>
                  <a:fillRect l="-1343" b="-2575"/>
                </a:stretch>
              </a:blipFill>
              <a:ln>
                <a:no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id="{910C89AF-5085-4564-B1CC-DA84081A2D08}"/>
              </a:ext>
            </a:extLst>
          </p:cNvPr>
          <p:cNvSpPr txBox="1"/>
          <p:nvPr/>
        </p:nvSpPr>
        <p:spPr>
          <a:xfrm>
            <a:off x="859809" y="1473958"/>
            <a:ext cx="10754436" cy="646331"/>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From Figure 4 we get o.p=H, o.n=-H, o.z=0 . The following are the straight line formulas from the geometry of membership functions. </a:t>
            </a:r>
            <a:endParaRPr lang="en-IN" dirty="0"/>
          </a:p>
        </p:txBody>
      </p:sp>
      <p:sp>
        <p:nvSpPr>
          <p:cNvPr id="4" name="TextBox 3">
            <a:extLst>
              <a:ext uri="{FF2B5EF4-FFF2-40B4-BE49-F238E27FC236}">
                <a16:creationId xmlns:a16="http://schemas.microsoft.com/office/drawing/2014/main" id="{2B8E1CE8-8EC3-409A-BE07-5029068A6160}"/>
              </a:ext>
            </a:extLst>
          </p:cNvPr>
          <p:cNvSpPr txBox="1"/>
          <p:nvPr/>
        </p:nvSpPr>
        <p:spPr>
          <a:xfrm>
            <a:off x="718782" y="4414544"/>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And the rate of change of input is given as….</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D95562-83C5-4911-9E8B-9383F13ACFD9}"/>
                  </a:ext>
                </a:extLst>
              </p:cNvPr>
              <p:cNvSpPr txBox="1"/>
              <p:nvPr/>
            </p:nvSpPr>
            <p:spPr>
              <a:xfrm>
                <a:off x="3790666" y="5111178"/>
                <a:ext cx="6107372" cy="637354"/>
              </a:xfrm>
              <a:prstGeom prst="rect">
                <a:avLst/>
              </a:prstGeom>
              <a:noFill/>
              <a:ln>
                <a:noFill/>
              </a:ln>
            </p:spPr>
            <p:txBody>
              <a:bodyPr wrap="square">
                <a:spAutoFit/>
              </a:bodyPr>
              <a:lstStyle/>
              <a:p>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r>
                      <a:rPr lang="en-US" i="1">
                        <a:latin typeface="Cambria Math" panose="02040503050406030204" pitchFamily="18" charset="0"/>
                        <a:ea typeface="Cambria Math" panose="02040503050406030204" pitchFamily="18" charset="0"/>
                      </a:rPr>
                      <m:t> </m:t>
                    </m:r>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sz="1800" i="1">
                                <a:latin typeface="Cambria Math" panose="02040503050406030204" pitchFamily="18" charset="0"/>
                              </a:rPr>
                            </m:ctrlPr>
                          </m:sSubPr>
                          <m:e>
                            <m:r>
                              <m:rPr>
                                <m:nor/>
                              </m:rPr>
                              <a:rPr lang="en-US" sz="1800" b="0" i="0" smtClean="0">
                                <a:latin typeface="Cambria Math" panose="02040503050406030204" pitchFamily="18" charset="0"/>
                              </a:rPr>
                              <m:t>H</m:t>
                            </m:r>
                            <m:r>
                              <m:rPr>
                                <m:nor/>
                              </m:rPr>
                              <a:rPr lang="en-US" sz="1800" b="0" i="0" smtClean="0">
                                <a:latin typeface="Cambria Math" panose="02040503050406030204" pitchFamily="18" charset="0"/>
                              </a:rPr>
                              <m:t>[</m:t>
                            </m:r>
                            <m:r>
                              <m:rPr>
                                <m:nor/>
                              </m:rPr>
                              <a:rPr lang="en-US" sz="1800" dirty="0"/>
                              <m:t>K</m:t>
                            </m:r>
                          </m:e>
                          <m:sub>
                            <m:r>
                              <a:rPr lang="en-US" sz="1800" i="1">
                                <a:latin typeface="Cambria Math" panose="02040503050406030204" pitchFamily="18" charset="0"/>
                              </a:rPr>
                              <m:t>𝑖𝑑</m:t>
                            </m:r>
                          </m:sub>
                        </m:sSub>
                        <m:r>
                          <m:rPr>
                            <m:nor/>
                          </m:rPr>
                          <a:rPr lang="en-US" sz="1800" dirty="0"/>
                          <m:t>e</m:t>
                        </m:r>
                        <m:r>
                          <m:rPr>
                            <m:nor/>
                          </m:rPr>
                          <a:rPr lang="en-US" sz="1800" dirty="0"/>
                          <m:t>(</m:t>
                        </m:r>
                        <m:r>
                          <m:rPr>
                            <m:nor/>
                          </m:rPr>
                          <a:rPr lang="en-US" sz="1800" dirty="0"/>
                          <m:t>nT</m:t>
                        </m:r>
                        <m:r>
                          <m:rPr>
                            <m:nor/>
                          </m:rPr>
                          <a:rPr lang="en-US" sz="1800" dirty="0"/>
                          <m:t>)</m:t>
                        </m:r>
                        <m:r>
                          <a:rPr lang="en-US" sz="1800" b="0" i="1" dirty="0"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i="1" dirty="0">
                                <a:latin typeface="Cambria Math" panose="02040503050406030204" pitchFamily="18" charset="0"/>
                              </a:rPr>
                              <m:t>𝑝</m:t>
                            </m:r>
                            <m:r>
                              <a:rPr lang="en-US" i="1">
                                <a:latin typeface="Cambria Math" panose="02040503050406030204" pitchFamily="18" charset="0"/>
                              </a:rPr>
                              <m:t>𝑑</m:t>
                            </m:r>
                          </m:sub>
                        </m:sSub>
                        <m:r>
                          <m:rPr>
                            <m:nor/>
                          </m:rPr>
                          <a:rPr lang="en-US">
                            <a:latin typeface="Cambria Math" panose="02040503050406030204" pitchFamily="18" charset="0"/>
                          </a:rPr>
                          <m:t>r</m:t>
                        </m:r>
                        <m:r>
                          <m:rPr>
                            <m:nor/>
                          </m:rPr>
                          <a:rPr lang="en-US" dirty="0"/>
                          <m:t>(</m:t>
                        </m:r>
                        <m:r>
                          <m:rPr>
                            <m:nor/>
                          </m:rPr>
                          <a:rPr lang="en-US" dirty="0"/>
                          <m:t>nT</m:t>
                        </m:r>
                        <m:r>
                          <m:rPr>
                            <m:nor/>
                          </m:rPr>
                          <a:rPr lang="en-US" dirty="0"/>
                          <m:t>)]</m:t>
                        </m:r>
                        <m:r>
                          <a:rPr lang="en-US" b="0" i="1" dirty="0" smtClean="0">
                            <a:latin typeface="Cambria Math" panose="02040503050406030204" pitchFamily="18" charset="0"/>
                          </a:rPr>
                          <m:t> </m:t>
                        </m:r>
                      </m:num>
                      <m:den>
                        <m:r>
                          <a:rPr lang="en-US" sz="1800" b="0" i="1" smtClean="0">
                            <a:latin typeface="Cambria Math" panose="02040503050406030204" pitchFamily="18" charset="0"/>
                          </a:rPr>
                          <m:t>2(2</m:t>
                        </m:r>
                        <m:r>
                          <a:rPr lang="en-US" sz="1800" b="0" i="1" smtClean="0">
                            <a:latin typeface="Cambria Math" panose="02040503050406030204" pitchFamily="18" charset="0"/>
                          </a:rPr>
                          <m:t>𝐿</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i="1">
                                <a:latin typeface="Cambria Math" panose="02040503050406030204" pitchFamily="18" charset="0"/>
                              </a:rPr>
                              <m:t>𝑖𝑑</m:t>
                            </m:r>
                          </m:sub>
                        </m:sSub>
                        <m:r>
                          <m:rPr>
                            <m:nor/>
                          </m:rPr>
                          <a:rPr lang="en-US" dirty="0"/>
                          <m:t>e</m:t>
                        </m:r>
                        <m:r>
                          <m:rPr>
                            <m:nor/>
                          </m:rPr>
                          <a:rPr lang="en-US" dirty="0"/>
                          <m:t>(</m:t>
                        </m:r>
                        <m:r>
                          <m:rPr>
                            <m:nor/>
                          </m:rPr>
                          <a:rPr lang="en-US" dirty="0"/>
                          <m:t>nT</m:t>
                        </m:r>
                        <m:r>
                          <m:rPr>
                            <m:nor/>
                          </m:rPr>
                          <a:rPr lang="en-US" dirty="0"/>
                          <m:t>)</m:t>
                        </m:r>
                        <m:r>
                          <a:rPr lang="en-US" b="0" i="1" dirty="0" smtClean="0">
                            <a:latin typeface="Cambria Math" panose="02040503050406030204" pitchFamily="18" charset="0"/>
                          </a:rPr>
                          <m:t>)</m:t>
                        </m:r>
                      </m:den>
                    </m:f>
                    <m:r>
                      <a:rPr lang="en-US" b="0" i="1" dirty="0" smtClean="0">
                        <a:latin typeface="Cambria Math" panose="02040503050406030204" pitchFamily="18" charset="0"/>
                      </a:rPr>
                      <m:t> …(6)</m:t>
                    </m:r>
                  </m:oMath>
                </a14:m>
                <a:r>
                  <a:rPr lang="en-IN" sz="1800" dirty="0"/>
                  <a:t> </a:t>
                </a:r>
                <a:endParaRPr lang="en-IN" dirty="0"/>
              </a:p>
            </p:txBody>
          </p:sp>
        </mc:Choice>
        <mc:Fallback xmlns="">
          <p:sp>
            <p:nvSpPr>
              <p:cNvPr id="6" name="TextBox 5">
                <a:extLst>
                  <a:ext uri="{FF2B5EF4-FFF2-40B4-BE49-F238E27FC236}">
                    <a16:creationId xmlns:a16="http://schemas.microsoft.com/office/drawing/2014/main" id="{6ED95562-83C5-4911-9E8B-9383F13ACFD9}"/>
                  </a:ext>
                </a:extLst>
              </p:cNvPr>
              <p:cNvSpPr txBox="1">
                <a:spLocks noRot="1" noChangeAspect="1" noMove="1" noResize="1" noEditPoints="1" noAdjustHandles="1" noChangeArrowheads="1" noChangeShapeType="1" noTextEdit="1"/>
              </p:cNvSpPr>
              <p:nvPr/>
            </p:nvSpPr>
            <p:spPr>
              <a:xfrm>
                <a:off x="3790666" y="5111178"/>
                <a:ext cx="6107372" cy="637354"/>
              </a:xfrm>
              <a:prstGeom prst="rect">
                <a:avLst/>
              </a:prstGeom>
              <a:blipFill>
                <a:blip r:embed="rId3"/>
                <a:stretch>
                  <a:fillRect/>
                </a:stretch>
              </a:blipFill>
              <a:ln>
                <a:noFill/>
              </a:ln>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1747E784-860A-4A56-9BF1-CA7D4BD7B62A}"/>
              </a:ext>
            </a:extLst>
          </p:cNvPr>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84245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AE8A6-89C9-4204-8626-33B6896FCDEC}"/>
              </a:ext>
            </a:extLst>
          </p:cNvPr>
          <p:cNvSpPr txBox="1"/>
          <p:nvPr/>
        </p:nvSpPr>
        <p:spPr>
          <a:xfrm>
            <a:off x="859809" y="1473958"/>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Similarly for IC5 and IC6 regions, we obtain... </a:t>
            </a:r>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2CF5AE-55D2-4B15-9F25-3D81F741C9FE}"/>
                  </a:ext>
                </a:extLst>
              </p:cNvPr>
              <p:cNvSpPr txBox="1"/>
              <p:nvPr/>
            </p:nvSpPr>
            <p:spPr>
              <a:xfrm>
                <a:off x="3913496" y="2354330"/>
                <a:ext cx="6107372" cy="637354"/>
              </a:xfrm>
              <a:prstGeom prst="rect">
                <a:avLst/>
              </a:prstGeom>
              <a:noFill/>
              <a:ln>
                <a:noFill/>
              </a:ln>
            </p:spPr>
            <p:txBody>
              <a:bodyPr wrap="square">
                <a:spAutoFit/>
              </a:bodyPr>
              <a:lstStyle/>
              <a:p>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r>
                      <a:rPr lang="en-US" i="1">
                        <a:latin typeface="Cambria Math" panose="02040503050406030204" pitchFamily="18" charset="0"/>
                        <a:ea typeface="Cambria Math" panose="02040503050406030204" pitchFamily="18" charset="0"/>
                      </a:rPr>
                      <m:t> </m:t>
                    </m:r>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sz="1800" i="1">
                                <a:latin typeface="Cambria Math" panose="02040503050406030204" pitchFamily="18" charset="0"/>
                              </a:rPr>
                            </m:ctrlPr>
                          </m:sSubPr>
                          <m:e>
                            <m:r>
                              <m:rPr>
                                <m:nor/>
                              </m:rPr>
                              <a:rPr lang="en-US" sz="1800" b="0" i="0" smtClean="0">
                                <a:latin typeface="Cambria Math" panose="02040503050406030204" pitchFamily="18" charset="0"/>
                              </a:rPr>
                              <m:t>H</m:t>
                            </m:r>
                            <m:r>
                              <m:rPr>
                                <m:nor/>
                              </m:rPr>
                              <a:rPr lang="en-US" sz="1800" b="0" i="0" smtClean="0">
                                <a:latin typeface="Cambria Math" panose="02040503050406030204" pitchFamily="18" charset="0"/>
                              </a:rPr>
                              <m:t>[</m:t>
                            </m:r>
                            <m:r>
                              <m:rPr>
                                <m:nor/>
                              </m:rPr>
                              <a:rPr lang="en-US" sz="1800" dirty="0"/>
                              <m:t>K</m:t>
                            </m:r>
                          </m:e>
                          <m:sub>
                            <m:r>
                              <a:rPr lang="en-US" sz="1800" i="1">
                                <a:latin typeface="Cambria Math" panose="02040503050406030204" pitchFamily="18" charset="0"/>
                              </a:rPr>
                              <m:t>𝑖𝑑</m:t>
                            </m:r>
                          </m:sub>
                        </m:sSub>
                        <m:r>
                          <m:rPr>
                            <m:nor/>
                          </m:rPr>
                          <a:rPr lang="en-US" sz="1800" b="0" i="0" smtClean="0">
                            <a:latin typeface="Cambria Math" panose="02040503050406030204" pitchFamily="18" charset="0"/>
                          </a:rPr>
                          <m:t>.</m:t>
                        </m:r>
                        <m:r>
                          <m:rPr>
                            <m:nor/>
                          </m:rPr>
                          <a:rPr lang="en-US" sz="1800" dirty="0"/>
                          <m:t>e</m:t>
                        </m:r>
                        <m:r>
                          <m:rPr>
                            <m:nor/>
                          </m:rPr>
                          <a:rPr lang="en-US" sz="1800" dirty="0"/>
                          <m:t>(</m:t>
                        </m:r>
                        <m:r>
                          <m:rPr>
                            <m:nor/>
                          </m:rPr>
                          <a:rPr lang="en-US" sz="1800" dirty="0"/>
                          <m:t>nT</m:t>
                        </m:r>
                        <m:r>
                          <m:rPr>
                            <m:nor/>
                          </m:rPr>
                          <a:rPr lang="en-US" sz="1800" dirty="0"/>
                          <m:t>)</m:t>
                        </m:r>
                        <m:r>
                          <a:rPr lang="en-US" sz="1800" b="0" i="1" dirty="0"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i="1" dirty="0">
                                <a:latin typeface="Cambria Math" panose="02040503050406030204" pitchFamily="18" charset="0"/>
                              </a:rPr>
                              <m:t>𝑝</m:t>
                            </m:r>
                            <m:r>
                              <a:rPr lang="en-US" i="1">
                                <a:latin typeface="Cambria Math" panose="02040503050406030204" pitchFamily="18" charset="0"/>
                              </a:rPr>
                              <m:t>𝑑</m:t>
                            </m:r>
                          </m:sub>
                        </m:sSub>
                        <m:r>
                          <m:rPr>
                            <m:nor/>
                          </m:rPr>
                          <a:rPr lang="en-US" b="0" i="0" smtClean="0">
                            <a:latin typeface="Cambria Math" panose="02040503050406030204" pitchFamily="18" charset="0"/>
                          </a:rPr>
                          <m:t>.</m:t>
                        </m:r>
                        <m:r>
                          <m:rPr>
                            <m:nor/>
                          </m:rPr>
                          <a:rPr lang="en-US">
                            <a:latin typeface="Cambria Math" panose="02040503050406030204" pitchFamily="18" charset="0"/>
                          </a:rPr>
                          <m:t>r</m:t>
                        </m:r>
                        <m:r>
                          <m:rPr>
                            <m:nor/>
                          </m:rPr>
                          <a:rPr lang="en-US" dirty="0"/>
                          <m:t>(</m:t>
                        </m:r>
                        <m:r>
                          <m:rPr>
                            <m:nor/>
                          </m:rPr>
                          <a:rPr lang="en-US" dirty="0"/>
                          <m:t>nT</m:t>
                        </m:r>
                        <m:r>
                          <m:rPr>
                            <m:nor/>
                          </m:rPr>
                          <a:rPr lang="en-US" dirty="0"/>
                          <m:t>)]</m:t>
                        </m:r>
                        <m:r>
                          <a:rPr lang="en-US" b="0" i="1" dirty="0" smtClean="0">
                            <a:latin typeface="Cambria Math" panose="02040503050406030204" pitchFamily="18" charset="0"/>
                          </a:rPr>
                          <m:t> </m:t>
                        </m:r>
                      </m:num>
                      <m:den>
                        <m:r>
                          <a:rPr lang="en-US" sz="1800" b="0" i="1" smtClean="0">
                            <a:latin typeface="Cambria Math" panose="02040503050406030204" pitchFamily="18" charset="0"/>
                          </a:rPr>
                          <m:t>2(2</m:t>
                        </m:r>
                        <m:r>
                          <a:rPr lang="en-US" sz="1800" b="0" i="1" smtClean="0">
                            <a:latin typeface="Cambria Math" panose="02040503050406030204" pitchFamily="18" charset="0"/>
                          </a:rPr>
                          <m:t>𝐿</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i="1">
                                <a:latin typeface="Cambria Math" panose="02040503050406030204" pitchFamily="18" charset="0"/>
                              </a:rPr>
                              <m:t>𝑖𝑑</m:t>
                            </m:r>
                          </m:sub>
                        </m:sSub>
                        <m:r>
                          <m:rPr>
                            <m:nor/>
                          </m:rPr>
                          <a:rPr lang="en-US" dirty="0"/>
                          <m:t>e</m:t>
                        </m:r>
                        <m:r>
                          <m:rPr>
                            <m:nor/>
                          </m:rPr>
                          <a:rPr lang="en-US" dirty="0"/>
                          <m:t>(</m:t>
                        </m:r>
                        <m:r>
                          <m:rPr>
                            <m:nor/>
                          </m:rPr>
                          <a:rPr lang="en-US" dirty="0"/>
                          <m:t>nT</m:t>
                        </m:r>
                        <m:r>
                          <m:rPr>
                            <m:nor/>
                          </m:rPr>
                          <a:rPr lang="en-US" dirty="0"/>
                          <m:t>)</m:t>
                        </m:r>
                        <m:r>
                          <a:rPr lang="en-US" b="0" i="1" dirty="0" smtClean="0">
                            <a:latin typeface="Cambria Math" panose="02040503050406030204" pitchFamily="18" charset="0"/>
                          </a:rPr>
                          <m:t>)</m:t>
                        </m:r>
                      </m:den>
                    </m:f>
                    <m:r>
                      <a:rPr lang="en-US" b="0" i="1" dirty="0" smtClean="0">
                        <a:latin typeface="Cambria Math" panose="02040503050406030204" pitchFamily="18" charset="0"/>
                      </a:rPr>
                      <m:t> …(7)</m:t>
                    </m:r>
                  </m:oMath>
                </a14:m>
                <a:r>
                  <a:rPr lang="en-IN" sz="1800" dirty="0"/>
                  <a:t> </a:t>
                </a:r>
                <a:endParaRPr lang="en-IN" dirty="0"/>
              </a:p>
            </p:txBody>
          </p:sp>
        </mc:Choice>
        <mc:Fallback xmlns="">
          <p:sp>
            <p:nvSpPr>
              <p:cNvPr id="3" name="TextBox 2">
                <a:extLst>
                  <a:ext uri="{FF2B5EF4-FFF2-40B4-BE49-F238E27FC236}">
                    <a16:creationId xmlns:a16="http://schemas.microsoft.com/office/drawing/2014/main" id="{672CF5AE-55D2-4B15-9F25-3D81F741C9FE}"/>
                  </a:ext>
                </a:extLst>
              </p:cNvPr>
              <p:cNvSpPr txBox="1">
                <a:spLocks noRot="1" noChangeAspect="1" noMove="1" noResize="1" noEditPoints="1" noAdjustHandles="1" noChangeArrowheads="1" noChangeShapeType="1" noTextEdit="1"/>
              </p:cNvSpPr>
              <p:nvPr/>
            </p:nvSpPr>
            <p:spPr>
              <a:xfrm>
                <a:off x="3913496" y="2354330"/>
                <a:ext cx="6107372" cy="637354"/>
              </a:xfrm>
              <a:prstGeom prst="rect">
                <a:avLst/>
              </a:prstGeom>
              <a:blipFill>
                <a:blip r:embed="rId2"/>
                <a:stretch>
                  <a:fillRect/>
                </a:stretch>
              </a:blipFill>
              <a:ln>
                <a:noFill/>
              </a:ln>
            </p:spPr>
            <p:txBody>
              <a:bodyPr/>
              <a:lstStyle/>
              <a:p>
                <a:r>
                  <a:rPr lang="en-IN">
                    <a:noFill/>
                  </a:rPr>
                  <a:t> </a:t>
                </a:r>
              </a:p>
            </p:txBody>
          </p:sp>
        </mc:Fallback>
      </mc:AlternateContent>
      <p:sp>
        <p:nvSpPr>
          <p:cNvPr id="4" name="TextBox 3">
            <a:extLst>
              <a:ext uri="{FF2B5EF4-FFF2-40B4-BE49-F238E27FC236}">
                <a16:creationId xmlns:a16="http://schemas.microsoft.com/office/drawing/2014/main" id="{809452AE-8D6A-435F-A8BC-10F7680A2699}"/>
              </a:ext>
            </a:extLst>
          </p:cNvPr>
          <p:cNvSpPr txBox="1"/>
          <p:nvPr/>
        </p:nvSpPr>
        <p:spPr>
          <a:xfrm>
            <a:off x="859809" y="3591855"/>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By combining above two formulas. The following is the generalized result for IC1,IC2,IC5 and IC6. </a:t>
            </a: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F19AC0-B300-48B8-9948-E169F8478684}"/>
                  </a:ext>
                </a:extLst>
              </p:cNvPr>
              <p:cNvSpPr txBox="1"/>
              <p:nvPr/>
            </p:nvSpPr>
            <p:spPr>
              <a:xfrm>
                <a:off x="3913496" y="4651665"/>
                <a:ext cx="6107372" cy="637354"/>
              </a:xfrm>
              <a:prstGeom prst="rect">
                <a:avLst/>
              </a:prstGeom>
              <a:noFill/>
              <a:ln>
                <a:noFill/>
              </a:ln>
            </p:spPr>
            <p:txBody>
              <a:bodyPr wrap="square">
                <a:spAutoFit/>
              </a:bodyPr>
              <a:lstStyle/>
              <a:p>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r>
                      <a:rPr lang="en-US" i="1">
                        <a:latin typeface="Cambria Math" panose="02040503050406030204" pitchFamily="18" charset="0"/>
                        <a:ea typeface="Cambria Math" panose="02040503050406030204" pitchFamily="18" charset="0"/>
                      </a:rPr>
                      <m:t> </m:t>
                    </m:r>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sz="1800" i="1">
                                <a:latin typeface="Cambria Math" panose="02040503050406030204" pitchFamily="18" charset="0"/>
                              </a:rPr>
                            </m:ctrlPr>
                          </m:sSubPr>
                          <m:e>
                            <m:r>
                              <m:rPr>
                                <m:nor/>
                              </m:rPr>
                              <a:rPr lang="en-US" sz="1800" b="0" i="0" smtClean="0">
                                <a:latin typeface="Cambria Math" panose="02040503050406030204" pitchFamily="18" charset="0"/>
                              </a:rPr>
                              <m:t>H</m:t>
                            </m:r>
                            <m:r>
                              <m:rPr>
                                <m:nor/>
                              </m:rPr>
                              <a:rPr lang="en-US" sz="1800" b="0" i="0" smtClean="0">
                                <a:latin typeface="Cambria Math" panose="02040503050406030204" pitchFamily="18" charset="0"/>
                              </a:rPr>
                              <m:t>[</m:t>
                            </m:r>
                            <m:r>
                              <m:rPr>
                                <m:nor/>
                              </m:rPr>
                              <a:rPr lang="en-US" sz="1800" dirty="0"/>
                              <m:t>K</m:t>
                            </m:r>
                          </m:e>
                          <m:sub>
                            <m:r>
                              <a:rPr lang="en-US" sz="1800" i="1">
                                <a:latin typeface="Cambria Math" panose="02040503050406030204" pitchFamily="18" charset="0"/>
                              </a:rPr>
                              <m:t>𝑖𝑑</m:t>
                            </m:r>
                          </m:sub>
                        </m:sSub>
                        <m:r>
                          <m:rPr>
                            <m:nor/>
                          </m:rPr>
                          <a:rPr lang="en-US" sz="1800" b="0" i="0" smtClean="0">
                            <a:latin typeface="Cambria Math" panose="02040503050406030204" pitchFamily="18" charset="0"/>
                          </a:rPr>
                          <m:t>.</m:t>
                        </m:r>
                        <m:r>
                          <m:rPr>
                            <m:nor/>
                          </m:rPr>
                          <a:rPr lang="en-US" sz="1800" dirty="0"/>
                          <m:t>e</m:t>
                        </m:r>
                        <m:r>
                          <m:rPr>
                            <m:nor/>
                          </m:rPr>
                          <a:rPr lang="en-US" sz="1800" dirty="0"/>
                          <m:t>(</m:t>
                        </m:r>
                        <m:r>
                          <m:rPr>
                            <m:nor/>
                          </m:rPr>
                          <a:rPr lang="en-US" sz="1800" dirty="0"/>
                          <m:t>nT</m:t>
                        </m:r>
                        <m:r>
                          <m:rPr>
                            <m:nor/>
                          </m:rPr>
                          <a:rPr lang="en-US" sz="1800" dirty="0"/>
                          <m:t>)</m:t>
                        </m:r>
                        <m:r>
                          <a:rPr lang="en-US" sz="1800" b="0" i="1" dirty="0"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i="1" dirty="0">
                                <a:latin typeface="Cambria Math" panose="02040503050406030204" pitchFamily="18" charset="0"/>
                              </a:rPr>
                              <m:t>𝑝</m:t>
                            </m:r>
                            <m:r>
                              <a:rPr lang="en-US" i="1">
                                <a:latin typeface="Cambria Math" panose="02040503050406030204" pitchFamily="18" charset="0"/>
                              </a:rPr>
                              <m:t>𝑑</m:t>
                            </m:r>
                          </m:sub>
                        </m:sSub>
                        <m:r>
                          <m:rPr>
                            <m:nor/>
                          </m:rPr>
                          <a:rPr lang="en-US" b="0" i="0" smtClean="0">
                            <a:latin typeface="Cambria Math" panose="02040503050406030204" pitchFamily="18" charset="0"/>
                          </a:rPr>
                          <m:t>.</m:t>
                        </m:r>
                        <m:r>
                          <m:rPr>
                            <m:nor/>
                          </m:rPr>
                          <a:rPr lang="en-US">
                            <a:latin typeface="Cambria Math" panose="02040503050406030204" pitchFamily="18" charset="0"/>
                          </a:rPr>
                          <m:t>r</m:t>
                        </m:r>
                        <m:r>
                          <m:rPr>
                            <m:nor/>
                          </m:rPr>
                          <a:rPr lang="en-US" dirty="0"/>
                          <m:t>(</m:t>
                        </m:r>
                        <m:r>
                          <m:rPr>
                            <m:nor/>
                          </m:rPr>
                          <a:rPr lang="en-US" dirty="0"/>
                          <m:t>nT</m:t>
                        </m:r>
                        <m:r>
                          <m:rPr>
                            <m:nor/>
                          </m:rPr>
                          <a:rPr lang="en-US" dirty="0"/>
                          <m:t>)]</m:t>
                        </m:r>
                        <m:r>
                          <a:rPr lang="en-US" b="0" i="1" dirty="0" smtClean="0">
                            <a:latin typeface="Cambria Math" panose="02040503050406030204" pitchFamily="18" charset="0"/>
                          </a:rPr>
                          <m:t> </m:t>
                        </m:r>
                      </m:num>
                      <m:den>
                        <m:r>
                          <a:rPr lang="en-US" sz="1800" b="0" i="1" smtClean="0">
                            <a:latin typeface="Cambria Math" panose="02040503050406030204" pitchFamily="18" charset="0"/>
                          </a:rPr>
                          <m:t>2(2</m:t>
                        </m:r>
                        <m:r>
                          <a:rPr lang="en-US" sz="1800" b="0" i="1" smtClean="0">
                            <a:latin typeface="Cambria Math" panose="02040503050406030204" pitchFamily="18" charset="0"/>
                          </a:rPr>
                          <m:t>𝐿</m:t>
                        </m:r>
                        <m:r>
                          <a:rPr lang="en-US" sz="1800" b="0" i="1" smtClean="0">
                            <a:latin typeface="Cambria Math" panose="02040503050406030204" pitchFamily="18" charset="0"/>
                          </a:rPr>
                          <m:t>−</m:t>
                        </m:r>
                        <m:sSub>
                          <m:sSubPr>
                            <m:ctrlPr>
                              <a:rPr lang="en-US" i="1" smtClean="0">
                                <a:latin typeface="Cambria Math" panose="02040503050406030204" pitchFamily="18" charset="0"/>
                              </a:rPr>
                            </m:ctrlPr>
                          </m:sSubPr>
                          <m:e>
                            <m:r>
                              <m:rPr>
                                <m:nor/>
                              </m:rPr>
                              <a:rPr lang="en-US" dirty="0"/>
                              <m:t>K</m:t>
                            </m:r>
                          </m:e>
                          <m:sub>
                            <m:r>
                              <a:rPr lang="en-US" i="1">
                                <a:latin typeface="Cambria Math" panose="02040503050406030204" pitchFamily="18" charset="0"/>
                              </a:rPr>
                              <m:t>𝑖𝑑</m:t>
                            </m:r>
                          </m:sub>
                        </m:sSub>
                        <m:r>
                          <a:rPr lang="en-US" b="0" i="1" smtClean="0">
                            <a:latin typeface="Cambria Math" panose="02040503050406030204" pitchFamily="18" charset="0"/>
                          </a:rPr>
                          <m:t>|</m:t>
                        </m:r>
                        <m:r>
                          <m:rPr>
                            <m:nor/>
                          </m:rPr>
                          <a:rPr lang="en-US" dirty="0"/>
                          <m:t>e</m:t>
                        </m:r>
                        <m:r>
                          <m:rPr>
                            <m:nor/>
                          </m:rPr>
                          <a:rPr lang="en-US" dirty="0"/>
                          <m:t>(</m:t>
                        </m:r>
                        <m:r>
                          <m:rPr>
                            <m:nor/>
                          </m:rPr>
                          <a:rPr lang="en-US" dirty="0"/>
                          <m:t>nT</m:t>
                        </m:r>
                        <m:r>
                          <m:rPr>
                            <m:nor/>
                          </m:rPr>
                          <a:rPr lang="en-US" dirty="0"/>
                          <m:t>)|</m:t>
                        </m:r>
                        <m:r>
                          <a:rPr lang="en-US" b="0" i="1" dirty="0" smtClean="0">
                            <a:latin typeface="Cambria Math" panose="02040503050406030204" pitchFamily="18" charset="0"/>
                          </a:rPr>
                          <m:t>)</m:t>
                        </m:r>
                      </m:den>
                    </m:f>
                    <m:r>
                      <a:rPr lang="en-US" b="0" i="1" dirty="0" smtClean="0">
                        <a:latin typeface="Cambria Math" panose="02040503050406030204" pitchFamily="18" charset="0"/>
                      </a:rPr>
                      <m:t> …(8)</m:t>
                    </m:r>
                  </m:oMath>
                </a14:m>
                <a:r>
                  <a:rPr lang="en-IN" sz="1800" dirty="0"/>
                  <a:t> </a:t>
                </a:r>
                <a:endParaRPr lang="en-IN" dirty="0"/>
              </a:p>
            </p:txBody>
          </p:sp>
        </mc:Choice>
        <mc:Fallback xmlns="">
          <p:sp>
            <p:nvSpPr>
              <p:cNvPr id="5" name="TextBox 4">
                <a:extLst>
                  <a:ext uri="{FF2B5EF4-FFF2-40B4-BE49-F238E27FC236}">
                    <a16:creationId xmlns:a16="http://schemas.microsoft.com/office/drawing/2014/main" id="{54F19AC0-B300-48B8-9948-E169F8478684}"/>
                  </a:ext>
                </a:extLst>
              </p:cNvPr>
              <p:cNvSpPr txBox="1">
                <a:spLocks noRot="1" noChangeAspect="1" noMove="1" noResize="1" noEditPoints="1" noAdjustHandles="1" noChangeArrowheads="1" noChangeShapeType="1" noTextEdit="1"/>
              </p:cNvSpPr>
              <p:nvPr/>
            </p:nvSpPr>
            <p:spPr>
              <a:xfrm>
                <a:off x="3913496" y="4651665"/>
                <a:ext cx="6107372" cy="637354"/>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896D26-CFFD-41E1-AAE8-577C054769B7}"/>
                  </a:ext>
                </a:extLst>
              </p:cNvPr>
              <p:cNvSpPr txBox="1"/>
              <p:nvPr/>
            </p:nvSpPr>
            <p:spPr>
              <a:xfrm>
                <a:off x="859809" y="5794831"/>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Let the incremental gain formula scale by </a:t>
                </a:r>
                <a14:m>
                  <m:oMath xmlns:m="http://schemas.openxmlformats.org/officeDocument/2006/math">
                    <m:sSub>
                      <m:sSubPr>
                        <m:ctrlPr>
                          <a:rPr lang="en-US" i="1" smtClean="0">
                            <a:latin typeface="Cambria Math" panose="02040503050406030204" pitchFamily="18" charset="0"/>
                          </a:rPr>
                        </m:ctrlPr>
                      </m:sSubPr>
                      <m:e>
                        <m:r>
                          <m:rPr>
                            <m:nor/>
                          </m:rPr>
                          <a:rPr lang="en-US" dirty="0"/>
                          <m:t>G</m:t>
                        </m:r>
                      </m:e>
                      <m:sub>
                        <m:r>
                          <a:rPr lang="en-US" b="0" i="1" smtClean="0">
                            <a:latin typeface="Cambria Math" panose="02040503050406030204" pitchFamily="18" charset="0"/>
                          </a:rPr>
                          <m:t>𝑢</m:t>
                        </m:r>
                      </m:sub>
                    </m:sSub>
                  </m:oMath>
                </a14:m>
                <a:endParaRPr lang="en-IN" dirty="0"/>
              </a:p>
            </p:txBody>
          </p:sp>
        </mc:Choice>
        <mc:Fallback xmlns="">
          <p:sp>
            <p:nvSpPr>
              <p:cNvPr id="6" name="TextBox 5">
                <a:extLst>
                  <a:ext uri="{FF2B5EF4-FFF2-40B4-BE49-F238E27FC236}">
                    <a16:creationId xmlns:a16="http://schemas.microsoft.com/office/drawing/2014/main" id="{C8896D26-CFFD-41E1-AAE8-577C054769B7}"/>
                  </a:ext>
                </a:extLst>
              </p:cNvPr>
              <p:cNvSpPr txBox="1">
                <a:spLocks noRot="1" noChangeAspect="1" noMove="1" noResize="1" noEditPoints="1" noAdjustHandles="1" noChangeArrowheads="1" noChangeShapeType="1" noTextEdit="1"/>
              </p:cNvSpPr>
              <p:nvPr/>
            </p:nvSpPr>
            <p:spPr>
              <a:xfrm>
                <a:off x="859809" y="5794831"/>
                <a:ext cx="10754436" cy="369332"/>
              </a:xfrm>
              <a:prstGeom prst="rect">
                <a:avLst/>
              </a:prstGeom>
              <a:blipFill>
                <a:blip r:embed="rId4"/>
                <a:stretch>
                  <a:fillRect l="-340" t="-10000" b="-26667"/>
                </a:stretch>
              </a:blipFill>
              <a:ln>
                <a:noFill/>
              </a:ln>
            </p:spPr>
            <p:txBody>
              <a:bodyPr/>
              <a:lstStyle/>
              <a:p>
                <a:r>
                  <a:rPr lang="en-IN">
                    <a:noFill/>
                  </a:rPr>
                  <a:t> </a:t>
                </a:r>
              </a:p>
            </p:txBody>
          </p:sp>
        </mc:Fallback>
      </mc:AlternateContent>
      <p:sp>
        <p:nvSpPr>
          <p:cNvPr id="7" name="Slide Number Placeholder 6">
            <a:extLst>
              <a:ext uri="{FF2B5EF4-FFF2-40B4-BE49-F238E27FC236}">
                <a16:creationId xmlns:a16="http://schemas.microsoft.com/office/drawing/2014/main" id="{6A98989A-6438-492C-825C-D384159D2E01}"/>
              </a:ext>
            </a:extLst>
          </p:cNvPr>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237802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46BA324-3B73-4C22-AF92-1BF3E77C9520}"/>
                  </a:ext>
                </a:extLst>
              </p:cNvPr>
              <p:cNvSpPr txBox="1"/>
              <p:nvPr/>
            </p:nvSpPr>
            <p:spPr>
              <a:xfrm>
                <a:off x="3872552" y="1427337"/>
                <a:ext cx="6107372" cy="369332"/>
              </a:xfrm>
              <a:prstGeom prst="rect">
                <a:avLst/>
              </a:prstGeom>
              <a:noFill/>
              <a:ln>
                <a:noFill/>
              </a:ln>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G</m:t>
                        </m:r>
                      </m:e>
                      <m:sub>
                        <m:r>
                          <a:rPr lang="en-US" i="1">
                            <a:latin typeface="Cambria Math" panose="02040503050406030204" pitchFamily="18" charset="0"/>
                          </a:rPr>
                          <m:t>𝑢</m:t>
                        </m:r>
                      </m:sub>
                    </m:sSub>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r>
                      <a:rPr lang="en-US" i="1">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m:rPr>
                            <m:nor/>
                          </m:rPr>
                          <a:rPr lang="en-US" b="0" i="0" smtClean="0">
                            <a:latin typeface="Cambria Math" panose="02040503050406030204" pitchFamily="18" charset="0"/>
                          </a:rPr>
                          <m:t>−</m:t>
                        </m:r>
                        <m:r>
                          <m:rPr>
                            <m:nor/>
                          </m:rPr>
                          <a:rPr lang="en-US" dirty="0"/>
                          <m:t>K</m:t>
                        </m:r>
                      </m:e>
                      <m:sub>
                        <m:r>
                          <a:rPr lang="en-US" b="0" i="1" dirty="0" smtClean="0">
                            <a:latin typeface="Cambria Math" panose="02040503050406030204" pitchFamily="18" charset="0"/>
                          </a:rPr>
                          <m:t>𝐼</m:t>
                        </m:r>
                      </m:sub>
                    </m:sSub>
                    <m:r>
                      <m:rPr>
                        <m:nor/>
                      </m:rPr>
                      <a:rPr lang="en-US">
                        <a:latin typeface="Cambria Math" panose="02040503050406030204" pitchFamily="18" charset="0"/>
                      </a:rPr>
                      <m:t>.</m:t>
                    </m:r>
                    <m:r>
                      <m:rPr>
                        <m:nor/>
                      </m:rPr>
                      <a:rPr lang="en-US" dirty="0"/>
                      <m:t>e</m:t>
                    </m:r>
                    <m:r>
                      <m:rPr>
                        <m:nor/>
                      </m:rPr>
                      <a:rPr lang="en-US" dirty="0"/>
                      <m:t>(</m:t>
                    </m:r>
                    <m:r>
                      <m:rPr>
                        <m:nor/>
                      </m:rPr>
                      <a:rPr lang="en-US" dirty="0"/>
                      <m:t>nT</m:t>
                    </m:r>
                    <m:r>
                      <m:rPr>
                        <m:nor/>
                      </m:rPr>
                      <a:rPr lang="en-US" dirty="0"/>
                      <m:t>)</m:t>
                    </m:r>
                    <m:r>
                      <a:rPr lang="en-US" i="1" dirty="0">
                        <a:latin typeface="Cambria Math" panose="02040503050406030204" pitchFamily="18" charset="0"/>
                      </a:rPr>
                      <m:t>+</m:t>
                    </m:r>
                    <m:sSub>
                      <m:sSubPr>
                        <m:ctrlPr>
                          <a:rPr lang="en-US" i="1">
                            <a:latin typeface="Cambria Math" panose="02040503050406030204" pitchFamily="18" charset="0"/>
                          </a:rPr>
                        </m:ctrlPr>
                      </m:sSubPr>
                      <m:e>
                        <m:r>
                          <m:rPr>
                            <m:nor/>
                          </m:rPr>
                          <a:rPr lang="en-US" dirty="0"/>
                          <m:t>K</m:t>
                        </m:r>
                      </m:e>
                      <m:sub>
                        <m:r>
                          <a:rPr lang="en-US" b="0" i="1" dirty="0" smtClean="0">
                            <a:latin typeface="Cambria Math" panose="02040503050406030204" pitchFamily="18" charset="0"/>
                          </a:rPr>
                          <m:t>𝑃</m:t>
                        </m:r>
                      </m:sub>
                    </m:sSub>
                    <m:r>
                      <m:rPr>
                        <m:nor/>
                      </m:rPr>
                      <a:rPr lang="en-US">
                        <a:latin typeface="Cambria Math" panose="02040503050406030204" pitchFamily="18" charset="0"/>
                      </a:rPr>
                      <m:t>.</m:t>
                    </m:r>
                    <m:r>
                      <m:rPr>
                        <m:nor/>
                      </m:rPr>
                      <a:rPr lang="en-US">
                        <a:latin typeface="Cambria Math" panose="02040503050406030204" pitchFamily="18" charset="0"/>
                      </a:rPr>
                      <m:t>r</m:t>
                    </m:r>
                    <m:r>
                      <m:rPr>
                        <m:nor/>
                      </m:rPr>
                      <a:rPr lang="en-US" dirty="0"/>
                      <m:t>(</m:t>
                    </m:r>
                    <m:r>
                      <m:rPr>
                        <m:nor/>
                      </m:rPr>
                      <a:rPr lang="en-US" dirty="0"/>
                      <m:t>nT</m:t>
                    </m:r>
                    <m:r>
                      <m:rPr>
                        <m:nor/>
                      </m:rPr>
                      <a:rPr lang="en-US" dirty="0"/>
                      <m:t>) </m:t>
                    </m:r>
                    <m:r>
                      <a:rPr lang="en-US" b="0" i="1" dirty="0" smtClean="0">
                        <a:latin typeface="Cambria Math" panose="02040503050406030204" pitchFamily="18" charset="0"/>
                      </a:rPr>
                      <m:t>…(9)</m:t>
                    </m:r>
                  </m:oMath>
                </a14:m>
                <a:endParaRPr lang="en-IN" dirty="0"/>
              </a:p>
            </p:txBody>
          </p:sp>
        </mc:Choice>
        <mc:Fallback xmlns="">
          <p:sp>
            <p:nvSpPr>
              <p:cNvPr id="2" name="TextBox 1">
                <a:extLst>
                  <a:ext uri="{FF2B5EF4-FFF2-40B4-BE49-F238E27FC236}">
                    <a16:creationId xmlns:a16="http://schemas.microsoft.com/office/drawing/2014/main" id="{F46BA324-3B73-4C22-AF92-1BF3E77C9520}"/>
                  </a:ext>
                </a:extLst>
              </p:cNvPr>
              <p:cNvSpPr txBox="1">
                <a:spLocks noRot="1" noChangeAspect="1" noMove="1" noResize="1" noEditPoints="1" noAdjustHandles="1" noChangeArrowheads="1" noChangeShapeType="1" noTextEdit="1"/>
              </p:cNvSpPr>
              <p:nvPr/>
            </p:nvSpPr>
            <p:spPr>
              <a:xfrm>
                <a:off x="3872552" y="1427337"/>
                <a:ext cx="6107372" cy="369332"/>
              </a:xfrm>
              <a:prstGeom prst="rect">
                <a:avLst/>
              </a:prstGeom>
              <a:blipFill>
                <a:blip r:embed="rId2"/>
                <a:stretch>
                  <a:fillRect t="-8197" b="-245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3276AA-F7CF-4BEF-9E43-FC784A1DF44A}"/>
                  </a:ext>
                </a:extLst>
              </p:cNvPr>
              <p:cNvSpPr txBox="1"/>
              <p:nvPr/>
            </p:nvSpPr>
            <p:spPr>
              <a:xfrm>
                <a:off x="982639" y="2164526"/>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panose="02040503050406030204" pitchFamily="18" charset="0"/>
                          </a:rPr>
                          <m:t>−</m:t>
                        </m:r>
                        <m:r>
                          <m:rPr>
                            <m:nor/>
                          </m:rPr>
                          <a:rPr lang="en-US" dirty="0"/>
                          <m:t>K</m:t>
                        </m:r>
                      </m:e>
                      <m:sub>
                        <m:r>
                          <a:rPr lang="en-US" b="0" i="1" dirty="0" smtClean="0">
                            <a:latin typeface="Cambria Math" panose="02040503050406030204" pitchFamily="18" charset="0"/>
                          </a:rPr>
                          <m:t>𝐼</m:t>
                        </m:r>
                      </m:sub>
                    </m:sSub>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and</m:t>
                    </m:r>
                    <m:sSub>
                      <m:sSubPr>
                        <m:ctrlPr>
                          <a:rPr lang="en-US" i="1">
                            <a:latin typeface="Cambria Math" panose="02040503050406030204" pitchFamily="18" charset="0"/>
                          </a:rPr>
                        </m:ctrlPr>
                      </m:sSubPr>
                      <m:e>
                        <m:r>
                          <m:rPr>
                            <m:nor/>
                          </m:rPr>
                          <a:rPr lang="en-US" b="0" i="0" smtClean="0">
                            <a:latin typeface="Cambria Math" panose="02040503050406030204" pitchFamily="18" charset="0"/>
                          </a:rPr>
                          <m:t> </m:t>
                        </m:r>
                        <m:r>
                          <m:rPr>
                            <m:nor/>
                          </m:rPr>
                          <a:rPr lang="en-US" dirty="0"/>
                          <m:t>K</m:t>
                        </m:r>
                      </m:e>
                      <m:sub>
                        <m:r>
                          <a:rPr lang="en-US" b="0" i="1" dirty="0" smtClean="0">
                            <a:latin typeface="Cambria Math" panose="02040503050406030204" pitchFamily="18" charset="0"/>
                          </a:rPr>
                          <m:t>𝑃</m:t>
                        </m:r>
                      </m:sub>
                    </m:sSub>
                  </m:oMath>
                </a14:m>
                <a:r>
                  <a:rPr lang="en-IN" dirty="0"/>
                  <a:t> are given as below…</a:t>
                </a:r>
              </a:p>
            </p:txBody>
          </p:sp>
        </mc:Choice>
        <mc:Fallback xmlns="">
          <p:sp>
            <p:nvSpPr>
              <p:cNvPr id="3" name="TextBox 2">
                <a:extLst>
                  <a:ext uri="{FF2B5EF4-FFF2-40B4-BE49-F238E27FC236}">
                    <a16:creationId xmlns:a16="http://schemas.microsoft.com/office/drawing/2014/main" id="{C13276AA-F7CF-4BEF-9E43-FC784A1DF44A}"/>
                  </a:ext>
                </a:extLst>
              </p:cNvPr>
              <p:cNvSpPr txBox="1">
                <a:spLocks noRot="1" noChangeAspect="1" noMove="1" noResize="1" noEditPoints="1" noAdjustHandles="1" noChangeArrowheads="1" noChangeShapeType="1" noTextEdit="1"/>
              </p:cNvSpPr>
              <p:nvPr/>
            </p:nvSpPr>
            <p:spPr>
              <a:xfrm>
                <a:off x="982639" y="2164526"/>
                <a:ext cx="10754436" cy="369332"/>
              </a:xfrm>
              <a:prstGeom prst="rect">
                <a:avLst/>
              </a:prstGeom>
              <a:blipFill>
                <a:blip r:embed="rId3"/>
                <a:stretch>
                  <a:fillRect l="-340" t="-8197" b="-245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449D93-EB02-4FA7-A573-EA9E264858D7}"/>
                  </a:ext>
                </a:extLst>
              </p:cNvPr>
              <p:cNvSpPr txBox="1"/>
              <p:nvPr/>
            </p:nvSpPr>
            <p:spPr>
              <a:xfrm>
                <a:off x="3449472" y="2900240"/>
                <a:ext cx="6107372" cy="595676"/>
              </a:xfrm>
              <a:prstGeom prst="rect">
                <a:avLst/>
              </a:prstGeom>
              <a:noFill/>
              <a:ln>
                <a:noFill/>
              </a:ln>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K</m:t>
                        </m:r>
                      </m:e>
                      <m:sub>
                        <m:r>
                          <a:rPr lang="en-US" i="1" dirty="0">
                            <a:latin typeface="Cambria Math" panose="02040503050406030204" pitchFamily="18" charset="0"/>
                          </a:rPr>
                          <m:t>𝐼</m:t>
                        </m:r>
                      </m:sub>
                    </m:sSub>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b="0" i="1" smtClean="0">
                                <a:latin typeface="Cambria Math" panose="02040503050406030204" pitchFamily="18" charset="0"/>
                              </a:rPr>
                              <m:t>G</m:t>
                            </m:r>
                          </m:e>
                          <m:sub>
                            <m:r>
                              <a:rPr lang="en-US" b="0" i="1" dirty="0" smtClean="0">
                                <a:latin typeface="Cambria Math" panose="02040503050406030204" pitchFamily="18" charset="0"/>
                              </a:rPr>
                              <m:t>𝐸</m:t>
                            </m:r>
                          </m:sub>
                        </m:sSub>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b="0" i="1" smtClean="0">
                                <a:latin typeface="Cambria Math" panose="02040503050406030204" pitchFamily="18" charset="0"/>
                              </a:rPr>
                              <m:t>𝑈</m:t>
                            </m:r>
                          </m:sub>
                        </m:sSub>
                        <m:r>
                          <a:rPr lang="en-US" b="0" i="1" dirty="0" smtClean="0">
                            <a:latin typeface="Cambria Math" panose="02040503050406030204" pitchFamily="18" charset="0"/>
                          </a:rPr>
                          <m:t>𝐻</m:t>
                        </m:r>
                      </m:num>
                      <m:den>
                        <m:r>
                          <a:rPr lang="en-US" sz="1800" b="0" i="1" smtClean="0">
                            <a:latin typeface="Cambria Math" panose="02040503050406030204" pitchFamily="18" charset="0"/>
                          </a:rPr>
                          <m:t>2(2</m:t>
                        </m:r>
                        <m:r>
                          <a:rPr lang="en-US" sz="1800" b="0" i="1" smtClean="0">
                            <a:latin typeface="Cambria Math" panose="02040503050406030204" pitchFamily="18" charset="0"/>
                          </a:rPr>
                          <m:t>𝐿</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i="1" dirty="0">
                                <a:latin typeface="Cambria Math" panose="02040503050406030204" pitchFamily="18" charset="0"/>
                              </a:rPr>
                              <m:t>𝐸</m:t>
                            </m:r>
                          </m:sub>
                        </m:sSub>
                        <m:r>
                          <a:rPr lang="en-US" b="0" i="1" dirty="0" smtClean="0">
                            <a:latin typeface="Cambria Math" panose="02040503050406030204" pitchFamily="18" charset="0"/>
                          </a:rPr>
                          <m:t>|</m:t>
                        </m:r>
                        <m:r>
                          <m:rPr>
                            <m:nor/>
                          </m:rPr>
                          <a:rPr lang="en-US" dirty="0"/>
                          <m:t>e</m:t>
                        </m:r>
                        <m:r>
                          <m:rPr>
                            <m:nor/>
                          </m:rPr>
                          <a:rPr lang="en-US" dirty="0"/>
                          <m:t>(</m:t>
                        </m:r>
                        <m:r>
                          <m:rPr>
                            <m:nor/>
                          </m:rPr>
                          <a:rPr lang="en-US" dirty="0"/>
                          <m:t>nT</m:t>
                        </m:r>
                        <m:r>
                          <m:rPr>
                            <m:nor/>
                          </m:rPr>
                          <a:rPr lang="en-US" dirty="0"/>
                          <m:t>)|</m:t>
                        </m:r>
                        <m:r>
                          <a:rPr lang="en-US" b="0" i="1" dirty="0" smtClean="0">
                            <a:latin typeface="Cambria Math" panose="02040503050406030204" pitchFamily="18" charset="0"/>
                          </a:rPr>
                          <m:t>)</m:t>
                        </m:r>
                      </m:den>
                    </m:f>
                  </m:oMath>
                </a14:m>
                <a:r>
                  <a:rPr lang="en-IN" sz="1800" dirty="0"/>
                  <a:t> </a:t>
                </a:r>
                <a:endParaRPr lang="en-IN" dirty="0"/>
              </a:p>
            </p:txBody>
          </p:sp>
        </mc:Choice>
        <mc:Fallback xmlns="">
          <p:sp>
            <p:nvSpPr>
              <p:cNvPr id="4" name="TextBox 3">
                <a:extLst>
                  <a:ext uri="{FF2B5EF4-FFF2-40B4-BE49-F238E27FC236}">
                    <a16:creationId xmlns:a16="http://schemas.microsoft.com/office/drawing/2014/main" id="{C4449D93-EB02-4FA7-A573-EA9E264858D7}"/>
                  </a:ext>
                </a:extLst>
              </p:cNvPr>
              <p:cNvSpPr txBox="1">
                <a:spLocks noRot="1" noChangeAspect="1" noMove="1" noResize="1" noEditPoints="1" noAdjustHandles="1" noChangeArrowheads="1" noChangeShapeType="1" noTextEdit="1"/>
              </p:cNvSpPr>
              <p:nvPr/>
            </p:nvSpPr>
            <p:spPr>
              <a:xfrm>
                <a:off x="3449472" y="2900240"/>
                <a:ext cx="6107372" cy="595676"/>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BFBC9F-B982-41FA-A05C-91ED80DF9C7D}"/>
                  </a:ext>
                </a:extLst>
              </p:cNvPr>
              <p:cNvSpPr txBox="1"/>
              <p:nvPr/>
            </p:nvSpPr>
            <p:spPr>
              <a:xfrm>
                <a:off x="6206320" y="2965162"/>
                <a:ext cx="6107372" cy="595676"/>
              </a:xfrm>
              <a:prstGeom prst="rect">
                <a:avLst/>
              </a:prstGeom>
              <a:noFill/>
              <a:ln>
                <a:noFill/>
              </a:ln>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K</m:t>
                        </m:r>
                      </m:e>
                      <m:sub>
                        <m:r>
                          <a:rPr lang="en-US" b="0" i="1" dirty="0" smtClean="0">
                            <a:latin typeface="Cambria Math" panose="02040503050406030204" pitchFamily="18" charset="0"/>
                          </a:rPr>
                          <m:t>𝑃</m:t>
                        </m:r>
                      </m:sub>
                    </m:sSub>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b="0" i="1" smtClean="0">
                                <a:latin typeface="Cambria Math" panose="02040503050406030204" pitchFamily="18" charset="0"/>
                              </a:rPr>
                              <m:t>G</m:t>
                            </m:r>
                          </m:e>
                          <m:sub>
                            <m:r>
                              <a:rPr lang="en-US" b="0" i="1" dirty="0" smtClean="0">
                                <a:latin typeface="Cambria Math" panose="02040503050406030204" pitchFamily="18" charset="0"/>
                              </a:rPr>
                              <m:t>𝑅</m:t>
                            </m:r>
                          </m:sub>
                        </m:sSub>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b="0" i="1" smtClean="0">
                                <a:latin typeface="Cambria Math" panose="02040503050406030204" pitchFamily="18" charset="0"/>
                              </a:rPr>
                              <m:t>𝑈</m:t>
                            </m:r>
                          </m:sub>
                        </m:sSub>
                        <m:r>
                          <a:rPr lang="en-US" b="0" i="1" dirty="0" smtClean="0">
                            <a:latin typeface="Cambria Math" panose="02040503050406030204" pitchFamily="18" charset="0"/>
                          </a:rPr>
                          <m:t> </m:t>
                        </m:r>
                        <m:r>
                          <a:rPr lang="en-US" b="0" i="1" dirty="0" smtClean="0">
                            <a:latin typeface="Cambria Math" panose="02040503050406030204" pitchFamily="18" charset="0"/>
                          </a:rPr>
                          <m:t>𝐻</m:t>
                        </m:r>
                      </m:num>
                      <m:den>
                        <m:r>
                          <a:rPr lang="en-US" sz="1800" b="0" i="1" smtClean="0">
                            <a:latin typeface="Cambria Math" panose="02040503050406030204" pitchFamily="18" charset="0"/>
                          </a:rPr>
                          <m:t>2(2</m:t>
                        </m:r>
                        <m:r>
                          <a:rPr lang="en-US" sz="1800" b="0" i="1" smtClean="0">
                            <a:latin typeface="Cambria Math" panose="02040503050406030204" pitchFamily="18" charset="0"/>
                          </a:rPr>
                          <m:t>𝐿</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i="1" dirty="0">
                                <a:latin typeface="Cambria Math" panose="02040503050406030204" pitchFamily="18" charset="0"/>
                              </a:rPr>
                              <m:t>𝐸</m:t>
                            </m:r>
                          </m:sub>
                        </m:sSub>
                        <m:r>
                          <a:rPr lang="en-US" b="0" i="1" dirty="0" smtClean="0">
                            <a:latin typeface="Cambria Math" panose="02040503050406030204" pitchFamily="18" charset="0"/>
                          </a:rPr>
                          <m:t>|</m:t>
                        </m:r>
                        <m:r>
                          <m:rPr>
                            <m:nor/>
                          </m:rPr>
                          <a:rPr lang="en-US" dirty="0"/>
                          <m:t>e</m:t>
                        </m:r>
                        <m:r>
                          <m:rPr>
                            <m:nor/>
                          </m:rPr>
                          <a:rPr lang="en-US" dirty="0"/>
                          <m:t>(</m:t>
                        </m:r>
                        <m:r>
                          <m:rPr>
                            <m:nor/>
                          </m:rPr>
                          <a:rPr lang="en-US" dirty="0"/>
                          <m:t>nT</m:t>
                        </m:r>
                        <m:r>
                          <m:rPr>
                            <m:nor/>
                          </m:rPr>
                          <a:rPr lang="en-US" dirty="0"/>
                          <m:t>)|</m:t>
                        </m:r>
                        <m:r>
                          <a:rPr lang="en-US" b="0" i="1" dirty="0" smtClean="0">
                            <a:latin typeface="Cambria Math" panose="02040503050406030204" pitchFamily="18" charset="0"/>
                          </a:rPr>
                          <m:t>)</m:t>
                        </m:r>
                      </m:den>
                    </m:f>
                  </m:oMath>
                </a14:m>
                <a:r>
                  <a:rPr lang="en-IN" sz="1800" dirty="0"/>
                  <a:t> …(10) </a:t>
                </a:r>
                <a:endParaRPr lang="en-IN" dirty="0"/>
              </a:p>
            </p:txBody>
          </p:sp>
        </mc:Choice>
        <mc:Fallback xmlns="">
          <p:sp>
            <p:nvSpPr>
              <p:cNvPr id="5" name="TextBox 4">
                <a:extLst>
                  <a:ext uri="{FF2B5EF4-FFF2-40B4-BE49-F238E27FC236}">
                    <a16:creationId xmlns:a16="http://schemas.microsoft.com/office/drawing/2014/main" id="{41BFBC9F-B982-41FA-A05C-91ED80DF9C7D}"/>
                  </a:ext>
                </a:extLst>
              </p:cNvPr>
              <p:cNvSpPr txBox="1">
                <a:spLocks noRot="1" noChangeAspect="1" noMove="1" noResize="1" noEditPoints="1" noAdjustHandles="1" noChangeArrowheads="1" noChangeShapeType="1" noTextEdit="1"/>
              </p:cNvSpPr>
              <p:nvPr/>
            </p:nvSpPr>
            <p:spPr>
              <a:xfrm>
                <a:off x="6206320" y="2965162"/>
                <a:ext cx="6107372" cy="595676"/>
              </a:xfrm>
              <a:prstGeom prst="rect">
                <a:avLst/>
              </a:prstGeom>
              <a:blipFill>
                <a:blip r:embed="rId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F0FD01-DEAE-4383-BE62-8EE1793FC912}"/>
                  </a:ext>
                </a:extLst>
              </p:cNvPr>
              <p:cNvSpPr txBox="1"/>
              <p:nvPr/>
            </p:nvSpPr>
            <p:spPr>
              <a:xfrm>
                <a:off x="982639" y="3925581"/>
                <a:ext cx="10754436" cy="689163"/>
              </a:xfrm>
              <a:prstGeom prst="rect">
                <a:avLst/>
              </a:prstGeom>
              <a:noFill/>
              <a:ln>
                <a:noFill/>
              </a:ln>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en-US" i="1" smtClean="0">
                            <a:latin typeface="Cambria Math" panose="02040503050406030204" pitchFamily="18" charset="0"/>
                          </a:rPr>
                        </m:ctrlPr>
                      </m:sSubPr>
                      <m:e>
                        <m:r>
                          <m:rPr>
                            <m:nor/>
                          </m:rPr>
                          <a:rPr lang="en-US" b="0" i="1" smtClean="0">
                            <a:latin typeface="Cambria Math" panose="02040503050406030204" pitchFamily="18" charset="0"/>
                          </a:rPr>
                          <m:t>G</m:t>
                        </m:r>
                      </m:e>
                      <m:sub>
                        <m:r>
                          <a:rPr lang="en-US" b="0" i="1" dirty="0" smtClean="0">
                            <a:latin typeface="Cambria Math" panose="02040503050406030204" pitchFamily="18" charset="0"/>
                          </a:rPr>
                          <m:t>𝑅</m:t>
                        </m:r>
                      </m:sub>
                    </m:sSub>
                    <m:r>
                      <a:rPr lang="en-US" b="0" i="1" dirty="0" smtClean="0">
                        <a:latin typeface="Cambria Math" panose="02040503050406030204" pitchFamily="18" charset="0"/>
                      </a:rPr>
                      <m:t>=</m:t>
                    </m:r>
                    <m:sSub>
                      <m:sSubPr>
                        <m:ctrlPr>
                          <a:rPr lang="en-US" i="1" smtClean="0">
                            <a:latin typeface="Cambria Math" panose="02040503050406030204" pitchFamily="18" charset="0"/>
                          </a:rPr>
                        </m:ctrlPr>
                      </m:sSubPr>
                      <m:e>
                        <m:r>
                          <m:rPr>
                            <m:nor/>
                          </m:rPr>
                          <a:rPr lang="en-US" b="0" i="1" smtClean="0">
                            <a:latin typeface="Cambria Math" panose="02040503050406030204" pitchFamily="18" charset="0"/>
                          </a:rPr>
                          <m:t>K</m:t>
                        </m:r>
                      </m:e>
                      <m:sub>
                        <m:r>
                          <a:rPr lang="en-US" b="0" i="1" smtClean="0">
                            <a:latin typeface="Cambria Math" panose="02040503050406030204" pitchFamily="18" charset="0"/>
                          </a:rPr>
                          <m:t>𝑝𝑑</m:t>
                        </m:r>
                      </m:sub>
                    </m:sSub>
                    <m:r>
                      <a:rPr lang="en-US" b="0" i="1" dirty="0" smtClean="0">
                        <a:latin typeface="Cambria Math" panose="02040503050406030204" pitchFamily="18" charset="0"/>
                      </a:rPr>
                      <m:t>  </m:t>
                    </m:r>
                    <m:r>
                      <a:rPr lang="en-US" b="0" i="1" dirty="0" smtClean="0">
                        <a:latin typeface="Cambria Math" panose="02040503050406030204" pitchFamily="18" charset="0"/>
                      </a:rPr>
                      <m:t>𝑎𝑛𝑑</m:t>
                    </m:r>
                    <m:sSub>
                      <m:sSubPr>
                        <m:ctrlPr>
                          <a:rPr lang="en-US" i="1">
                            <a:latin typeface="Cambria Math" panose="02040503050406030204" pitchFamily="18" charset="0"/>
                          </a:rPr>
                        </m:ctrlPr>
                      </m:sSubPr>
                      <m:e>
                        <m:r>
                          <m:rPr>
                            <m:nor/>
                          </m:rPr>
                          <a:rPr lang="en-US" b="0" i="1" smtClean="0">
                            <a:latin typeface="Cambria Math" panose="02040503050406030204" pitchFamily="18" charset="0"/>
                          </a:rPr>
                          <m:t>  </m:t>
                        </m:r>
                        <m:r>
                          <m:rPr>
                            <m:nor/>
                          </m:rPr>
                          <a:rPr lang="en-US" i="1">
                            <a:latin typeface="Cambria Math" panose="02040503050406030204" pitchFamily="18" charset="0"/>
                          </a:rPr>
                          <m:t>G</m:t>
                        </m:r>
                      </m:e>
                      <m:sub>
                        <m:r>
                          <a:rPr lang="en-US" b="0" i="1" smtClean="0">
                            <a:latin typeface="Cambria Math" panose="02040503050406030204" pitchFamily="18" charset="0"/>
                          </a:rPr>
                          <m:t>𝐸</m:t>
                        </m:r>
                      </m:sub>
                    </m:sSub>
                    <m:r>
                      <a:rPr lang="en-US" b="0" i="1" dirty="0" smtClean="0">
                        <a:latin typeface="Cambria Math" panose="02040503050406030204" pitchFamily="18" charset="0"/>
                      </a:rPr>
                      <m:t>=</m:t>
                    </m:r>
                    <m:sSub>
                      <m:sSubPr>
                        <m:ctrlPr>
                          <a:rPr lang="en-US" i="1">
                            <a:latin typeface="Cambria Math" panose="02040503050406030204" pitchFamily="18" charset="0"/>
                          </a:rPr>
                        </m:ctrlPr>
                      </m:sSubPr>
                      <m:e>
                        <m:r>
                          <m:rPr>
                            <m:nor/>
                          </m:rPr>
                          <a:rPr lang="en-US" b="0" i="1" smtClean="0">
                            <a:latin typeface="Cambria Math" panose="02040503050406030204" pitchFamily="18" charset="0"/>
                          </a:rPr>
                          <m:t>K</m:t>
                        </m:r>
                      </m:e>
                      <m:sub>
                        <m:r>
                          <a:rPr lang="en-US" b="0" i="1" smtClean="0">
                            <a:latin typeface="Cambria Math" panose="02040503050406030204" pitchFamily="18" charset="0"/>
                          </a:rPr>
                          <m:t>𝑖𝑑</m:t>
                        </m:r>
                      </m:sub>
                    </m:sSub>
                  </m:oMath>
                </a14:m>
                <a:r>
                  <a:rPr lang="en-IN" dirty="0"/>
                  <a:t>  are Fuzzy control gains which are related to the conventional linear PI control gains </a:t>
                </a:r>
                <a14:m>
                  <m:oMath xmlns:m="http://schemas.openxmlformats.org/officeDocument/2006/math">
                    <m:sSub>
                      <m:sSubPr>
                        <m:ctrlPr>
                          <a:rPr lang="en-US" i="1">
                            <a:latin typeface="Cambria Math" panose="02040503050406030204" pitchFamily="18" charset="0"/>
                          </a:rPr>
                        </m:ctrlPr>
                      </m:sSubPr>
                      <m:e>
                        <m:r>
                          <m:rPr>
                            <m:nor/>
                          </m:rPr>
                          <a:rPr lang="en-US" b="0" i="1" smtClean="0">
                            <a:latin typeface="Cambria Math" panose="02040503050406030204" pitchFamily="18" charset="0"/>
                          </a:rPr>
                          <m:t>K</m:t>
                        </m:r>
                      </m:e>
                      <m:sub>
                        <m:r>
                          <a:rPr lang="en-US" b="0" i="1" smtClean="0">
                            <a:latin typeface="Cambria Math" panose="02040503050406030204" pitchFamily="18" charset="0"/>
                          </a:rPr>
                          <m:t>𝑝</m:t>
                        </m:r>
                      </m:sub>
                    </m:sSub>
                    <m:r>
                      <a:rPr lang="en-US" b="0" i="1" dirty="0" smtClean="0">
                        <a:latin typeface="Cambria Math" panose="02040503050406030204" pitchFamily="18" charset="0"/>
                      </a:rPr>
                      <m:t>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sSub>
                      <m:sSubPr>
                        <m:ctrlPr>
                          <a:rPr lang="en-US" i="1">
                            <a:latin typeface="Cambria Math" panose="02040503050406030204" pitchFamily="18" charset="0"/>
                          </a:rPr>
                        </m:ctrlPr>
                      </m:sSubPr>
                      <m:e>
                        <m:r>
                          <m:rPr>
                            <m:nor/>
                          </m:rPr>
                          <a:rPr lang="en-US" b="0" i="1" smtClean="0">
                            <a:latin typeface="Cambria Math" panose="02040503050406030204" pitchFamily="18" charset="0"/>
                          </a:rPr>
                          <m:t>K</m:t>
                        </m:r>
                      </m:e>
                      <m:sub>
                        <m:r>
                          <a:rPr lang="en-US" b="0" i="1" smtClean="0">
                            <a:latin typeface="Cambria Math" panose="02040503050406030204" pitchFamily="18" charset="0"/>
                          </a:rPr>
                          <m:t>𝑖</m:t>
                        </m:r>
                      </m:sub>
                    </m:sSub>
                  </m:oMath>
                </a14:m>
                <a:r>
                  <a:rPr lang="en-IN" dirty="0"/>
                  <a:t>.</a:t>
                </a:r>
              </a:p>
            </p:txBody>
          </p:sp>
        </mc:Choice>
        <mc:Fallback xmlns="">
          <p:sp>
            <p:nvSpPr>
              <p:cNvPr id="6" name="TextBox 5">
                <a:extLst>
                  <a:ext uri="{FF2B5EF4-FFF2-40B4-BE49-F238E27FC236}">
                    <a16:creationId xmlns:a16="http://schemas.microsoft.com/office/drawing/2014/main" id="{F2F0FD01-DEAE-4383-BE62-8EE1793FC912}"/>
                  </a:ext>
                </a:extLst>
              </p:cNvPr>
              <p:cNvSpPr txBox="1">
                <a:spLocks noRot="1" noChangeAspect="1" noMove="1" noResize="1" noEditPoints="1" noAdjustHandles="1" noChangeArrowheads="1" noChangeShapeType="1" noTextEdit="1"/>
              </p:cNvSpPr>
              <p:nvPr/>
            </p:nvSpPr>
            <p:spPr>
              <a:xfrm>
                <a:off x="982639" y="3925581"/>
                <a:ext cx="10754436" cy="689163"/>
              </a:xfrm>
              <a:prstGeom prst="rect">
                <a:avLst/>
              </a:prstGeom>
              <a:blipFill>
                <a:blip r:embed="rId6"/>
                <a:stretch>
                  <a:fillRect l="-340" t="-4425" b="-1061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33D82D-8BE1-442A-9A17-ABBA519B3F8C}"/>
                  </a:ext>
                </a:extLst>
              </p:cNvPr>
              <p:cNvSpPr txBox="1"/>
              <p:nvPr/>
            </p:nvSpPr>
            <p:spPr>
              <a:xfrm>
                <a:off x="5895927" y="4779231"/>
                <a:ext cx="2291728" cy="545983"/>
              </a:xfrm>
              <a:prstGeom prst="rect">
                <a:avLst/>
              </a:prstGeom>
              <a:noFill/>
              <a:ln>
                <a:solidFill>
                  <a:schemeClr val="tx1"/>
                </a:solidFill>
              </a:ln>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K</m:t>
                        </m:r>
                      </m:e>
                      <m:sub>
                        <m:r>
                          <a:rPr lang="en-US" b="0" i="1" dirty="0" smtClean="0">
                            <a:latin typeface="Cambria Math" panose="02040503050406030204" pitchFamily="18" charset="0"/>
                          </a:rPr>
                          <m:t>𝑝</m:t>
                        </m:r>
                      </m:sub>
                    </m:sSub>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b="0" i="1" smtClean="0">
                                <a:latin typeface="Cambria Math" panose="02040503050406030204" pitchFamily="18" charset="0"/>
                              </a:rPr>
                              <m:t>G</m:t>
                            </m:r>
                          </m:e>
                          <m:sub>
                            <m:r>
                              <a:rPr lang="en-US" b="0" i="1" dirty="0" smtClean="0">
                                <a:latin typeface="Cambria Math" panose="02040503050406030204" pitchFamily="18" charset="0"/>
                              </a:rPr>
                              <m:t>𝑅</m:t>
                            </m:r>
                          </m:sub>
                        </m:sSub>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b="0" i="1" smtClean="0">
                                <a:latin typeface="Cambria Math" panose="02040503050406030204" pitchFamily="18" charset="0"/>
                              </a:rPr>
                              <m:t>𝑈</m:t>
                            </m:r>
                          </m:sub>
                        </m:sSub>
                        <m:r>
                          <a:rPr lang="en-US" b="0" i="1" dirty="0" smtClean="0">
                            <a:latin typeface="Cambria Math" panose="02040503050406030204" pitchFamily="18" charset="0"/>
                          </a:rPr>
                          <m:t> </m:t>
                        </m:r>
                        <m:r>
                          <a:rPr lang="en-US" b="0" i="1" dirty="0" smtClean="0">
                            <a:latin typeface="Cambria Math" panose="02040503050406030204" pitchFamily="18" charset="0"/>
                          </a:rPr>
                          <m:t>𝐻</m:t>
                        </m:r>
                      </m:num>
                      <m:den>
                        <m:r>
                          <a:rPr lang="en-US" b="0" i="1" dirty="0" smtClean="0">
                            <a:latin typeface="Cambria Math" panose="02040503050406030204" pitchFamily="18" charset="0"/>
                          </a:rPr>
                          <m:t>4</m:t>
                        </m:r>
                        <m:r>
                          <a:rPr lang="en-US" sz="1800" b="0" i="1" smtClean="0">
                            <a:latin typeface="Cambria Math" panose="02040503050406030204" pitchFamily="18" charset="0"/>
                          </a:rPr>
                          <m:t>𝐿</m:t>
                        </m:r>
                      </m:den>
                    </m:f>
                  </m:oMath>
                </a14:m>
                <a:r>
                  <a:rPr lang="en-IN" dirty="0"/>
                  <a:t> …(11)</a:t>
                </a:r>
              </a:p>
            </p:txBody>
          </p:sp>
        </mc:Choice>
        <mc:Fallback xmlns="">
          <p:sp>
            <p:nvSpPr>
              <p:cNvPr id="8" name="TextBox 7">
                <a:extLst>
                  <a:ext uri="{FF2B5EF4-FFF2-40B4-BE49-F238E27FC236}">
                    <a16:creationId xmlns:a16="http://schemas.microsoft.com/office/drawing/2014/main" id="{D433D82D-8BE1-442A-9A17-ABBA519B3F8C}"/>
                  </a:ext>
                </a:extLst>
              </p:cNvPr>
              <p:cNvSpPr txBox="1">
                <a:spLocks noRot="1" noChangeAspect="1" noMove="1" noResize="1" noEditPoints="1" noAdjustHandles="1" noChangeArrowheads="1" noChangeShapeType="1" noTextEdit="1"/>
              </p:cNvSpPr>
              <p:nvPr/>
            </p:nvSpPr>
            <p:spPr>
              <a:xfrm>
                <a:off x="5895927" y="4779231"/>
                <a:ext cx="2291728" cy="545983"/>
              </a:xfrm>
              <a:prstGeom prst="rect">
                <a:avLst/>
              </a:prstGeom>
              <a:blipFill>
                <a:blip r:embed="rId7"/>
                <a:stretch>
                  <a:fillRect b="-3261"/>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9FC6F2-7A5C-4F1E-8626-EA8AB4BE3062}"/>
                  </a:ext>
                </a:extLst>
              </p:cNvPr>
              <p:cNvSpPr txBox="1"/>
              <p:nvPr/>
            </p:nvSpPr>
            <p:spPr>
              <a:xfrm>
                <a:off x="3449472" y="4821689"/>
                <a:ext cx="1516811" cy="545983"/>
              </a:xfrm>
              <a:prstGeom prst="rect">
                <a:avLst/>
              </a:prstGeom>
              <a:noFill/>
              <a:ln>
                <a:solidFill>
                  <a:schemeClr val="tx1"/>
                </a:solidFill>
              </a:ln>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K</m:t>
                        </m:r>
                      </m:e>
                      <m:sub>
                        <m:r>
                          <a:rPr lang="en-US" b="0" i="1" dirty="0" smtClean="0">
                            <a:latin typeface="Cambria Math" panose="02040503050406030204" pitchFamily="18" charset="0"/>
                          </a:rPr>
                          <m:t>𝑖</m:t>
                        </m:r>
                      </m:sub>
                    </m:sSub>
                  </m:oMath>
                </a14:m>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m:rPr>
                                <m:nor/>
                              </m:rPr>
                              <a:rPr lang="en-US" b="0" i="1" smtClean="0">
                                <a:latin typeface="Cambria Math" panose="02040503050406030204" pitchFamily="18" charset="0"/>
                              </a:rPr>
                              <m:t>G</m:t>
                            </m:r>
                          </m:e>
                          <m:sub>
                            <m:r>
                              <a:rPr lang="en-US" b="0" i="1" smtClean="0">
                                <a:latin typeface="Cambria Math" panose="02040503050406030204" pitchFamily="18" charset="0"/>
                              </a:rPr>
                              <m:t>𝐸</m:t>
                            </m:r>
                          </m:sub>
                        </m:sSub>
                        <m:sSub>
                          <m:sSubPr>
                            <m:ctrlPr>
                              <a:rPr lang="en-US" i="1">
                                <a:latin typeface="Cambria Math" panose="02040503050406030204" pitchFamily="18" charset="0"/>
                              </a:rPr>
                            </m:ctrlPr>
                          </m:sSubPr>
                          <m:e>
                            <m:r>
                              <m:rPr>
                                <m:nor/>
                              </m:rPr>
                              <a:rPr lang="en-US" i="1">
                                <a:latin typeface="Cambria Math" panose="02040503050406030204" pitchFamily="18" charset="0"/>
                              </a:rPr>
                              <m:t>G</m:t>
                            </m:r>
                          </m:e>
                          <m:sub>
                            <m:r>
                              <a:rPr lang="en-US" b="0" i="1" smtClean="0">
                                <a:latin typeface="Cambria Math" panose="02040503050406030204" pitchFamily="18" charset="0"/>
                              </a:rPr>
                              <m:t>𝑈</m:t>
                            </m:r>
                          </m:sub>
                        </m:sSub>
                        <m:r>
                          <a:rPr lang="en-US" b="0" i="1" dirty="0" smtClean="0">
                            <a:latin typeface="Cambria Math" panose="02040503050406030204" pitchFamily="18" charset="0"/>
                          </a:rPr>
                          <m:t> </m:t>
                        </m:r>
                        <m:r>
                          <a:rPr lang="en-US" b="0" i="1" dirty="0" smtClean="0">
                            <a:latin typeface="Cambria Math" panose="02040503050406030204" pitchFamily="18" charset="0"/>
                          </a:rPr>
                          <m:t>𝐻</m:t>
                        </m:r>
                      </m:num>
                      <m:den>
                        <m:r>
                          <a:rPr lang="en-US" b="0" i="1" dirty="0" smtClean="0">
                            <a:latin typeface="Cambria Math" panose="02040503050406030204" pitchFamily="18" charset="0"/>
                          </a:rPr>
                          <m:t>4</m:t>
                        </m:r>
                        <m:r>
                          <a:rPr lang="en-US" sz="1800" b="0" i="1" smtClean="0">
                            <a:latin typeface="Cambria Math" panose="02040503050406030204" pitchFamily="18" charset="0"/>
                          </a:rPr>
                          <m:t>𝐿</m:t>
                        </m:r>
                      </m:den>
                    </m:f>
                  </m:oMath>
                </a14:m>
                <a:endParaRPr lang="en-IN" dirty="0"/>
              </a:p>
            </p:txBody>
          </p:sp>
        </mc:Choice>
        <mc:Fallback xmlns="">
          <p:sp>
            <p:nvSpPr>
              <p:cNvPr id="9" name="TextBox 8">
                <a:extLst>
                  <a:ext uri="{FF2B5EF4-FFF2-40B4-BE49-F238E27FC236}">
                    <a16:creationId xmlns:a16="http://schemas.microsoft.com/office/drawing/2014/main" id="{089FC6F2-7A5C-4F1E-8626-EA8AB4BE3062}"/>
                  </a:ext>
                </a:extLst>
              </p:cNvPr>
              <p:cNvSpPr txBox="1">
                <a:spLocks noRot="1" noChangeAspect="1" noMove="1" noResize="1" noEditPoints="1" noAdjustHandles="1" noChangeArrowheads="1" noChangeShapeType="1" noTextEdit="1"/>
              </p:cNvSpPr>
              <p:nvPr/>
            </p:nvSpPr>
            <p:spPr>
              <a:xfrm>
                <a:off x="3449472" y="4821689"/>
                <a:ext cx="1516811" cy="545983"/>
              </a:xfrm>
              <a:prstGeom prst="rect">
                <a:avLst/>
              </a:prstGeom>
              <a:blipFill>
                <a:blip r:embed="rId8"/>
                <a:stretch>
                  <a:fillRect b="-3261"/>
                </a:stretch>
              </a:blipFill>
              <a:ln>
                <a:solidFill>
                  <a:schemeClr val="tx1"/>
                </a:solidFill>
              </a:ln>
            </p:spPr>
            <p:txBody>
              <a:bodyPr/>
              <a:lstStyle/>
              <a:p>
                <a:r>
                  <a:rPr lang="en-IN">
                    <a:noFill/>
                  </a:rPr>
                  <a:t> </a:t>
                </a:r>
              </a:p>
            </p:txBody>
          </p:sp>
        </mc:Fallback>
      </mc:AlternateContent>
      <p:sp>
        <p:nvSpPr>
          <p:cNvPr id="11" name="TextBox 10">
            <a:extLst>
              <a:ext uri="{FF2B5EF4-FFF2-40B4-BE49-F238E27FC236}">
                <a16:creationId xmlns:a16="http://schemas.microsoft.com/office/drawing/2014/main" id="{F9E03664-F134-494C-B9DD-BE8977E0F6E6}"/>
              </a:ext>
            </a:extLst>
          </p:cNvPr>
          <p:cNvSpPr txBox="1"/>
          <p:nvPr/>
        </p:nvSpPr>
        <p:spPr>
          <a:xfrm>
            <a:off x="982639" y="5733573"/>
            <a:ext cx="10385946" cy="369332"/>
          </a:xfrm>
          <a:prstGeom prst="rect">
            <a:avLst/>
          </a:prstGeom>
          <a:noFill/>
          <a:ln>
            <a:noFill/>
          </a:ln>
        </p:spPr>
        <p:txBody>
          <a:bodyPr wrap="square">
            <a:spAutoFit/>
          </a:bodyPr>
          <a:lstStyle/>
          <a:p>
            <a:pPr marL="285750" indent="-285750">
              <a:buFont typeface="Wingdings" panose="05000000000000000000" pitchFamily="2" charset="2"/>
              <a:buChar char="Ø"/>
            </a:pPr>
            <a:r>
              <a:rPr lang="en-IN" dirty="0"/>
              <a:t>We call a conventional PI controller as Nonlinear fuzzy PI controller if e(</a:t>
            </a:r>
            <a:r>
              <a:rPr lang="en-IN" dirty="0" err="1"/>
              <a:t>nT</a:t>
            </a:r>
            <a:r>
              <a:rPr lang="en-IN" dirty="0"/>
              <a:t>) = r(</a:t>
            </a:r>
            <a:r>
              <a:rPr lang="en-IN" dirty="0" err="1"/>
              <a:t>nT</a:t>
            </a:r>
            <a:r>
              <a:rPr lang="en-IN" dirty="0"/>
              <a:t>) = 0</a:t>
            </a:r>
          </a:p>
        </p:txBody>
      </p:sp>
      <p:sp>
        <p:nvSpPr>
          <p:cNvPr id="7" name="Slide Number Placeholder 6">
            <a:extLst>
              <a:ext uri="{FF2B5EF4-FFF2-40B4-BE49-F238E27FC236}">
                <a16:creationId xmlns:a16="http://schemas.microsoft.com/office/drawing/2014/main" id="{2666350E-021C-40A9-8EAE-1C411C44E7CD}"/>
              </a:ext>
            </a:extLst>
          </p:cNvPr>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97813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739F5-38C7-43EE-BEE0-390E5509A499}"/>
              </a:ext>
            </a:extLst>
          </p:cNvPr>
          <p:cNvSpPr txBox="1"/>
          <p:nvPr/>
        </p:nvSpPr>
        <p:spPr>
          <a:xfrm>
            <a:off x="873457" y="1373331"/>
            <a:ext cx="10754436"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Working through all regions in same way,  we obtain for the twenty IC regions</a:t>
            </a:r>
            <a:endParaRPr lang="en-IN" dirty="0"/>
          </a:p>
        </p:txBody>
      </p:sp>
      <p:pic>
        <p:nvPicPr>
          <p:cNvPr id="6" name="Picture 5">
            <a:extLst>
              <a:ext uri="{FF2B5EF4-FFF2-40B4-BE49-F238E27FC236}">
                <a16:creationId xmlns:a16="http://schemas.microsoft.com/office/drawing/2014/main" id="{0F568064-F130-4D8C-B06E-13FAD57AAF8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t="11016"/>
          <a:stretch/>
        </p:blipFill>
        <p:spPr>
          <a:xfrm>
            <a:off x="3905285" y="1742663"/>
            <a:ext cx="3524250" cy="476335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8A90D1-66C5-4514-90ED-2188E3F81630}"/>
                  </a:ext>
                </a:extLst>
              </p:cNvPr>
              <p:cNvSpPr txBox="1"/>
              <p:nvPr/>
            </p:nvSpPr>
            <p:spPr>
              <a:xfrm>
                <a:off x="494951" y="4034200"/>
                <a:ext cx="6107184"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dirty="0"/>
                            <m:t>G</m:t>
                          </m:r>
                        </m:e>
                        <m:sub>
                          <m:r>
                            <a:rPr lang="en-US" i="1">
                              <a:latin typeface="Cambria Math" panose="02040503050406030204" pitchFamily="18" charset="0"/>
                            </a:rPr>
                            <m:t>𝑢</m:t>
                          </m:r>
                        </m:sub>
                      </m:sSub>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r>
                        <a:rPr lang="en-US" i="1">
                          <a:latin typeface="Cambria Math" panose="02040503050406030204" pitchFamily="18" charset="0"/>
                          <a:ea typeface="Cambria Math" panose="02040503050406030204" pitchFamily="18" charset="0"/>
                        </a:rPr>
                        <m:t> </m:t>
                      </m:r>
                    </m:oMath>
                  </m:oMathPara>
                </a14:m>
                <a:endParaRPr lang="en-IN" dirty="0"/>
              </a:p>
            </p:txBody>
          </p:sp>
        </mc:Choice>
        <mc:Fallback xmlns="">
          <p:sp>
            <p:nvSpPr>
              <p:cNvPr id="8" name="TextBox 7">
                <a:extLst>
                  <a:ext uri="{FF2B5EF4-FFF2-40B4-BE49-F238E27FC236}">
                    <a16:creationId xmlns:a16="http://schemas.microsoft.com/office/drawing/2014/main" id="{338A90D1-66C5-4514-90ED-2188E3F81630}"/>
                  </a:ext>
                </a:extLst>
              </p:cNvPr>
              <p:cNvSpPr txBox="1">
                <a:spLocks noRot="1" noChangeAspect="1" noMove="1" noResize="1" noEditPoints="1" noAdjustHandles="1" noChangeArrowheads="1" noChangeShapeType="1" noTextEdit="1"/>
              </p:cNvSpPr>
              <p:nvPr/>
            </p:nvSpPr>
            <p:spPr>
              <a:xfrm>
                <a:off x="494951" y="4034200"/>
                <a:ext cx="6107184" cy="369332"/>
              </a:xfrm>
              <a:prstGeom prst="rect">
                <a:avLst/>
              </a:prstGeom>
              <a:blipFill>
                <a:blip r:embed="rId4"/>
                <a:stretch>
                  <a:fillRect/>
                </a:stretch>
              </a:blipFill>
              <a:ln>
                <a:no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id="{659E0990-767C-4BBF-8EF0-5F2996A25F8D}"/>
              </a:ext>
            </a:extLst>
          </p:cNvPr>
          <p:cNvSpPr txBox="1"/>
          <p:nvPr/>
        </p:nvSpPr>
        <p:spPr>
          <a:xfrm>
            <a:off x="7617204" y="6073629"/>
            <a:ext cx="1686187" cy="369332"/>
          </a:xfrm>
          <a:prstGeom prst="rect">
            <a:avLst/>
          </a:prstGeom>
          <a:noFill/>
          <a:ln>
            <a:noFill/>
          </a:ln>
        </p:spPr>
        <p:txBody>
          <a:bodyPr wrap="square" rtlCol="0">
            <a:spAutoFit/>
          </a:bodyPr>
          <a:lstStyle/>
          <a:p>
            <a:r>
              <a:rPr lang="en-US" dirty="0"/>
              <a:t>…(12)</a:t>
            </a:r>
            <a:endParaRPr lang="en-IN" dirty="0" err="1"/>
          </a:p>
        </p:txBody>
      </p:sp>
      <p:sp>
        <p:nvSpPr>
          <p:cNvPr id="4" name="Slide Number Placeholder 3">
            <a:extLst>
              <a:ext uri="{FF2B5EF4-FFF2-40B4-BE49-F238E27FC236}">
                <a16:creationId xmlns:a16="http://schemas.microsoft.com/office/drawing/2014/main" id="{D9E0196B-CC87-4B3A-A401-F83088C3C612}"/>
              </a:ext>
            </a:extLst>
          </p:cNvPr>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13739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247EC3-96BC-44C4-B845-36830CF39D9B}"/>
              </a:ext>
            </a:extLst>
          </p:cNvPr>
          <p:cNvSpPr/>
          <p:nvPr/>
        </p:nvSpPr>
        <p:spPr>
          <a:xfrm>
            <a:off x="-92554" y="961114"/>
            <a:ext cx="12377107"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Stability of Nonlinear Fuzzy PI Control System</a:t>
            </a:r>
          </a:p>
        </p:txBody>
      </p:sp>
      <p:sp>
        <p:nvSpPr>
          <p:cNvPr id="3" name="TextBox 2">
            <a:extLst>
              <a:ext uri="{FF2B5EF4-FFF2-40B4-BE49-F238E27FC236}">
                <a16:creationId xmlns:a16="http://schemas.microsoft.com/office/drawing/2014/main" id="{76035538-D09C-4BB5-913E-B44B43DF6D32}"/>
              </a:ext>
            </a:extLst>
          </p:cNvPr>
          <p:cNvSpPr txBox="1"/>
          <p:nvPr/>
        </p:nvSpPr>
        <p:spPr>
          <a:xfrm>
            <a:off x="0" y="2103268"/>
            <a:ext cx="10385946" cy="369332"/>
          </a:xfrm>
          <a:prstGeom prst="rect">
            <a:avLst/>
          </a:prstGeom>
          <a:noFill/>
          <a:ln>
            <a:noFill/>
          </a:ln>
        </p:spPr>
        <p:txBody>
          <a:bodyPr wrap="square">
            <a:spAutoFit/>
          </a:bodyPr>
          <a:lstStyle/>
          <a:p>
            <a:pPr marL="285750" indent="-285750">
              <a:buFont typeface="Wingdings" panose="05000000000000000000" pitchFamily="2" charset="2"/>
              <a:buChar char="Ø"/>
            </a:pPr>
            <a:r>
              <a:rPr lang="en-US" dirty="0"/>
              <a:t>L</a:t>
            </a:r>
            <a:r>
              <a:rPr lang="en-IN" dirty="0"/>
              <a:t>et us consider the process under control is nonlinear and denoted by N.</a:t>
            </a:r>
          </a:p>
        </p:txBody>
      </p:sp>
      <p:pic>
        <p:nvPicPr>
          <p:cNvPr id="5" name="Picture 4">
            <a:extLst>
              <a:ext uri="{FF2B5EF4-FFF2-40B4-BE49-F238E27FC236}">
                <a16:creationId xmlns:a16="http://schemas.microsoft.com/office/drawing/2014/main" id="{C356898F-03B8-4638-A9C2-6A4218F02D92}"/>
              </a:ext>
            </a:extLst>
          </p:cNvPr>
          <p:cNvPicPr>
            <a:picLocks noChangeAspect="1"/>
          </p:cNvPicPr>
          <p:nvPr/>
        </p:nvPicPr>
        <p:blipFill>
          <a:blip r:embed="rId2"/>
          <a:stretch>
            <a:fillRect/>
          </a:stretch>
        </p:blipFill>
        <p:spPr>
          <a:xfrm>
            <a:off x="6720599" y="2669497"/>
            <a:ext cx="3800475" cy="2276475"/>
          </a:xfrm>
          <a:prstGeom prst="rect">
            <a:avLst/>
          </a:prstGeom>
        </p:spPr>
      </p:pic>
      <p:sp>
        <p:nvSpPr>
          <p:cNvPr id="6" name="TextBox 5">
            <a:extLst>
              <a:ext uri="{FF2B5EF4-FFF2-40B4-BE49-F238E27FC236}">
                <a16:creationId xmlns:a16="http://schemas.microsoft.com/office/drawing/2014/main" id="{11D46521-35B6-4C56-8210-9D5F89EF7B19}"/>
              </a:ext>
            </a:extLst>
          </p:cNvPr>
          <p:cNvSpPr txBox="1"/>
          <p:nvPr/>
        </p:nvSpPr>
        <p:spPr>
          <a:xfrm>
            <a:off x="5787026" y="5142868"/>
            <a:ext cx="6276343" cy="369332"/>
          </a:xfrm>
          <a:prstGeom prst="rect">
            <a:avLst/>
          </a:prstGeom>
          <a:noFill/>
          <a:ln>
            <a:noFill/>
          </a:ln>
        </p:spPr>
        <p:txBody>
          <a:bodyPr wrap="square" rtlCol="0">
            <a:spAutoFit/>
          </a:bodyPr>
          <a:lstStyle/>
          <a:p>
            <a:r>
              <a:rPr lang="en-US" b="1" dirty="0"/>
              <a:t>Figure 5: an Equivalent closed loop control system</a:t>
            </a:r>
            <a:endParaRPr lang="en-IN" b="1" dirty="0" err="1"/>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145518-B678-4BB0-BDDD-CC44EDF01E76}"/>
                  </a:ext>
                </a:extLst>
              </p:cNvPr>
              <p:cNvSpPr txBox="1"/>
              <p:nvPr/>
            </p:nvSpPr>
            <p:spPr>
              <a:xfrm>
                <a:off x="-93259" y="2669497"/>
                <a:ext cx="6189258" cy="4559966"/>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1</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r>
                        <m:rPr>
                          <m:sty m:val="p"/>
                        </m:rPr>
                        <a:rPr lang="en-US" sz="1800" b="0" i="0" smtClean="0">
                          <a:latin typeface="Cambria Math" panose="02040503050406030204" pitchFamily="18" charset="0"/>
                        </a:rPr>
                        <m:t>e</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oMath>
                  </m:oMathPara>
                </a14:m>
                <a:endParaRPr lang="en-US" sz="1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2</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r>
                        <m:rPr>
                          <m:sty m:val="p"/>
                        </m:rPr>
                        <a:rPr lang="en-US" sz="1800" b="0" i="0" smtClean="0">
                          <a:latin typeface="Cambria Math" panose="02040503050406030204" pitchFamily="18" charset="0"/>
                        </a:rPr>
                        <m:t>u</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oMath>
                  </m:oMathPara>
                </a14:m>
                <a:endParaRPr lang="en-US" sz="1800" dirty="0">
                  <a:latin typeface="Cambria Math" panose="02040503050406030204" pitchFamily="18" charset="0"/>
                </a:endParaRPr>
              </a:p>
              <a:p>
                <a:endParaRPr lang="en-US" sz="1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a:rPr lang="en-US" i="0">
                                  <a:latin typeface="Cambria Math" panose="02040503050406030204" pitchFamily="18" charset="0"/>
                                </a:rPr>
                                <m:t>1</m:t>
                              </m:r>
                            </m:sub>
                          </m:sSub>
                          <m:r>
                            <a:rPr lang="en-US" b="0" i="0" smtClean="0">
                              <a:latin typeface="Cambria Math" panose="02040503050406030204" pitchFamily="18" charset="0"/>
                            </a:rPr>
                            <m:t>(</m:t>
                          </m:r>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1</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G</m:t>
                          </m:r>
                        </m:e>
                        <m:sub>
                          <m:r>
                            <m:rPr>
                              <m:sty m:val="p"/>
                            </m:rPr>
                            <a:rPr lang="en-US" i="0">
                              <a:latin typeface="Cambria Math" panose="02040503050406030204" pitchFamily="18" charset="0"/>
                            </a:rPr>
                            <m:t>U</m:t>
                          </m:r>
                        </m:sub>
                      </m:sSub>
                      <m:r>
                        <a:rPr lang="en-IN" i="0" dirty="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0">
                          <a:latin typeface="Cambria Math" panose="02040503050406030204" pitchFamily="18" charset="0"/>
                          <a:ea typeface="Cambria Math" panose="02040503050406030204" pitchFamily="18" charset="0"/>
                        </a:rPr>
                        <m:t>u</m:t>
                      </m:r>
                      <m:d>
                        <m:dPr>
                          <m:ctrlPr>
                            <a:rPr lang="en-US" i="1">
                              <a:latin typeface="Cambria Math" panose="02040503050406030204" pitchFamily="18" charset="0"/>
                              <a:ea typeface="Cambria Math" panose="02040503050406030204" pitchFamily="18" charset="0"/>
                            </a:rPr>
                          </m:ctrlPr>
                        </m:dPr>
                        <m:e>
                          <m:r>
                            <m:rPr>
                              <m:sty m:val="p"/>
                            </m:rPr>
                            <a:rPr lang="en-US" i="0">
                              <a:latin typeface="Cambria Math" panose="02040503050406030204" pitchFamily="18" charset="0"/>
                              <a:ea typeface="Cambria Math" panose="02040503050406030204" pitchFamily="18" charset="0"/>
                            </a:rPr>
                            <m:t>nT</m:t>
                          </m:r>
                        </m:e>
                      </m:d>
                    </m:oMath>
                  </m:oMathPara>
                </a14:m>
                <a:endParaRPr lang="en-US" sz="1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sSub>
                            <m:sSubPr>
                              <m:ctrlPr>
                                <a:rPr lang="en-US" i="1">
                                  <a:latin typeface="Cambria Math" panose="02040503050406030204" pitchFamily="18" charset="0"/>
                                </a:rPr>
                              </m:ctrlPr>
                            </m:sSubPr>
                            <m:e>
                              <m:r>
                                <m:rPr>
                                  <m:sty m:val="p"/>
                                </m:rPr>
                                <a:rPr lang="en-US" i="0">
                                  <a:latin typeface="Cambria Math" panose="02040503050406030204" pitchFamily="18" charset="0"/>
                                </a:rPr>
                                <m:t>S</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2</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r>
                        <m:rPr>
                          <m:sty m:val="p"/>
                        </m:rPr>
                        <a:rPr lang="en-US" sz="1800" b="0" i="0" smtClean="0">
                          <a:latin typeface="Cambria Math" panose="02040503050406030204" pitchFamily="18" charset="0"/>
                        </a:rPr>
                        <m:t>N</m:t>
                      </m:r>
                      <m:d>
                        <m:dPr>
                          <m:ctrlPr>
                            <a:rPr lang="en-US" sz="1800"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a:rPr lang="en-US" b="0" i="0" smtClean="0">
                                  <a:latin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m:rPr>
                                  <m:sty m:val="p"/>
                                </m:rPr>
                                <a:rPr lang="en-US" i="0">
                                  <a:latin typeface="Cambria Math" panose="02040503050406030204" pitchFamily="18" charset="0"/>
                                  <a:ea typeface="Cambria Math" panose="02040503050406030204" pitchFamily="18" charset="0"/>
                                </a:rPr>
                                <m:t>nT</m:t>
                              </m:r>
                            </m:e>
                          </m:d>
                        </m:e>
                      </m:d>
                    </m:oMath>
                  </m:oMathPara>
                </a14:m>
                <a:endParaRPr lang="en-US" b="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u</m:t>
                          </m:r>
                        </m:e>
                        <m:sub>
                          <m:r>
                            <a:rPr lang="en-US" sz="1800" b="0" i="0" smtClean="0">
                              <a:latin typeface="Cambria Math" panose="02040503050406030204" pitchFamily="18" charset="0"/>
                            </a:rPr>
                            <m:t>1</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r>
                        <m:rPr>
                          <m:sty m:val="p"/>
                        </m:rPr>
                        <a:rPr lang="en-US" sz="1800" b="0" i="0" smtClean="0">
                          <a:latin typeface="Cambria Math" panose="02040503050406030204" pitchFamily="18" charset="0"/>
                        </a:rPr>
                        <m:t>sp</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oMath>
                  </m:oMathPara>
                </a14:m>
                <a:endParaRPr lang="en-US" sz="1800" dirty="0">
                  <a:latin typeface="Cambria Math" panose="02040503050406030204" pitchFamily="18" charset="0"/>
                </a:endParaRPr>
              </a:p>
              <a:p>
                <a:r>
                  <a:rPr lang="en-US" sz="1800" dirty="0">
                    <a:latin typeface="Cambria Math" panose="02040503050406030204" pitchFamily="18" charset="0"/>
                  </a:rPr>
                  <a:t>			   = e(</a:t>
                </a:r>
                <a:r>
                  <a:rPr lang="en-US" sz="1800" dirty="0" err="1">
                    <a:latin typeface="Cambria Math" panose="02040503050406030204" pitchFamily="18" charset="0"/>
                  </a:rPr>
                  <a:t>nT</a:t>
                </a:r>
                <a:r>
                  <a:rPr lang="en-US" sz="1800" dirty="0">
                    <a:latin typeface="Cambria Math" panose="02040503050406030204" pitchFamily="18" charset="0"/>
                  </a:rPr>
                  <a:t>)+N(u(</a:t>
                </a:r>
                <a:r>
                  <a:rPr lang="en-US" sz="1800" dirty="0" err="1">
                    <a:latin typeface="Cambria Math" panose="02040503050406030204" pitchFamily="18" charset="0"/>
                  </a:rPr>
                  <a:t>nT</a:t>
                </a:r>
                <a:r>
                  <a:rPr lang="en-US" sz="1800" dirty="0">
                    <a:latin typeface="Cambria Math" panose="02040503050406030204" pitchFamily="18" charset="0"/>
                  </a:rPr>
                  <a:t>))</a:t>
                </a:r>
              </a:p>
              <a:p>
                <a:r>
                  <a:rPr lang="en-US" dirty="0">
                    <a:latin typeface="Cambria Math" panose="02040503050406030204" pitchFamily="18" charset="0"/>
                  </a:rPr>
                  <a:t>			   = </a:t>
                </a:r>
                <a14:m>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2</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m:rPr>
                                <m:sty m:val="p"/>
                              </m:rPr>
                              <a:rPr lang="en-US">
                                <a:latin typeface="Cambria Math" panose="02040503050406030204" pitchFamily="18" charset="0"/>
                              </a:rPr>
                              <m:t>S</m:t>
                            </m:r>
                          </m:e>
                          <m:sub>
                            <m:r>
                              <a:rPr lang="en-US">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e</m:t>
                        </m:r>
                      </m:e>
                      <m:sub>
                        <m:r>
                          <a:rPr lang="en-US">
                            <a:latin typeface="Cambria Math" panose="02040503050406030204" pitchFamily="18" charset="0"/>
                          </a:rPr>
                          <m:t>2</m:t>
                        </m:r>
                      </m:sub>
                    </m:sSub>
                    <m:d>
                      <m:dPr>
                        <m:ctrlPr>
                          <a:rPr lang="en-US" i="1">
                            <a:latin typeface="Cambria Math" panose="02040503050406030204" pitchFamily="18" charset="0"/>
                          </a:rPr>
                        </m:ctrlPr>
                      </m:dPr>
                      <m:e>
                        <m:r>
                          <m:rPr>
                            <m:sty m:val="p"/>
                          </m:rPr>
                          <a:rPr lang="en-US">
                            <a:latin typeface="Cambria Math" panose="02040503050406030204" pitchFamily="18" charset="0"/>
                          </a:rPr>
                          <m:t>nT</m:t>
                        </m:r>
                      </m:e>
                    </m:d>
                  </m:oMath>
                </a14:m>
                <a:r>
                  <a:rPr lang="en-US" sz="1800" dirty="0">
                    <a:latin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u</m:t>
                          </m:r>
                        </m:e>
                        <m:sub>
                          <m:r>
                            <a:rPr lang="en-US" sz="1800" b="0" i="0" smtClean="0">
                              <a:latin typeface="Cambria Math" panose="02040503050406030204" pitchFamily="18" charset="0"/>
                            </a:rPr>
                            <m:t>2</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r>
                        <a:rPr lang="en-US" sz="1800" b="0" i="0" smtClean="0">
                          <a:latin typeface="Cambria Math" panose="02040503050406030204" pitchFamily="18" charset="0"/>
                        </a:rPr>
                        <m:t>=</m:t>
                      </m:r>
                      <m:r>
                        <m:rPr>
                          <m:sty m:val="p"/>
                        </m:rPr>
                        <a:rPr lang="en-US" sz="1800" b="0" i="0" smtClean="0">
                          <a:latin typeface="Cambria Math" panose="02040503050406030204" pitchFamily="18" charset="0"/>
                        </a:rPr>
                        <m:t>u</m:t>
                      </m:r>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r>
                            <a:rPr lang="en-US" sz="1800" b="0" i="0" smtClean="0">
                              <a:latin typeface="Cambria Math" panose="02040503050406030204" pitchFamily="18" charset="0"/>
                            </a:rPr>
                            <m:t>−</m:t>
                          </m:r>
                          <m:r>
                            <m:rPr>
                              <m:sty m:val="p"/>
                            </m:rPr>
                            <a:rPr lang="en-US" sz="1800" b="0" i="0" smtClean="0">
                              <a:latin typeface="Cambria Math" panose="02040503050406030204" pitchFamily="18" charset="0"/>
                            </a:rPr>
                            <m:t>T</m:t>
                          </m:r>
                        </m:e>
                      </m:d>
                    </m:oMath>
                  </m:oMathPara>
                </a14:m>
                <a:endParaRPr lang="en-US" sz="1800" dirty="0">
                  <a:latin typeface="Cambria Math" panose="02040503050406030204" pitchFamily="18" charset="0"/>
                </a:endParaRPr>
              </a:p>
              <a:p>
                <a:r>
                  <a:rPr lang="en-US" dirty="0">
                    <a:latin typeface="Cambria Math" panose="02040503050406030204" pitchFamily="18" charset="0"/>
                  </a:rPr>
                  <a:t>			= u(</a:t>
                </a:r>
                <a:r>
                  <a:rPr lang="en-US" dirty="0" err="1">
                    <a:latin typeface="Cambria Math" panose="02040503050406030204" pitchFamily="18" charset="0"/>
                  </a:rPr>
                  <a:t>nT</a:t>
                </a:r>
                <a:r>
                  <a:rPr lang="en-US" dirty="0">
                    <a:latin typeface="Cambria Math" panose="02040503050406030204" pitchFamily="18" charset="0"/>
                  </a:rPr>
                  <a:t>)-</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G</m:t>
                        </m:r>
                      </m:e>
                      <m:sub>
                        <m:r>
                          <m:rPr>
                            <m:sty m:val="p"/>
                          </m:rPr>
                          <a:rPr lang="en-US" i="0">
                            <a:latin typeface="Cambria Math" panose="02040503050406030204" pitchFamily="18" charset="0"/>
                          </a:rPr>
                          <m:t>U</m:t>
                        </m:r>
                      </m:sub>
                    </m:sSub>
                    <m:r>
                      <a:rPr lang="en-IN" i="0" dirty="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0">
                        <a:latin typeface="Cambria Math" panose="02040503050406030204" pitchFamily="18" charset="0"/>
                        <a:ea typeface="Cambria Math" panose="02040503050406030204" pitchFamily="18" charset="0"/>
                      </a:rPr>
                      <m:t>u</m:t>
                    </m:r>
                    <m:d>
                      <m:dPr>
                        <m:ctrlPr>
                          <a:rPr lang="en-US" i="1">
                            <a:latin typeface="Cambria Math" panose="02040503050406030204" pitchFamily="18" charset="0"/>
                            <a:ea typeface="Cambria Math" panose="02040503050406030204" pitchFamily="18" charset="0"/>
                          </a:rPr>
                        </m:ctrlPr>
                      </m:dPr>
                      <m:e>
                        <m:r>
                          <m:rPr>
                            <m:sty m:val="p"/>
                          </m:rPr>
                          <a:rPr lang="en-US" i="0">
                            <a:latin typeface="Cambria Math" panose="02040503050406030204" pitchFamily="18" charset="0"/>
                            <a:ea typeface="Cambria Math" panose="02040503050406030204" pitchFamily="18" charset="0"/>
                          </a:rPr>
                          <m:t>nT</m:t>
                        </m:r>
                      </m:e>
                    </m:d>
                  </m:oMath>
                </a14:m>
                <a:endParaRPr lang="en-US" dirty="0">
                  <a:ea typeface="Cambria Math" panose="02040503050406030204" pitchFamily="18" charset="0"/>
                </a:endParaRPr>
              </a:p>
              <a:p>
                <a:r>
                  <a:rPr lang="en-US" sz="1800" dirty="0">
                    <a:latin typeface="Cambria Math" panose="02040503050406030204" pitchFamily="18" charset="0"/>
                  </a:rPr>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a:rPr lang="en-US" sz="1800" b="0" i="0" smtClean="0">
                            <a:latin typeface="Cambria Math" panose="02040503050406030204" pitchFamily="18" charset="0"/>
                          </a:rPr>
                          <m:t>2</m:t>
                        </m:r>
                      </m:sub>
                    </m:sSub>
                    <m:d>
                      <m:dPr>
                        <m:ctrlPr>
                          <a:rPr lang="en-US" sz="1800" b="0" i="1" smtClean="0">
                            <a:latin typeface="Cambria Math" panose="02040503050406030204" pitchFamily="18" charset="0"/>
                          </a:rPr>
                        </m:ctrlPr>
                      </m:dPr>
                      <m:e>
                        <m:r>
                          <m:rPr>
                            <m:sty m:val="p"/>
                          </m:rPr>
                          <a:rPr lang="en-US" sz="1800" b="0" i="0" smtClean="0">
                            <a:latin typeface="Cambria Math" panose="02040503050406030204" pitchFamily="18" charset="0"/>
                          </a:rPr>
                          <m:t>nT</m:t>
                        </m:r>
                      </m:e>
                    </m:d>
                  </m:oMath>
                </a14:m>
                <a:r>
                  <a:rPr lang="en-US" sz="1800" dirty="0">
                    <a:latin typeface="Cambria Math" panose="02040503050406030204" pitchFamily="18" charset="0"/>
                  </a:rPr>
                  <a:t>-</a:t>
                </a: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m:rPr>
                                <m:sty m:val="p"/>
                              </m:rPr>
                              <a:rPr lang="en-US">
                                <a:latin typeface="Cambria Math" panose="02040503050406030204" pitchFamily="18" charset="0"/>
                              </a:rPr>
                              <m:t>S</m:t>
                            </m:r>
                          </m:e>
                          <m:sub>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e</m:t>
                        </m:r>
                      </m:e>
                      <m:sub>
                        <m:r>
                          <a:rPr lang="en-US">
                            <a:latin typeface="Cambria Math" panose="02040503050406030204" pitchFamily="18" charset="0"/>
                          </a:rPr>
                          <m:t>1</m:t>
                        </m:r>
                      </m:sub>
                    </m:sSub>
                    <m:d>
                      <m:dPr>
                        <m:ctrlPr>
                          <a:rPr lang="en-US" i="1">
                            <a:latin typeface="Cambria Math" panose="02040503050406030204" pitchFamily="18" charset="0"/>
                          </a:rPr>
                        </m:ctrlPr>
                      </m:dPr>
                      <m:e>
                        <m:r>
                          <m:rPr>
                            <m:sty m:val="p"/>
                          </m:rPr>
                          <a:rPr lang="en-US">
                            <a:latin typeface="Cambria Math" panose="02040503050406030204" pitchFamily="18" charset="0"/>
                          </a:rPr>
                          <m:t>nT</m:t>
                        </m:r>
                      </m:e>
                    </m:d>
                    <m:r>
                      <a:rPr lang="en-US">
                        <a:latin typeface="Cambria Math" panose="02040503050406030204" pitchFamily="18" charset="0"/>
                      </a:rPr>
                      <m:t>)</m:t>
                    </m:r>
                  </m:oMath>
                </a14:m>
                <a:endParaRPr lang="en-US" sz="1800" dirty="0">
                  <a:latin typeface="Cambria Math" panose="02040503050406030204" pitchFamily="18" charset="0"/>
                </a:endParaRPr>
              </a:p>
              <a:p>
                <a:endParaRPr lang="en-US" dirty="0">
                  <a:latin typeface="Cambria Math" panose="02040503050406030204" pitchFamily="18" charset="0"/>
                </a:endParaRPr>
              </a:p>
              <a:p>
                <a:endParaRPr lang="en-US" sz="1800" dirty="0">
                  <a:latin typeface="Cambria Math" panose="02040503050406030204" pitchFamily="18" charset="0"/>
                </a:endParaRPr>
              </a:p>
              <a:p>
                <a:endParaRPr lang="en-US" dirty="0">
                  <a:latin typeface="Cambria Math" panose="02040503050406030204" pitchFamily="18" charset="0"/>
                </a:endParaRPr>
              </a:p>
              <a:p>
                <a:endParaRPr lang="en-IN" dirty="0"/>
              </a:p>
            </p:txBody>
          </p:sp>
        </mc:Choice>
        <mc:Fallback xmlns="">
          <p:sp>
            <p:nvSpPr>
              <p:cNvPr id="7" name="TextBox 6">
                <a:extLst>
                  <a:ext uri="{FF2B5EF4-FFF2-40B4-BE49-F238E27FC236}">
                    <a16:creationId xmlns:a16="http://schemas.microsoft.com/office/drawing/2014/main" id="{76145518-B678-4BB0-BDDD-CC44EDF01E76}"/>
                  </a:ext>
                </a:extLst>
              </p:cNvPr>
              <p:cNvSpPr txBox="1">
                <a:spLocks noRot="1" noChangeAspect="1" noMove="1" noResize="1" noEditPoints="1" noAdjustHandles="1" noChangeArrowheads="1" noChangeShapeType="1" noTextEdit="1"/>
              </p:cNvSpPr>
              <p:nvPr/>
            </p:nvSpPr>
            <p:spPr>
              <a:xfrm>
                <a:off x="-93259" y="2669497"/>
                <a:ext cx="6189258" cy="4559966"/>
              </a:xfrm>
              <a:prstGeom prst="rect">
                <a:avLst/>
              </a:prstGeom>
              <a:blipFill>
                <a:blip r:embed="rId3"/>
                <a:stretch>
                  <a:fillRect/>
                </a:stretch>
              </a:blipFill>
              <a:ln>
                <a:noFill/>
              </a:ln>
            </p:spPr>
            <p:txBody>
              <a:bodyPr/>
              <a:lstStyle/>
              <a:p>
                <a:r>
                  <a:rPr lang="en-IN">
                    <a:noFill/>
                  </a:rPr>
                  <a:t> </a:t>
                </a:r>
              </a:p>
            </p:txBody>
          </p:sp>
        </mc:Fallback>
      </mc:AlternateContent>
      <p:sp>
        <p:nvSpPr>
          <p:cNvPr id="8" name="TextBox 7">
            <a:extLst>
              <a:ext uri="{FF2B5EF4-FFF2-40B4-BE49-F238E27FC236}">
                <a16:creationId xmlns:a16="http://schemas.microsoft.com/office/drawing/2014/main" id="{4F483574-16AA-4CB1-BF3A-7C319CDD1693}"/>
              </a:ext>
            </a:extLst>
          </p:cNvPr>
          <p:cNvSpPr txBox="1"/>
          <p:nvPr/>
        </p:nvSpPr>
        <p:spPr>
          <a:xfrm>
            <a:off x="5192973" y="5712220"/>
            <a:ext cx="1686187" cy="369332"/>
          </a:xfrm>
          <a:prstGeom prst="rect">
            <a:avLst/>
          </a:prstGeom>
          <a:noFill/>
          <a:ln>
            <a:noFill/>
          </a:ln>
        </p:spPr>
        <p:txBody>
          <a:bodyPr wrap="square" rtlCol="0">
            <a:spAutoFit/>
          </a:bodyPr>
          <a:lstStyle/>
          <a:p>
            <a:r>
              <a:rPr lang="en-US" dirty="0"/>
              <a:t>…(13)</a:t>
            </a:r>
            <a:endParaRPr lang="en-IN" dirty="0" err="1"/>
          </a:p>
        </p:txBody>
      </p:sp>
      <p:sp>
        <p:nvSpPr>
          <p:cNvPr id="4" name="Slide Number Placeholder 3">
            <a:extLst>
              <a:ext uri="{FF2B5EF4-FFF2-40B4-BE49-F238E27FC236}">
                <a16:creationId xmlns:a16="http://schemas.microsoft.com/office/drawing/2014/main" id="{4D8651E4-5C09-4B8F-975C-59DA7EEFA336}"/>
              </a:ext>
            </a:extLst>
          </p:cNvPr>
          <p:cNvSpPr>
            <a:spLocks noGrp="1"/>
          </p:cNvSpPr>
          <p:nvPr>
            <p:ph type="sldNum" sz="quarter" idx="12"/>
          </p:nvPr>
        </p:nvSpPr>
        <p:spPr/>
        <p:txBody>
          <a:bodyPr/>
          <a:lstStyle/>
          <a:p>
            <a:fld id="{401CF334-2D5C-4859-84A6-CA7E6E43FAEB}" type="slidenum">
              <a:rPr lang="en-US" smtClean="0"/>
              <a:t>16</a:t>
            </a:fld>
            <a:endParaRPr lang="en-US"/>
          </a:p>
        </p:txBody>
      </p:sp>
    </p:spTree>
    <p:extLst>
      <p:ext uri="{BB962C8B-B14F-4D97-AF65-F5344CB8AC3E}">
        <p14:creationId xmlns:p14="http://schemas.microsoft.com/office/powerpoint/2010/main" val="1266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190E6-E6F3-419C-902E-B60A7359AD6E}"/>
              </a:ext>
            </a:extLst>
          </p:cNvPr>
          <p:cNvPicPr>
            <a:picLocks noChangeAspect="1"/>
          </p:cNvPicPr>
          <p:nvPr/>
        </p:nvPicPr>
        <p:blipFill>
          <a:blip r:embed="rId2"/>
          <a:stretch>
            <a:fillRect/>
          </a:stretch>
        </p:blipFill>
        <p:spPr>
          <a:xfrm>
            <a:off x="1380840" y="1134185"/>
            <a:ext cx="3752850" cy="3124200"/>
          </a:xfrm>
          <a:prstGeom prst="rect">
            <a:avLst/>
          </a:prstGeom>
        </p:spPr>
      </p:pic>
      <p:pic>
        <p:nvPicPr>
          <p:cNvPr id="5" name="Picture 4">
            <a:extLst>
              <a:ext uri="{FF2B5EF4-FFF2-40B4-BE49-F238E27FC236}">
                <a16:creationId xmlns:a16="http://schemas.microsoft.com/office/drawing/2014/main" id="{415BA4A4-F2F3-4102-B96C-2DD59D6ABE33}"/>
              </a:ext>
            </a:extLst>
          </p:cNvPr>
          <p:cNvPicPr>
            <a:picLocks noChangeAspect="1"/>
          </p:cNvPicPr>
          <p:nvPr/>
        </p:nvPicPr>
        <p:blipFill>
          <a:blip r:embed="rId3"/>
          <a:stretch>
            <a:fillRect/>
          </a:stretch>
        </p:blipFill>
        <p:spPr>
          <a:xfrm>
            <a:off x="5901024" y="2621066"/>
            <a:ext cx="2314575" cy="495300"/>
          </a:xfrm>
          <a:prstGeom prst="rect">
            <a:avLst/>
          </a:prstGeom>
        </p:spPr>
      </p:pic>
      <p:sp>
        <p:nvSpPr>
          <p:cNvPr id="10" name="TextBox 9">
            <a:extLst>
              <a:ext uri="{FF2B5EF4-FFF2-40B4-BE49-F238E27FC236}">
                <a16:creationId xmlns:a16="http://schemas.microsoft.com/office/drawing/2014/main" id="{57E28846-4B0C-4752-BBB6-C3B361CD8B8C}"/>
              </a:ext>
            </a:extLst>
          </p:cNvPr>
          <p:cNvSpPr txBox="1"/>
          <p:nvPr/>
        </p:nvSpPr>
        <p:spPr>
          <a:xfrm>
            <a:off x="847288" y="4823670"/>
            <a:ext cx="10603684" cy="923330"/>
          </a:xfrm>
          <a:prstGeom prst="rect">
            <a:avLst/>
          </a:prstGeom>
          <a:noFill/>
          <a:ln>
            <a:noFill/>
          </a:ln>
        </p:spPr>
        <p:txBody>
          <a:bodyPr wrap="square" rtlCol="0">
            <a:spAutoFit/>
          </a:bodyPr>
          <a:lstStyle/>
          <a:p>
            <a:r>
              <a:rPr lang="en-US" dirty="0"/>
              <a:t>Where ||N|| is the operator norm of the given N(.) or the gain of non linear system</a:t>
            </a:r>
          </a:p>
          <a:p>
            <a:r>
              <a:rPr lang="en-US" dirty="0"/>
              <a:t>Over the set of admissible control signals that have any meaningful function norms and Me is the maximum of magnitude of the error signal.</a:t>
            </a:r>
            <a:endParaRPr lang="en-IN" dirty="0" err="1"/>
          </a:p>
        </p:txBody>
      </p:sp>
      <p:sp>
        <p:nvSpPr>
          <p:cNvPr id="8" name="TextBox 7">
            <a:extLst>
              <a:ext uri="{FF2B5EF4-FFF2-40B4-BE49-F238E27FC236}">
                <a16:creationId xmlns:a16="http://schemas.microsoft.com/office/drawing/2014/main" id="{1AB95A50-624A-49F8-8A20-D0EA75B2316C}"/>
              </a:ext>
            </a:extLst>
          </p:cNvPr>
          <p:cNvSpPr txBox="1"/>
          <p:nvPr/>
        </p:nvSpPr>
        <p:spPr>
          <a:xfrm>
            <a:off x="8982933" y="2710966"/>
            <a:ext cx="1686187" cy="369332"/>
          </a:xfrm>
          <a:prstGeom prst="rect">
            <a:avLst/>
          </a:prstGeom>
          <a:noFill/>
          <a:ln>
            <a:noFill/>
          </a:ln>
        </p:spPr>
        <p:txBody>
          <a:bodyPr wrap="square" rtlCol="0">
            <a:spAutoFit/>
          </a:bodyPr>
          <a:lstStyle/>
          <a:p>
            <a:r>
              <a:rPr lang="en-US" dirty="0"/>
              <a:t>…(14)</a:t>
            </a:r>
            <a:endParaRPr lang="en-IN" dirty="0" err="1"/>
          </a:p>
        </p:txBody>
      </p:sp>
      <p:sp>
        <p:nvSpPr>
          <p:cNvPr id="2" name="Slide Number Placeholder 1">
            <a:extLst>
              <a:ext uri="{FF2B5EF4-FFF2-40B4-BE49-F238E27FC236}">
                <a16:creationId xmlns:a16="http://schemas.microsoft.com/office/drawing/2014/main" id="{3079184A-11C1-4B08-8807-A577601C7DC0}"/>
              </a:ext>
            </a:extLst>
          </p:cNvPr>
          <p:cNvSpPr>
            <a:spLocks noGrp="1"/>
          </p:cNvSpPr>
          <p:nvPr>
            <p:ph type="sldNum" sz="quarter" idx="12"/>
          </p:nvPr>
        </p:nvSpPr>
        <p:spPr/>
        <p:txBody>
          <a:bodyPr/>
          <a:lstStyle/>
          <a:p>
            <a:fld id="{401CF334-2D5C-4859-84A6-CA7E6E43FAEB}" type="slidenum">
              <a:rPr lang="en-US" smtClean="0"/>
              <a:t>17</a:t>
            </a:fld>
            <a:endParaRPr lang="en-US"/>
          </a:p>
        </p:txBody>
      </p:sp>
    </p:spTree>
    <p:extLst>
      <p:ext uri="{BB962C8B-B14F-4D97-AF65-F5344CB8AC3E}">
        <p14:creationId xmlns:p14="http://schemas.microsoft.com/office/powerpoint/2010/main" val="45537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A3D91-D613-48EA-9073-D7B24F7FCD79}"/>
              </a:ext>
            </a:extLst>
          </p:cNvPr>
          <p:cNvSpPr txBox="1"/>
          <p:nvPr/>
        </p:nvSpPr>
        <p:spPr>
          <a:xfrm>
            <a:off x="957647" y="1434084"/>
            <a:ext cx="10603684" cy="646331"/>
          </a:xfrm>
          <a:prstGeom prst="rect">
            <a:avLst/>
          </a:prstGeom>
          <a:noFill/>
          <a:ln>
            <a:solidFill>
              <a:schemeClr val="bg1"/>
            </a:solidFill>
          </a:ln>
        </p:spPr>
        <p:txBody>
          <a:bodyPr wrap="square" rtlCol="0">
            <a:spAutoFit/>
          </a:bodyPr>
          <a:lstStyle/>
          <a:p>
            <a:r>
              <a:rPr lang="en-US" dirty="0"/>
              <a:t>To this end ,An application of small gain theorem is done and the following is the sufficient condition for the BIBO stability of the closed loop non linear fuzzy control system</a:t>
            </a:r>
            <a:endParaRPr lang="en-IN" dirty="0" err="1"/>
          </a:p>
        </p:txBody>
      </p:sp>
      <p:pic>
        <p:nvPicPr>
          <p:cNvPr id="4" name="Picture 3">
            <a:extLst>
              <a:ext uri="{FF2B5EF4-FFF2-40B4-BE49-F238E27FC236}">
                <a16:creationId xmlns:a16="http://schemas.microsoft.com/office/drawing/2014/main" id="{A9AB36B7-9F6C-45CB-A6AE-218495579EC4}"/>
              </a:ext>
            </a:extLst>
          </p:cNvPr>
          <p:cNvPicPr>
            <a:picLocks noChangeAspect="1"/>
          </p:cNvPicPr>
          <p:nvPr/>
        </p:nvPicPr>
        <p:blipFill>
          <a:blip r:embed="rId2"/>
          <a:stretch>
            <a:fillRect/>
          </a:stretch>
        </p:blipFill>
        <p:spPr>
          <a:xfrm>
            <a:off x="1943264" y="2419416"/>
            <a:ext cx="2943225" cy="1400175"/>
          </a:xfrm>
          <a:prstGeom prst="rect">
            <a:avLst/>
          </a:prstGeom>
        </p:spPr>
      </p:pic>
      <p:pic>
        <p:nvPicPr>
          <p:cNvPr id="6" name="Picture 5">
            <a:extLst>
              <a:ext uri="{FF2B5EF4-FFF2-40B4-BE49-F238E27FC236}">
                <a16:creationId xmlns:a16="http://schemas.microsoft.com/office/drawing/2014/main" id="{60EF6F87-FD70-4B93-8474-40E1EC9698E8}"/>
              </a:ext>
            </a:extLst>
          </p:cNvPr>
          <p:cNvPicPr>
            <a:picLocks noChangeAspect="1"/>
          </p:cNvPicPr>
          <p:nvPr/>
        </p:nvPicPr>
        <p:blipFill>
          <a:blip r:embed="rId3"/>
          <a:stretch>
            <a:fillRect/>
          </a:stretch>
        </p:blipFill>
        <p:spPr>
          <a:xfrm>
            <a:off x="1626337" y="4534827"/>
            <a:ext cx="4469663" cy="1547191"/>
          </a:xfrm>
          <a:prstGeom prst="rect">
            <a:avLst/>
          </a:prstGeom>
        </p:spPr>
      </p:pic>
      <p:pic>
        <p:nvPicPr>
          <p:cNvPr id="8" name="Picture 7">
            <a:extLst>
              <a:ext uri="{FF2B5EF4-FFF2-40B4-BE49-F238E27FC236}">
                <a16:creationId xmlns:a16="http://schemas.microsoft.com/office/drawing/2014/main" id="{2F2E5912-409C-4CA0-BCFF-329857074B85}"/>
              </a:ext>
            </a:extLst>
          </p:cNvPr>
          <p:cNvPicPr>
            <a:picLocks noChangeAspect="1"/>
          </p:cNvPicPr>
          <p:nvPr/>
        </p:nvPicPr>
        <p:blipFill>
          <a:blip r:embed="rId4"/>
          <a:stretch>
            <a:fillRect/>
          </a:stretch>
        </p:blipFill>
        <p:spPr>
          <a:xfrm>
            <a:off x="7042242" y="2514666"/>
            <a:ext cx="2981325" cy="1304925"/>
          </a:xfrm>
          <a:prstGeom prst="rect">
            <a:avLst/>
          </a:prstGeom>
        </p:spPr>
      </p:pic>
      <p:pic>
        <p:nvPicPr>
          <p:cNvPr id="10" name="Picture 9">
            <a:extLst>
              <a:ext uri="{FF2B5EF4-FFF2-40B4-BE49-F238E27FC236}">
                <a16:creationId xmlns:a16="http://schemas.microsoft.com/office/drawing/2014/main" id="{780A02B5-8257-4F3E-87FF-E455DF0B00EF}"/>
              </a:ext>
            </a:extLst>
          </p:cNvPr>
          <p:cNvPicPr>
            <a:picLocks noChangeAspect="1"/>
          </p:cNvPicPr>
          <p:nvPr/>
        </p:nvPicPr>
        <p:blipFill>
          <a:blip r:embed="rId5"/>
          <a:stretch>
            <a:fillRect/>
          </a:stretch>
        </p:blipFill>
        <p:spPr>
          <a:xfrm>
            <a:off x="7617876" y="4534827"/>
            <a:ext cx="2377919" cy="1778178"/>
          </a:xfrm>
          <a:prstGeom prst="rect">
            <a:avLst/>
          </a:prstGeom>
          <a:ln>
            <a:noFill/>
          </a:ln>
        </p:spPr>
      </p:pic>
      <p:sp>
        <p:nvSpPr>
          <p:cNvPr id="7" name="TextBox 6">
            <a:extLst>
              <a:ext uri="{FF2B5EF4-FFF2-40B4-BE49-F238E27FC236}">
                <a16:creationId xmlns:a16="http://schemas.microsoft.com/office/drawing/2014/main" id="{4A9B316A-0D17-4869-9CFF-DA8178819B97}"/>
              </a:ext>
            </a:extLst>
          </p:cNvPr>
          <p:cNvSpPr txBox="1"/>
          <p:nvPr/>
        </p:nvSpPr>
        <p:spPr>
          <a:xfrm>
            <a:off x="984234" y="3819591"/>
            <a:ext cx="10603684" cy="369332"/>
          </a:xfrm>
          <a:prstGeom prst="rect">
            <a:avLst/>
          </a:prstGeom>
          <a:noFill/>
          <a:ln>
            <a:solidFill>
              <a:schemeClr val="bg1"/>
            </a:solidFill>
          </a:ln>
        </p:spPr>
        <p:txBody>
          <a:bodyPr wrap="square" rtlCol="0">
            <a:spAutoFit/>
          </a:bodyPr>
          <a:lstStyle/>
          <a:p>
            <a:r>
              <a:rPr lang="en-US" dirty="0"/>
              <a:t>When e(</a:t>
            </a:r>
            <a:r>
              <a:rPr lang="en-US" dirty="0" err="1"/>
              <a:t>nT</a:t>
            </a:r>
            <a:r>
              <a:rPr lang="en-US" dirty="0"/>
              <a:t>) and r(</a:t>
            </a:r>
            <a:r>
              <a:rPr lang="en-US" dirty="0" err="1"/>
              <a:t>nT</a:t>
            </a:r>
            <a:r>
              <a:rPr lang="en-US" dirty="0"/>
              <a:t>) are in different IC regions, we can observe different stability conditions…</a:t>
            </a:r>
            <a:endParaRPr lang="en-IN" dirty="0" err="1"/>
          </a:p>
        </p:txBody>
      </p:sp>
      <p:sp>
        <p:nvSpPr>
          <p:cNvPr id="9" name="TextBox 8">
            <a:extLst>
              <a:ext uri="{FF2B5EF4-FFF2-40B4-BE49-F238E27FC236}">
                <a16:creationId xmlns:a16="http://schemas.microsoft.com/office/drawing/2014/main" id="{96D86543-7574-41BA-968B-B45F07C53296}"/>
              </a:ext>
            </a:extLst>
          </p:cNvPr>
          <p:cNvSpPr txBox="1"/>
          <p:nvPr/>
        </p:nvSpPr>
        <p:spPr>
          <a:xfrm>
            <a:off x="10419127" y="3295924"/>
            <a:ext cx="1686187" cy="369332"/>
          </a:xfrm>
          <a:prstGeom prst="rect">
            <a:avLst/>
          </a:prstGeom>
          <a:noFill/>
          <a:ln>
            <a:noFill/>
          </a:ln>
        </p:spPr>
        <p:txBody>
          <a:bodyPr wrap="square" rtlCol="0">
            <a:spAutoFit/>
          </a:bodyPr>
          <a:lstStyle/>
          <a:p>
            <a:r>
              <a:rPr lang="en-US" dirty="0"/>
              <a:t>…(15)</a:t>
            </a:r>
            <a:endParaRPr lang="en-IN" dirty="0" err="1"/>
          </a:p>
        </p:txBody>
      </p:sp>
      <p:sp>
        <p:nvSpPr>
          <p:cNvPr id="11" name="TextBox 10">
            <a:extLst>
              <a:ext uri="{FF2B5EF4-FFF2-40B4-BE49-F238E27FC236}">
                <a16:creationId xmlns:a16="http://schemas.microsoft.com/office/drawing/2014/main" id="{E89B332C-B40C-42B5-9A5A-64E5B86984B5}"/>
              </a:ext>
            </a:extLst>
          </p:cNvPr>
          <p:cNvSpPr txBox="1"/>
          <p:nvPr/>
        </p:nvSpPr>
        <p:spPr>
          <a:xfrm>
            <a:off x="10419126" y="5589098"/>
            <a:ext cx="1686187" cy="369332"/>
          </a:xfrm>
          <a:prstGeom prst="rect">
            <a:avLst/>
          </a:prstGeom>
          <a:noFill/>
          <a:ln>
            <a:noFill/>
          </a:ln>
        </p:spPr>
        <p:txBody>
          <a:bodyPr wrap="square" rtlCol="0">
            <a:spAutoFit/>
          </a:bodyPr>
          <a:lstStyle/>
          <a:p>
            <a:r>
              <a:rPr lang="en-US" dirty="0"/>
              <a:t>…(16)</a:t>
            </a:r>
            <a:endParaRPr lang="en-IN" dirty="0" err="1"/>
          </a:p>
        </p:txBody>
      </p:sp>
      <p:sp>
        <p:nvSpPr>
          <p:cNvPr id="3" name="Slide Number Placeholder 2">
            <a:extLst>
              <a:ext uri="{FF2B5EF4-FFF2-40B4-BE49-F238E27FC236}">
                <a16:creationId xmlns:a16="http://schemas.microsoft.com/office/drawing/2014/main" id="{20865C7D-F28F-46D9-8739-90A64A6697EA}"/>
              </a:ext>
            </a:extLst>
          </p:cNvPr>
          <p:cNvSpPr>
            <a:spLocks noGrp="1"/>
          </p:cNvSpPr>
          <p:nvPr>
            <p:ph type="sldNum" sz="quarter" idx="12"/>
          </p:nvPr>
        </p:nvSpPr>
        <p:spPr/>
        <p:txBody>
          <a:bodyPr/>
          <a:lstStyle/>
          <a:p>
            <a:fld id="{401CF334-2D5C-4859-84A6-CA7E6E43FAEB}" type="slidenum">
              <a:rPr lang="en-US" smtClean="0"/>
              <a:t>18</a:t>
            </a:fld>
            <a:endParaRPr lang="en-US"/>
          </a:p>
        </p:txBody>
      </p:sp>
    </p:spTree>
    <p:extLst>
      <p:ext uri="{BB962C8B-B14F-4D97-AF65-F5344CB8AC3E}">
        <p14:creationId xmlns:p14="http://schemas.microsoft.com/office/powerpoint/2010/main" val="302783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73EF96D-64A2-4B8D-9E20-59B1CE572B9D}"/>
                  </a:ext>
                </a:extLst>
              </p:cNvPr>
              <p:cNvSpPr txBox="1"/>
              <p:nvPr/>
            </p:nvSpPr>
            <p:spPr>
              <a:xfrm>
                <a:off x="714366" y="1786237"/>
                <a:ext cx="10603684" cy="1754326"/>
              </a:xfrm>
              <a:prstGeom prst="rect">
                <a:avLst/>
              </a:prstGeom>
              <a:noFill/>
              <a:ln>
                <a:solidFill>
                  <a:schemeClr val="bg1"/>
                </a:solidFill>
              </a:ln>
            </p:spPr>
            <p:txBody>
              <a:bodyPr wrap="square" rtlCol="0">
                <a:spAutoFit/>
              </a:bodyPr>
              <a:lstStyle/>
              <a:p>
                <a:r>
                  <a:rPr lang="en-US" b="1" dirty="0"/>
                  <a:t>THEOREM 1: </a:t>
                </a:r>
              </a:p>
              <a:p>
                <a:endParaRPr lang="en-US" b="1" dirty="0"/>
              </a:p>
              <a:p>
                <a:r>
                  <a:rPr lang="en-US" dirty="0"/>
                  <a:t>A sufficient condition for the nonlinear fuzzy PI control system shown in figure 1 to be globally BIBO stable is </a:t>
                </a:r>
                <a14:m>
                  <m:oMath xmlns:m="http://schemas.openxmlformats.org/officeDocument/2006/math">
                    <m:r>
                      <a:rPr lang="en-US" i="1" smtClean="0">
                        <a:latin typeface="Cambria Math" panose="02040503050406030204" pitchFamily="18" charset="0"/>
                      </a:rPr>
                      <m:t>:</m:t>
                    </m:r>
                  </m:oMath>
                </a14:m>
                <a:endParaRPr lang="en-US" dirty="0"/>
              </a:p>
              <a:p>
                <a:r>
                  <a:rPr lang="en-IN" dirty="0"/>
                  <a:t>              The given nonlinear process has abounded norm [gain] and the parameters of the fuzzy PI controller ,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𝐸</m:t>
                        </m:r>
                      </m:sub>
                    </m:sSub>
                    <m:r>
                      <a:rPr lang="en-US" b="0" i="1" smtClean="0">
                        <a:latin typeface="Cambria Math" panose="02040503050406030204" pitchFamily="18" charset="0"/>
                      </a:rPr>
                      <m:t>,</m:t>
                    </m:r>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IN" i="1" dirty="0" err="1" smtClean="0">
                            <a:latin typeface="Cambria Math" panose="02040503050406030204" pitchFamily="18" charset="0"/>
                          </a:rPr>
                          <m:t>𝑅</m:t>
                        </m:r>
                      </m:sub>
                    </m:sSub>
                  </m:oMath>
                </a14:m>
                <a:r>
                  <a:rPr lang="en-IN" dirty="0"/>
                  <a:t> and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𝑈</m:t>
                        </m:r>
                      </m:sub>
                    </m:sSub>
                  </m:oMath>
                </a14:m>
                <a:r>
                  <a:rPr lang="en-IN" dirty="0"/>
                  <a:t> , satisfy </a:t>
                </a:r>
              </a:p>
            </p:txBody>
          </p:sp>
        </mc:Choice>
        <mc:Fallback xmlns="">
          <p:sp>
            <p:nvSpPr>
              <p:cNvPr id="2" name="TextBox 1">
                <a:extLst>
                  <a:ext uri="{FF2B5EF4-FFF2-40B4-BE49-F238E27FC236}">
                    <a16:creationId xmlns:a16="http://schemas.microsoft.com/office/drawing/2014/main" id="{973EF96D-64A2-4B8D-9E20-59B1CE572B9D}"/>
                  </a:ext>
                </a:extLst>
              </p:cNvPr>
              <p:cNvSpPr txBox="1">
                <a:spLocks noRot="1" noChangeAspect="1" noMove="1" noResize="1" noEditPoints="1" noAdjustHandles="1" noChangeArrowheads="1" noChangeShapeType="1" noTextEdit="1"/>
              </p:cNvSpPr>
              <p:nvPr/>
            </p:nvSpPr>
            <p:spPr>
              <a:xfrm>
                <a:off x="714366" y="1786237"/>
                <a:ext cx="10603684" cy="1754326"/>
              </a:xfrm>
              <a:prstGeom prst="rect">
                <a:avLst/>
              </a:prstGeom>
              <a:blipFill>
                <a:blip r:embed="rId2"/>
                <a:stretch>
                  <a:fillRect l="-402" t="-1379" b="-4138"/>
                </a:stretch>
              </a:blipFill>
              <a:ln>
                <a:solidFill>
                  <a:schemeClr val="bg1"/>
                </a:solid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1C9D35DC-293A-4CEA-A2FA-2AEAEF7E1C49}"/>
              </a:ext>
            </a:extLst>
          </p:cNvPr>
          <p:cNvPicPr>
            <a:picLocks noChangeAspect="1"/>
          </p:cNvPicPr>
          <p:nvPr/>
        </p:nvPicPr>
        <p:blipFill>
          <a:blip r:embed="rId3"/>
          <a:stretch>
            <a:fillRect/>
          </a:stretch>
        </p:blipFill>
        <p:spPr>
          <a:xfrm>
            <a:off x="4012632" y="3802857"/>
            <a:ext cx="3257108" cy="719443"/>
          </a:xfrm>
          <a:prstGeom prst="rect">
            <a:avLst/>
          </a:prstGeom>
        </p:spPr>
      </p:pic>
      <p:sp>
        <p:nvSpPr>
          <p:cNvPr id="5" name="TextBox 4">
            <a:extLst>
              <a:ext uri="{FF2B5EF4-FFF2-40B4-BE49-F238E27FC236}">
                <a16:creationId xmlns:a16="http://schemas.microsoft.com/office/drawing/2014/main" id="{AB4FD53A-447D-4290-AC2E-3E25214AA900}"/>
              </a:ext>
            </a:extLst>
          </p:cNvPr>
          <p:cNvSpPr txBox="1"/>
          <p:nvPr/>
        </p:nvSpPr>
        <p:spPr>
          <a:xfrm>
            <a:off x="873757" y="4592972"/>
            <a:ext cx="1542272" cy="369333"/>
          </a:xfrm>
          <a:prstGeom prst="rect">
            <a:avLst/>
          </a:prstGeom>
          <a:noFill/>
          <a:ln>
            <a:noFill/>
          </a:ln>
        </p:spPr>
        <p:txBody>
          <a:bodyPr wrap="square" rtlCol="0">
            <a:spAutoFit/>
          </a:bodyPr>
          <a:lstStyle/>
          <a:p>
            <a:r>
              <a:rPr lang="en-US" dirty="0"/>
              <a:t>Where…</a:t>
            </a:r>
            <a:endParaRPr lang="en-IN" dirty="0" err="1"/>
          </a:p>
        </p:txBody>
      </p:sp>
      <p:pic>
        <p:nvPicPr>
          <p:cNvPr id="7" name="Picture 6">
            <a:extLst>
              <a:ext uri="{FF2B5EF4-FFF2-40B4-BE49-F238E27FC236}">
                <a16:creationId xmlns:a16="http://schemas.microsoft.com/office/drawing/2014/main" id="{A63BDD54-5E33-40BD-825E-92BB72B26950}"/>
              </a:ext>
            </a:extLst>
          </p:cNvPr>
          <p:cNvPicPr>
            <a:picLocks noChangeAspect="1"/>
          </p:cNvPicPr>
          <p:nvPr/>
        </p:nvPicPr>
        <p:blipFill>
          <a:blip r:embed="rId4"/>
          <a:stretch>
            <a:fillRect/>
          </a:stretch>
        </p:blipFill>
        <p:spPr>
          <a:xfrm>
            <a:off x="4616638" y="5237840"/>
            <a:ext cx="1805515" cy="425691"/>
          </a:xfrm>
          <a:prstGeom prst="rect">
            <a:avLst/>
          </a:prstGeom>
        </p:spPr>
      </p:pic>
      <p:sp>
        <p:nvSpPr>
          <p:cNvPr id="8" name="TextBox 7">
            <a:extLst>
              <a:ext uri="{FF2B5EF4-FFF2-40B4-BE49-F238E27FC236}">
                <a16:creationId xmlns:a16="http://schemas.microsoft.com/office/drawing/2014/main" id="{45880D45-67D5-4C8A-AA58-43663C3E04A7}"/>
              </a:ext>
            </a:extLst>
          </p:cNvPr>
          <p:cNvSpPr txBox="1"/>
          <p:nvPr/>
        </p:nvSpPr>
        <p:spPr>
          <a:xfrm>
            <a:off x="957647" y="5905344"/>
            <a:ext cx="1060339" cy="369332"/>
          </a:xfrm>
          <a:prstGeom prst="rect">
            <a:avLst/>
          </a:prstGeom>
          <a:noFill/>
          <a:ln>
            <a:noFill/>
          </a:ln>
        </p:spPr>
        <p:txBody>
          <a:bodyPr wrap="square" rtlCol="0">
            <a:spAutoFit/>
          </a:bodyPr>
          <a:lstStyle/>
          <a:p>
            <a:r>
              <a:rPr lang="en-US" dirty="0"/>
              <a:t>and</a:t>
            </a:r>
            <a:endParaRPr lang="en-IN" dirty="0" err="1"/>
          </a:p>
        </p:txBody>
      </p:sp>
      <p:pic>
        <p:nvPicPr>
          <p:cNvPr id="10" name="Picture 9">
            <a:extLst>
              <a:ext uri="{FF2B5EF4-FFF2-40B4-BE49-F238E27FC236}">
                <a16:creationId xmlns:a16="http://schemas.microsoft.com/office/drawing/2014/main" id="{32210B00-9AC5-4120-8B62-B6C28AE2E8B5}"/>
              </a:ext>
            </a:extLst>
          </p:cNvPr>
          <p:cNvPicPr>
            <a:picLocks noChangeAspect="1"/>
          </p:cNvPicPr>
          <p:nvPr/>
        </p:nvPicPr>
        <p:blipFill>
          <a:blip r:embed="rId5"/>
          <a:stretch>
            <a:fillRect/>
          </a:stretch>
        </p:blipFill>
        <p:spPr>
          <a:xfrm>
            <a:off x="4012632" y="6215689"/>
            <a:ext cx="3187291" cy="296492"/>
          </a:xfrm>
          <a:prstGeom prst="rect">
            <a:avLst/>
          </a:prstGeom>
        </p:spPr>
      </p:pic>
      <p:sp>
        <p:nvSpPr>
          <p:cNvPr id="3" name="Rectangle 2">
            <a:extLst>
              <a:ext uri="{FF2B5EF4-FFF2-40B4-BE49-F238E27FC236}">
                <a16:creationId xmlns:a16="http://schemas.microsoft.com/office/drawing/2014/main" id="{25439C18-51E0-4B6F-AAB5-836D88C4CDE9}"/>
              </a:ext>
            </a:extLst>
          </p:cNvPr>
          <p:cNvSpPr/>
          <p:nvPr/>
        </p:nvSpPr>
        <p:spPr>
          <a:xfrm>
            <a:off x="3774873" y="884151"/>
            <a:ext cx="3494867"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THEOREMS</a:t>
            </a:r>
          </a:p>
        </p:txBody>
      </p:sp>
      <p:sp>
        <p:nvSpPr>
          <p:cNvPr id="9" name="TextBox 8">
            <a:extLst>
              <a:ext uri="{FF2B5EF4-FFF2-40B4-BE49-F238E27FC236}">
                <a16:creationId xmlns:a16="http://schemas.microsoft.com/office/drawing/2014/main" id="{03C0FD5E-5A49-47FE-9547-22C6DE41FC8D}"/>
              </a:ext>
            </a:extLst>
          </p:cNvPr>
          <p:cNvSpPr txBox="1"/>
          <p:nvPr/>
        </p:nvSpPr>
        <p:spPr>
          <a:xfrm>
            <a:off x="7399091" y="3977912"/>
            <a:ext cx="1686187" cy="369332"/>
          </a:xfrm>
          <a:prstGeom prst="rect">
            <a:avLst/>
          </a:prstGeom>
          <a:noFill/>
          <a:ln>
            <a:noFill/>
          </a:ln>
        </p:spPr>
        <p:txBody>
          <a:bodyPr wrap="square" rtlCol="0">
            <a:spAutoFit/>
          </a:bodyPr>
          <a:lstStyle/>
          <a:p>
            <a:r>
              <a:rPr lang="en-US" dirty="0"/>
              <a:t>…(17)</a:t>
            </a:r>
            <a:endParaRPr lang="en-IN" dirty="0" err="1"/>
          </a:p>
        </p:txBody>
      </p:sp>
      <p:sp>
        <p:nvSpPr>
          <p:cNvPr id="6" name="Slide Number Placeholder 5">
            <a:extLst>
              <a:ext uri="{FF2B5EF4-FFF2-40B4-BE49-F238E27FC236}">
                <a16:creationId xmlns:a16="http://schemas.microsoft.com/office/drawing/2014/main" id="{2E61FCEC-46FA-4FCA-9409-66A03D37B212}"/>
              </a:ext>
            </a:extLst>
          </p:cNvPr>
          <p:cNvSpPr>
            <a:spLocks noGrp="1"/>
          </p:cNvSpPr>
          <p:nvPr>
            <p:ph type="sldNum" sz="quarter" idx="12"/>
          </p:nvPr>
        </p:nvSpPr>
        <p:spPr/>
        <p:txBody>
          <a:bodyPr/>
          <a:lstStyle/>
          <a:p>
            <a:fld id="{401CF334-2D5C-4859-84A6-CA7E6E43FAEB}" type="slidenum">
              <a:rPr lang="en-US" smtClean="0"/>
              <a:t>19</a:t>
            </a:fld>
            <a:endParaRPr lang="en-US"/>
          </a:p>
        </p:txBody>
      </p:sp>
    </p:spTree>
    <p:extLst>
      <p:ext uri="{BB962C8B-B14F-4D97-AF65-F5344CB8AC3E}">
        <p14:creationId xmlns:p14="http://schemas.microsoft.com/office/powerpoint/2010/main" val="23739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07A29-BA91-42F4-9F8F-5107B17D156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1999" cy="6872999"/>
          </a:xfrm>
          <a:prstGeom prst="rect">
            <a:avLst/>
          </a:prstGeom>
        </p:spPr>
      </p:pic>
      <p:sp>
        <p:nvSpPr>
          <p:cNvPr id="4" name="TextBox 3">
            <a:extLst>
              <a:ext uri="{FF2B5EF4-FFF2-40B4-BE49-F238E27FC236}">
                <a16:creationId xmlns:a16="http://schemas.microsoft.com/office/drawing/2014/main" id="{2DBD335E-7485-4FF5-A8CF-34757251C1A5}"/>
              </a:ext>
            </a:extLst>
          </p:cNvPr>
          <p:cNvSpPr txBox="1"/>
          <p:nvPr/>
        </p:nvSpPr>
        <p:spPr>
          <a:xfrm>
            <a:off x="555274" y="1442886"/>
            <a:ext cx="10651958" cy="5197000"/>
          </a:xfrm>
          <a:prstGeom prst="rect">
            <a:avLst/>
          </a:prstGeom>
          <a:noFill/>
          <a:ln>
            <a:noFill/>
          </a:ln>
        </p:spPr>
        <p:txBody>
          <a:bodyPr wrap="square" rtlCol="0">
            <a:spAutoFit/>
          </a:bodyPr>
          <a:lstStyle/>
          <a:p>
            <a:pPr marL="285750" indent="-285750">
              <a:lnSpc>
                <a:spcPct val="150000"/>
              </a:lnSpc>
              <a:buFont typeface="Wingdings" panose="05000000000000000000" pitchFamily="2" charset="2"/>
              <a:buChar char="Ø"/>
            </a:pPr>
            <a:r>
              <a:rPr lang="en-US" sz="2800" dirty="0">
                <a:solidFill>
                  <a:schemeClr val="bg1"/>
                </a:solidFill>
              </a:rPr>
              <a:t>Introduction</a:t>
            </a:r>
          </a:p>
          <a:p>
            <a:pPr marL="285750" indent="-285750">
              <a:lnSpc>
                <a:spcPct val="150000"/>
              </a:lnSpc>
              <a:buFont typeface="Wingdings" panose="05000000000000000000" pitchFamily="2" charset="2"/>
              <a:buChar char="Ø"/>
            </a:pPr>
            <a:r>
              <a:rPr lang="en-US" sz="2800" dirty="0">
                <a:solidFill>
                  <a:schemeClr val="bg1"/>
                </a:solidFill>
              </a:rPr>
              <a:t>The Fuzzy PI Controller</a:t>
            </a:r>
          </a:p>
          <a:p>
            <a:pPr marL="285750" indent="-285750">
              <a:lnSpc>
                <a:spcPct val="150000"/>
              </a:lnSpc>
              <a:buFont typeface="Wingdings" panose="05000000000000000000" pitchFamily="2" charset="2"/>
              <a:buChar char="Ø"/>
            </a:pPr>
            <a:r>
              <a:rPr lang="en-US" sz="2800" dirty="0">
                <a:solidFill>
                  <a:schemeClr val="bg1"/>
                </a:solidFill>
              </a:rPr>
              <a:t>Stability of Non Linear Fuzzy PI Control System</a:t>
            </a:r>
          </a:p>
          <a:p>
            <a:pPr marL="285750" indent="-285750">
              <a:lnSpc>
                <a:spcPct val="150000"/>
              </a:lnSpc>
              <a:buFont typeface="Wingdings" panose="05000000000000000000" pitchFamily="2" charset="2"/>
              <a:buChar char="Ø"/>
            </a:pPr>
            <a:r>
              <a:rPr lang="en-US" sz="2800" dirty="0">
                <a:solidFill>
                  <a:schemeClr val="bg1"/>
                </a:solidFill>
              </a:rPr>
              <a:t>Theorems</a:t>
            </a:r>
          </a:p>
          <a:p>
            <a:pPr marL="285750" indent="-285750">
              <a:lnSpc>
                <a:spcPct val="150000"/>
              </a:lnSpc>
              <a:buFont typeface="Wingdings" panose="05000000000000000000" pitchFamily="2" charset="2"/>
              <a:buChar char="Ø"/>
            </a:pPr>
            <a:r>
              <a:rPr lang="en-US" sz="2800" dirty="0">
                <a:solidFill>
                  <a:schemeClr val="bg1"/>
                </a:solidFill>
              </a:rPr>
              <a:t>Linear Process-Explicit Results</a:t>
            </a:r>
          </a:p>
          <a:p>
            <a:pPr marL="285750" indent="-285750">
              <a:lnSpc>
                <a:spcPct val="150000"/>
              </a:lnSpc>
              <a:buFont typeface="Wingdings" panose="05000000000000000000" pitchFamily="2" charset="2"/>
              <a:buChar char="Ø"/>
            </a:pPr>
            <a:r>
              <a:rPr lang="en-US" sz="2800" dirty="0">
                <a:solidFill>
                  <a:schemeClr val="bg1"/>
                </a:solidFill>
              </a:rPr>
              <a:t>Conclusions</a:t>
            </a:r>
          </a:p>
          <a:p>
            <a:pPr marL="285750" indent="-285750">
              <a:lnSpc>
                <a:spcPct val="150000"/>
              </a:lnSpc>
              <a:buFont typeface="Wingdings" panose="05000000000000000000" pitchFamily="2" charset="2"/>
              <a:buChar char="Ø"/>
            </a:pPr>
            <a:r>
              <a:rPr lang="en-US" sz="2800" dirty="0">
                <a:solidFill>
                  <a:schemeClr val="bg1"/>
                </a:solidFill>
              </a:rPr>
              <a:t>References</a:t>
            </a:r>
          </a:p>
          <a:p>
            <a:pPr marL="285750" indent="-285750">
              <a:lnSpc>
                <a:spcPct val="150000"/>
              </a:lnSpc>
              <a:buFont typeface="Wingdings" panose="05000000000000000000" pitchFamily="2" charset="2"/>
              <a:buChar char="Ø"/>
            </a:pPr>
            <a:endParaRPr lang="en-IN" sz="2800" dirty="0" err="1">
              <a:solidFill>
                <a:schemeClr val="bg1"/>
              </a:solidFill>
            </a:endParaRPr>
          </a:p>
        </p:txBody>
      </p:sp>
      <p:sp>
        <p:nvSpPr>
          <p:cNvPr id="5" name="Rectangle 4">
            <a:extLst>
              <a:ext uri="{FF2B5EF4-FFF2-40B4-BE49-F238E27FC236}">
                <a16:creationId xmlns:a16="http://schemas.microsoft.com/office/drawing/2014/main" id="{E4106D42-4AED-4A51-92F8-B858FEBF18C8}"/>
              </a:ext>
            </a:extLst>
          </p:cNvPr>
          <p:cNvSpPr/>
          <p:nvPr/>
        </p:nvSpPr>
        <p:spPr>
          <a:xfrm>
            <a:off x="4161071" y="589191"/>
            <a:ext cx="3440364"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dirty="0">
                <a:ln/>
                <a:solidFill>
                  <a:schemeClr val="accent3"/>
                </a:solidFill>
              </a:rPr>
              <a:t>CONTENTS</a:t>
            </a:r>
            <a:endParaRPr lang="en-US" sz="4400" b="1" cap="none" spc="0" dirty="0">
              <a:ln/>
              <a:solidFill>
                <a:schemeClr val="accent3"/>
              </a:solidFill>
              <a:effectLst/>
            </a:endParaRPr>
          </a:p>
        </p:txBody>
      </p:sp>
      <p:sp>
        <p:nvSpPr>
          <p:cNvPr id="6" name="Slide Number Placeholder 5">
            <a:extLst>
              <a:ext uri="{FF2B5EF4-FFF2-40B4-BE49-F238E27FC236}">
                <a16:creationId xmlns:a16="http://schemas.microsoft.com/office/drawing/2014/main" id="{9DF1BE38-BD05-47E6-A0A8-ECE2B94B0317}"/>
              </a:ext>
            </a:extLst>
          </p:cNvPr>
          <p:cNvSpPr>
            <a:spLocks noGrp="1"/>
          </p:cNvSpPr>
          <p:nvPr>
            <p:ph type="sldNum" sz="quarter" idx="12"/>
          </p:nvPr>
        </p:nvSpPr>
        <p:spPr/>
        <p:txBody>
          <a:bodyPr/>
          <a:lstStyle/>
          <a:p>
            <a:r>
              <a:rPr lang="en-US" dirty="0">
                <a:solidFill>
                  <a:schemeClr val="bg1"/>
                </a:solidFill>
              </a:rPr>
              <a:t>2</a:t>
            </a:r>
          </a:p>
        </p:txBody>
      </p:sp>
    </p:spTree>
    <p:extLst>
      <p:ext uri="{BB962C8B-B14F-4D97-AF65-F5344CB8AC3E}">
        <p14:creationId xmlns:p14="http://schemas.microsoft.com/office/powerpoint/2010/main" val="14821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ECC34E-2890-4A28-86B9-AD114184D2C8}"/>
                  </a:ext>
                </a:extLst>
              </p:cNvPr>
              <p:cNvSpPr txBox="1"/>
              <p:nvPr/>
            </p:nvSpPr>
            <p:spPr>
              <a:xfrm>
                <a:off x="469023" y="1220753"/>
                <a:ext cx="11449707" cy="2308324"/>
              </a:xfrm>
              <a:prstGeom prst="rect">
                <a:avLst/>
              </a:prstGeom>
              <a:noFill/>
              <a:ln>
                <a:noFill/>
              </a:ln>
            </p:spPr>
            <p:txBody>
              <a:bodyPr wrap="square">
                <a:spAutoFit/>
              </a:bodyPr>
              <a:lstStyle/>
              <a:p>
                <a:pPr marL="285750" indent="-285750">
                  <a:buFont typeface="Wingdings" panose="05000000000000000000" pitchFamily="2" charset="2"/>
                  <a:buChar char="Ø"/>
                </a:pPr>
                <a:r>
                  <a:rPr lang="en-IN" dirty="0"/>
                  <a:t>Here, we note that according to the design principle , it is always required that 0&lt;</a:t>
                </a:r>
                <a:r>
                  <a:rPr lang="en-IN" dirty="0">
                    <a:solidFill>
                      <a:srgbClr val="836967"/>
                    </a:solidFill>
                  </a:rPr>
                  <a:t>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US" b="0" i="1" dirty="0" smtClean="0">
                            <a:latin typeface="Cambria Math" panose="02040503050406030204" pitchFamily="18" charset="0"/>
                          </a:rPr>
                          <m:t>𝑀</m:t>
                        </m:r>
                      </m:sub>
                    </m:sSub>
                  </m:oMath>
                </a14:m>
                <a:r>
                  <a:rPr lang="en-IN" dirty="0"/>
                  <a:t> ≤1.</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We should also point out that an unstable system N may have a finite system gain ||N||.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Finally, the above condition gives a useful criterion for design of the nonlinear fuzzy PI controller when a nonlinear process N is given: We may first choose Gu = T (for simplicity), find a value of </a:t>
                </a:r>
                <a:r>
                  <a:rPr lang="en-IN" dirty="0" err="1"/>
                  <a:t>Gn</a:t>
                </a:r>
                <a:r>
                  <a:rPr lang="en-IN" dirty="0"/>
                  <a:t> (or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US" b="0" i="1" dirty="0" smtClean="0">
                            <a:latin typeface="Cambria Math" panose="02040503050406030204" pitchFamily="18" charset="0"/>
                          </a:rPr>
                          <m:t>𝐸</m:t>
                        </m:r>
                      </m:sub>
                    </m:sSub>
                  </m:oMath>
                </a14:m>
                <a:r>
                  <a:rPr lang="en-IN" dirty="0"/>
                  <a:t> ) for the tracking purpose</a:t>
                </a:r>
              </a:p>
              <a:p>
                <a:pPr marL="285750" indent="-285750">
                  <a:buFont typeface="Wingdings" panose="05000000000000000000" pitchFamily="2" charset="2"/>
                  <a:buChar char="Ø"/>
                </a:pPr>
                <a:endParaRPr lang="en-IN" dirty="0"/>
              </a:p>
            </p:txBody>
          </p:sp>
        </mc:Choice>
        <mc:Fallback xmlns="">
          <p:sp>
            <p:nvSpPr>
              <p:cNvPr id="3" name="TextBox 2">
                <a:extLst>
                  <a:ext uri="{FF2B5EF4-FFF2-40B4-BE49-F238E27FC236}">
                    <a16:creationId xmlns:a16="http://schemas.microsoft.com/office/drawing/2014/main" id="{E2ECC34E-2890-4A28-86B9-AD114184D2C8}"/>
                  </a:ext>
                </a:extLst>
              </p:cNvPr>
              <p:cNvSpPr txBox="1">
                <a:spLocks noRot="1" noChangeAspect="1" noMove="1" noResize="1" noEditPoints="1" noAdjustHandles="1" noChangeArrowheads="1" noChangeShapeType="1" noTextEdit="1"/>
              </p:cNvSpPr>
              <p:nvPr/>
            </p:nvSpPr>
            <p:spPr>
              <a:xfrm>
                <a:off x="469023" y="1220753"/>
                <a:ext cx="11449707" cy="2308324"/>
              </a:xfrm>
              <a:prstGeom prst="rect">
                <a:avLst/>
              </a:prstGeom>
              <a:blipFill>
                <a:blip r:embed="rId2"/>
                <a:stretch>
                  <a:fillRect l="-373" t="-1319"/>
                </a:stretch>
              </a:blipFill>
              <a:ln>
                <a:noFill/>
              </a:ln>
            </p:spPr>
            <p:txBody>
              <a:bodyPr/>
              <a:lstStyle/>
              <a:p>
                <a:r>
                  <a:rPr lang="en-IN">
                    <a:noFill/>
                  </a:rPr>
                  <a:t> </a:t>
                </a:r>
              </a:p>
            </p:txBody>
          </p:sp>
        </mc:Fallback>
      </mc:AlternateContent>
      <p:sp>
        <p:nvSpPr>
          <p:cNvPr id="7" name="TextBox 6">
            <a:extLst>
              <a:ext uri="{FF2B5EF4-FFF2-40B4-BE49-F238E27FC236}">
                <a16:creationId xmlns:a16="http://schemas.microsoft.com/office/drawing/2014/main" id="{EB228719-1DC5-4FE1-8C92-F1E150D055BC}"/>
              </a:ext>
            </a:extLst>
          </p:cNvPr>
          <p:cNvSpPr txBox="1"/>
          <p:nvPr/>
        </p:nvSpPr>
        <p:spPr>
          <a:xfrm>
            <a:off x="3382752" y="3600215"/>
            <a:ext cx="6109138" cy="369332"/>
          </a:xfrm>
          <a:prstGeom prst="rect">
            <a:avLst/>
          </a:prstGeom>
          <a:noFill/>
          <a:ln>
            <a:noFill/>
          </a:ln>
        </p:spPr>
        <p:txBody>
          <a:bodyPr wrap="square">
            <a:spAutoFit/>
          </a:bodyPr>
          <a:lstStyle/>
          <a:p>
            <a:r>
              <a:rPr lang="en-IN" dirty="0"/>
              <a:t>e(</a:t>
            </a:r>
            <a:r>
              <a:rPr lang="en-IN" dirty="0" err="1"/>
              <a:t>nT</a:t>
            </a:r>
            <a:r>
              <a:rPr lang="en-IN" dirty="0"/>
              <a:t>) = y(</a:t>
            </a:r>
            <a:r>
              <a:rPr lang="en-IN" dirty="0" err="1"/>
              <a:t>nT</a:t>
            </a:r>
            <a:r>
              <a:rPr lang="en-IN" dirty="0"/>
              <a:t>) - </a:t>
            </a:r>
            <a:r>
              <a:rPr lang="en-IN" dirty="0" err="1"/>
              <a:t>sp</a:t>
            </a:r>
            <a:r>
              <a:rPr lang="en-IN" dirty="0"/>
              <a:t>(</a:t>
            </a:r>
            <a:r>
              <a:rPr lang="en-IN" dirty="0" err="1"/>
              <a:t>nT</a:t>
            </a:r>
            <a:r>
              <a:rPr lang="en-IN" dirty="0"/>
              <a:t>) </a:t>
            </a:r>
            <a:r>
              <a:rPr lang="en-IN" dirty="0">
                <a:sym typeface="Wingdings" panose="05000000000000000000" pitchFamily="2" charset="2"/>
              </a:rPr>
              <a:t></a:t>
            </a:r>
            <a:r>
              <a:rPr lang="en-IN" dirty="0"/>
              <a:t>0</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461374-EB61-4A84-85CB-66B7C583BB63}"/>
                  </a:ext>
                </a:extLst>
              </p:cNvPr>
              <p:cNvSpPr txBox="1"/>
              <p:nvPr/>
            </p:nvSpPr>
            <p:spPr>
              <a:xfrm>
                <a:off x="595147" y="4510901"/>
                <a:ext cx="11323583" cy="2031325"/>
              </a:xfrm>
              <a:prstGeom prst="rect">
                <a:avLst/>
              </a:prstGeom>
              <a:noFill/>
              <a:ln>
                <a:noFill/>
              </a:ln>
            </p:spPr>
            <p:txBody>
              <a:bodyPr wrap="square">
                <a:spAutoFit/>
              </a:bodyPr>
              <a:lstStyle/>
              <a:p>
                <a:pPr marL="285750" indent="-285750">
                  <a:buFont typeface="Wingdings" panose="05000000000000000000" pitchFamily="2" charset="2"/>
                  <a:buChar char="Ø"/>
                </a:pPr>
                <a:r>
                  <a:rPr lang="en-IN" dirty="0"/>
                  <a:t>We also observe that the minimum of 1/(2L-</a:t>
                </a:r>
                <a:r>
                  <a:rPr lang="en-IN" dirty="0">
                    <a:solidFill>
                      <a:srgbClr val="836967"/>
                    </a:solidFill>
                  </a:rPr>
                  <a:t>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US" b="0" i="1" dirty="0" smtClean="0">
                            <a:latin typeface="Cambria Math" panose="02040503050406030204" pitchFamily="18" charset="0"/>
                          </a:rPr>
                          <m:t>𝑀</m:t>
                        </m:r>
                      </m:sub>
                    </m:sSub>
                  </m:oMath>
                </a14:m>
                <a:r>
                  <a:rPr lang="en-IN" dirty="0"/>
                  <a:t> ) is 1/2L. This minimum is attained when e(</a:t>
                </a:r>
                <a:r>
                  <a:rPr lang="en-IN" dirty="0" err="1"/>
                  <a:t>nT</a:t>
                </a:r>
                <a:r>
                  <a:rPr lang="en-IN" dirty="0"/>
                  <a:t>)= r(</a:t>
                </a:r>
                <a:r>
                  <a:rPr lang="en-IN" dirty="0" err="1"/>
                  <a:t>nT</a:t>
                </a:r>
                <a:r>
                  <a:rPr lang="en-IN" dirty="0"/>
                  <a:t>)=0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Hence, if we let Gu=T/2, =1 (usually, T&lt;1),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US" b="0" i="1" dirty="0" smtClean="0">
                            <a:latin typeface="Cambria Math" panose="02040503050406030204" pitchFamily="18" charset="0"/>
                          </a:rPr>
                          <m:t>𝐸</m:t>
                        </m:r>
                      </m:sub>
                    </m:sSub>
                  </m:oMath>
                </a14:m>
                <a:r>
                  <a:rPr lang="en-IN" dirty="0"/>
                  <a:t> =Ki,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err="1">
                            <a:latin typeface="Cambria Math" panose="02040503050406030204" pitchFamily="18" charset="0"/>
                          </a:rPr>
                          <m:t>𝐺</m:t>
                        </m:r>
                      </m:e>
                      <m:sub>
                        <m:r>
                          <a:rPr lang="en-US" b="0" i="1" dirty="0" smtClean="0">
                            <a:latin typeface="Cambria Math" panose="02040503050406030204" pitchFamily="18" charset="0"/>
                          </a:rPr>
                          <m:t>𝑅</m:t>
                        </m:r>
                      </m:sub>
                    </m:sSub>
                  </m:oMath>
                </a14:m>
                <a:r>
                  <a:rPr lang="en-IN" dirty="0"/>
                  <a:t> = Kp, and H=L, then by using the relationship between the nonlinear fuzzy PI controller and the corresponding linear PI control ,we can simplify and rewrite the stability condition as</a:t>
                </a:r>
              </a:p>
              <a:p>
                <a:pPr marL="285750" indent="-285750">
                  <a:buFont typeface="Wingdings" panose="05000000000000000000" pitchFamily="2" charset="2"/>
                  <a:buChar char="Ø"/>
                </a:pPr>
                <a:endParaRPr lang="en-IN" dirty="0"/>
              </a:p>
              <a:p>
                <a:r>
                  <a:rPr lang="en-IN" dirty="0"/>
                  <a:t>			(Ki + Kp)||N|| &lt; 1.</a:t>
                </a:r>
              </a:p>
            </p:txBody>
          </p:sp>
        </mc:Choice>
        <mc:Fallback xmlns="">
          <p:sp>
            <p:nvSpPr>
              <p:cNvPr id="9" name="TextBox 8">
                <a:extLst>
                  <a:ext uri="{FF2B5EF4-FFF2-40B4-BE49-F238E27FC236}">
                    <a16:creationId xmlns:a16="http://schemas.microsoft.com/office/drawing/2014/main" id="{A1461374-EB61-4A84-85CB-66B7C583BB63}"/>
                  </a:ext>
                </a:extLst>
              </p:cNvPr>
              <p:cNvSpPr txBox="1">
                <a:spLocks noRot="1" noChangeAspect="1" noMove="1" noResize="1" noEditPoints="1" noAdjustHandles="1" noChangeArrowheads="1" noChangeShapeType="1" noTextEdit="1"/>
              </p:cNvSpPr>
              <p:nvPr/>
            </p:nvSpPr>
            <p:spPr>
              <a:xfrm>
                <a:off x="595147" y="4510901"/>
                <a:ext cx="11323583" cy="2031325"/>
              </a:xfrm>
              <a:prstGeom prst="rect">
                <a:avLst/>
              </a:prstGeom>
              <a:blipFill>
                <a:blip r:embed="rId3"/>
                <a:stretch>
                  <a:fillRect l="-377" t="-1802" b="-3904"/>
                </a:stretch>
              </a:blipFill>
              <a:ln>
                <a:noFill/>
              </a:ln>
            </p:spPr>
            <p:txBody>
              <a:bodyPr/>
              <a:lstStyle/>
              <a:p>
                <a:r>
                  <a:rPr lang="en-IN">
                    <a:noFill/>
                  </a:rPr>
                  <a:t> </a:t>
                </a:r>
              </a:p>
            </p:txBody>
          </p:sp>
        </mc:Fallback>
      </mc:AlternateContent>
      <p:sp>
        <p:nvSpPr>
          <p:cNvPr id="5" name="TextBox 4">
            <a:extLst>
              <a:ext uri="{FF2B5EF4-FFF2-40B4-BE49-F238E27FC236}">
                <a16:creationId xmlns:a16="http://schemas.microsoft.com/office/drawing/2014/main" id="{0ED4069E-C501-414D-95C3-1D268C6D212E}"/>
              </a:ext>
            </a:extLst>
          </p:cNvPr>
          <p:cNvSpPr txBox="1"/>
          <p:nvPr/>
        </p:nvSpPr>
        <p:spPr>
          <a:xfrm>
            <a:off x="7113865" y="3600215"/>
            <a:ext cx="1686187" cy="369332"/>
          </a:xfrm>
          <a:prstGeom prst="rect">
            <a:avLst/>
          </a:prstGeom>
          <a:noFill/>
          <a:ln>
            <a:noFill/>
          </a:ln>
        </p:spPr>
        <p:txBody>
          <a:bodyPr wrap="square" rtlCol="0">
            <a:spAutoFit/>
          </a:bodyPr>
          <a:lstStyle/>
          <a:p>
            <a:r>
              <a:rPr lang="en-US" dirty="0"/>
              <a:t>…(18)</a:t>
            </a:r>
            <a:endParaRPr lang="en-IN" dirty="0" err="1"/>
          </a:p>
        </p:txBody>
      </p:sp>
      <p:sp>
        <p:nvSpPr>
          <p:cNvPr id="6" name="TextBox 5">
            <a:extLst>
              <a:ext uri="{FF2B5EF4-FFF2-40B4-BE49-F238E27FC236}">
                <a16:creationId xmlns:a16="http://schemas.microsoft.com/office/drawing/2014/main" id="{F7497BC5-1CBD-4D6C-B016-02A78EDDAECA}"/>
              </a:ext>
            </a:extLst>
          </p:cNvPr>
          <p:cNvSpPr txBox="1"/>
          <p:nvPr/>
        </p:nvSpPr>
        <p:spPr>
          <a:xfrm>
            <a:off x="7113865" y="6082018"/>
            <a:ext cx="1686187" cy="369332"/>
          </a:xfrm>
          <a:prstGeom prst="rect">
            <a:avLst/>
          </a:prstGeom>
          <a:noFill/>
          <a:ln>
            <a:noFill/>
          </a:ln>
        </p:spPr>
        <p:txBody>
          <a:bodyPr wrap="square" rtlCol="0">
            <a:spAutoFit/>
          </a:bodyPr>
          <a:lstStyle/>
          <a:p>
            <a:r>
              <a:rPr lang="en-US" dirty="0"/>
              <a:t>…(19)</a:t>
            </a:r>
            <a:endParaRPr lang="en-IN" dirty="0" err="1"/>
          </a:p>
        </p:txBody>
      </p:sp>
      <p:sp>
        <p:nvSpPr>
          <p:cNvPr id="2" name="Slide Number Placeholder 1">
            <a:extLst>
              <a:ext uri="{FF2B5EF4-FFF2-40B4-BE49-F238E27FC236}">
                <a16:creationId xmlns:a16="http://schemas.microsoft.com/office/drawing/2014/main" id="{8AB57C44-66BD-4CBF-9685-DB333699B381}"/>
              </a:ext>
            </a:extLst>
          </p:cNvPr>
          <p:cNvSpPr>
            <a:spLocks noGrp="1"/>
          </p:cNvSpPr>
          <p:nvPr>
            <p:ph type="sldNum" sz="quarter" idx="12"/>
          </p:nvPr>
        </p:nvSpPr>
        <p:spPr/>
        <p:txBody>
          <a:bodyPr/>
          <a:lstStyle/>
          <a:p>
            <a:fld id="{401CF334-2D5C-4859-84A6-CA7E6E43FAEB}" type="slidenum">
              <a:rPr lang="en-US" smtClean="0"/>
              <a:t>20</a:t>
            </a:fld>
            <a:endParaRPr lang="en-US"/>
          </a:p>
        </p:txBody>
      </p:sp>
    </p:spTree>
    <p:extLst>
      <p:ext uri="{BB962C8B-B14F-4D97-AF65-F5344CB8AC3E}">
        <p14:creationId xmlns:p14="http://schemas.microsoft.com/office/powerpoint/2010/main" val="428765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A76872A-3A57-4BF1-9ED6-6D88E4167834}"/>
                  </a:ext>
                </a:extLst>
              </p:cNvPr>
              <p:cNvSpPr txBox="1"/>
              <p:nvPr/>
            </p:nvSpPr>
            <p:spPr>
              <a:xfrm>
                <a:off x="926223" y="1398640"/>
                <a:ext cx="10409183" cy="4524315"/>
              </a:xfrm>
              <a:prstGeom prst="rect">
                <a:avLst/>
              </a:prstGeom>
              <a:noFill/>
              <a:ln>
                <a:noFill/>
              </a:ln>
            </p:spPr>
            <p:txBody>
              <a:bodyPr wrap="square">
                <a:spAutoFit/>
              </a:bodyPr>
              <a:lstStyle/>
              <a:p>
                <a:r>
                  <a:rPr lang="en-IN" b="1" dirty="0"/>
                  <a:t>      Summary of Theorem1:</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There is a sufficient condition for the linear PI controller, which controls and stabilizes N .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result implies that one can replace an operating conventional linear PI controller, whose proportional gain is Kp, and integral gain is Ki, by the nonlinear fuzzy PI controller whose parameters are:</a:t>
                </a:r>
              </a:p>
              <a:p>
                <a:pPr marL="285750" indent="-285750">
                  <a:buFont typeface="Wingdings" panose="05000000000000000000" pitchFamily="2" charset="2"/>
                  <a:buChar char="Ø"/>
                </a:pPr>
                <a:endParaRPr lang="en-IN" dirty="0"/>
              </a:p>
              <a:p>
                <a:r>
                  <a:rPr lang="en-IN" dirty="0"/>
                  <a:t>		</a:t>
                </a:r>
                <a:r>
                  <a:rPr lang="en-IN" b="1" dirty="0"/>
                  <a:t>Gu=T/2,   H = L, </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smtClean="0">
                            <a:latin typeface="Cambria Math" panose="02040503050406030204" pitchFamily="18" charset="0"/>
                          </a:rPr>
                          <m:t>𝑮</m:t>
                        </m:r>
                      </m:e>
                      <m:sub>
                        <m:r>
                          <a:rPr lang="en-US" b="1" i="1" dirty="0" smtClean="0">
                            <a:latin typeface="Cambria Math" panose="02040503050406030204" pitchFamily="18" charset="0"/>
                          </a:rPr>
                          <m:t>𝑬</m:t>
                        </m:r>
                      </m:sub>
                    </m:sSub>
                  </m:oMath>
                </a14:m>
                <a:r>
                  <a:rPr lang="en-IN" b="1" dirty="0"/>
                  <a:t> =Ki, </a:t>
                </a:r>
                <a14:m>
                  <m:oMath xmlns:m="http://schemas.openxmlformats.org/officeDocument/2006/math">
                    <m:sSub>
                      <m:sSubPr>
                        <m:ctrlPr>
                          <a:rPr lang="en-IN" b="1" i="1" dirty="0">
                            <a:solidFill>
                              <a:srgbClr val="836967"/>
                            </a:solidFill>
                            <a:latin typeface="Cambria Math" panose="02040503050406030204" pitchFamily="18" charset="0"/>
                          </a:rPr>
                        </m:ctrlPr>
                      </m:sSubPr>
                      <m:e>
                        <m:r>
                          <a:rPr lang="en-IN" b="1" i="1" dirty="0" err="1">
                            <a:latin typeface="Cambria Math" panose="02040503050406030204" pitchFamily="18" charset="0"/>
                          </a:rPr>
                          <m:t>𝑮</m:t>
                        </m:r>
                      </m:e>
                      <m:sub>
                        <m:r>
                          <a:rPr lang="en-US" b="1" i="1" dirty="0" smtClean="0">
                            <a:latin typeface="Cambria Math" panose="02040503050406030204" pitchFamily="18" charset="0"/>
                          </a:rPr>
                          <m:t>𝑹</m:t>
                        </m:r>
                      </m:sub>
                    </m:sSub>
                  </m:oMath>
                </a14:m>
                <a:r>
                  <a:rPr lang="en-IN" b="1" dirty="0"/>
                  <a:t> = Kp.</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resulting fuzzy PI control system will have the same (local) stability as its conventional counterpart, where by "local" we mean around the steady-state of the system with e(</a:t>
                </a:r>
                <a:r>
                  <a:rPr lang="en-IN" dirty="0" err="1"/>
                  <a:t>nT</a:t>
                </a:r>
                <a:r>
                  <a:rPr lang="en-IN" dirty="0"/>
                  <a:t>)=r(</a:t>
                </a:r>
                <a:r>
                  <a:rPr lang="en-IN" dirty="0" err="1"/>
                  <a:t>nT</a:t>
                </a:r>
                <a:r>
                  <a:rPr lang="en-IN" dirty="0"/>
                  <a:t>)=0. This is true no matter the given process is linear or not.</a:t>
                </a:r>
              </a:p>
              <a:p>
                <a:pPr marL="285750" indent="-285750">
                  <a:buFont typeface="Wingdings" panose="05000000000000000000" pitchFamily="2" charset="2"/>
                  <a:buChar char="Ø"/>
                </a:pPr>
                <a:endParaRPr lang="en-IN" dirty="0"/>
              </a:p>
            </p:txBody>
          </p:sp>
        </mc:Choice>
        <mc:Fallback xmlns="">
          <p:sp>
            <p:nvSpPr>
              <p:cNvPr id="3" name="TextBox 2">
                <a:extLst>
                  <a:ext uri="{FF2B5EF4-FFF2-40B4-BE49-F238E27FC236}">
                    <a16:creationId xmlns:a16="http://schemas.microsoft.com/office/drawing/2014/main" id="{0A76872A-3A57-4BF1-9ED6-6D88E4167834}"/>
                  </a:ext>
                </a:extLst>
              </p:cNvPr>
              <p:cNvSpPr txBox="1">
                <a:spLocks noRot="1" noChangeAspect="1" noMove="1" noResize="1" noEditPoints="1" noAdjustHandles="1" noChangeArrowheads="1" noChangeShapeType="1" noTextEdit="1"/>
              </p:cNvSpPr>
              <p:nvPr/>
            </p:nvSpPr>
            <p:spPr>
              <a:xfrm>
                <a:off x="926223" y="1398640"/>
                <a:ext cx="10409183" cy="4524315"/>
              </a:xfrm>
              <a:prstGeom prst="rect">
                <a:avLst/>
              </a:prstGeom>
              <a:blipFill>
                <a:blip r:embed="rId2"/>
                <a:stretch>
                  <a:fillRect l="-410" t="-673"/>
                </a:stretch>
              </a:blipFill>
              <a:ln>
                <a:noFill/>
              </a:ln>
            </p:spPr>
            <p:txBody>
              <a:bodyPr/>
              <a:lstStyle/>
              <a:p>
                <a:r>
                  <a:rPr lang="en-IN">
                    <a:noFill/>
                  </a:rPr>
                  <a:t> </a:t>
                </a:r>
              </a:p>
            </p:txBody>
          </p:sp>
        </mc:Fallback>
      </mc:AlternateContent>
      <p:sp>
        <p:nvSpPr>
          <p:cNvPr id="4" name="TextBox 3">
            <a:extLst>
              <a:ext uri="{FF2B5EF4-FFF2-40B4-BE49-F238E27FC236}">
                <a16:creationId xmlns:a16="http://schemas.microsoft.com/office/drawing/2014/main" id="{9E803509-74B3-4542-9D79-6986D370E3B1}"/>
              </a:ext>
            </a:extLst>
          </p:cNvPr>
          <p:cNvSpPr txBox="1"/>
          <p:nvPr/>
        </p:nvSpPr>
        <p:spPr>
          <a:xfrm>
            <a:off x="7038364" y="3934437"/>
            <a:ext cx="1686187" cy="369332"/>
          </a:xfrm>
          <a:prstGeom prst="rect">
            <a:avLst/>
          </a:prstGeom>
          <a:noFill/>
          <a:ln>
            <a:noFill/>
          </a:ln>
        </p:spPr>
        <p:txBody>
          <a:bodyPr wrap="square" rtlCol="0">
            <a:spAutoFit/>
          </a:bodyPr>
          <a:lstStyle/>
          <a:p>
            <a:r>
              <a:rPr lang="en-US" dirty="0"/>
              <a:t>…(20)</a:t>
            </a:r>
            <a:endParaRPr lang="en-IN" dirty="0" err="1"/>
          </a:p>
        </p:txBody>
      </p:sp>
      <p:sp>
        <p:nvSpPr>
          <p:cNvPr id="2" name="Slide Number Placeholder 1">
            <a:extLst>
              <a:ext uri="{FF2B5EF4-FFF2-40B4-BE49-F238E27FC236}">
                <a16:creationId xmlns:a16="http://schemas.microsoft.com/office/drawing/2014/main" id="{6D520978-D7C3-4086-B1F3-517A892C3569}"/>
              </a:ext>
            </a:extLst>
          </p:cNvPr>
          <p:cNvSpPr>
            <a:spLocks noGrp="1"/>
          </p:cNvSpPr>
          <p:nvPr>
            <p:ph type="sldNum" sz="quarter" idx="12"/>
          </p:nvPr>
        </p:nvSpPr>
        <p:spPr/>
        <p:txBody>
          <a:bodyPr/>
          <a:lstStyle/>
          <a:p>
            <a:fld id="{401CF334-2D5C-4859-84A6-CA7E6E43FAEB}" type="slidenum">
              <a:rPr lang="en-US" smtClean="0"/>
              <a:t>21</a:t>
            </a:fld>
            <a:endParaRPr lang="en-US"/>
          </a:p>
        </p:txBody>
      </p:sp>
    </p:spTree>
    <p:extLst>
      <p:ext uri="{BB962C8B-B14F-4D97-AF65-F5344CB8AC3E}">
        <p14:creationId xmlns:p14="http://schemas.microsoft.com/office/powerpoint/2010/main" val="2173007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2E4618-8091-436B-B37C-7A0C5A0C1537}"/>
                  </a:ext>
                </a:extLst>
              </p:cNvPr>
              <p:cNvSpPr txBox="1"/>
              <p:nvPr/>
            </p:nvSpPr>
            <p:spPr>
              <a:xfrm>
                <a:off x="630621" y="1671144"/>
                <a:ext cx="11256578" cy="4204934"/>
              </a:xfrm>
              <a:prstGeom prst="rect">
                <a:avLst/>
              </a:prstGeom>
              <a:noFill/>
              <a:ln>
                <a:solidFill>
                  <a:schemeClr val="bg2"/>
                </a:solidFill>
              </a:ln>
            </p:spPr>
            <p:txBody>
              <a:bodyPr wrap="square">
                <a:spAutoFit/>
              </a:bodyPr>
              <a:lstStyle/>
              <a:p>
                <a:pPr>
                  <a:lnSpc>
                    <a:spcPct val="150000"/>
                  </a:lnSpc>
                </a:pPr>
                <a:r>
                  <a:rPr lang="en-IN" b="1" dirty="0"/>
                  <a:t>THEOREM 2:  </a:t>
                </a:r>
                <a:r>
                  <a:rPr lang="en-IN" dirty="0"/>
                  <a:t>In a given linear or nonlinear process controlled stably by a conventional linear PI controller with the proportional and integral gains Kp und Ki, respectively, if the PI controller is replaced by the nonlinear fuzzy PI controller with Gu=T/2 ,   H = L.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i="1" dirty="0" err="1" smtClean="0">
                            <a:latin typeface="Cambria Math" panose="02040503050406030204" pitchFamily="18" charset="0"/>
                          </a:rPr>
                          <m:t>𝐺</m:t>
                        </m:r>
                      </m:e>
                      <m:sub>
                        <m:r>
                          <a:rPr lang="en-US" b="0" i="1" dirty="0" smtClean="0">
                            <a:latin typeface="Cambria Math" panose="02040503050406030204" pitchFamily="18" charset="0"/>
                          </a:rPr>
                          <m:t>𝐸</m:t>
                        </m:r>
                      </m:sub>
                    </m:sSub>
                  </m:oMath>
                </a14:m>
                <a:r>
                  <a:rPr lang="en-IN" dirty="0"/>
                  <a:t> =Ki, </a:t>
                </a:r>
                <a14:m>
                  <m:oMath xmlns:m="http://schemas.openxmlformats.org/officeDocument/2006/math">
                    <m:sSub>
                      <m:sSubPr>
                        <m:ctrlPr>
                          <a:rPr lang="en-IN" i="1" dirty="0">
                            <a:solidFill>
                              <a:srgbClr val="836967"/>
                            </a:solidFill>
                            <a:latin typeface="Cambria Math" panose="02040503050406030204" pitchFamily="18" charset="0"/>
                          </a:rPr>
                        </m:ctrlPr>
                      </m:sSubPr>
                      <m:e>
                        <m:r>
                          <a:rPr lang="en-IN" i="1" dirty="0" err="1">
                            <a:latin typeface="Cambria Math" panose="02040503050406030204" pitchFamily="18" charset="0"/>
                          </a:rPr>
                          <m:t>𝐺</m:t>
                        </m:r>
                      </m:e>
                      <m:sub>
                        <m:r>
                          <a:rPr lang="en-US" b="0" i="1" dirty="0" smtClean="0">
                            <a:latin typeface="Cambria Math" panose="02040503050406030204" pitchFamily="18" charset="0"/>
                          </a:rPr>
                          <m:t>𝑅</m:t>
                        </m:r>
                      </m:sub>
                    </m:sSub>
                  </m:oMath>
                </a14:m>
                <a:r>
                  <a:rPr lang="en-IN" dirty="0"/>
                  <a:t> = Kp , then the resulting closed-loop fuzzy PI control system will retain the same (local) stability.</a:t>
                </a:r>
              </a:p>
              <a:p>
                <a:pPr>
                  <a:lnSpc>
                    <a:spcPct val="150000"/>
                  </a:lnSpc>
                </a:pPr>
                <a:endParaRPr lang="en-IN" dirty="0"/>
              </a:p>
              <a:p>
                <a:pPr>
                  <a:lnSpc>
                    <a:spcPct val="150000"/>
                  </a:lnSpc>
                </a:pPr>
                <a:endParaRPr lang="en-IN" dirty="0"/>
              </a:p>
              <a:p>
                <a:pPr>
                  <a:lnSpc>
                    <a:spcPct val="150000"/>
                  </a:lnSpc>
                </a:pPr>
                <a:r>
                  <a:rPr lang="en-IN" dirty="0"/>
                  <a:t>This result is practical because if one has already had an operating linear PI controller and wishes to replace it by non linear fuzzy PI controller, in order to obtain better control performance maintain the same stability, we only need to compute four parameters by using the formula in above theorem and check whether the stability is preserved or not.</a:t>
                </a:r>
              </a:p>
            </p:txBody>
          </p:sp>
        </mc:Choice>
        <mc:Fallback xmlns="">
          <p:sp>
            <p:nvSpPr>
              <p:cNvPr id="3" name="TextBox 2">
                <a:extLst>
                  <a:ext uri="{FF2B5EF4-FFF2-40B4-BE49-F238E27FC236}">
                    <a16:creationId xmlns:a16="http://schemas.microsoft.com/office/drawing/2014/main" id="{3E2E4618-8091-436B-B37C-7A0C5A0C1537}"/>
                  </a:ext>
                </a:extLst>
              </p:cNvPr>
              <p:cNvSpPr txBox="1">
                <a:spLocks noRot="1" noChangeAspect="1" noMove="1" noResize="1" noEditPoints="1" noAdjustHandles="1" noChangeArrowheads="1" noChangeShapeType="1" noTextEdit="1"/>
              </p:cNvSpPr>
              <p:nvPr/>
            </p:nvSpPr>
            <p:spPr>
              <a:xfrm>
                <a:off x="630621" y="1671144"/>
                <a:ext cx="11256578" cy="4204934"/>
              </a:xfrm>
              <a:prstGeom prst="rect">
                <a:avLst/>
              </a:prstGeom>
              <a:blipFill>
                <a:blip r:embed="rId2"/>
                <a:stretch>
                  <a:fillRect l="-379" b="-1156"/>
                </a:stretch>
              </a:blipFill>
              <a:ln>
                <a:solidFill>
                  <a:schemeClr val="bg2"/>
                </a:solidFill>
              </a:ln>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5F68C856-FF1C-47ED-B0CC-876DF7064249}"/>
              </a:ext>
            </a:extLst>
          </p:cNvPr>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214608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CA723A-924C-498F-826F-F9B799C9D3D8}"/>
                  </a:ext>
                </a:extLst>
              </p:cNvPr>
              <p:cNvSpPr txBox="1"/>
              <p:nvPr/>
            </p:nvSpPr>
            <p:spPr>
              <a:xfrm>
                <a:off x="867102" y="2033751"/>
                <a:ext cx="10484070" cy="3970318"/>
              </a:xfrm>
              <a:prstGeom prst="rect">
                <a:avLst/>
              </a:prstGeom>
              <a:noFill/>
              <a:ln>
                <a:noFill/>
              </a:ln>
            </p:spPr>
            <p:txBody>
              <a:bodyPr wrap="square">
                <a:spAutoFit/>
              </a:bodyPr>
              <a:lstStyle/>
              <a:p>
                <a:pPr marL="285750" indent="-285750">
                  <a:buFont typeface="Wingdings" panose="05000000000000000000" pitchFamily="2" charset="2"/>
                  <a:buChar char="Ø"/>
                </a:pPr>
                <a:r>
                  <a:rPr lang="en-IN" dirty="0"/>
                  <a:t>In the linear case, more specific results can be derived. For a discrete-time linear process, denoted by L, with a rational transfer function as below</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where {Po... Pm ,q1…</a:t>
                </a:r>
                <a:r>
                  <a:rPr lang="en-IN" dirty="0" err="1"/>
                  <a:t>qn</a:t>
                </a:r>
                <a:r>
                  <a:rPr lang="en-IN" dirty="0"/>
                  <a:t>) are complex numbers with m&lt;n and Pm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0. The operator norm ||L||of the linear process can easily be calculated, by applying the Maximum Modulus Theorem in complex analysis, as follows: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Let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𝐿</m:t>
                        </m:r>
                      </m:sub>
                    </m:sSub>
                  </m:oMath>
                </a14:m>
                <a:r>
                  <a:rPr lang="en-IN" dirty="0"/>
                  <a:t>(z) and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𝐶</m:t>
                        </m:r>
                      </m:sub>
                    </m:sSub>
                  </m:oMath>
                </a14:m>
                <a:r>
                  <a:rPr lang="en-IN" dirty="0"/>
                  <a:t>(z) be the transfer functions of linear process and linear conventional PI controller with gains Kp ad Ki.</a:t>
                </a:r>
              </a:p>
            </p:txBody>
          </p:sp>
        </mc:Choice>
        <mc:Fallback xmlns="">
          <p:sp>
            <p:nvSpPr>
              <p:cNvPr id="3" name="TextBox 2">
                <a:extLst>
                  <a:ext uri="{FF2B5EF4-FFF2-40B4-BE49-F238E27FC236}">
                    <a16:creationId xmlns:a16="http://schemas.microsoft.com/office/drawing/2014/main" id="{B7CA723A-924C-498F-826F-F9B799C9D3D8}"/>
                  </a:ext>
                </a:extLst>
              </p:cNvPr>
              <p:cNvSpPr txBox="1">
                <a:spLocks noRot="1" noChangeAspect="1" noMove="1" noResize="1" noEditPoints="1" noAdjustHandles="1" noChangeArrowheads="1" noChangeShapeType="1" noTextEdit="1"/>
              </p:cNvSpPr>
              <p:nvPr/>
            </p:nvSpPr>
            <p:spPr>
              <a:xfrm>
                <a:off x="867102" y="2033751"/>
                <a:ext cx="10484070" cy="3970318"/>
              </a:xfrm>
              <a:prstGeom prst="rect">
                <a:avLst/>
              </a:prstGeom>
              <a:blipFill>
                <a:blip r:embed="rId2"/>
                <a:stretch>
                  <a:fillRect l="-349" t="-922" r="-291" b="-1536"/>
                </a:stretch>
              </a:blipFill>
              <a:ln>
                <a:noFill/>
              </a:ln>
            </p:spPr>
            <p:txBody>
              <a:bodyPr/>
              <a:lstStyle/>
              <a:p>
                <a:r>
                  <a:rPr lang="en-IN">
                    <a:noFill/>
                  </a:rPr>
                  <a:t> </a:t>
                </a:r>
              </a:p>
            </p:txBody>
          </p:sp>
        </mc:Fallback>
      </mc:AlternateContent>
      <p:sp>
        <p:nvSpPr>
          <p:cNvPr id="4" name="Rectangle 3">
            <a:extLst>
              <a:ext uri="{FF2B5EF4-FFF2-40B4-BE49-F238E27FC236}">
                <a16:creationId xmlns:a16="http://schemas.microsoft.com/office/drawing/2014/main" id="{9F91D677-A2E2-4880-AEA1-112D201157DD}"/>
              </a:ext>
            </a:extLst>
          </p:cNvPr>
          <p:cNvSpPr/>
          <p:nvPr/>
        </p:nvSpPr>
        <p:spPr>
          <a:xfrm>
            <a:off x="697727" y="775929"/>
            <a:ext cx="1079654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Linear processes – Explicit results</a:t>
            </a:r>
            <a:endParaRPr lang="en-IN" sz="5400" b="1" cap="none" spc="0" dirty="0">
              <a:ln/>
              <a:solidFill>
                <a:schemeClr val="accent3"/>
              </a:solidFill>
              <a:effectLst/>
            </a:endParaRPr>
          </a:p>
        </p:txBody>
      </p:sp>
      <p:pic>
        <p:nvPicPr>
          <p:cNvPr id="5" name="Picture 4">
            <a:extLst>
              <a:ext uri="{FF2B5EF4-FFF2-40B4-BE49-F238E27FC236}">
                <a16:creationId xmlns:a16="http://schemas.microsoft.com/office/drawing/2014/main" id="{1CBD4DEE-A918-4515-AB4E-2881F4BB1F27}"/>
              </a:ext>
            </a:extLst>
          </p:cNvPr>
          <p:cNvPicPr>
            <a:picLocks noChangeAspect="1"/>
          </p:cNvPicPr>
          <p:nvPr/>
        </p:nvPicPr>
        <p:blipFill>
          <a:blip r:embed="rId3"/>
          <a:stretch>
            <a:fillRect/>
          </a:stretch>
        </p:blipFill>
        <p:spPr>
          <a:xfrm>
            <a:off x="4189193" y="2930251"/>
            <a:ext cx="2962275" cy="619125"/>
          </a:xfrm>
          <a:prstGeom prst="rect">
            <a:avLst/>
          </a:prstGeom>
        </p:spPr>
      </p:pic>
      <p:pic>
        <p:nvPicPr>
          <p:cNvPr id="6" name="Picture 5">
            <a:extLst>
              <a:ext uri="{FF2B5EF4-FFF2-40B4-BE49-F238E27FC236}">
                <a16:creationId xmlns:a16="http://schemas.microsoft.com/office/drawing/2014/main" id="{D99A8DCE-3EB7-4064-B3BD-AB0F1C789C02}"/>
              </a:ext>
            </a:extLst>
          </p:cNvPr>
          <p:cNvPicPr>
            <a:picLocks noChangeAspect="1"/>
          </p:cNvPicPr>
          <p:nvPr/>
        </p:nvPicPr>
        <p:blipFill>
          <a:blip r:embed="rId4"/>
          <a:stretch>
            <a:fillRect/>
          </a:stretch>
        </p:blipFill>
        <p:spPr>
          <a:xfrm>
            <a:off x="4712575" y="4647215"/>
            <a:ext cx="1600200" cy="590550"/>
          </a:xfrm>
          <a:prstGeom prst="rect">
            <a:avLst/>
          </a:prstGeom>
        </p:spPr>
      </p:pic>
      <p:sp>
        <p:nvSpPr>
          <p:cNvPr id="7" name="TextBox 6">
            <a:extLst>
              <a:ext uri="{FF2B5EF4-FFF2-40B4-BE49-F238E27FC236}">
                <a16:creationId xmlns:a16="http://schemas.microsoft.com/office/drawing/2014/main" id="{02E9E2F6-6583-4E78-8854-2E2196A6F10E}"/>
              </a:ext>
            </a:extLst>
          </p:cNvPr>
          <p:cNvSpPr txBox="1"/>
          <p:nvPr/>
        </p:nvSpPr>
        <p:spPr>
          <a:xfrm>
            <a:off x="7565132" y="3076499"/>
            <a:ext cx="1686187" cy="369332"/>
          </a:xfrm>
          <a:prstGeom prst="rect">
            <a:avLst/>
          </a:prstGeom>
          <a:noFill/>
          <a:ln>
            <a:noFill/>
          </a:ln>
        </p:spPr>
        <p:txBody>
          <a:bodyPr wrap="square" rtlCol="0">
            <a:spAutoFit/>
          </a:bodyPr>
          <a:lstStyle/>
          <a:p>
            <a:r>
              <a:rPr lang="en-US" dirty="0"/>
              <a:t>…(21)</a:t>
            </a:r>
            <a:endParaRPr lang="en-IN" dirty="0" err="1"/>
          </a:p>
        </p:txBody>
      </p:sp>
      <p:sp>
        <p:nvSpPr>
          <p:cNvPr id="8" name="TextBox 7">
            <a:extLst>
              <a:ext uri="{FF2B5EF4-FFF2-40B4-BE49-F238E27FC236}">
                <a16:creationId xmlns:a16="http://schemas.microsoft.com/office/drawing/2014/main" id="{E90C8FD0-EC72-4244-852F-63CFB4C9BBC9}"/>
              </a:ext>
            </a:extLst>
          </p:cNvPr>
          <p:cNvSpPr txBox="1"/>
          <p:nvPr/>
        </p:nvSpPr>
        <p:spPr>
          <a:xfrm>
            <a:off x="7675927" y="4868433"/>
            <a:ext cx="1686187" cy="369332"/>
          </a:xfrm>
          <a:prstGeom prst="rect">
            <a:avLst/>
          </a:prstGeom>
          <a:noFill/>
          <a:ln>
            <a:noFill/>
          </a:ln>
        </p:spPr>
        <p:txBody>
          <a:bodyPr wrap="square" rtlCol="0">
            <a:spAutoFit/>
          </a:bodyPr>
          <a:lstStyle/>
          <a:p>
            <a:r>
              <a:rPr lang="en-US" dirty="0"/>
              <a:t>…(22)</a:t>
            </a:r>
            <a:endParaRPr lang="en-IN" dirty="0" err="1"/>
          </a:p>
        </p:txBody>
      </p:sp>
      <p:sp>
        <p:nvSpPr>
          <p:cNvPr id="2" name="Slide Number Placeholder 1">
            <a:extLst>
              <a:ext uri="{FF2B5EF4-FFF2-40B4-BE49-F238E27FC236}">
                <a16:creationId xmlns:a16="http://schemas.microsoft.com/office/drawing/2014/main" id="{39050E9A-B11F-4D9F-97EB-CC370F735A23}"/>
              </a:ext>
            </a:extLst>
          </p:cNvPr>
          <p:cNvSpPr>
            <a:spLocks noGrp="1"/>
          </p:cNvSpPr>
          <p:nvPr>
            <p:ph type="sldNum" sz="quarter" idx="12"/>
          </p:nvPr>
        </p:nvSpPr>
        <p:spPr/>
        <p:txBody>
          <a:bodyPr/>
          <a:lstStyle/>
          <a:p>
            <a:fld id="{401CF334-2D5C-4859-84A6-CA7E6E43FAEB}" type="slidenum">
              <a:rPr lang="en-US" smtClean="0"/>
              <a:t>23</a:t>
            </a:fld>
            <a:endParaRPr lang="en-US"/>
          </a:p>
        </p:txBody>
      </p:sp>
    </p:spTree>
    <p:extLst>
      <p:ext uri="{BB962C8B-B14F-4D97-AF65-F5344CB8AC3E}">
        <p14:creationId xmlns:p14="http://schemas.microsoft.com/office/powerpoint/2010/main" val="206314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C894338-A3AF-4A94-BC73-519BF4E2732F}"/>
                  </a:ext>
                </a:extLst>
              </p:cNvPr>
              <p:cNvSpPr txBox="1"/>
              <p:nvPr/>
            </p:nvSpPr>
            <p:spPr>
              <a:xfrm>
                <a:off x="740979" y="1513490"/>
                <a:ext cx="9396249" cy="3139321"/>
              </a:xfrm>
              <a:prstGeom prst="rect">
                <a:avLst/>
              </a:prstGeom>
              <a:noFill/>
              <a:ln>
                <a:noFill/>
              </a:ln>
            </p:spPr>
            <p:txBody>
              <a:bodyPr wrap="square" rtlCol="0">
                <a:spAutoFit/>
              </a:bodyPr>
              <a:lstStyle/>
              <a:p>
                <a:r>
                  <a:rPr lang="en-US" dirty="0"/>
                  <a:t>The transfer function of closed loop control system is given by…</a:t>
                </a:r>
              </a:p>
              <a:p>
                <a:endParaRPr lang="en-US" dirty="0"/>
              </a:p>
              <a:p>
                <a:endParaRPr lang="en-US" dirty="0"/>
              </a:p>
              <a:p>
                <a:endParaRPr lang="en-US" dirty="0"/>
              </a:p>
              <a:p>
                <a:endParaRPr lang="en-US" dirty="0"/>
              </a:p>
              <a:p>
                <a:r>
                  <a:rPr lang="en-US" dirty="0"/>
                  <a:t>Where </a:t>
                </a:r>
                <a:r>
                  <a:rPr lang="en-US" dirty="0" err="1"/>
                  <a:t>Hc</a:t>
                </a:r>
                <a:r>
                  <a:rPr lang="en-US" dirty="0"/>
                  <a:t>(z) is as below</a:t>
                </a:r>
              </a:p>
              <a:p>
                <a:endParaRPr lang="en-US" dirty="0"/>
              </a:p>
              <a:p>
                <a:endParaRPr lang="en-US" dirty="0"/>
              </a:p>
              <a:p>
                <a:endParaRPr lang="en-US" dirty="0"/>
              </a:p>
              <a:p>
                <a:endParaRPr lang="en-US" dirty="0"/>
              </a:p>
              <a:p>
                <a:r>
                  <a:rPr lang="en-US" dirty="0"/>
                  <a:t>Substituting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𝐿</m:t>
                        </m:r>
                      </m:sub>
                    </m:sSub>
                  </m:oMath>
                </a14:m>
                <a:r>
                  <a:rPr lang="en-IN" dirty="0"/>
                  <a:t>(z) and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𝐶</m:t>
                        </m:r>
                      </m:sub>
                    </m:sSub>
                  </m:oMath>
                </a14:m>
                <a:r>
                  <a:rPr lang="en-IN" dirty="0"/>
                  <a:t>(z) </a:t>
                </a:r>
                <a:r>
                  <a:rPr lang="en-US" dirty="0"/>
                  <a:t>We obtain H(z) as</a:t>
                </a:r>
                <a:endParaRPr lang="en-IN" dirty="0" err="1"/>
              </a:p>
            </p:txBody>
          </p:sp>
        </mc:Choice>
        <mc:Fallback xmlns="">
          <p:sp>
            <p:nvSpPr>
              <p:cNvPr id="2" name="TextBox 1">
                <a:extLst>
                  <a:ext uri="{FF2B5EF4-FFF2-40B4-BE49-F238E27FC236}">
                    <a16:creationId xmlns:a16="http://schemas.microsoft.com/office/drawing/2014/main" id="{BC894338-A3AF-4A94-BC73-519BF4E2732F}"/>
                  </a:ext>
                </a:extLst>
              </p:cNvPr>
              <p:cNvSpPr txBox="1">
                <a:spLocks noRot="1" noChangeAspect="1" noMove="1" noResize="1" noEditPoints="1" noAdjustHandles="1" noChangeArrowheads="1" noChangeShapeType="1" noTextEdit="1"/>
              </p:cNvSpPr>
              <p:nvPr/>
            </p:nvSpPr>
            <p:spPr>
              <a:xfrm>
                <a:off x="740979" y="1513490"/>
                <a:ext cx="9396249" cy="3139321"/>
              </a:xfrm>
              <a:prstGeom prst="rect">
                <a:avLst/>
              </a:prstGeom>
              <a:blipFill>
                <a:blip r:embed="rId2"/>
                <a:stretch>
                  <a:fillRect l="-584" t="-971" b="-2136"/>
                </a:stretch>
              </a:blipFill>
              <a:ln>
                <a:no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F299B2EB-6337-4C52-ACD0-1F512888DB07}"/>
              </a:ext>
            </a:extLst>
          </p:cNvPr>
          <p:cNvPicPr>
            <a:picLocks noChangeAspect="1"/>
          </p:cNvPicPr>
          <p:nvPr/>
        </p:nvPicPr>
        <p:blipFill>
          <a:blip r:embed="rId3"/>
          <a:stretch>
            <a:fillRect/>
          </a:stretch>
        </p:blipFill>
        <p:spPr>
          <a:xfrm>
            <a:off x="4372303" y="2016717"/>
            <a:ext cx="2133600" cy="809625"/>
          </a:xfrm>
          <a:prstGeom prst="rect">
            <a:avLst/>
          </a:prstGeom>
        </p:spPr>
      </p:pic>
      <p:pic>
        <p:nvPicPr>
          <p:cNvPr id="4" name="Picture 3">
            <a:extLst>
              <a:ext uri="{FF2B5EF4-FFF2-40B4-BE49-F238E27FC236}">
                <a16:creationId xmlns:a16="http://schemas.microsoft.com/office/drawing/2014/main" id="{C8B54E9C-3EF6-4028-88BC-9FCF831EF419}"/>
              </a:ext>
            </a:extLst>
          </p:cNvPr>
          <p:cNvPicPr>
            <a:picLocks noChangeAspect="1"/>
          </p:cNvPicPr>
          <p:nvPr/>
        </p:nvPicPr>
        <p:blipFill>
          <a:blip r:embed="rId4"/>
          <a:stretch>
            <a:fillRect/>
          </a:stretch>
        </p:blipFill>
        <p:spPr>
          <a:xfrm>
            <a:off x="4508938" y="3420877"/>
            <a:ext cx="2076450" cy="762000"/>
          </a:xfrm>
          <a:prstGeom prst="rect">
            <a:avLst/>
          </a:prstGeom>
        </p:spPr>
      </p:pic>
      <p:pic>
        <p:nvPicPr>
          <p:cNvPr id="5" name="Picture 4">
            <a:extLst>
              <a:ext uri="{FF2B5EF4-FFF2-40B4-BE49-F238E27FC236}">
                <a16:creationId xmlns:a16="http://schemas.microsoft.com/office/drawing/2014/main" id="{F18098F1-287F-43A8-9F80-0ED5E2192D05}"/>
              </a:ext>
            </a:extLst>
          </p:cNvPr>
          <p:cNvPicPr>
            <a:picLocks noChangeAspect="1"/>
          </p:cNvPicPr>
          <p:nvPr/>
        </p:nvPicPr>
        <p:blipFill>
          <a:blip r:embed="rId5"/>
          <a:stretch>
            <a:fillRect/>
          </a:stretch>
        </p:blipFill>
        <p:spPr>
          <a:xfrm>
            <a:off x="3866000" y="5032257"/>
            <a:ext cx="3419475" cy="942975"/>
          </a:xfrm>
          <a:prstGeom prst="rect">
            <a:avLst/>
          </a:prstGeom>
        </p:spPr>
      </p:pic>
      <p:sp>
        <p:nvSpPr>
          <p:cNvPr id="6" name="TextBox 5">
            <a:extLst>
              <a:ext uri="{FF2B5EF4-FFF2-40B4-BE49-F238E27FC236}">
                <a16:creationId xmlns:a16="http://schemas.microsoft.com/office/drawing/2014/main" id="{F9C89438-F3AA-4261-8D02-88E5D357DCC0}"/>
              </a:ext>
            </a:extLst>
          </p:cNvPr>
          <p:cNvSpPr txBox="1"/>
          <p:nvPr/>
        </p:nvSpPr>
        <p:spPr>
          <a:xfrm>
            <a:off x="7744436" y="2236863"/>
            <a:ext cx="1686187" cy="369332"/>
          </a:xfrm>
          <a:prstGeom prst="rect">
            <a:avLst/>
          </a:prstGeom>
          <a:noFill/>
          <a:ln>
            <a:noFill/>
          </a:ln>
        </p:spPr>
        <p:txBody>
          <a:bodyPr wrap="square" rtlCol="0">
            <a:spAutoFit/>
          </a:bodyPr>
          <a:lstStyle/>
          <a:p>
            <a:r>
              <a:rPr lang="en-US" dirty="0"/>
              <a:t>…(23)</a:t>
            </a:r>
            <a:endParaRPr lang="en-IN" dirty="0" err="1"/>
          </a:p>
        </p:txBody>
      </p:sp>
      <p:sp>
        <p:nvSpPr>
          <p:cNvPr id="7" name="TextBox 6">
            <a:extLst>
              <a:ext uri="{FF2B5EF4-FFF2-40B4-BE49-F238E27FC236}">
                <a16:creationId xmlns:a16="http://schemas.microsoft.com/office/drawing/2014/main" id="{F4CE5648-E98F-4058-9955-DC6AC357EA69}"/>
              </a:ext>
            </a:extLst>
          </p:cNvPr>
          <p:cNvSpPr txBox="1"/>
          <p:nvPr/>
        </p:nvSpPr>
        <p:spPr>
          <a:xfrm>
            <a:off x="7744437" y="3617211"/>
            <a:ext cx="1686187" cy="369332"/>
          </a:xfrm>
          <a:prstGeom prst="rect">
            <a:avLst/>
          </a:prstGeom>
          <a:noFill/>
          <a:ln>
            <a:noFill/>
          </a:ln>
        </p:spPr>
        <p:txBody>
          <a:bodyPr wrap="square" rtlCol="0">
            <a:spAutoFit/>
          </a:bodyPr>
          <a:lstStyle/>
          <a:p>
            <a:r>
              <a:rPr lang="en-US" dirty="0"/>
              <a:t>…(24)</a:t>
            </a:r>
            <a:endParaRPr lang="en-IN" dirty="0" err="1"/>
          </a:p>
        </p:txBody>
      </p:sp>
      <p:sp>
        <p:nvSpPr>
          <p:cNvPr id="8" name="TextBox 7">
            <a:extLst>
              <a:ext uri="{FF2B5EF4-FFF2-40B4-BE49-F238E27FC236}">
                <a16:creationId xmlns:a16="http://schemas.microsoft.com/office/drawing/2014/main" id="{05B78FCF-09A3-4165-9AD8-20FFA9A8488C}"/>
              </a:ext>
            </a:extLst>
          </p:cNvPr>
          <p:cNvSpPr txBox="1"/>
          <p:nvPr/>
        </p:nvSpPr>
        <p:spPr>
          <a:xfrm>
            <a:off x="7744436" y="5294495"/>
            <a:ext cx="1686187" cy="369332"/>
          </a:xfrm>
          <a:prstGeom prst="rect">
            <a:avLst/>
          </a:prstGeom>
          <a:noFill/>
          <a:ln>
            <a:noFill/>
          </a:ln>
        </p:spPr>
        <p:txBody>
          <a:bodyPr wrap="square" rtlCol="0">
            <a:spAutoFit/>
          </a:bodyPr>
          <a:lstStyle/>
          <a:p>
            <a:r>
              <a:rPr lang="en-US" dirty="0"/>
              <a:t>…(25)</a:t>
            </a:r>
            <a:endParaRPr lang="en-IN" dirty="0" err="1"/>
          </a:p>
        </p:txBody>
      </p:sp>
      <p:sp>
        <p:nvSpPr>
          <p:cNvPr id="9" name="Slide Number Placeholder 8">
            <a:extLst>
              <a:ext uri="{FF2B5EF4-FFF2-40B4-BE49-F238E27FC236}">
                <a16:creationId xmlns:a16="http://schemas.microsoft.com/office/drawing/2014/main" id="{A327BD5F-1964-44C3-81A0-998356FB9C88}"/>
              </a:ext>
            </a:extLst>
          </p:cNvPr>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242526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08954B-097A-4FCE-BA9B-72921CA42AB4}"/>
              </a:ext>
            </a:extLst>
          </p:cNvPr>
          <p:cNvSpPr txBox="1"/>
          <p:nvPr/>
        </p:nvSpPr>
        <p:spPr>
          <a:xfrm>
            <a:off x="1083879" y="1299581"/>
            <a:ext cx="9983514" cy="3693319"/>
          </a:xfrm>
          <a:prstGeom prst="rect">
            <a:avLst/>
          </a:prstGeom>
          <a:noFill/>
          <a:ln>
            <a:noFill/>
          </a:ln>
        </p:spPr>
        <p:txBody>
          <a:bodyPr wrap="square">
            <a:spAutoFit/>
          </a:bodyPr>
          <a:lstStyle/>
          <a:p>
            <a:r>
              <a:rPr lang="en-IN" b="1" dirty="0"/>
              <a:t>THEOREM 3:</a:t>
            </a:r>
          </a:p>
          <a:p>
            <a:r>
              <a:rPr lang="en-IN" dirty="0"/>
              <a:t> A necessary condition for the stability of the conventional linear PI control system involving a linear process and satisfies the condition…</a:t>
            </a:r>
          </a:p>
          <a:p>
            <a:endParaRPr lang="en-IN" dirty="0"/>
          </a:p>
          <a:p>
            <a:endParaRPr lang="en-IN" dirty="0"/>
          </a:p>
          <a:p>
            <a:endParaRPr lang="en-IN" dirty="0"/>
          </a:p>
          <a:p>
            <a:endParaRPr lang="en-IN" dirty="0"/>
          </a:p>
          <a:p>
            <a:endParaRPr lang="en-IN" dirty="0"/>
          </a:p>
          <a:p>
            <a:endParaRPr lang="en-IN" dirty="0"/>
          </a:p>
          <a:p>
            <a:r>
              <a:rPr lang="en-IN" dirty="0"/>
              <a:t>Kp is replaced by Gr to get non linear fuzzy PI controller</a:t>
            </a:r>
            <a:br>
              <a:rPr lang="en-IN" dirty="0"/>
            </a:br>
            <a:endParaRPr lang="en-IN" dirty="0"/>
          </a:p>
          <a:p>
            <a:r>
              <a:rPr lang="en-IN" dirty="0"/>
              <a:t>Proposition1: </a:t>
            </a:r>
          </a:p>
          <a:p>
            <a:r>
              <a:rPr lang="en-IN" dirty="0"/>
              <a:t>A necessary condition for the non linear fuzzy PI control system to be locally stable is</a:t>
            </a:r>
          </a:p>
        </p:txBody>
      </p:sp>
      <p:pic>
        <p:nvPicPr>
          <p:cNvPr id="6" name="Picture 5">
            <a:extLst>
              <a:ext uri="{FF2B5EF4-FFF2-40B4-BE49-F238E27FC236}">
                <a16:creationId xmlns:a16="http://schemas.microsoft.com/office/drawing/2014/main" id="{431CEFF7-C8FC-45BC-B107-382CF4EDF477}"/>
              </a:ext>
            </a:extLst>
          </p:cNvPr>
          <p:cNvPicPr>
            <a:picLocks noChangeAspect="1"/>
          </p:cNvPicPr>
          <p:nvPr/>
        </p:nvPicPr>
        <p:blipFill>
          <a:blip r:embed="rId2"/>
          <a:stretch>
            <a:fillRect/>
          </a:stretch>
        </p:blipFill>
        <p:spPr>
          <a:xfrm>
            <a:off x="3956758" y="5053114"/>
            <a:ext cx="3419475" cy="1409700"/>
          </a:xfrm>
          <a:prstGeom prst="rect">
            <a:avLst/>
          </a:prstGeom>
        </p:spPr>
      </p:pic>
      <p:pic>
        <p:nvPicPr>
          <p:cNvPr id="8" name="Picture 7">
            <a:extLst>
              <a:ext uri="{FF2B5EF4-FFF2-40B4-BE49-F238E27FC236}">
                <a16:creationId xmlns:a16="http://schemas.microsoft.com/office/drawing/2014/main" id="{C318240E-4465-4618-9A33-7B555AC5C008}"/>
              </a:ext>
            </a:extLst>
          </p:cNvPr>
          <p:cNvPicPr>
            <a:picLocks noChangeAspect="1"/>
          </p:cNvPicPr>
          <p:nvPr/>
        </p:nvPicPr>
        <p:blipFill rotWithShape="1">
          <a:blip r:embed="rId3"/>
          <a:srcRect b="10160"/>
          <a:stretch/>
        </p:blipFill>
        <p:spPr>
          <a:xfrm>
            <a:off x="3830923" y="2492808"/>
            <a:ext cx="3352800" cy="1215126"/>
          </a:xfrm>
          <a:prstGeom prst="rect">
            <a:avLst/>
          </a:prstGeom>
        </p:spPr>
      </p:pic>
      <p:sp>
        <p:nvSpPr>
          <p:cNvPr id="9" name="TextBox 8">
            <a:extLst>
              <a:ext uri="{FF2B5EF4-FFF2-40B4-BE49-F238E27FC236}">
                <a16:creationId xmlns:a16="http://schemas.microsoft.com/office/drawing/2014/main" id="{02C4C424-A84B-40C2-8399-4E85FB1E6572}"/>
              </a:ext>
            </a:extLst>
          </p:cNvPr>
          <p:cNvSpPr txBox="1"/>
          <p:nvPr/>
        </p:nvSpPr>
        <p:spPr>
          <a:xfrm>
            <a:off x="8053432" y="3338602"/>
            <a:ext cx="1686187" cy="369332"/>
          </a:xfrm>
          <a:prstGeom prst="rect">
            <a:avLst/>
          </a:prstGeom>
          <a:noFill/>
          <a:ln>
            <a:noFill/>
          </a:ln>
        </p:spPr>
        <p:txBody>
          <a:bodyPr wrap="square" rtlCol="0">
            <a:spAutoFit/>
          </a:bodyPr>
          <a:lstStyle/>
          <a:p>
            <a:r>
              <a:rPr lang="en-US" dirty="0"/>
              <a:t>…(26)</a:t>
            </a:r>
            <a:endParaRPr lang="en-IN" dirty="0" err="1"/>
          </a:p>
        </p:txBody>
      </p:sp>
      <p:sp>
        <p:nvSpPr>
          <p:cNvPr id="10" name="TextBox 9">
            <a:extLst>
              <a:ext uri="{FF2B5EF4-FFF2-40B4-BE49-F238E27FC236}">
                <a16:creationId xmlns:a16="http://schemas.microsoft.com/office/drawing/2014/main" id="{4F48EE24-C912-4D1B-BED5-3A78B60BC6A1}"/>
              </a:ext>
            </a:extLst>
          </p:cNvPr>
          <p:cNvSpPr txBox="1"/>
          <p:nvPr/>
        </p:nvSpPr>
        <p:spPr>
          <a:xfrm>
            <a:off x="8053432" y="5847127"/>
            <a:ext cx="1686187" cy="369332"/>
          </a:xfrm>
          <a:prstGeom prst="rect">
            <a:avLst/>
          </a:prstGeom>
          <a:noFill/>
          <a:ln>
            <a:noFill/>
          </a:ln>
        </p:spPr>
        <p:txBody>
          <a:bodyPr wrap="square" rtlCol="0">
            <a:spAutoFit/>
          </a:bodyPr>
          <a:lstStyle/>
          <a:p>
            <a:r>
              <a:rPr lang="en-US" dirty="0"/>
              <a:t>…(27)</a:t>
            </a:r>
            <a:endParaRPr lang="en-IN" dirty="0" err="1"/>
          </a:p>
        </p:txBody>
      </p:sp>
      <p:sp>
        <p:nvSpPr>
          <p:cNvPr id="2" name="Slide Number Placeholder 1">
            <a:extLst>
              <a:ext uri="{FF2B5EF4-FFF2-40B4-BE49-F238E27FC236}">
                <a16:creationId xmlns:a16="http://schemas.microsoft.com/office/drawing/2014/main" id="{D50CB6AD-3BD4-447A-AACC-389D7F3F69F7}"/>
              </a:ext>
            </a:extLst>
          </p:cNvPr>
          <p:cNvSpPr>
            <a:spLocks noGrp="1"/>
          </p:cNvSpPr>
          <p:nvPr>
            <p:ph type="sldNum" sz="quarter" idx="12"/>
          </p:nvPr>
        </p:nvSpPr>
        <p:spPr/>
        <p:txBody>
          <a:bodyPr/>
          <a:lstStyle/>
          <a:p>
            <a:fld id="{401CF334-2D5C-4859-84A6-CA7E6E43FAEB}" type="slidenum">
              <a:rPr lang="en-US" smtClean="0"/>
              <a:t>25</a:t>
            </a:fld>
            <a:endParaRPr lang="en-US"/>
          </a:p>
        </p:txBody>
      </p:sp>
    </p:spTree>
    <p:extLst>
      <p:ext uri="{BB962C8B-B14F-4D97-AF65-F5344CB8AC3E}">
        <p14:creationId xmlns:p14="http://schemas.microsoft.com/office/powerpoint/2010/main" val="301372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30E1820-441E-4CEF-BEC2-0B20884181E1}"/>
              </a:ext>
            </a:extLst>
          </p:cNvPr>
          <p:cNvPicPr>
            <a:picLocks noChangeAspect="1"/>
          </p:cNvPicPr>
          <p:nvPr/>
        </p:nvPicPr>
        <p:blipFill rotWithShape="1">
          <a:blip r:embed="rId2"/>
          <a:srcRect b="57566"/>
          <a:stretch/>
        </p:blipFill>
        <p:spPr>
          <a:xfrm>
            <a:off x="999895" y="2182143"/>
            <a:ext cx="3448050" cy="804335"/>
          </a:xfrm>
          <a:prstGeom prst="rect">
            <a:avLst/>
          </a:prstGeom>
        </p:spPr>
      </p:pic>
      <p:pic>
        <p:nvPicPr>
          <p:cNvPr id="19" name="Picture 18">
            <a:extLst>
              <a:ext uri="{FF2B5EF4-FFF2-40B4-BE49-F238E27FC236}">
                <a16:creationId xmlns:a16="http://schemas.microsoft.com/office/drawing/2014/main" id="{C39247E2-FD6E-4A19-9796-30ABDF7C9AB3}"/>
              </a:ext>
            </a:extLst>
          </p:cNvPr>
          <p:cNvPicPr>
            <a:picLocks noChangeAspect="1"/>
          </p:cNvPicPr>
          <p:nvPr/>
        </p:nvPicPr>
        <p:blipFill rotWithShape="1">
          <a:blip r:embed="rId2"/>
          <a:srcRect t="55322" b="2244"/>
          <a:stretch/>
        </p:blipFill>
        <p:spPr>
          <a:xfrm>
            <a:off x="6020032" y="2182142"/>
            <a:ext cx="3448050" cy="804335"/>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73A38D0-1450-4704-882D-F4192549BB35}"/>
                  </a:ext>
                </a:extLst>
              </p:cNvPr>
              <p:cNvSpPr txBox="1"/>
              <p:nvPr/>
            </p:nvSpPr>
            <p:spPr>
              <a:xfrm>
                <a:off x="895104" y="1448805"/>
                <a:ext cx="10401792" cy="3139321"/>
              </a:xfrm>
              <a:prstGeom prst="rect">
                <a:avLst/>
              </a:prstGeom>
              <a:noFill/>
              <a:ln>
                <a:noFill/>
              </a:ln>
            </p:spPr>
            <p:txBody>
              <a:bodyPr wrap="square">
                <a:spAutoFit/>
              </a:bodyPr>
              <a:lstStyle/>
              <a:p>
                <a:r>
                  <a:rPr lang="en-IN" dirty="0"/>
                  <a:t>On the other hand, by theorem 1 if T&lt;1 we have</a:t>
                </a:r>
              </a:p>
              <a:p>
                <a:endParaRPr lang="en-IN" dirty="0"/>
              </a:p>
              <a:p>
                <a:endParaRPr lang="en-IN" dirty="0"/>
              </a:p>
              <a:p>
                <a:endParaRPr lang="en-IN" dirty="0"/>
              </a:p>
              <a:p>
                <a:endParaRPr lang="en-IN" dirty="0"/>
              </a:p>
              <a:p>
                <a:endParaRPr lang="en-IN" dirty="0"/>
              </a:p>
              <a:p>
                <a:endParaRPr lang="en-IN" dirty="0"/>
              </a:p>
              <a:p>
                <a:r>
                  <a:rPr lang="en-IN" dirty="0"/>
                  <a:t>PROPOSITION 2:</a:t>
                </a:r>
              </a:p>
              <a:p>
                <a:endParaRPr lang="en-IN" dirty="0"/>
              </a:p>
              <a:p>
                <a:r>
                  <a:rPr lang="en-IN" dirty="0"/>
                  <a:t>A sufficient condition for the (local) stability of the nonlinear fuzzy PI controller, whose parameters are Gu =T/2,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𝑅</m:t>
                        </m:r>
                      </m:sub>
                    </m:sSub>
                  </m:oMath>
                </a14:m>
                <a:r>
                  <a:rPr lang="en-IN" dirty="0"/>
                  <a:t>= Kp,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𝐸</m:t>
                        </m:r>
                      </m:sub>
                    </m:sSub>
                  </m:oMath>
                </a14:m>
                <a:r>
                  <a:rPr lang="en-IN" dirty="0"/>
                  <a:t>= Ki, and H=L controlling the process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𝐿</m:t>
                        </m:r>
                      </m:sub>
                    </m:sSub>
                  </m:oMath>
                </a14:m>
                <a:r>
                  <a:rPr lang="en-IN" dirty="0"/>
                  <a:t>(z)</a:t>
                </a:r>
              </a:p>
            </p:txBody>
          </p:sp>
        </mc:Choice>
        <mc:Fallback xmlns="">
          <p:sp>
            <p:nvSpPr>
              <p:cNvPr id="22" name="TextBox 21">
                <a:extLst>
                  <a:ext uri="{FF2B5EF4-FFF2-40B4-BE49-F238E27FC236}">
                    <a16:creationId xmlns:a16="http://schemas.microsoft.com/office/drawing/2014/main" id="{873A38D0-1450-4704-882D-F4192549BB35}"/>
                  </a:ext>
                </a:extLst>
              </p:cNvPr>
              <p:cNvSpPr txBox="1">
                <a:spLocks noRot="1" noChangeAspect="1" noMove="1" noResize="1" noEditPoints="1" noAdjustHandles="1" noChangeArrowheads="1" noChangeShapeType="1" noTextEdit="1"/>
              </p:cNvSpPr>
              <p:nvPr/>
            </p:nvSpPr>
            <p:spPr>
              <a:xfrm>
                <a:off x="895104" y="1448805"/>
                <a:ext cx="10401792" cy="3139321"/>
              </a:xfrm>
              <a:prstGeom prst="rect">
                <a:avLst/>
              </a:prstGeom>
              <a:blipFill>
                <a:blip r:embed="rId3"/>
                <a:stretch>
                  <a:fillRect l="-528" t="-1165" b="-2136"/>
                </a:stretch>
              </a:blipFill>
              <a:ln>
                <a:noFill/>
              </a:ln>
            </p:spPr>
            <p:txBody>
              <a:bodyPr/>
              <a:lstStyle/>
              <a:p>
                <a:r>
                  <a:rPr lang="en-IN">
                    <a:noFill/>
                  </a:rPr>
                  <a:t> </a:t>
                </a:r>
              </a:p>
            </p:txBody>
          </p:sp>
        </mc:Fallback>
      </mc:AlternateContent>
      <p:pic>
        <p:nvPicPr>
          <p:cNvPr id="23" name="Picture 22">
            <a:extLst>
              <a:ext uri="{FF2B5EF4-FFF2-40B4-BE49-F238E27FC236}">
                <a16:creationId xmlns:a16="http://schemas.microsoft.com/office/drawing/2014/main" id="{2C797888-68B0-4B5A-8FA7-07F056DD8F3A}"/>
              </a:ext>
            </a:extLst>
          </p:cNvPr>
          <p:cNvPicPr>
            <a:picLocks noChangeAspect="1"/>
          </p:cNvPicPr>
          <p:nvPr/>
        </p:nvPicPr>
        <p:blipFill rotWithShape="1">
          <a:blip r:embed="rId4"/>
          <a:srcRect t="61471" b="5002"/>
          <a:stretch/>
        </p:blipFill>
        <p:spPr>
          <a:xfrm>
            <a:off x="3298604" y="4919527"/>
            <a:ext cx="4036178" cy="979335"/>
          </a:xfrm>
          <a:prstGeom prst="rect">
            <a:avLst/>
          </a:prstGeom>
        </p:spPr>
      </p:pic>
      <p:sp>
        <p:nvSpPr>
          <p:cNvPr id="24" name="TextBox 23">
            <a:extLst>
              <a:ext uri="{FF2B5EF4-FFF2-40B4-BE49-F238E27FC236}">
                <a16:creationId xmlns:a16="http://schemas.microsoft.com/office/drawing/2014/main" id="{90C6719D-D7E3-4EB0-BAA6-62DC36F6A549}"/>
              </a:ext>
            </a:extLst>
          </p:cNvPr>
          <p:cNvSpPr txBox="1"/>
          <p:nvPr/>
        </p:nvSpPr>
        <p:spPr>
          <a:xfrm>
            <a:off x="4622334" y="2474752"/>
            <a:ext cx="1686187" cy="369332"/>
          </a:xfrm>
          <a:prstGeom prst="rect">
            <a:avLst/>
          </a:prstGeom>
          <a:noFill/>
          <a:ln>
            <a:noFill/>
          </a:ln>
        </p:spPr>
        <p:txBody>
          <a:bodyPr wrap="square" rtlCol="0">
            <a:spAutoFit/>
          </a:bodyPr>
          <a:lstStyle/>
          <a:p>
            <a:r>
              <a:rPr lang="en-US" dirty="0"/>
              <a:t>…(28)</a:t>
            </a:r>
            <a:endParaRPr lang="en-IN" dirty="0" err="1"/>
          </a:p>
        </p:txBody>
      </p:sp>
      <p:sp>
        <p:nvSpPr>
          <p:cNvPr id="25" name="TextBox 24">
            <a:extLst>
              <a:ext uri="{FF2B5EF4-FFF2-40B4-BE49-F238E27FC236}">
                <a16:creationId xmlns:a16="http://schemas.microsoft.com/office/drawing/2014/main" id="{A3E17306-708D-4F50-BE4A-C3AF99C549E9}"/>
              </a:ext>
            </a:extLst>
          </p:cNvPr>
          <p:cNvSpPr txBox="1"/>
          <p:nvPr/>
        </p:nvSpPr>
        <p:spPr>
          <a:xfrm>
            <a:off x="9610709" y="2584309"/>
            <a:ext cx="1686187" cy="369332"/>
          </a:xfrm>
          <a:prstGeom prst="rect">
            <a:avLst/>
          </a:prstGeom>
          <a:noFill/>
          <a:ln>
            <a:noFill/>
          </a:ln>
        </p:spPr>
        <p:txBody>
          <a:bodyPr wrap="square" rtlCol="0">
            <a:spAutoFit/>
          </a:bodyPr>
          <a:lstStyle/>
          <a:p>
            <a:r>
              <a:rPr lang="en-US" dirty="0"/>
              <a:t>…(29)</a:t>
            </a:r>
            <a:endParaRPr lang="en-IN" dirty="0" err="1"/>
          </a:p>
        </p:txBody>
      </p:sp>
      <p:sp>
        <p:nvSpPr>
          <p:cNvPr id="26" name="TextBox 25">
            <a:extLst>
              <a:ext uri="{FF2B5EF4-FFF2-40B4-BE49-F238E27FC236}">
                <a16:creationId xmlns:a16="http://schemas.microsoft.com/office/drawing/2014/main" id="{2752A753-B2CD-4DE5-B4A4-7E1B0389B9E2}"/>
              </a:ext>
            </a:extLst>
          </p:cNvPr>
          <p:cNvSpPr txBox="1"/>
          <p:nvPr/>
        </p:nvSpPr>
        <p:spPr>
          <a:xfrm>
            <a:off x="7781895" y="5529530"/>
            <a:ext cx="1686187" cy="369332"/>
          </a:xfrm>
          <a:prstGeom prst="rect">
            <a:avLst/>
          </a:prstGeom>
          <a:noFill/>
          <a:ln>
            <a:noFill/>
          </a:ln>
        </p:spPr>
        <p:txBody>
          <a:bodyPr wrap="square" rtlCol="0">
            <a:spAutoFit/>
          </a:bodyPr>
          <a:lstStyle/>
          <a:p>
            <a:r>
              <a:rPr lang="en-US" dirty="0"/>
              <a:t>…(30)</a:t>
            </a:r>
            <a:endParaRPr lang="en-IN" dirty="0" err="1"/>
          </a:p>
        </p:txBody>
      </p:sp>
      <p:sp>
        <p:nvSpPr>
          <p:cNvPr id="2" name="Slide Number Placeholder 1">
            <a:extLst>
              <a:ext uri="{FF2B5EF4-FFF2-40B4-BE49-F238E27FC236}">
                <a16:creationId xmlns:a16="http://schemas.microsoft.com/office/drawing/2014/main" id="{5B25D2ED-1167-4975-893D-20E94910B044}"/>
              </a:ext>
            </a:extLst>
          </p:cNvPr>
          <p:cNvSpPr>
            <a:spLocks noGrp="1"/>
          </p:cNvSpPr>
          <p:nvPr>
            <p:ph type="sldNum" sz="quarter" idx="12"/>
          </p:nvPr>
        </p:nvSpPr>
        <p:spPr/>
        <p:txBody>
          <a:bodyPr/>
          <a:lstStyle/>
          <a:p>
            <a:fld id="{401CF334-2D5C-4859-84A6-CA7E6E43FAEB}" type="slidenum">
              <a:rPr lang="en-US" smtClean="0"/>
              <a:t>26</a:t>
            </a:fld>
            <a:endParaRPr lang="en-US"/>
          </a:p>
        </p:txBody>
      </p:sp>
    </p:spTree>
    <p:extLst>
      <p:ext uri="{BB962C8B-B14F-4D97-AF65-F5344CB8AC3E}">
        <p14:creationId xmlns:p14="http://schemas.microsoft.com/office/powerpoint/2010/main" val="85631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C1D4E6-9FB3-47CA-B582-F95716FE3FAE}"/>
                  </a:ext>
                </a:extLst>
              </p:cNvPr>
              <p:cNvSpPr txBox="1"/>
              <p:nvPr/>
            </p:nvSpPr>
            <p:spPr>
              <a:xfrm>
                <a:off x="606804" y="1347449"/>
                <a:ext cx="11585196" cy="3970318"/>
              </a:xfrm>
              <a:prstGeom prst="rect">
                <a:avLst/>
              </a:prstGeom>
              <a:noFill/>
              <a:ln>
                <a:noFill/>
              </a:ln>
            </p:spPr>
            <p:txBody>
              <a:bodyPr wrap="square">
                <a:spAutoFit/>
              </a:bodyPr>
              <a:lstStyle/>
              <a:p>
                <a:r>
                  <a:rPr lang="en-IN" dirty="0"/>
                  <a:t>The above is for all poles inside the unit circle. let on pole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oMath>
                </a14:m>
                <a:r>
                  <a:rPr lang="en-IN" dirty="0"/>
                  <a:t> is outside the unit circle then, We obtain the following convenient stability criterion:</a:t>
                </a:r>
              </a:p>
              <a:p>
                <a:endParaRPr lang="en-IN" dirty="0"/>
              </a:p>
              <a:p>
                <a:r>
                  <a:rPr lang="en-IN" dirty="0"/>
                  <a:t>PROPOSITION 3:</a:t>
                </a:r>
              </a:p>
              <a:p>
                <a:endParaRPr lang="en-IN" dirty="0"/>
              </a:p>
              <a:p>
                <a:r>
                  <a:rPr lang="en-IN" dirty="0"/>
                  <a:t> A sufficient condition for the stability of the nonlinear fuzzy PI control system with the linear process H(z) given above and Gu=T/2,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𝑅</m:t>
                        </m:r>
                      </m:sub>
                    </m:sSub>
                  </m:oMath>
                </a14:m>
                <a:r>
                  <a:rPr lang="en-IN" dirty="0"/>
                  <a:t>= Kp,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𝐸</m:t>
                        </m:r>
                      </m:sub>
                    </m:sSub>
                  </m:oMath>
                </a14:m>
                <a:r>
                  <a:rPr lang="en-IN" dirty="0"/>
                  <a:t>= Ki, and H=L</a:t>
                </a:r>
              </a:p>
              <a:p>
                <a:endParaRPr lang="en-IN" dirty="0"/>
              </a:p>
              <a:p>
                <a:endParaRPr lang="en-IN" dirty="0"/>
              </a:p>
              <a:p>
                <a:endParaRPr lang="en-IN" dirty="0"/>
              </a:p>
              <a:p>
                <a:endParaRPr lang="en-IN" dirty="0"/>
              </a:p>
              <a:p>
                <a:endParaRPr lang="en-IN" dirty="0"/>
              </a:p>
              <a:p>
                <a:endParaRPr lang="en-IN" dirty="0"/>
              </a:p>
              <a:p>
                <a:r>
                  <a:rPr lang="en-IN" dirty="0"/>
                  <a:t>For the corresponding PI controller the condition becomes as below.</a:t>
                </a:r>
              </a:p>
            </p:txBody>
          </p:sp>
        </mc:Choice>
        <mc:Fallback xmlns="">
          <p:sp>
            <p:nvSpPr>
              <p:cNvPr id="3" name="TextBox 2">
                <a:extLst>
                  <a:ext uri="{FF2B5EF4-FFF2-40B4-BE49-F238E27FC236}">
                    <a16:creationId xmlns:a16="http://schemas.microsoft.com/office/drawing/2014/main" id="{0BC1D4E6-9FB3-47CA-B582-F95716FE3FAE}"/>
                  </a:ext>
                </a:extLst>
              </p:cNvPr>
              <p:cNvSpPr txBox="1">
                <a:spLocks noRot="1" noChangeAspect="1" noMove="1" noResize="1" noEditPoints="1" noAdjustHandles="1" noChangeArrowheads="1" noChangeShapeType="1" noTextEdit="1"/>
              </p:cNvSpPr>
              <p:nvPr/>
            </p:nvSpPr>
            <p:spPr>
              <a:xfrm>
                <a:off x="606804" y="1347449"/>
                <a:ext cx="11585196" cy="3970318"/>
              </a:xfrm>
              <a:prstGeom prst="rect">
                <a:avLst/>
              </a:prstGeom>
              <a:blipFill>
                <a:blip r:embed="rId2"/>
                <a:stretch>
                  <a:fillRect l="-474" t="-768" b="-1536"/>
                </a:stretch>
              </a:blipFill>
              <a:ln>
                <a:no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42125A1F-1DA3-4E9A-8D09-2B5DF6949E9B}"/>
              </a:ext>
            </a:extLst>
          </p:cNvPr>
          <p:cNvPicPr>
            <a:picLocks noChangeAspect="1"/>
          </p:cNvPicPr>
          <p:nvPr/>
        </p:nvPicPr>
        <p:blipFill rotWithShape="1">
          <a:blip r:embed="rId3"/>
          <a:srcRect b="64100"/>
          <a:stretch/>
        </p:blipFill>
        <p:spPr>
          <a:xfrm>
            <a:off x="4167801" y="3701064"/>
            <a:ext cx="3096323" cy="854158"/>
          </a:xfrm>
          <a:prstGeom prst="rect">
            <a:avLst/>
          </a:prstGeom>
        </p:spPr>
      </p:pic>
      <p:pic>
        <p:nvPicPr>
          <p:cNvPr id="5" name="Picture 4">
            <a:extLst>
              <a:ext uri="{FF2B5EF4-FFF2-40B4-BE49-F238E27FC236}">
                <a16:creationId xmlns:a16="http://schemas.microsoft.com/office/drawing/2014/main" id="{87481952-7063-4E72-831A-96F435E3CD0D}"/>
              </a:ext>
            </a:extLst>
          </p:cNvPr>
          <p:cNvPicPr>
            <a:picLocks noChangeAspect="1"/>
          </p:cNvPicPr>
          <p:nvPr/>
        </p:nvPicPr>
        <p:blipFill rotWithShape="1">
          <a:blip r:embed="rId3"/>
          <a:srcRect t="64518" b="-419"/>
          <a:stretch/>
        </p:blipFill>
        <p:spPr>
          <a:xfrm>
            <a:off x="4167801" y="5500029"/>
            <a:ext cx="3326111" cy="917549"/>
          </a:xfrm>
          <a:prstGeom prst="rect">
            <a:avLst/>
          </a:prstGeom>
        </p:spPr>
      </p:pic>
      <p:sp>
        <p:nvSpPr>
          <p:cNvPr id="6" name="TextBox 5">
            <a:extLst>
              <a:ext uri="{FF2B5EF4-FFF2-40B4-BE49-F238E27FC236}">
                <a16:creationId xmlns:a16="http://schemas.microsoft.com/office/drawing/2014/main" id="{A5448E8B-C200-4828-8988-9D2971F2F622}"/>
              </a:ext>
            </a:extLst>
          </p:cNvPr>
          <p:cNvSpPr txBox="1"/>
          <p:nvPr/>
        </p:nvSpPr>
        <p:spPr>
          <a:xfrm>
            <a:off x="7734650" y="4060272"/>
            <a:ext cx="1686187" cy="369332"/>
          </a:xfrm>
          <a:prstGeom prst="rect">
            <a:avLst/>
          </a:prstGeom>
          <a:noFill/>
          <a:ln>
            <a:noFill/>
          </a:ln>
        </p:spPr>
        <p:txBody>
          <a:bodyPr wrap="square" rtlCol="0">
            <a:spAutoFit/>
          </a:bodyPr>
          <a:lstStyle/>
          <a:p>
            <a:r>
              <a:rPr lang="en-US" dirty="0"/>
              <a:t>…(31)</a:t>
            </a:r>
            <a:endParaRPr lang="en-IN" dirty="0" err="1"/>
          </a:p>
        </p:txBody>
      </p:sp>
      <p:sp>
        <p:nvSpPr>
          <p:cNvPr id="7" name="TextBox 6">
            <a:extLst>
              <a:ext uri="{FF2B5EF4-FFF2-40B4-BE49-F238E27FC236}">
                <a16:creationId xmlns:a16="http://schemas.microsoft.com/office/drawing/2014/main" id="{B61F405E-64DE-4A3E-916C-15B4C4843AEE}"/>
              </a:ext>
            </a:extLst>
          </p:cNvPr>
          <p:cNvSpPr txBox="1"/>
          <p:nvPr/>
        </p:nvSpPr>
        <p:spPr>
          <a:xfrm>
            <a:off x="7818540" y="5838738"/>
            <a:ext cx="1686187" cy="369332"/>
          </a:xfrm>
          <a:prstGeom prst="rect">
            <a:avLst/>
          </a:prstGeom>
          <a:noFill/>
          <a:ln>
            <a:noFill/>
          </a:ln>
        </p:spPr>
        <p:txBody>
          <a:bodyPr wrap="square" rtlCol="0">
            <a:spAutoFit/>
          </a:bodyPr>
          <a:lstStyle/>
          <a:p>
            <a:r>
              <a:rPr lang="en-US" dirty="0"/>
              <a:t>…(32)</a:t>
            </a:r>
            <a:endParaRPr lang="en-IN" dirty="0" err="1"/>
          </a:p>
        </p:txBody>
      </p:sp>
      <p:sp>
        <p:nvSpPr>
          <p:cNvPr id="2" name="Slide Number Placeholder 1">
            <a:extLst>
              <a:ext uri="{FF2B5EF4-FFF2-40B4-BE49-F238E27FC236}">
                <a16:creationId xmlns:a16="http://schemas.microsoft.com/office/drawing/2014/main" id="{D9572D1A-F62E-454C-81BB-7D30ACC0D720}"/>
              </a:ext>
            </a:extLst>
          </p:cNvPr>
          <p:cNvSpPr>
            <a:spLocks noGrp="1"/>
          </p:cNvSpPr>
          <p:nvPr>
            <p:ph type="sldNum" sz="quarter" idx="12"/>
          </p:nvPr>
        </p:nvSpPr>
        <p:spPr/>
        <p:txBody>
          <a:bodyPr/>
          <a:lstStyle/>
          <a:p>
            <a:fld id="{401CF334-2D5C-4859-84A6-CA7E6E43FAEB}" type="slidenum">
              <a:rPr lang="en-US" smtClean="0"/>
              <a:t>27</a:t>
            </a:fld>
            <a:endParaRPr lang="en-US"/>
          </a:p>
        </p:txBody>
      </p:sp>
    </p:spTree>
    <p:extLst>
      <p:ext uri="{BB962C8B-B14F-4D97-AF65-F5344CB8AC3E}">
        <p14:creationId xmlns:p14="http://schemas.microsoft.com/office/powerpoint/2010/main" val="1802912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C6CAB-75A1-4BBA-BC21-B8183A3EB88F}"/>
              </a:ext>
            </a:extLst>
          </p:cNvPr>
          <p:cNvSpPr txBox="1"/>
          <p:nvPr/>
        </p:nvSpPr>
        <p:spPr>
          <a:xfrm>
            <a:off x="631230" y="1820411"/>
            <a:ext cx="10704208" cy="4620432"/>
          </a:xfrm>
          <a:prstGeom prst="rect">
            <a:avLst/>
          </a:prstGeom>
          <a:noFill/>
          <a:ln>
            <a:noFill/>
          </a:ln>
        </p:spPr>
        <p:txBody>
          <a:bodyPr wrap="square" rtlCol="0">
            <a:spAutoFit/>
          </a:bodyPr>
          <a:lstStyle/>
          <a:p>
            <a:pPr marL="285750" indent="-285750">
              <a:lnSpc>
                <a:spcPct val="150000"/>
              </a:lnSpc>
              <a:buFont typeface="Wingdings" panose="05000000000000000000" pitchFamily="2" charset="2"/>
              <a:buChar char="Ø"/>
            </a:pPr>
            <a:r>
              <a:rPr lang="en-US" dirty="0"/>
              <a:t>‘Small Gain Theorem’ is used to obtain a simple sufficient condition on the global BIBO stability.</a:t>
            </a:r>
          </a:p>
          <a:p>
            <a:pPr>
              <a:lnSpc>
                <a:spcPct val="150000"/>
              </a:lnSpc>
            </a:pPr>
            <a:endParaRPr lang="en-US" dirty="0"/>
          </a:p>
          <a:p>
            <a:pPr marL="285750" indent="-285750">
              <a:lnSpc>
                <a:spcPct val="150000"/>
              </a:lnSpc>
              <a:buFont typeface="Wingdings" panose="05000000000000000000" pitchFamily="2" charset="2"/>
              <a:buChar char="Ø"/>
            </a:pPr>
            <a:r>
              <a:rPr lang="en-US" dirty="0"/>
              <a:t>Proof of unchanged stability of control system if Linear PI controller is replaced by Non linear Fuzzy PI controller.</a:t>
            </a:r>
          </a:p>
          <a:p>
            <a:pPr>
              <a:lnSpc>
                <a:spcPct val="150000"/>
              </a:lnSpc>
            </a:pPr>
            <a:endParaRPr lang="en-US" dirty="0"/>
          </a:p>
          <a:p>
            <a:pPr marL="285750" indent="-285750">
              <a:lnSpc>
                <a:spcPct val="150000"/>
              </a:lnSpc>
              <a:buFont typeface="Wingdings" panose="05000000000000000000" pitchFamily="2" charset="2"/>
              <a:buChar char="Ø"/>
            </a:pPr>
            <a:r>
              <a:rPr lang="en-US" dirty="0"/>
              <a:t>Analysis of the BIBO stability of a class of non linear fuzzy PI control systems, where fuzzy PI controllers have linear structure in both proportional and integral parts similar to conventional linear PI controllers</a:t>
            </a:r>
          </a:p>
          <a:p>
            <a:pPr>
              <a:lnSpc>
                <a:spcPct val="150000"/>
              </a:lnSpc>
            </a:pPr>
            <a:endParaRPr lang="en-US" dirty="0"/>
          </a:p>
          <a:p>
            <a:pPr marL="285750" indent="-285750">
              <a:lnSpc>
                <a:spcPct val="150000"/>
              </a:lnSpc>
              <a:buFont typeface="Wingdings" panose="05000000000000000000" pitchFamily="2" charset="2"/>
              <a:buChar char="Ø"/>
            </a:pPr>
            <a:r>
              <a:rPr lang="en-US" dirty="0"/>
              <a:t>Some Formulas for computing the fuzzy PI controller parameters such as proportional and integral gains using the proportional and integral gains of corresponding linear PI controller</a:t>
            </a:r>
            <a:endParaRPr lang="en-IN" dirty="0" err="1"/>
          </a:p>
        </p:txBody>
      </p:sp>
      <p:sp>
        <p:nvSpPr>
          <p:cNvPr id="3" name="Rectangle 2">
            <a:extLst>
              <a:ext uri="{FF2B5EF4-FFF2-40B4-BE49-F238E27FC236}">
                <a16:creationId xmlns:a16="http://schemas.microsoft.com/office/drawing/2014/main" id="{35DBB933-2C00-4A79-BB3A-4470FEBB3929}"/>
              </a:ext>
            </a:extLst>
          </p:cNvPr>
          <p:cNvSpPr/>
          <p:nvPr/>
        </p:nvSpPr>
        <p:spPr>
          <a:xfrm>
            <a:off x="631230" y="841245"/>
            <a:ext cx="3379451"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Conclusions</a:t>
            </a:r>
          </a:p>
        </p:txBody>
      </p:sp>
      <p:sp>
        <p:nvSpPr>
          <p:cNvPr id="4" name="Slide Number Placeholder 3">
            <a:extLst>
              <a:ext uri="{FF2B5EF4-FFF2-40B4-BE49-F238E27FC236}">
                <a16:creationId xmlns:a16="http://schemas.microsoft.com/office/drawing/2014/main" id="{C39326F1-FFD0-4564-BFC1-408BBD2924C0}"/>
              </a:ext>
            </a:extLst>
          </p:cNvPr>
          <p:cNvSpPr>
            <a:spLocks noGrp="1"/>
          </p:cNvSpPr>
          <p:nvPr>
            <p:ph type="sldNum" sz="quarter" idx="12"/>
          </p:nvPr>
        </p:nvSpPr>
        <p:spPr/>
        <p:txBody>
          <a:bodyPr/>
          <a:lstStyle/>
          <a:p>
            <a:fld id="{401CF334-2D5C-4859-84A6-CA7E6E43FAEB}" type="slidenum">
              <a:rPr lang="en-US" smtClean="0"/>
              <a:t>28</a:t>
            </a:fld>
            <a:endParaRPr lang="en-US"/>
          </a:p>
        </p:txBody>
      </p:sp>
    </p:spTree>
    <p:extLst>
      <p:ext uri="{BB962C8B-B14F-4D97-AF65-F5344CB8AC3E}">
        <p14:creationId xmlns:p14="http://schemas.microsoft.com/office/powerpoint/2010/main" val="3814346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AB34F1-10F2-4574-8C43-B99DC5FADA66}"/>
              </a:ext>
            </a:extLst>
          </p:cNvPr>
          <p:cNvSpPr/>
          <p:nvPr/>
        </p:nvSpPr>
        <p:spPr>
          <a:xfrm>
            <a:off x="905075" y="962366"/>
            <a:ext cx="2999539"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References</a:t>
            </a:r>
          </a:p>
        </p:txBody>
      </p:sp>
      <p:sp>
        <p:nvSpPr>
          <p:cNvPr id="3" name="TextBox 2">
            <a:extLst>
              <a:ext uri="{FF2B5EF4-FFF2-40B4-BE49-F238E27FC236}">
                <a16:creationId xmlns:a16="http://schemas.microsoft.com/office/drawing/2014/main" id="{792FBA34-99C9-4D0C-9C9C-B61964B72789}"/>
              </a:ext>
            </a:extLst>
          </p:cNvPr>
          <p:cNvSpPr txBox="1"/>
          <p:nvPr/>
        </p:nvSpPr>
        <p:spPr>
          <a:xfrm>
            <a:off x="631230" y="1820411"/>
            <a:ext cx="10704208" cy="1296445"/>
          </a:xfrm>
          <a:prstGeom prst="rect">
            <a:avLst/>
          </a:prstGeom>
          <a:noFill/>
          <a:ln>
            <a:noFill/>
          </a:ln>
        </p:spPr>
        <p:txBody>
          <a:bodyPr wrap="square" rtlCol="0">
            <a:spAutoFit/>
          </a:bodyPr>
          <a:lstStyle/>
          <a:p>
            <a:pPr marL="285750" indent="-285750">
              <a:lnSpc>
                <a:spcPct val="150000"/>
              </a:lnSpc>
              <a:buFont typeface="Wingdings" panose="05000000000000000000" pitchFamily="2" charset="2"/>
              <a:buChar char="Ø"/>
            </a:pPr>
            <a:r>
              <a:rPr lang="en-US" dirty="0"/>
              <a:t>Chen, Guanrong and Ying, Hao. ‘BIBO Stability of Nonlinear Fuzzy PI Control Systems’. 1 Jan. 1997 : 245 – 256.</a:t>
            </a:r>
            <a:br>
              <a:rPr lang="en-US" dirty="0"/>
            </a:br>
            <a:endParaRPr lang="en-IN" dirty="0" err="1"/>
          </a:p>
        </p:txBody>
      </p:sp>
      <p:sp>
        <p:nvSpPr>
          <p:cNvPr id="4" name="Slide Number Placeholder 3">
            <a:extLst>
              <a:ext uri="{FF2B5EF4-FFF2-40B4-BE49-F238E27FC236}">
                <a16:creationId xmlns:a16="http://schemas.microsoft.com/office/drawing/2014/main" id="{0361A2BE-DB48-4242-8371-328539BCCBE7}"/>
              </a:ext>
            </a:extLst>
          </p:cNvPr>
          <p:cNvSpPr>
            <a:spLocks noGrp="1"/>
          </p:cNvSpPr>
          <p:nvPr>
            <p:ph type="sldNum" sz="quarter" idx="12"/>
          </p:nvPr>
        </p:nvSpPr>
        <p:spPr/>
        <p:txBody>
          <a:bodyPr/>
          <a:lstStyle/>
          <a:p>
            <a:fld id="{401CF334-2D5C-4859-84A6-CA7E6E43FAEB}" type="slidenum">
              <a:rPr lang="en-US" smtClean="0"/>
              <a:t>29</a:t>
            </a:fld>
            <a:endParaRPr lang="en-US"/>
          </a:p>
        </p:txBody>
      </p:sp>
    </p:spTree>
    <p:extLst>
      <p:ext uri="{BB962C8B-B14F-4D97-AF65-F5344CB8AC3E}">
        <p14:creationId xmlns:p14="http://schemas.microsoft.com/office/powerpoint/2010/main" val="226569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F556F3-7618-4533-B6FA-06D564784432}"/>
              </a:ext>
            </a:extLst>
          </p:cNvPr>
          <p:cNvSpPr/>
          <p:nvPr/>
        </p:nvSpPr>
        <p:spPr>
          <a:xfrm>
            <a:off x="1113827" y="874773"/>
            <a:ext cx="9265678"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When was the First </a:t>
            </a:r>
          </a:p>
          <a:p>
            <a:pPr algn="ctr"/>
            <a:r>
              <a:rPr lang="en-US" sz="4400" b="1" dirty="0">
                <a:ln/>
                <a:solidFill>
                  <a:schemeClr val="accent3"/>
                </a:solidFill>
              </a:rPr>
              <a:t>F</a:t>
            </a:r>
            <a:r>
              <a:rPr lang="en-US" sz="4400" b="1" cap="none" spc="0" dirty="0">
                <a:ln/>
                <a:solidFill>
                  <a:schemeClr val="accent3"/>
                </a:solidFill>
                <a:effectLst/>
              </a:rPr>
              <a:t>uzzy controller introduced?</a:t>
            </a:r>
          </a:p>
        </p:txBody>
      </p:sp>
      <p:sp>
        <p:nvSpPr>
          <p:cNvPr id="3" name="TextBox 2">
            <a:extLst>
              <a:ext uri="{FF2B5EF4-FFF2-40B4-BE49-F238E27FC236}">
                <a16:creationId xmlns:a16="http://schemas.microsoft.com/office/drawing/2014/main" id="{C81BB2BB-4810-450A-AF4B-88C54FDACB04}"/>
              </a:ext>
            </a:extLst>
          </p:cNvPr>
          <p:cNvSpPr txBox="1"/>
          <p:nvPr/>
        </p:nvSpPr>
        <p:spPr>
          <a:xfrm>
            <a:off x="4706598" y="2321323"/>
            <a:ext cx="1786481" cy="369332"/>
          </a:xfrm>
          <a:prstGeom prst="rect">
            <a:avLst/>
          </a:prstGeom>
          <a:noFill/>
          <a:ln>
            <a:solidFill>
              <a:schemeClr val="bg2"/>
            </a:solidFill>
          </a:ln>
        </p:spPr>
        <p:txBody>
          <a:bodyPr wrap="square" rtlCol="0">
            <a:spAutoFit/>
          </a:bodyPr>
          <a:lstStyle/>
          <a:p>
            <a:r>
              <a:rPr lang="en-US" dirty="0"/>
              <a:t>1974, Mamdani</a:t>
            </a:r>
            <a:endParaRPr lang="en-IN" dirty="0" err="1"/>
          </a:p>
        </p:txBody>
      </p:sp>
      <p:sp>
        <p:nvSpPr>
          <p:cNvPr id="4" name="TextBox 3">
            <a:extLst>
              <a:ext uri="{FF2B5EF4-FFF2-40B4-BE49-F238E27FC236}">
                <a16:creationId xmlns:a16="http://schemas.microsoft.com/office/drawing/2014/main" id="{24BC1E85-D5AB-4B41-A01D-33F82DF83976}"/>
              </a:ext>
            </a:extLst>
          </p:cNvPr>
          <p:cNvSpPr txBox="1"/>
          <p:nvPr/>
        </p:nvSpPr>
        <p:spPr>
          <a:xfrm>
            <a:off x="509820" y="2841049"/>
            <a:ext cx="11098635" cy="646331"/>
          </a:xfrm>
          <a:prstGeom prst="rect">
            <a:avLst/>
          </a:prstGeom>
          <a:noFill/>
          <a:ln>
            <a:solidFill>
              <a:schemeClr val="bg2"/>
            </a:solidFill>
          </a:ln>
        </p:spPr>
        <p:txBody>
          <a:bodyPr wrap="square" rtlCol="0">
            <a:spAutoFit/>
          </a:bodyPr>
          <a:lstStyle/>
          <a:p>
            <a:pPr algn="ctr"/>
            <a:r>
              <a:rPr lang="en-US" dirty="0"/>
              <a:t>Due to  important and challenging issues such as stability, controllability, observability, identifiability for Fuzzy control systems.</a:t>
            </a:r>
            <a:endParaRPr lang="en-IN" dirty="0" err="1"/>
          </a:p>
        </p:txBody>
      </p:sp>
      <p:sp>
        <p:nvSpPr>
          <p:cNvPr id="5" name="Rectangle 4">
            <a:extLst>
              <a:ext uri="{FF2B5EF4-FFF2-40B4-BE49-F238E27FC236}">
                <a16:creationId xmlns:a16="http://schemas.microsoft.com/office/drawing/2014/main" id="{56A7A02F-0875-4ACB-971A-4AC813393626}"/>
              </a:ext>
            </a:extLst>
          </p:cNvPr>
          <p:cNvSpPr/>
          <p:nvPr/>
        </p:nvSpPr>
        <p:spPr>
          <a:xfrm>
            <a:off x="229299" y="3637774"/>
            <a:ext cx="11962701" cy="34163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742950" indent="-742950">
              <a:buFont typeface="+mj-lt"/>
              <a:buAutoNum type="arabicPeriod"/>
            </a:pPr>
            <a:r>
              <a:rPr lang="en-US" sz="3600" b="1" cap="none" spc="0" dirty="0">
                <a:ln/>
                <a:solidFill>
                  <a:schemeClr val="accent3"/>
                </a:solidFill>
                <a:effectLst/>
              </a:rPr>
              <a:t>Can a stable conventional linear PI controller be replaced by the Non linear Fuzzy PI controller ?</a:t>
            </a:r>
          </a:p>
          <a:p>
            <a:pPr marL="742950" indent="-742950">
              <a:buFont typeface="+mj-lt"/>
              <a:buAutoNum type="arabicPeriod"/>
            </a:pPr>
            <a:endParaRPr lang="en-US" sz="3600" b="1" dirty="0">
              <a:ln/>
              <a:solidFill>
                <a:schemeClr val="accent3"/>
              </a:solidFill>
            </a:endParaRPr>
          </a:p>
          <a:p>
            <a:pPr marL="742950" indent="-742950">
              <a:buFont typeface="+mj-lt"/>
              <a:buAutoNum type="arabicPeriod"/>
            </a:pPr>
            <a:r>
              <a:rPr lang="en-US" sz="3600" b="1" cap="none" spc="0" dirty="0">
                <a:ln/>
                <a:solidFill>
                  <a:schemeClr val="accent3"/>
                </a:solidFill>
                <a:effectLst/>
              </a:rPr>
              <a:t>How one should choose the parameters of the fuzzy PI controller to ensure its BIBO stability</a:t>
            </a:r>
            <a:r>
              <a:rPr lang="en-US" sz="3600" b="1" dirty="0">
                <a:ln/>
                <a:solidFill>
                  <a:schemeClr val="accent3"/>
                </a:solidFill>
              </a:rPr>
              <a:t>?</a:t>
            </a:r>
            <a:endParaRPr lang="en-US" sz="3600" b="1" cap="none" spc="0" dirty="0">
              <a:ln/>
              <a:solidFill>
                <a:schemeClr val="accent3"/>
              </a:solidFill>
              <a:effectLst/>
            </a:endParaRPr>
          </a:p>
          <a:p>
            <a:pPr marL="742950" indent="-742950">
              <a:buFont typeface="+mj-lt"/>
              <a:buAutoNum type="arabicPeriod"/>
            </a:pPr>
            <a:endParaRPr lang="en-US" sz="3600" b="1" cap="none" spc="0" dirty="0">
              <a:ln/>
              <a:solidFill>
                <a:schemeClr val="accent3"/>
              </a:solidFill>
              <a:effectLst/>
            </a:endParaRPr>
          </a:p>
        </p:txBody>
      </p:sp>
      <p:sp>
        <p:nvSpPr>
          <p:cNvPr id="6" name="Slide Number Placeholder 5">
            <a:extLst>
              <a:ext uri="{FF2B5EF4-FFF2-40B4-BE49-F238E27FC236}">
                <a16:creationId xmlns:a16="http://schemas.microsoft.com/office/drawing/2014/main" id="{BAC7F4C8-C714-41F3-93AB-2F9F2B56F3A1}"/>
              </a:ext>
            </a:extLst>
          </p:cNvPr>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194807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7836B7-52B2-433C-B7A4-69F674102B24}"/>
              </a:ext>
            </a:extLst>
          </p:cNvPr>
          <p:cNvSpPr>
            <a:spLocks noGrp="1"/>
          </p:cNvSpPr>
          <p:nvPr>
            <p:ph type="body" sz="half" idx="2"/>
          </p:nvPr>
        </p:nvSpPr>
        <p:spPr>
          <a:xfrm rot="387638">
            <a:off x="8330620" y="4296858"/>
            <a:ext cx="2265959" cy="728147"/>
          </a:xfrm>
        </p:spPr>
        <p:txBody>
          <a:bodyPr/>
          <a:lstStyle/>
          <a:p>
            <a:r>
              <a:rPr lang="en-US" dirty="0"/>
              <a:t>- Sai Joshitha Annareddy</a:t>
            </a:r>
            <a:endParaRPr lang="en-IN" dirty="0"/>
          </a:p>
        </p:txBody>
      </p:sp>
      <p:sp>
        <p:nvSpPr>
          <p:cNvPr id="3" name="Rectangle 2">
            <a:extLst>
              <a:ext uri="{FF2B5EF4-FFF2-40B4-BE49-F238E27FC236}">
                <a16:creationId xmlns:a16="http://schemas.microsoft.com/office/drawing/2014/main" id="{ECFC25A8-1BCC-4960-9943-BE74B927174B}"/>
              </a:ext>
            </a:extLst>
          </p:cNvPr>
          <p:cNvSpPr/>
          <p:nvPr/>
        </p:nvSpPr>
        <p:spPr>
          <a:xfrm rot="429299">
            <a:off x="5080392" y="2585546"/>
            <a:ext cx="506277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a:t>
            </a:r>
          </a:p>
        </p:txBody>
      </p:sp>
      <p:pic>
        <p:nvPicPr>
          <p:cNvPr id="6" name="Picture 5">
            <a:extLst>
              <a:ext uri="{FF2B5EF4-FFF2-40B4-BE49-F238E27FC236}">
                <a16:creationId xmlns:a16="http://schemas.microsoft.com/office/drawing/2014/main" id="{232DBDCC-DEA2-4443-BCE8-15C62840530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0013" b="66103" l="23414" r="39379"/>
                    </a14:imgEffect>
                  </a14:imgLayer>
                </a14:imgProps>
              </a:ext>
              <a:ext uri="{28A0092B-C50C-407E-A947-70E740481C1C}">
                <a14:useLocalDpi xmlns:a14="http://schemas.microsoft.com/office/drawing/2010/main" val="0"/>
              </a:ext>
            </a:extLst>
          </a:blip>
          <a:srcRect l="21418" t="25502" r="58625" b="29386"/>
          <a:stretch/>
        </p:blipFill>
        <p:spPr>
          <a:xfrm>
            <a:off x="1641933" y="1068573"/>
            <a:ext cx="2967672" cy="3773569"/>
          </a:xfrm>
          <a:prstGeom prst="rect">
            <a:avLst/>
          </a:prstGeom>
        </p:spPr>
      </p:pic>
      <p:sp>
        <p:nvSpPr>
          <p:cNvPr id="2" name="Slide Number Placeholder 1">
            <a:extLst>
              <a:ext uri="{FF2B5EF4-FFF2-40B4-BE49-F238E27FC236}">
                <a16:creationId xmlns:a16="http://schemas.microsoft.com/office/drawing/2014/main" id="{7D1FC4A6-46C5-4E30-9AAA-76FC2735ECF2}"/>
              </a:ext>
            </a:extLst>
          </p:cNvPr>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9679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46921E-A5CD-4AA1-B79D-2FB8E462DDDD}"/>
              </a:ext>
            </a:extLst>
          </p:cNvPr>
          <p:cNvSpPr/>
          <p:nvPr/>
        </p:nvSpPr>
        <p:spPr>
          <a:xfrm>
            <a:off x="2617609" y="867719"/>
            <a:ext cx="6219972"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400" b="1" dirty="0">
                <a:ln/>
                <a:solidFill>
                  <a:schemeClr val="accent3"/>
                </a:solidFill>
              </a:rPr>
              <a:t>The Fuzzy PI controller</a:t>
            </a:r>
            <a:endParaRPr lang="en-IN" sz="4400" dirty="0"/>
          </a:p>
        </p:txBody>
      </p:sp>
      <p:pic>
        <p:nvPicPr>
          <p:cNvPr id="7" name="Picture 6">
            <a:extLst>
              <a:ext uri="{FF2B5EF4-FFF2-40B4-BE49-F238E27FC236}">
                <a16:creationId xmlns:a16="http://schemas.microsoft.com/office/drawing/2014/main" id="{5CA7B6F8-A140-4FE0-904E-7C546BEFCFFC}"/>
              </a:ext>
            </a:extLst>
          </p:cNvPr>
          <p:cNvPicPr>
            <a:picLocks noChangeAspect="1"/>
          </p:cNvPicPr>
          <p:nvPr/>
        </p:nvPicPr>
        <p:blipFill>
          <a:blip r:embed="rId2"/>
          <a:stretch>
            <a:fillRect/>
          </a:stretch>
        </p:blipFill>
        <p:spPr>
          <a:xfrm>
            <a:off x="1233487" y="2298188"/>
            <a:ext cx="9725025" cy="4067175"/>
          </a:xfrm>
          <a:prstGeom prst="rect">
            <a:avLst/>
          </a:prstGeom>
        </p:spPr>
      </p:pic>
      <p:sp>
        <p:nvSpPr>
          <p:cNvPr id="2" name="TextBox 1">
            <a:extLst>
              <a:ext uri="{FF2B5EF4-FFF2-40B4-BE49-F238E27FC236}">
                <a16:creationId xmlns:a16="http://schemas.microsoft.com/office/drawing/2014/main" id="{A4E7DE1F-EF4F-47BC-AE20-FA9495CBA9A8}"/>
              </a:ext>
            </a:extLst>
          </p:cNvPr>
          <p:cNvSpPr txBox="1"/>
          <p:nvPr/>
        </p:nvSpPr>
        <p:spPr>
          <a:xfrm>
            <a:off x="755009" y="1928856"/>
            <a:ext cx="9823508" cy="369332"/>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Fuzzy PI controller is a rule based digital controller</a:t>
            </a:r>
            <a:endParaRPr lang="en-IN" dirty="0" err="1"/>
          </a:p>
        </p:txBody>
      </p:sp>
      <p:sp>
        <p:nvSpPr>
          <p:cNvPr id="3" name="TextBox 2">
            <a:extLst>
              <a:ext uri="{FF2B5EF4-FFF2-40B4-BE49-F238E27FC236}">
                <a16:creationId xmlns:a16="http://schemas.microsoft.com/office/drawing/2014/main" id="{0822068A-808A-4FDE-B7A6-B3337938AC89}"/>
              </a:ext>
            </a:extLst>
          </p:cNvPr>
          <p:cNvSpPr txBox="1"/>
          <p:nvPr/>
        </p:nvSpPr>
        <p:spPr>
          <a:xfrm>
            <a:off x="4387442" y="6273030"/>
            <a:ext cx="3657600" cy="369332"/>
          </a:xfrm>
          <a:prstGeom prst="rect">
            <a:avLst/>
          </a:prstGeom>
          <a:noFill/>
          <a:ln>
            <a:noFill/>
          </a:ln>
        </p:spPr>
        <p:txBody>
          <a:bodyPr wrap="square" rtlCol="0">
            <a:spAutoFit/>
          </a:bodyPr>
          <a:lstStyle/>
          <a:p>
            <a:r>
              <a:rPr lang="en-US" b="1" dirty="0"/>
              <a:t>Figure 1: Fuzzy PI control system</a:t>
            </a:r>
            <a:endParaRPr lang="en-IN" b="1" dirty="0" err="1"/>
          </a:p>
        </p:txBody>
      </p:sp>
      <p:sp>
        <p:nvSpPr>
          <p:cNvPr id="5" name="Slide Number Placeholder 4">
            <a:extLst>
              <a:ext uri="{FF2B5EF4-FFF2-40B4-BE49-F238E27FC236}">
                <a16:creationId xmlns:a16="http://schemas.microsoft.com/office/drawing/2014/main" id="{46F71ACC-E0A5-4CEF-9774-8E45AED13A31}"/>
              </a:ext>
            </a:extLst>
          </p:cNvPr>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00953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2BAC3B-5259-433A-BC61-BBE6FA317C8C}"/>
                  </a:ext>
                </a:extLst>
              </p:cNvPr>
              <p:cNvSpPr txBox="1"/>
              <p:nvPr/>
            </p:nvSpPr>
            <p:spPr>
              <a:xfrm>
                <a:off x="546682" y="1233182"/>
                <a:ext cx="11098635" cy="5293757"/>
              </a:xfrm>
              <a:prstGeom prst="rect">
                <a:avLst/>
              </a:prstGeom>
              <a:noFill/>
              <a:ln>
                <a:noFill/>
              </a:ln>
            </p:spPr>
            <p:txBody>
              <a:bodyPr wrap="square" rtlCol="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Figure 1</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u(nT) = u(nT-T)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𝑈</m:t>
                        </m:r>
                      </m:sub>
                    </m:sSub>
                    <m:r>
                      <a:rPr lang="en-IN" sz="2000" i="1" dirty="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rPr>
                      <m:t>𝑢</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𝑛𝑇</m:t>
                        </m:r>
                      </m:e>
                    </m:d>
                  </m:oMath>
                </a14:m>
                <a:r>
                  <a:rPr lang="en-US" sz="2000" b="0" dirty="0">
                    <a:latin typeface="Times New Roman" panose="02020603050405020304" pitchFamily="18" charset="0"/>
                    <a:ea typeface="Cambria Math" panose="02040503050406030204" pitchFamily="18" charset="0"/>
                  </a:rPr>
                  <a:t> …(1)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where…</a:t>
                </a:r>
              </a:p>
              <a:p>
                <a:r>
                  <a:rPr lang="en-IN" sz="2000" dirty="0">
                    <a:latin typeface="Times New Roman" panose="02020603050405020304" pitchFamily="18" charset="0"/>
                    <a:cs typeface="Times New Roman" panose="02020603050405020304" pitchFamily="18" charset="0"/>
                  </a:rPr>
                  <a:t>		</a:t>
                </a: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𝑈</m:t>
                        </m:r>
                      </m:sub>
                    </m:sSub>
                  </m:oMath>
                </a14:m>
                <a:r>
                  <a:rPr lang="en-IN" sz="2000" dirty="0">
                    <a:latin typeface="Times New Roman" panose="02020603050405020304" pitchFamily="18" charset="0"/>
                    <a:cs typeface="Times New Roman" panose="02020603050405020304" pitchFamily="18" charset="0"/>
                  </a:rPr>
                  <a:t> is fuzzy control gain</a:t>
                </a:r>
              </a:p>
              <a:p>
                <a:r>
                  <a:rPr lang="en-IN" sz="2000" dirty="0">
                    <a:latin typeface="Times New Roman" panose="02020603050405020304" pitchFamily="18" charset="0"/>
                    <a:cs typeface="Times New Roman" panose="02020603050405020304" pitchFamily="18" charset="0"/>
                  </a:rPr>
                  <a:t>		</a:t>
                </a:r>
                <a:r>
                  <a:rPr lang="en-US" sz="2000" dirty="0">
                    <a:ea typeface="Cambria Math" panose="02040503050406030204" pitchFamily="18" charset="0"/>
                  </a:rPr>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𝑢</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𝑛𝑇</m:t>
                        </m:r>
                      </m:e>
                    </m:d>
                  </m:oMath>
                </a14:m>
                <a:r>
                  <a:rPr lang="en-IN" sz="2000" dirty="0">
                    <a:latin typeface="Times New Roman" panose="02020603050405020304" pitchFamily="18" charset="0"/>
                    <a:cs typeface="Times New Roman" panose="02020603050405020304" pitchFamily="18" charset="0"/>
                  </a:rPr>
                  <a:t> is incremental control output of fuzzy controller</a:t>
                </a:r>
              </a:p>
              <a:p>
                <a:r>
                  <a:rPr lang="en-IN" sz="2000" dirty="0">
                    <a:latin typeface="Times New Roman" panose="02020603050405020304" pitchFamily="18" charset="0"/>
                    <a:cs typeface="Times New Roman" panose="02020603050405020304" pitchFamily="18" charset="0"/>
                  </a:rPr>
                  <a:t>		 In general u(0) = 0</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1. Fuzzification</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2. Fuzzy control rules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3. Defuzzification</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B62BAC3B-5259-433A-BC61-BBE6FA317C8C}"/>
                  </a:ext>
                </a:extLst>
              </p:cNvPr>
              <p:cNvSpPr txBox="1">
                <a:spLocks noRot="1" noChangeAspect="1" noMove="1" noResize="1" noEditPoints="1" noAdjustHandles="1" noChangeArrowheads="1" noChangeShapeType="1" noTextEdit="1"/>
              </p:cNvSpPr>
              <p:nvPr/>
            </p:nvSpPr>
            <p:spPr>
              <a:xfrm>
                <a:off x="546682" y="1233182"/>
                <a:ext cx="11098635" cy="5293757"/>
              </a:xfrm>
              <a:prstGeom prst="rect">
                <a:avLst/>
              </a:prstGeom>
              <a:blipFill>
                <a:blip r:embed="rId2"/>
                <a:stretch>
                  <a:fillRect l="-769"/>
                </a:stretch>
              </a:blipFill>
              <a:ln>
                <a:noFill/>
              </a:ln>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F460331-E988-45EA-88B3-8BB50818F420}"/>
              </a:ext>
            </a:extLst>
          </p:cNvPr>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41530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520FB6-F465-4F34-BCAA-473A040B10B8}"/>
              </a:ext>
            </a:extLst>
          </p:cNvPr>
          <p:cNvPicPr>
            <a:picLocks noChangeAspect="1"/>
          </p:cNvPicPr>
          <p:nvPr/>
        </p:nvPicPr>
        <p:blipFill rotWithShape="1">
          <a:blip r:embed="rId2"/>
          <a:srcRect b="52552"/>
          <a:stretch/>
        </p:blipFill>
        <p:spPr>
          <a:xfrm>
            <a:off x="1661435" y="843288"/>
            <a:ext cx="8388161" cy="2965313"/>
          </a:xfrm>
          <a:prstGeom prst="rect">
            <a:avLst/>
          </a:prstGeom>
        </p:spPr>
      </p:pic>
      <p:sp>
        <p:nvSpPr>
          <p:cNvPr id="6" name="TextBox 5">
            <a:extLst>
              <a:ext uri="{FF2B5EF4-FFF2-40B4-BE49-F238E27FC236}">
                <a16:creationId xmlns:a16="http://schemas.microsoft.com/office/drawing/2014/main" id="{54B5E783-2E5F-4305-AC2B-B5C92E0B794E}"/>
              </a:ext>
            </a:extLst>
          </p:cNvPr>
          <p:cNvSpPr txBox="1"/>
          <p:nvPr/>
        </p:nvSpPr>
        <p:spPr>
          <a:xfrm>
            <a:off x="2718034" y="3808601"/>
            <a:ext cx="6274964" cy="377505"/>
          </a:xfrm>
          <a:prstGeom prst="rect">
            <a:avLst/>
          </a:prstGeom>
          <a:noFill/>
          <a:ln>
            <a:noFill/>
          </a:ln>
        </p:spPr>
        <p:txBody>
          <a:bodyPr wrap="square" rtlCol="0">
            <a:spAutoFit/>
          </a:bodyPr>
          <a:lstStyle/>
          <a:p>
            <a:r>
              <a:rPr lang="en-US" b="1" dirty="0"/>
              <a:t>Figure 2: Input membership functions for the PI controller</a:t>
            </a:r>
            <a:endParaRPr lang="en-IN" b="1" dirty="0" err="1"/>
          </a:p>
        </p:txBody>
      </p:sp>
      <p:sp>
        <p:nvSpPr>
          <p:cNvPr id="7" name="TextBox 6">
            <a:extLst>
              <a:ext uri="{FF2B5EF4-FFF2-40B4-BE49-F238E27FC236}">
                <a16:creationId xmlns:a16="http://schemas.microsoft.com/office/drawing/2014/main" id="{BA70AD20-0370-4BBE-887D-E2630875CCD5}"/>
              </a:ext>
            </a:extLst>
          </p:cNvPr>
          <p:cNvSpPr txBox="1"/>
          <p:nvPr/>
        </p:nvSpPr>
        <p:spPr>
          <a:xfrm>
            <a:off x="855677" y="4723002"/>
            <a:ext cx="9664117" cy="1477328"/>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The Fuzzy controller here employs two inputs:</a:t>
            </a:r>
            <a:br>
              <a:rPr lang="en-IN" dirty="0"/>
            </a:br>
            <a:br>
              <a:rPr lang="en-IN" dirty="0"/>
            </a:br>
            <a:r>
              <a:rPr lang="en-IN" dirty="0"/>
              <a:t>1. Error signal, e(nT)</a:t>
            </a:r>
            <a:br>
              <a:rPr lang="en-IN" dirty="0"/>
            </a:br>
            <a:br>
              <a:rPr lang="en-US" dirty="0"/>
            </a:br>
            <a:r>
              <a:rPr lang="en-US" dirty="0"/>
              <a:t>2. Rate of change of error signal, r(nT)</a:t>
            </a:r>
            <a:endParaRPr lang="en-IN" dirty="0"/>
          </a:p>
        </p:txBody>
      </p:sp>
      <p:sp>
        <p:nvSpPr>
          <p:cNvPr id="2" name="Slide Number Placeholder 1">
            <a:extLst>
              <a:ext uri="{FF2B5EF4-FFF2-40B4-BE49-F238E27FC236}">
                <a16:creationId xmlns:a16="http://schemas.microsoft.com/office/drawing/2014/main" id="{90F9035A-1FEB-418D-AB28-8A03FBBF4B6E}"/>
              </a:ext>
            </a:extLst>
          </p:cNvPr>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32447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302AF0-A656-4026-B21C-E34C89435112}"/>
              </a:ext>
            </a:extLst>
          </p:cNvPr>
          <p:cNvPicPr>
            <a:picLocks noChangeAspect="1"/>
          </p:cNvPicPr>
          <p:nvPr/>
        </p:nvPicPr>
        <p:blipFill rotWithShape="1">
          <a:blip r:embed="rId2"/>
          <a:srcRect t="57165"/>
          <a:stretch/>
        </p:blipFill>
        <p:spPr>
          <a:xfrm>
            <a:off x="1393402" y="1040234"/>
            <a:ext cx="9153525" cy="2921291"/>
          </a:xfrm>
          <a:prstGeom prst="rect">
            <a:avLst/>
          </a:prstGeom>
        </p:spPr>
      </p:pic>
      <p:sp>
        <p:nvSpPr>
          <p:cNvPr id="3" name="TextBox 2">
            <a:extLst>
              <a:ext uri="{FF2B5EF4-FFF2-40B4-BE49-F238E27FC236}">
                <a16:creationId xmlns:a16="http://schemas.microsoft.com/office/drawing/2014/main" id="{6F2F0228-C9EC-422F-8582-0D9B1ADD475F}"/>
              </a:ext>
            </a:extLst>
          </p:cNvPr>
          <p:cNvSpPr txBox="1"/>
          <p:nvPr/>
        </p:nvSpPr>
        <p:spPr>
          <a:xfrm>
            <a:off x="2709645" y="4083505"/>
            <a:ext cx="6929306" cy="369332"/>
          </a:xfrm>
          <a:prstGeom prst="rect">
            <a:avLst/>
          </a:prstGeom>
          <a:noFill/>
          <a:ln>
            <a:noFill/>
          </a:ln>
        </p:spPr>
        <p:txBody>
          <a:bodyPr wrap="square" rtlCol="0">
            <a:spAutoFit/>
          </a:bodyPr>
          <a:lstStyle/>
          <a:p>
            <a:r>
              <a:rPr lang="en-US" b="1" dirty="0"/>
              <a:t>Figure 3: The output membership functions for the PI controller</a:t>
            </a:r>
            <a:endParaRPr lang="en-IN" b="1" dirty="0" err="1"/>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44C9F5-4070-44E7-811F-303CD7030ADD}"/>
                  </a:ext>
                </a:extLst>
              </p:cNvPr>
              <p:cNvSpPr txBox="1"/>
              <p:nvPr/>
            </p:nvSpPr>
            <p:spPr>
              <a:xfrm>
                <a:off x="855677" y="4723002"/>
                <a:ext cx="9664117" cy="1477328"/>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The Fuzzy controller has a single output :</a:t>
                </a:r>
                <a:br>
                  <a:rPr lang="en-IN" dirty="0"/>
                </a:br>
                <a:br>
                  <a:rPr lang="en-IN" dirty="0"/>
                </a:br>
                <a:r>
                  <a:rPr lang="en-IN" dirty="0"/>
                  <a:t>Incremental Control output (</a:t>
                </a:r>
                <a14:m>
                  <m:oMath xmlns:m="http://schemas.openxmlformats.org/officeDocument/2006/math">
                    <m:r>
                      <a:rPr lang="en-IN" i="1" dirty="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oMath>
                </a14:m>
                <a:r>
                  <a:rPr lang="en-IN" sz="1800" dirty="0">
                    <a:cs typeface="Times New Roman" panose="02020603050405020304" pitchFamily="18" charset="0"/>
                  </a:rPr>
                  <a:t>)</a:t>
                </a:r>
              </a:p>
              <a:p>
                <a:pPr marL="285750" indent="-285750">
                  <a:buFont typeface="Wingdings" panose="05000000000000000000" pitchFamily="2" charset="2"/>
                  <a:buChar char="Ø"/>
                </a:pPr>
                <a:endParaRPr lang="en-IN" dirty="0">
                  <a:cs typeface="Times New Roman" panose="02020603050405020304" pitchFamily="18" charset="0"/>
                </a:endParaRPr>
              </a:p>
              <a:p>
                <a:pPr marL="285750" indent="-285750">
                  <a:buFont typeface="Wingdings" panose="05000000000000000000" pitchFamily="2" charset="2"/>
                  <a:buChar char="Ø"/>
                </a:pPr>
                <a:r>
                  <a:rPr lang="en-IN" dirty="0">
                    <a:cs typeface="Times New Roman" panose="02020603050405020304" pitchFamily="18" charset="0"/>
                  </a:rPr>
                  <a:t>In Figure 2 and 3 , L and H are positive and for convenience it is set as L=H</a:t>
                </a:r>
                <a:endParaRPr lang="en-IN" dirty="0"/>
              </a:p>
            </p:txBody>
          </p:sp>
        </mc:Choice>
        <mc:Fallback xmlns="">
          <p:sp>
            <p:nvSpPr>
              <p:cNvPr id="4" name="TextBox 3">
                <a:extLst>
                  <a:ext uri="{FF2B5EF4-FFF2-40B4-BE49-F238E27FC236}">
                    <a16:creationId xmlns:a16="http://schemas.microsoft.com/office/drawing/2014/main" id="{CD44C9F5-4070-44E7-811F-303CD7030ADD}"/>
                  </a:ext>
                </a:extLst>
              </p:cNvPr>
              <p:cNvSpPr txBox="1">
                <a:spLocks noRot="1" noChangeAspect="1" noMove="1" noResize="1" noEditPoints="1" noAdjustHandles="1" noChangeArrowheads="1" noChangeShapeType="1" noTextEdit="1"/>
              </p:cNvSpPr>
              <p:nvPr/>
            </p:nvSpPr>
            <p:spPr>
              <a:xfrm>
                <a:off x="855677" y="4723002"/>
                <a:ext cx="9664117" cy="1477328"/>
              </a:xfrm>
              <a:prstGeom prst="rect">
                <a:avLst/>
              </a:prstGeom>
              <a:blipFill>
                <a:blip r:embed="rId3"/>
                <a:stretch>
                  <a:fillRect l="-378" t="-2479" b="-5785"/>
                </a:stretch>
              </a:blipFill>
              <a:ln>
                <a:noFill/>
              </a:ln>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738AF876-AFBE-4418-83DC-33D738E44FAC}"/>
              </a:ext>
            </a:extLst>
          </p:cNvPr>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5550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C4A758-CF11-4556-A8D9-61DDD899CBCF}"/>
                  </a:ext>
                </a:extLst>
              </p:cNvPr>
              <p:cNvSpPr txBox="1"/>
              <p:nvPr/>
            </p:nvSpPr>
            <p:spPr>
              <a:xfrm>
                <a:off x="620785" y="1166070"/>
                <a:ext cx="10494628" cy="5035930"/>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Using the chosen membership functions in Figure 2 and 3, The following control rules are designed for controller</a:t>
                </a:r>
              </a:p>
              <a:p>
                <a:pPr marL="285750" indent="-285750">
                  <a:buFont typeface="Wingdings" panose="05000000000000000000" pitchFamily="2" charset="2"/>
                  <a:buChar char="Ø"/>
                </a:pPr>
                <a:endParaRPr lang="en-US" dirty="0"/>
              </a:p>
              <a:p>
                <a:pPr>
                  <a:lnSpc>
                    <a:spcPct val="150000"/>
                  </a:lnSpc>
                </a:pPr>
                <a:r>
                  <a:rPr lang="en-US" dirty="0"/>
                  <a:t>	</a:t>
                </a:r>
                <a:br>
                  <a:rPr lang="en-US" dirty="0"/>
                </a:br>
                <a:r>
                  <a:rPr lang="en-US" dirty="0"/>
                  <a:t>	(R1)   If e = e.n  AND  r = r.n   Then PI Output = o.n</a:t>
                </a:r>
                <a:br>
                  <a:rPr lang="en-US" dirty="0"/>
                </a:br>
                <a:r>
                  <a:rPr lang="en-US" dirty="0"/>
                  <a:t>	(R2)   If e = e.n  AND  r = r.p   Then PI Output = o.z</a:t>
                </a:r>
                <a:br>
                  <a:rPr lang="en-IN" dirty="0"/>
                </a:br>
                <a:r>
                  <a:rPr lang="en-IN" dirty="0"/>
                  <a:t>	</a:t>
                </a:r>
                <a:r>
                  <a:rPr lang="en-US" dirty="0"/>
                  <a:t>(R3)   If e = e.p  AND  r = r.n   Then PI Output = o.z</a:t>
                </a:r>
                <a:br>
                  <a:rPr lang="en-IN" dirty="0"/>
                </a:br>
                <a:r>
                  <a:rPr lang="en-IN" dirty="0"/>
                  <a:t>	</a:t>
                </a:r>
                <a:r>
                  <a:rPr lang="en-US" dirty="0"/>
                  <a:t>(R4)   If e = e.p  AND  r = r.p   Then PI Output = </a:t>
                </a:r>
                <a:r>
                  <a:rPr lang="en-US" dirty="0" err="1"/>
                  <a:t>o.p</a:t>
                </a:r>
                <a:r>
                  <a:rPr lang="en-US" dirty="0"/>
                  <a:t>  …(2)</a:t>
                </a:r>
              </a:p>
              <a:p>
                <a:pPr>
                  <a:lnSpc>
                    <a:spcPct val="150000"/>
                  </a:lnSpc>
                </a:pPr>
                <a:endParaRPr lang="en-US" dirty="0"/>
              </a:p>
              <a:p>
                <a:pPr marL="285750" indent="-285750">
                  <a:lnSpc>
                    <a:spcPct val="150000"/>
                  </a:lnSpc>
                  <a:buFont typeface="Wingdings" panose="05000000000000000000" pitchFamily="2" charset="2"/>
                  <a:buChar char="Ø"/>
                </a:pPr>
                <a:r>
                  <a:rPr lang="en-US" dirty="0"/>
                  <a:t>For Rule 1, condition e.n (the error is negative) implies the system output y is above set point,</a:t>
                </a:r>
                <a:br>
                  <a:rPr lang="en-US" dirty="0"/>
                </a:br>
                <a:r>
                  <a:rPr lang="en-US" dirty="0"/>
                  <a:t>and r.n (rate of error is negative) implies </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smtClean="0">
                            <a:latin typeface="Cambria Math" panose="02040503050406030204" pitchFamily="18" charset="0"/>
                          </a:rPr>
                          <m:t>𝑦</m:t>
                        </m:r>
                      </m:e>
                    </m:acc>
                  </m:oMath>
                </a14:m>
                <a:r>
                  <a:rPr lang="en-US" dirty="0"/>
                  <a:t> &gt; 0 (the controller in previous step is driving the system output upward), Hence we set</a:t>
                </a:r>
                <a14:m>
                  <m:oMath xmlns:m="http://schemas.openxmlformats.org/officeDocument/2006/math">
                    <m:r>
                      <a:rPr lang="en-US" b="0" i="0" dirty="0" smtClean="0">
                        <a:latin typeface="Cambria Math" panose="02040503050406030204" pitchFamily="18" charset="0"/>
                        <a:ea typeface="Cambria Math" panose="02040503050406030204" pitchFamily="18" charset="0"/>
                        <a:cs typeface="Times New Roman" panose="02020603050405020304" pitchFamily="18" charset="0"/>
                      </a:rPr>
                      <m:t>  </m:t>
                    </m:r>
                    <m:r>
                      <a:rPr lang="en-IN" i="1" dirty="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oMath>
                </a14:m>
                <a:r>
                  <a:rPr lang="en-US" dirty="0"/>
                  <a:t> to be negative in order to remain system upward.</a:t>
                </a:r>
              </a:p>
              <a:p>
                <a:pPr marL="285750" indent="-285750">
                  <a:lnSpc>
                    <a:spcPct val="150000"/>
                  </a:lnSpc>
                  <a:buFont typeface="Wingdings" panose="05000000000000000000" pitchFamily="2" charset="2"/>
                  <a:buChar char="Ø"/>
                </a:pPr>
                <a:r>
                  <a:rPr lang="en-US" dirty="0"/>
                  <a:t>Similarly for Rule 2,3 and 4.</a:t>
                </a:r>
              </a:p>
            </p:txBody>
          </p:sp>
        </mc:Choice>
        <mc:Fallback xmlns="">
          <p:sp>
            <p:nvSpPr>
              <p:cNvPr id="2" name="TextBox 1">
                <a:extLst>
                  <a:ext uri="{FF2B5EF4-FFF2-40B4-BE49-F238E27FC236}">
                    <a16:creationId xmlns:a16="http://schemas.microsoft.com/office/drawing/2014/main" id="{65C4A758-CF11-4556-A8D9-61DDD899CBCF}"/>
                  </a:ext>
                </a:extLst>
              </p:cNvPr>
              <p:cNvSpPr txBox="1">
                <a:spLocks noRot="1" noChangeAspect="1" noMove="1" noResize="1" noEditPoints="1" noAdjustHandles="1" noChangeArrowheads="1" noChangeShapeType="1" noTextEdit="1"/>
              </p:cNvSpPr>
              <p:nvPr/>
            </p:nvSpPr>
            <p:spPr>
              <a:xfrm>
                <a:off x="620785" y="1166070"/>
                <a:ext cx="10494628" cy="5035930"/>
              </a:xfrm>
              <a:prstGeom prst="rect">
                <a:avLst/>
              </a:prstGeom>
              <a:blipFill>
                <a:blip r:embed="rId2"/>
                <a:stretch>
                  <a:fillRect l="-407" t="-605" r="-349" b="-969"/>
                </a:stretch>
              </a:blipFill>
              <a:ln>
                <a:noFill/>
              </a:ln>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A9A82921-BFC9-4FCD-BCB0-BF497A8F2AA4}"/>
              </a:ext>
            </a:extLst>
          </p:cNvPr>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77976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581D0C-568A-4B3D-A102-33553BB93170}"/>
                  </a:ext>
                </a:extLst>
              </p:cNvPr>
              <p:cNvSpPr txBox="1"/>
              <p:nvPr/>
            </p:nvSpPr>
            <p:spPr>
              <a:xfrm>
                <a:off x="771787" y="1157681"/>
                <a:ext cx="10905688" cy="5469190"/>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dirty="0"/>
                  <a:t>The Formula that is used to defuzzify the incremental control of the fuzzy control law is as follows…</a:t>
                </a:r>
              </a:p>
              <a:p>
                <a:endParaRPr lang="en-US" dirty="0"/>
              </a:p>
              <a:p>
                <a:pPr algn="ctr"/>
                <a:endParaRPr lang="en-US" dirty="0"/>
              </a:p>
              <a:p>
                <a:pPr algn="ctr"/>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𝑛𝑇</m:t>
                        </m:r>
                      </m:e>
                    </m:d>
                  </m:oMath>
                </a14:m>
                <a:r>
                  <a:rPr lang="en-US" dirty="0"/>
                  <a:t>=</a:t>
                </a:r>
                <a14:m>
                  <m:oMath xmlns:m="http://schemas.openxmlformats.org/officeDocument/2006/math">
                    <m:f>
                      <m:fPr>
                        <m:ctrlPr>
                          <a:rPr lang="en-US" sz="2000" i="1" dirty="0" smtClean="0">
                            <a:latin typeface="Cambria Math" panose="02040503050406030204" pitchFamily="18" charset="0"/>
                          </a:rPr>
                        </m:ctrlPr>
                      </m:fPr>
                      <m:num>
                        <m:nary>
                          <m:naryPr>
                            <m:chr m:val="∑"/>
                            <m:subHide m:val="on"/>
                            <m:supHide m:val="on"/>
                            <m:ctrlPr>
                              <a:rPr lang="en-US" sz="2000" i="1" dirty="0" smtClean="0">
                                <a:latin typeface="Cambria Math" panose="02040503050406030204" pitchFamily="18" charset="0"/>
                              </a:rPr>
                            </m:ctrlPr>
                          </m:naryPr>
                          <m:sub/>
                          <m:sup/>
                          <m:e>
                            <m:r>
                              <a:rPr lang="en-US" sz="2000" b="0" i="1" dirty="0" smtClean="0">
                                <a:latin typeface="Cambria Math" panose="02040503050406030204" pitchFamily="18" charset="0"/>
                              </a:rPr>
                              <m:t>{</m:t>
                            </m:r>
                            <m:r>
                              <a:rPr lang="en-US" sz="2000" b="0" i="1" dirty="0" smtClean="0">
                                <a:latin typeface="Cambria Math" panose="02040503050406030204" pitchFamily="18" charset="0"/>
                              </a:rPr>
                              <m:t>𝑚𝑒𝑚𝑏𝑒𝑟𝑠h𝑖𝑝</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𝑜𝑓</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𝑖𝑛𝑝𝑢𝑡</m:t>
                            </m:r>
                            <m:r>
                              <a:rPr lang="en-US" sz="2000" b="0" i="1" dirty="0" smtClean="0">
                                <a:latin typeface="Cambria Math" panose="02040503050406030204" pitchFamily="18" charset="0"/>
                              </a:rPr>
                              <m:t>}</m:t>
                            </m:r>
                          </m:e>
                        </m:nary>
                      </m:num>
                      <m:den>
                        <m:nary>
                          <m:naryPr>
                            <m:chr m:val="∑"/>
                            <m:subHide m:val="on"/>
                            <m:supHide m:val="on"/>
                            <m:ctrlPr>
                              <a:rPr lang="en-US" sz="2000" i="1" dirty="0">
                                <a:latin typeface="Cambria Math" panose="02040503050406030204" pitchFamily="18" charset="0"/>
                              </a:rPr>
                            </m:ctrlPr>
                          </m:naryPr>
                          <m:sub/>
                          <m:sup/>
                          <m:e>
                            <m:r>
                              <a:rPr lang="en-US" sz="2000" i="1" dirty="0">
                                <a:latin typeface="Cambria Math" panose="02040503050406030204" pitchFamily="18" charset="0"/>
                              </a:rPr>
                              <m:t>{</m:t>
                            </m:r>
                            <m:r>
                              <a:rPr lang="en-US" sz="2000" i="1" dirty="0">
                                <a:latin typeface="Cambria Math" panose="02040503050406030204" pitchFamily="18" charset="0"/>
                              </a:rPr>
                              <m:t>𝑚𝑒𝑚𝑏𝑒𝑟𝑠h𝑖𝑝</m:t>
                            </m:r>
                            <m:r>
                              <a:rPr lang="en-US" sz="2000" i="1" dirty="0">
                                <a:latin typeface="Cambria Math" panose="02040503050406030204" pitchFamily="18" charset="0"/>
                              </a:rPr>
                              <m:t> </m:t>
                            </m:r>
                            <m:r>
                              <a:rPr lang="en-US" sz="2000" i="1" dirty="0">
                                <a:latin typeface="Cambria Math" panose="02040503050406030204" pitchFamily="18" charset="0"/>
                              </a:rPr>
                              <m:t>𝑜𝑓</m:t>
                            </m:r>
                            <m:r>
                              <a:rPr lang="en-US" sz="2000" i="1" dirty="0">
                                <a:latin typeface="Cambria Math" panose="02040503050406030204" pitchFamily="18" charset="0"/>
                              </a:rPr>
                              <m:t> </m:t>
                            </m:r>
                            <m:r>
                              <a:rPr lang="en-US" sz="2000" b="0" i="1" dirty="0" smtClean="0">
                                <a:latin typeface="Cambria Math" panose="02040503050406030204" pitchFamily="18" charset="0"/>
                              </a:rPr>
                              <m:t>𝑜𝑢𝑡</m:t>
                            </m:r>
                            <m:r>
                              <a:rPr lang="en-US" sz="2000" i="1" dirty="0">
                                <a:latin typeface="Cambria Math" panose="02040503050406030204" pitchFamily="18" charset="0"/>
                              </a:rPr>
                              <m:t>𝑝𝑢𝑡</m:t>
                            </m:r>
                            <m:r>
                              <a:rPr lang="en-US" sz="2000" i="1" dirty="0">
                                <a:latin typeface="Cambria Math" panose="02040503050406030204" pitchFamily="18" charset="0"/>
                              </a:rPr>
                              <m:t>}</m:t>
                            </m:r>
                          </m:e>
                        </m:nary>
                      </m:den>
                    </m:f>
                  </m:oMath>
                </a14:m>
                <a:r>
                  <a:rPr lang="en-US" dirty="0"/>
                  <a:t>x{Output corresponding to the membership of input} …(3)</a:t>
                </a:r>
              </a:p>
              <a:p>
                <a:pPr marL="285750" indent="-285750">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dirty="0"/>
                  <a:t>For the Fuzzy PI controller, the value ranges of inputs(the error and the rate of change of the error) are decomposed into twenty adjacent input combination(IC) regions</a:t>
                </a: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dirty="0"/>
                  <a:t>We put the membership function of the error signal (given in Figure 2) over the horizontal </a:t>
                </a:r>
                <a14:m>
                  <m:oMath xmlns:m="http://schemas.openxmlformats.org/officeDocument/2006/math">
                    <m:sSub>
                      <m:sSubPr>
                        <m:ctrlPr>
                          <a:rPr lang="en-US" i="1" smtClean="0">
                            <a:latin typeface="Cambria Math" panose="02040503050406030204" pitchFamily="18" charset="0"/>
                          </a:rPr>
                        </m:ctrlPr>
                      </m:sSubPr>
                      <m:e>
                        <m:r>
                          <m:rPr>
                            <m:nor/>
                          </m:rPr>
                          <a:rPr lang="en-US" dirty="0"/>
                          <m:t>K</m:t>
                        </m:r>
                      </m:e>
                      <m:sub>
                        <m:r>
                          <a:rPr lang="en-US" b="0" i="1" smtClean="0">
                            <a:latin typeface="Cambria Math" panose="02040503050406030204" pitchFamily="18" charset="0"/>
                          </a:rPr>
                          <m:t>𝑖𝑑</m:t>
                        </m:r>
                      </m:sub>
                    </m:sSub>
                  </m:oMath>
                </a14:m>
                <a:r>
                  <a:rPr lang="en-US" dirty="0"/>
                  <a:t>e(nT) axis of Figure 4, </a:t>
                </a:r>
                <a:br>
                  <a:rPr lang="en-US" dirty="0"/>
                </a:br>
                <a:r>
                  <a:rPr lang="en-US" dirty="0"/>
                  <a:t>and put the membership function of the rate of change of the error signal (given by the same curves in Figure 2) over the vertical </a:t>
                </a:r>
                <a14:m>
                  <m:oMath xmlns:m="http://schemas.openxmlformats.org/officeDocument/2006/math">
                    <m:sSub>
                      <m:sSubPr>
                        <m:ctrlPr>
                          <a:rPr lang="en-US" i="1">
                            <a:latin typeface="Cambria Math" panose="02040503050406030204" pitchFamily="18" charset="0"/>
                          </a:rPr>
                        </m:ctrlPr>
                      </m:sSubPr>
                      <m:e>
                        <m:r>
                          <m:rPr>
                            <m:nor/>
                          </m:rPr>
                          <a:rPr lang="en-US" dirty="0"/>
                          <m:t>K</m:t>
                        </m:r>
                      </m:e>
                      <m:sub>
                        <m:r>
                          <a:rPr lang="en-US" b="0" i="1" dirty="0" smtClean="0">
                            <a:latin typeface="Cambria Math" panose="02040503050406030204" pitchFamily="18" charset="0"/>
                          </a:rPr>
                          <m:t>𝑝</m:t>
                        </m:r>
                        <m:r>
                          <a:rPr lang="en-US" i="1">
                            <a:latin typeface="Cambria Math" panose="02040503050406030204" pitchFamily="18" charset="0"/>
                          </a:rPr>
                          <m:t>𝑑</m:t>
                        </m:r>
                      </m:sub>
                    </m:sSub>
                    <m:r>
                      <m:rPr>
                        <m:sty m:val="p"/>
                      </m:rPr>
                      <a:rPr lang="en-US" b="0" i="0" smtClean="0">
                        <a:latin typeface="Cambria Math" panose="02040503050406030204" pitchFamily="18" charset="0"/>
                      </a:rPr>
                      <m:t>r</m:t>
                    </m:r>
                  </m:oMath>
                </a14:m>
                <a:r>
                  <a:rPr lang="en-US" dirty="0"/>
                  <a:t>(nT) axis of Figure 4.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algn="ctr"/>
                <a:endParaRPr lang="en-IN" dirty="0"/>
              </a:p>
            </p:txBody>
          </p:sp>
        </mc:Choice>
        <mc:Fallback xmlns="">
          <p:sp>
            <p:nvSpPr>
              <p:cNvPr id="2" name="TextBox 1">
                <a:extLst>
                  <a:ext uri="{FF2B5EF4-FFF2-40B4-BE49-F238E27FC236}">
                    <a16:creationId xmlns:a16="http://schemas.microsoft.com/office/drawing/2014/main" id="{60581D0C-568A-4B3D-A102-33553BB93170}"/>
                  </a:ext>
                </a:extLst>
              </p:cNvPr>
              <p:cNvSpPr txBox="1">
                <a:spLocks noRot="1" noChangeAspect="1" noMove="1" noResize="1" noEditPoints="1" noAdjustHandles="1" noChangeArrowheads="1" noChangeShapeType="1" noTextEdit="1"/>
              </p:cNvSpPr>
              <p:nvPr/>
            </p:nvSpPr>
            <p:spPr>
              <a:xfrm>
                <a:off x="771787" y="1157681"/>
                <a:ext cx="10905688" cy="5469190"/>
              </a:xfrm>
              <a:prstGeom prst="rect">
                <a:avLst/>
              </a:prstGeom>
              <a:blipFill>
                <a:blip r:embed="rId2"/>
                <a:stretch>
                  <a:fillRect l="-391" t="-669" r="-56"/>
                </a:stretch>
              </a:blipFill>
              <a:ln>
                <a:noFill/>
              </a:ln>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1EE1BDC9-2777-4B11-B3C4-A71C7A2F5047}"/>
              </a:ext>
            </a:extLst>
          </p:cNvPr>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844150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659</TotalTime>
  <Words>2417</Words>
  <Application>Microsoft Office PowerPoint</Application>
  <PresentationFormat>Widescreen</PresentationFormat>
  <Paragraphs>281</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Cambria Math</vt:lpstr>
      <vt:lpstr>Century Gothic</vt:lpstr>
      <vt:lpstr>Palatino Linotype</vt:lpstr>
      <vt:lpstr>Times New Roman</vt:lpstr>
      <vt:lpstr>Wingdings</vt:lpstr>
      <vt:lpstr>Wingdings 2</vt:lpstr>
      <vt:lpstr>Presentation on brainstorming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Sai joshitha annareddy</dc:creator>
  <cp:lastModifiedBy>Sai joshitha annareddy</cp:lastModifiedBy>
  <cp:revision>19</cp:revision>
  <dcterms:created xsi:type="dcterms:W3CDTF">2022-02-10T07:09:32Z</dcterms:created>
  <dcterms:modified xsi:type="dcterms:W3CDTF">2022-02-19T05:30:13Z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