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26"/>
  </p:notesMasterIdLst>
  <p:sldIdLst>
    <p:sldId id="256" r:id="rId2"/>
    <p:sldId id="262" r:id="rId3"/>
    <p:sldId id="261" r:id="rId4"/>
    <p:sldId id="272" r:id="rId5"/>
    <p:sldId id="287" r:id="rId6"/>
    <p:sldId id="288" r:id="rId7"/>
    <p:sldId id="289" r:id="rId8"/>
    <p:sldId id="273" r:id="rId9"/>
    <p:sldId id="290" r:id="rId10"/>
    <p:sldId id="291" r:id="rId11"/>
    <p:sldId id="275" r:id="rId12"/>
    <p:sldId id="293" r:id="rId13"/>
    <p:sldId id="270" r:id="rId14"/>
    <p:sldId id="276" r:id="rId15"/>
    <p:sldId id="278" r:id="rId16"/>
    <p:sldId id="280" r:id="rId17"/>
    <p:sldId id="294" r:id="rId18"/>
    <p:sldId id="281" r:id="rId19"/>
    <p:sldId id="283" r:id="rId20"/>
    <p:sldId id="282" r:id="rId21"/>
    <p:sldId id="286" r:id="rId22"/>
    <p:sldId id="268" r:id="rId23"/>
    <p:sldId id="29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7D6FA-2154-4177-B15F-6D767CCB4680}"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01F7F-0DE4-443A-88C0-1CBD2583592D}" type="slidenum">
              <a:rPr lang="en-IN" smtClean="0"/>
              <a:t>‹#›</a:t>
            </a:fld>
            <a:endParaRPr lang="en-IN"/>
          </a:p>
        </p:txBody>
      </p:sp>
    </p:spTree>
    <p:extLst>
      <p:ext uri="{BB962C8B-B14F-4D97-AF65-F5344CB8AC3E}">
        <p14:creationId xmlns:p14="http://schemas.microsoft.com/office/powerpoint/2010/main" val="71849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BB0C3D-DFEF-4FD9-9C1E-CE3A2A2F5F92}" type="datetime1">
              <a:rPr lang="en-IN" smtClean="0"/>
              <a:t>23-03-2022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346757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C2F48-11BB-4CA1-91A1-D6D9837D5C37}"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391327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1647D9-1AED-40B8-B5E7-94D97C4DD935}"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626541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CAF7B2-F88F-482C-9C7F-330703218C78}"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437534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EB128-87AD-4A7A-9E4E-0CA9DEA638C9}"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847700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F5B70C-035B-4937-B2BA-EBDCD2DC7EA8}" type="datetime1">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238058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F1BAFE-FC98-4A57-A08F-BA4DADD39FFF}" type="datetime1">
              <a:rPr lang="en-IN" smtClean="0"/>
              <a:t>23-03-2022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99544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306D43-A67F-4871-A0CD-B2DE4A85E61D}"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075653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2840F5E-8303-468C-944B-D2086CF5242B}"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399598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5D54B-A97B-4CBC-A1EE-220C4B9E058A}"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396501" y="642387"/>
            <a:ext cx="822483" cy="395105"/>
          </a:xfrm>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61624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E8CC74-773B-4DB6-BFB8-E1BDF1528E15}"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23353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ED503-B4C0-4044-A4C8-088BC2D39236}"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54572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A4389-0D19-4F84-9DFE-DCAF4DAC0D4C}" type="datetime1">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409231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0B6C3-15A1-4420-9368-8BEE8ACB362E}" type="datetime1">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7976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0A5ED-6C99-4F44-A29C-A0B7B59E5C97}" type="datetime1">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270414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59715-2388-44CD-A29D-6A2252056B82}"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202296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309D3-FF84-4616-9967-3632625D3058}" type="datetime1">
              <a:rPr lang="en-IN" smtClean="0"/>
              <a:t>23-03-2022</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797B79-F94A-4A70-92BD-3E9D04E7B19E}" type="slidenum">
              <a:rPr lang="en-IN" smtClean="0"/>
              <a:t>‹#›</a:t>
            </a:fld>
            <a:endParaRPr lang="en-IN"/>
          </a:p>
        </p:txBody>
      </p:sp>
    </p:spTree>
    <p:extLst>
      <p:ext uri="{BB962C8B-B14F-4D97-AF65-F5344CB8AC3E}">
        <p14:creationId xmlns:p14="http://schemas.microsoft.com/office/powerpoint/2010/main" val="156725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ECAD35-14E3-438C-B8CA-14D911079359}" type="datetime1">
              <a:rPr lang="en-IN" smtClean="0"/>
              <a:t>23-03-2022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797B79-F94A-4A70-92BD-3E9D04E7B19E}" type="slidenum">
              <a:rPr lang="en-IN" smtClean="0"/>
              <a:t>‹#›</a:t>
            </a:fld>
            <a:endParaRPr lang="en-IN"/>
          </a:p>
        </p:txBody>
      </p:sp>
    </p:spTree>
    <p:extLst>
      <p:ext uri="{BB962C8B-B14F-4D97-AF65-F5344CB8AC3E}">
        <p14:creationId xmlns:p14="http://schemas.microsoft.com/office/powerpoint/2010/main" val="219148550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D3A1-862A-4B62-BB54-BB41EA8EACC8}"/>
              </a:ext>
            </a:extLst>
          </p:cNvPr>
          <p:cNvSpPr>
            <a:spLocks noGrp="1"/>
          </p:cNvSpPr>
          <p:nvPr>
            <p:ph type="ctrTitle"/>
          </p:nvPr>
        </p:nvSpPr>
        <p:spPr>
          <a:xfrm>
            <a:off x="929794" y="1406552"/>
            <a:ext cx="9439324" cy="1958085"/>
          </a:xfrm>
        </p:spPr>
        <p:txBody>
          <a:bodyPr/>
          <a:lstStyle/>
          <a:p>
            <a:r>
              <a:rPr lang="en-US" sz="4000" b="1" dirty="0"/>
              <a:t>An improved PID-type fuzzy controller employing individual fuzzy P, fuzzy I and fuzzy D controllers</a:t>
            </a:r>
            <a:endParaRPr lang="en-IN" sz="4000" b="1" dirty="0"/>
          </a:p>
        </p:txBody>
      </p:sp>
      <p:sp>
        <p:nvSpPr>
          <p:cNvPr id="4" name="TextBox 3">
            <a:extLst>
              <a:ext uri="{FF2B5EF4-FFF2-40B4-BE49-F238E27FC236}">
                <a16:creationId xmlns:a16="http://schemas.microsoft.com/office/drawing/2014/main" id="{3A1A761D-8FC6-461D-B2B1-CAA6234E7A6A}"/>
              </a:ext>
            </a:extLst>
          </p:cNvPr>
          <p:cNvSpPr txBox="1"/>
          <p:nvPr/>
        </p:nvSpPr>
        <p:spPr>
          <a:xfrm>
            <a:off x="929794" y="4239547"/>
            <a:ext cx="3748738" cy="1754326"/>
          </a:xfrm>
          <a:prstGeom prst="rect">
            <a:avLst/>
          </a:prstGeom>
          <a:noFill/>
          <a:ln>
            <a:noFill/>
          </a:ln>
        </p:spPr>
        <p:txBody>
          <a:bodyPr wrap="square" rtlCol="0">
            <a:spAutoFit/>
          </a:bodyPr>
          <a:lstStyle/>
          <a:p>
            <a:r>
              <a:rPr lang="en-US" dirty="0">
                <a:solidFill>
                  <a:schemeClr val="bg1"/>
                </a:solidFill>
              </a:rPr>
              <a:t>Presented to, </a:t>
            </a:r>
          </a:p>
          <a:p>
            <a:endParaRPr lang="en-US" dirty="0">
              <a:solidFill>
                <a:schemeClr val="bg1"/>
              </a:solidFill>
            </a:endParaRPr>
          </a:p>
          <a:p>
            <a:r>
              <a:rPr lang="en-US" dirty="0">
                <a:solidFill>
                  <a:schemeClr val="bg1"/>
                </a:solidFill>
              </a:rPr>
              <a:t>Prof. Murali Mohan Bosukonda</a:t>
            </a:r>
          </a:p>
          <a:p>
            <a:r>
              <a:rPr lang="en-US" dirty="0">
                <a:solidFill>
                  <a:schemeClr val="bg1"/>
                </a:solidFill>
              </a:rPr>
              <a:t>Department of Electrical Engineering</a:t>
            </a:r>
          </a:p>
          <a:p>
            <a:r>
              <a:rPr lang="en-US" dirty="0">
                <a:solidFill>
                  <a:schemeClr val="bg1"/>
                </a:solidFill>
              </a:rPr>
              <a:t>IIT Kharagpur</a:t>
            </a:r>
            <a:endParaRPr lang="en-IN" dirty="0" err="1">
              <a:solidFill>
                <a:schemeClr val="bg1"/>
              </a:solidFill>
            </a:endParaRPr>
          </a:p>
        </p:txBody>
      </p:sp>
      <p:sp>
        <p:nvSpPr>
          <p:cNvPr id="5" name="TextBox 4">
            <a:extLst>
              <a:ext uri="{FF2B5EF4-FFF2-40B4-BE49-F238E27FC236}">
                <a16:creationId xmlns:a16="http://schemas.microsoft.com/office/drawing/2014/main" id="{11CD8E05-73CE-413A-BE0C-FCF614CAE8B6}"/>
              </a:ext>
            </a:extLst>
          </p:cNvPr>
          <p:cNvSpPr txBox="1"/>
          <p:nvPr/>
        </p:nvSpPr>
        <p:spPr>
          <a:xfrm>
            <a:off x="7927121" y="4133014"/>
            <a:ext cx="3514987" cy="2031325"/>
          </a:xfrm>
          <a:prstGeom prst="rect">
            <a:avLst/>
          </a:prstGeom>
          <a:noFill/>
          <a:ln>
            <a:noFill/>
          </a:ln>
        </p:spPr>
        <p:txBody>
          <a:bodyPr wrap="square" rtlCol="0">
            <a:spAutoFit/>
          </a:bodyPr>
          <a:lstStyle/>
          <a:p>
            <a:r>
              <a:rPr lang="en-US" dirty="0">
                <a:solidFill>
                  <a:schemeClr val="bg1"/>
                </a:solidFill>
              </a:rPr>
              <a:t>Presented by,</a:t>
            </a:r>
          </a:p>
          <a:p>
            <a:endParaRPr lang="en-US" dirty="0">
              <a:solidFill>
                <a:schemeClr val="bg1"/>
              </a:solidFill>
            </a:endParaRPr>
          </a:p>
          <a:p>
            <a:r>
              <a:rPr lang="en-US" dirty="0">
                <a:solidFill>
                  <a:schemeClr val="bg1"/>
                </a:solidFill>
              </a:rPr>
              <a:t>Sai Joshitha Annareddy</a:t>
            </a:r>
          </a:p>
          <a:p>
            <a:r>
              <a:rPr lang="en-US" dirty="0">
                <a:solidFill>
                  <a:schemeClr val="bg1"/>
                </a:solidFill>
              </a:rPr>
              <a:t>21EE62R10</a:t>
            </a:r>
          </a:p>
          <a:p>
            <a:r>
              <a:rPr lang="en-US" dirty="0">
                <a:solidFill>
                  <a:schemeClr val="bg1"/>
                </a:solidFill>
              </a:rPr>
              <a:t>MTech</a:t>
            </a:r>
          </a:p>
          <a:p>
            <a:r>
              <a:rPr lang="en-US" dirty="0">
                <a:solidFill>
                  <a:schemeClr val="bg1"/>
                </a:solidFill>
              </a:rPr>
              <a:t>Control Systems Engineering</a:t>
            </a:r>
          </a:p>
          <a:p>
            <a:r>
              <a:rPr lang="en-US" dirty="0">
                <a:solidFill>
                  <a:schemeClr val="bg1"/>
                </a:solidFill>
              </a:rPr>
              <a:t>IIT Kharagpur</a:t>
            </a:r>
            <a:endParaRPr lang="en-IN" dirty="0" err="1">
              <a:solidFill>
                <a:schemeClr val="bg1"/>
              </a:solidFill>
            </a:endParaRPr>
          </a:p>
        </p:txBody>
      </p:sp>
      <p:pic>
        <p:nvPicPr>
          <p:cNvPr id="6" name="Picture 5">
            <a:extLst>
              <a:ext uri="{FF2B5EF4-FFF2-40B4-BE49-F238E27FC236}">
                <a16:creationId xmlns:a16="http://schemas.microsoft.com/office/drawing/2014/main" id="{342BFF94-4458-4D65-AE05-A41ABC276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4615" y="0"/>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91A40447-D21A-452D-9174-F545655C157A}"/>
              </a:ext>
            </a:extLst>
          </p:cNvPr>
          <p:cNvSpPr txBox="1"/>
          <p:nvPr/>
        </p:nvSpPr>
        <p:spPr>
          <a:xfrm>
            <a:off x="7483852" y="3275111"/>
            <a:ext cx="4200849" cy="307777"/>
          </a:xfrm>
          <a:prstGeom prst="rect">
            <a:avLst/>
          </a:prstGeom>
          <a:noFill/>
          <a:ln>
            <a:noFill/>
          </a:ln>
        </p:spPr>
        <p:txBody>
          <a:bodyPr wrap="square" rtlCol="0">
            <a:spAutoFit/>
          </a:bodyPr>
          <a:lstStyle/>
          <a:p>
            <a:r>
              <a:rPr lang="en-US" sz="1400" dirty="0">
                <a:solidFill>
                  <a:schemeClr val="bg2">
                    <a:lumMod val="90000"/>
                  </a:schemeClr>
                </a:solidFill>
              </a:rPr>
              <a:t>- S. Bhattacharya, A. Chatterjee and S. Munshi</a:t>
            </a:r>
            <a:endParaRPr lang="en-IN" sz="1400" dirty="0" err="1">
              <a:solidFill>
                <a:schemeClr val="bg2">
                  <a:lumMod val="90000"/>
                </a:schemeClr>
              </a:solidFill>
            </a:endParaRPr>
          </a:p>
        </p:txBody>
      </p:sp>
      <p:sp>
        <p:nvSpPr>
          <p:cNvPr id="8" name="TextBox 7">
            <a:extLst>
              <a:ext uri="{FF2B5EF4-FFF2-40B4-BE49-F238E27FC236}">
                <a16:creationId xmlns:a16="http://schemas.microsoft.com/office/drawing/2014/main" id="{67E9D73F-4A61-43BA-90AC-D2DD2557EFE2}"/>
              </a:ext>
            </a:extLst>
          </p:cNvPr>
          <p:cNvSpPr txBox="1"/>
          <p:nvPr/>
        </p:nvSpPr>
        <p:spPr>
          <a:xfrm>
            <a:off x="3752926" y="6329163"/>
            <a:ext cx="4686148" cy="584775"/>
          </a:xfrm>
          <a:prstGeom prst="rect">
            <a:avLst/>
          </a:prstGeom>
          <a:noFill/>
          <a:ln>
            <a:noFill/>
          </a:ln>
        </p:spPr>
        <p:txBody>
          <a:bodyPr wrap="square" rtlCol="0">
            <a:spAutoFit/>
          </a:bodyPr>
          <a:lstStyle/>
          <a:p>
            <a:pPr algn="ctr"/>
            <a:r>
              <a:rPr lang="en-US" sz="1600" dirty="0"/>
              <a:t>Seminar 2 </a:t>
            </a:r>
          </a:p>
          <a:p>
            <a:pPr algn="ctr"/>
            <a:r>
              <a:rPr lang="en-US" sz="1600" dirty="0"/>
              <a:t>Total Slides-24</a:t>
            </a:r>
            <a:endParaRPr lang="en-IN" sz="1600" dirty="0" err="1"/>
          </a:p>
        </p:txBody>
      </p:sp>
      <p:sp>
        <p:nvSpPr>
          <p:cNvPr id="3" name="Slide Number Placeholder 2">
            <a:extLst>
              <a:ext uri="{FF2B5EF4-FFF2-40B4-BE49-F238E27FC236}">
                <a16:creationId xmlns:a16="http://schemas.microsoft.com/office/drawing/2014/main" id="{7B6D095A-EE85-48FF-9D2F-64AC6FA46B38}"/>
              </a:ext>
            </a:extLst>
          </p:cNvPr>
          <p:cNvSpPr>
            <a:spLocks noGrp="1"/>
          </p:cNvSpPr>
          <p:nvPr>
            <p:ph type="sldNum" sz="quarter" idx="12"/>
          </p:nvPr>
        </p:nvSpPr>
        <p:spPr/>
        <p:txBody>
          <a:bodyPr/>
          <a:lstStyle/>
          <a:p>
            <a:fld id="{8E797B79-F94A-4A70-92BD-3E9D04E7B19E}" type="slidenum">
              <a:rPr lang="en-IN" smtClean="0"/>
              <a:t>1</a:t>
            </a:fld>
            <a:endParaRPr lang="en-IN"/>
          </a:p>
        </p:txBody>
      </p:sp>
    </p:spTree>
    <p:extLst>
      <p:ext uri="{BB962C8B-B14F-4D97-AF65-F5344CB8AC3E}">
        <p14:creationId xmlns:p14="http://schemas.microsoft.com/office/powerpoint/2010/main" val="12155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7066-A8DF-4D74-A0D4-ECBB3D9E01DE}"/>
              </a:ext>
            </a:extLst>
          </p:cNvPr>
          <p:cNvSpPr>
            <a:spLocks noGrp="1"/>
          </p:cNvSpPr>
          <p:nvPr>
            <p:ph type="title"/>
          </p:nvPr>
        </p:nvSpPr>
        <p:spPr/>
        <p:txBody>
          <a:bodyPr/>
          <a:lstStyle/>
          <a:p>
            <a:r>
              <a:rPr lang="en-US" dirty="0"/>
              <a:t>Construction of fuzzy rule bases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76FA4-390E-43F4-998B-B8800E2F0537}"/>
                  </a:ext>
                </a:extLst>
              </p:cNvPr>
              <p:cNvSpPr>
                <a:spLocks noGrp="1"/>
              </p:cNvSpPr>
              <p:nvPr>
                <p:ph idx="1"/>
              </p:nvPr>
            </p:nvSpPr>
            <p:spPr>
              <a:xfrm>
                <a:off x="506885" y="2789930"/>
                <a:ext cx="4941046" cy="3451071"/>
              </a:xfrm>
            </p:spPr>
            <p:txBody>
              <a:bodyPr>
                <a:normAutofit fontScale="92500" lnSpcReduction="10000"/>
              </a:bodyPr>
              <a:lstStyle/>
              <a:p>
                <a:r>
                  <a:rPr lang="en-US" dirty="0"/>
                  <a:t>PFLC will generate a high control action for a large magnitude of error and the control input will gradually decrease with a gradual reduction in error magnitude. </a:t>
                </a:r>
              </a:p>
              <a:p>
                <a:r>
                  <a:rPr lang="en-US" dirty="0"/>
                  <a:t>If the </a:t>
                </a:r>
                <a:r>
                  <a:rPr lang="en-US" dirty="0" err="1">
                    <a:effectLst/>
                    <a:latin typeface="+mj-lt"/>
                    <a:ea typeface="Calibri" panose="020F0502020204030204" pitchFamily="34" charset="0"/>
                    <a:cs typeface="Times New Roman" panose="02020603050405020304" pitchFamily="18" charset="0"/>
                  </a:rPr>
                  <a:t>e</a:t>
                </a:r>
                <a:r>
                  <a:rPr lang="en-US" baseline="-25000" dirty="0" err="1">
                    <a:effectLst/>
                    <a:latin typeface="+mj-lt"/>
                    <a:ea typeface="Calibri" panose="020F0502020204030204" pitchFamily="34" charset="0"/>
                    <a:cs typeface="Times New Roman" panose="02020603050405020304" pitchFamily="18" charset="0"/>
                  </a:rPr>
                  <a:t>N</a:t>
                </a:r>
                <a:r>
                  <a:rPr lang="en-US" dirty="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i="1">
                        <a:latin typeface="Cambria Math" panose="02040503050406030204" pitchFamily="18" charset="0"/>
                      </a:rPr>
                      <m:t>𝛥</m:t>
                    </m:r>
                  </m:oMath>
                </a14:m>
                <a:r>
                  <a:rPr lang="en-US" dirty="0" err="1">
                    <a:ea typeface="Calibri" panose="020F0502020204030204" pitchFamily="34" charset="0"/>
                    <a:cs typeface="Times New Roman" panose="02020603050405020304" pitchFamily="18" charset="0"/>
                  </a:rPr>
                  <a:t>e</a:t>
                </a:r>
                <a:r>
                  <a:rPr lang="en-US" baseline="-25000" dirty="0" err="1">
                    <a:ea typeface="Calibri" panose="020F0502020204030204" pitchFamily="34" charset="0"/>
                    <a:cs typeface="Times New Roman" panose="02020603050405020304" pitchFamily="18" charset="0"/>
                  </a:rPr>
                  <a:t>N</a:t>
                </a:r>
                <a:r>
                  <a:rPr lang="en-US" baseline="-25000" dirty="0">
                    <a:ea typeface="Calibri" panose="020F0502020204030204" pitchFamily="34" charset="0"/>
                    <a:cs typeface="Times New Roman" panose="02020603050405020304" pitchFamily="18" charset="0"/>
                  </a:rPr>
                  <a:t> </a:t>
                </a:r>
                <a:r>
                  <a:rPr lang="en-US" dirty="0"/>
                  <a:t>are of opposite sign (which implies that process trend is convergent and the present controller action should not be greatly disturbed) </a:t>
                </a:r>
              </a:p>
              <a:p>
                <a:r>
                  <a:rPr lang="en-US" dirty="0"/>
                  <a:t>If the </a:t>
                </a:r>
                <a:r>
                  <a:rPr lang="en-US" dirty="0">
                    <a:effectLst/>
                    <a:latin typeface="+mj-lt"/>
                    <a:ea typeface="Calibri" panose="020F0502020204030204" pitchFamily="34" charset="0"/>
                    <a:cs typeface="Times New Roman" panose="02020603050405020304" pitchFamily="18" charset="0"/>
                  </a:rPr>
                  <a:t>e</a:t>
                </a:r>
                <a:r>
                  <a:rPr lang="en-US" baseline="-25000" dirty="0" err="1">
                    <a:effectLst/>
                    <a:latin typeface="+mj-lt"/>
                    <a:ea typeface="Calibri" panose="020F0502020204030204" pitchFamily="34" charset="0"/>
                    <a:cs typeface="Times New Roman" panose="02020603050405020304" pitchFamily="18" charset="0"/>
                  </a:rPr>
                  <a:t>N</a:t>
                </a:r>
                <a:r>
                  <a:rPr lang="en-US" dirty="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i="1">
                        <a:latin typeface="Cambria Math" panose="02040503050406030204" pitchFamily="18" charset="0"/>
                      </a:rPr>
                      <m:t>𝛥</m:t>
                    </m:r>
                  </m:oMath>
                </a14:m>
                <a:r>
                  <a:rPr lang="en-US" dirty="0" err="1">
                    <a:ea typeface="Calibri" panose="020F0502020204030204" pitchFamily="34" charset="0"/>
                    <a:cs typeface="Times New Roman" panose="02020603050405020304" pitchFamily="18" charset="0"/>
                  </a:rPr>
                  <a:t>e</a:t>
                </a:r>
                <a:r>
                  <a:rPr lang="en-US" baseline="-25000" dirty="0" err="1">
                    <a:ea typeface="Calibri" panose="020F0502020204030204" pitchFamily="34" charset="0"/>
                    <a:cs typeface="Times New Roman" panose="02020603050405020304" pitchFamily="18" charset="0"/>
                  </a:rPr>
                  <a:t>N</a:t>
                </a:r>
                <a:r>
                  <a:rPr lang="en-US" baseline="-25000" dirty="0">
                    <a:ea typeface="Calibri" panose="020F0502020204030204" pitchFamily="34" charset="0"/>
                    <a:cs typeface="Times New Roman" panose="02020603050405020304" pitchFamily="18" charset="0"/>
                  </a:rPr>
                  <a:t> </a:t>
                </a:r>
                <a:r>
                  <a:rPr lang="en-US" dirty="0"/>
                  <a:t>are of same sign (which implies that process trend is divergent and the controller action requires immediate correction to improve the process trend).</a:t>
                </a:r>
                <a:endParaRPr lang="en-IN" dirty="0"/>
              </a:p>
            </p:txBody>
          </p:sp>
        </mc:Choice>
        <mc:Fallback xmlns="">
          <p:sp>
            <p:nvSpPr>
              <p:cNvPr id="3" name="Content Placeholder 2">
                <a:extLst>
                  <a:ext uri="{FF2B5EF4-FFF2-40B4-BE49-F238E27FC236}">
                    <a16:creationId xmlns:a16="http://schemas.microsoft.com/office/drawing/2014/main" id="{7BC76FA4-390E-43F4-998B-B8800E2F0537}"/>
                  </a:ext>
                </a:extLst>
              </p:cNvPr>
              <p:cNvSpPr>
                <a:spLocks noGrp="1" noRot="1" noChangeAspect="1" noMove="1" noResize="1" noEditPoints="1" noAdjustHandles="1" noChangeArrowheads="1" noChangeShapeType="1" noTextEdit="1"/>
              </p:cNvSpPr>
              <p:nvPr>
                <p:ph idx="1"/>
              </p:nvPr>
            </p:nvSpPr>
            <p:spPr>
              <a:xfrm>
                <a:off x="506885" y="2789930"/>
                <a:ext cx="4941046" cy="3451071"/>
              </a:xfrm>
              <a:blipFill>
                <a:blip r:embed="rId2"/>
                <a:stretch>
                  <a:fillRect l="-123" t="-1413" r="-18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1738C95E-D8D3-4997-A270-D4ACA68B0C99}"/>
              </a:ext>
            </a:extLst>
          </p:cNvPr>
          <p:cNvSpPr>
            <a:spLocks noGrp="1"/>
          </p:cNvSpPr>
          <p:nvPr>
            <p:ph type="sldNum" sz="quarter" idx="12"/>
          </p:nvPr>
        </p:nvSpPr>
        <p:spPr/>
        <p:txBody>
          <a:bodyPr/>
          <a:lstStyle/>
          <a:p>
            <a:fld id="{8E797B79-F94A-4A70-92BD-3E9D04E7B19E}" type="slidenum">
              <a:rPr lang="en-IN" smtClean="0"/>
              <a:t>10</a:t>
            </a:fld>
            <a:endParaRPr lang="en-IN"/>
          </a:p>
        </p:txBody>
      </p:sp>
      <p:pic>
        <p:nvPicPr>
          <p:cNvPr id="5" name="Content Placeholder 5">
            <a:extLst>
              <a:ext uri="{FF2B5EF4-FFF2-40B4-BE49-F238E27FC236}">
                <a16:creationId xmlns:a16="http://schemas.microsoft.com/office/drawing/2014/main" id="{8C51195F-8C88-42CA-B364-9042CE781714}"/>
              </a:ext>
            </a:extLst>
          </p:cNvPr>
          <p:cNvPicPr>
            <a:picLocks noChangeAspect="1"/>
          </p:cNvPicPr>
          <p:nvPr/>
        </p:nvPicPr>
        <p:blipFill>
          <a:blip r:embed="rId3"/>
          <a:stretch>
            <a:fillRect/>
          </a:stretch>
        </p:blipFill>
        <p:spPr>
          <a:xfrm>
            <a:off x="5447931" y="3115316"/>
            <a:ext cx="6715125" cy="2047875"/>
          </a:xfrm>
          <a:prstGeom prst="rect">
            <a:avLst/>
          </a:prstGeom>
        </p:spPr>
      </p:pic>
      <p:sp>
        <p:nvSpPr>
          <p:cNvPr id="6" name="TextBox 5">
            <a:extLst>
              <a:ext uri="{FF2B5EF4-FFF2-40B4-BE49-F238E27FC236}">
                <a16:creationId xmlns:a16="http://schemas.microsoft.com/office/drawing/2014/main" id="{2853C885-F7CC-47AF-9218-0EC4D282656C}"/>
              </a:ext>
            </a:extLst>
          </p:cNvPr>
          <p:cNvSpPr txBox="1"/>
          <p:nvPr/>
        </p:nvSpPr>
        <p:spPr>
          <a:xfrm>
            <a:off x="5825988" y="4998236"/>
            <a:ext cx="6094520" cy="369332"/>
          </a:xfrm>
          <a:prstGeom prst="rect">
            <a:avLst/>
          </a:prstGeom>
          <a:noFill/>
        </p:spPr>
        <p:txBody>
          <a:bodyPr wrap="square">
            <a:spAutoFit/>
          </a:bodyPr>
          <a:lstStyle/>
          <a:p>
            <a:r>
              <a:rPr lang="en-US" dirty="0"/>
              <a:t>Table 1 Rule base for incremental P action (PFLC)</a:t>
            </a:r>
            <a:endParaRPr lang="en-IN" dirty="0"/>
          </a:p>
        </p:txBody>
      </p:sp>
    </p:spTree>
    <p:extLst>
      <p:ext uri="{BB962C8B-B14F-4D97-AF65-F5344CB8AC3E}">
        <p14:creationId xmlns:p14="http://schemas.microsoft.com/office/powerpoint/2010/main" val="10560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1CE0-8016-4933-A374-8ECC492827A7}"/>
              </a:ext>
            </a:extLst>
          </p:cNvPr>
          <p:cNvSpPr>
            <a:spLocks noGrp="1"/>
          </p:cNvSpPr>
          <p:nvPr>
            <p:ph type="title"/>
          </p:nvPr>
        </p:nvSpPr>
        <p:spPr/>
        <p:txBody>
          <a:bodyPr/>
          <a:lstStyle/>
          <a:p>
            <a:r>
              <a:rPr lang="en-US" dirty="0"/>
              <a:t>Cont.</a:t>
            </a:r>
            <a:endParaRPr lang="en-IN" dirty="0"/>
          </a:p>
        </p:txBody>
      </p:sp>
      <p:pic>
        <p:nvPicPr>
          <p:cNvPr id="6" name="Content Placeholder 5">
            <a:extLst>
              <a:ext uri="{FF2B5EF4-FFF2-40B4-BE49-F238E27FC236}">
                <a16:creationId xmlns:a16="http://schemas.microsoft.com/office/drawing/2014/main" id="{3BD7E514-098F-4077-86C1-BF58F431AACE}"/>
              </a:ext>
            </a:extLst>
          </p:cNvPr>
          <p:cNvPicPr>
            <a:picLocks noGrp="1" noChangeAspect="1"/>
          </p:cNvPicPr>
          <p:nvPr>
            <p:ph idx="1"/>
          </p:nvPr>
        </p:nvPicPr>
        <p:blipFill>
          <a:blip r:embed="rId2"/>
          <a:stretch>
            <a:fillRect/>
          </a:stretch>
        </p:blipFill>
        <p:spPr>
          <a:xfrm>
            <a:off x="2273385" y="3741207"/>
            <a:ext cx="6696075" cy="2143125"/>
          </a:xfrm>
        </p:spPr>
      </p:pic>
      <p:sp>
        <p:nvSpPr>
          <p:cNvPr id="4" name="Slide Number Placeholder 3">
            <a:extLst>
              <a:ext uri="{FF2B5EF4-FFF2-40B4-BE49-F238E27FC236}">
                <a16:creationId xmlns:a16="http://schemas.microsoft.com/office/drawing/2014/main" id="{F7D53B18-F6E7-438C-AAA2-C6B60F640676}"/>
              </a:ext>
            </a:extLst>
          </p:cNvPr>
          <p:cNvSpPr>
            <a:spLocks noGrp="1"/>
          </p:cNvSpPr>
          <p:nvPr>
            <p:ph type="sldNum" sz="quarter" idx="12"/>
          </p:nvPr>
        </p:nvSpPr>
        <p:spPr/>
        <p:txBody>
          <a:bodyPr/>
          <a:lstStyle/>
          <a:p>
            <a:fld id="{8E797B79-F94A-4A70-92BD-3E9D04E7B19E}" type="slidenum">
              <a:rPr lang="en-IN" smtClean="0"/>
              <a:t>11</a:t>
            </a:fld>
            <a:endParaRPr lang="en-IN"/>
          </a:p>
        </p:txBody>
      </p:sp>
      <p:sp>
        <p:nvSpPr>
          <p:cNvPr id="8" name="TextBox 7">
            <a:extLst>
              <a:ext uri="{FF2B5EF4-FFF2-40B4-BE49-F238E27FC236}">
                <a16:creationId xmlns:a16="http://schemas.microsoft.com/office/drawing/2014/main" id="{51DA8237-44D8-449E-8E79-C89C58F2C88D}"/>
              </a:ext>
            </a:extLst>
          </p:cNvPr>
          <p:cNvSpPr txBox="1"/>
          <p:nvPr/>
        </p:nvSpPr>
        <p:spPr>
          <a:xfrm>
            <a:off x="2156911" y="5780234"/>
            <a:ext cx="7271174" cy="369332"/>
          </a:xfrm>
          <a:prstGeom prst="rect">
            <a:avLst/>
          </a:prstGeom>
          <a:noFill/>
        </p:spPr>
        <p:txBody>
          <a:bodyPr wrap="square">
            <a:spAutoFit/>
          </a:bodyPr>
          <a:lstStyle/>
          <a:p>
            <a:r>
              <a:rPr lang="en-US" dirty="0"/>
              <a:t>Table 2 Rule base for incremental I/direct D action (IFLC/DFLC)</a:t>
            </a:r>
            <a:endParaRPr lang="en-IN" dirty="0"/>
          </a:p>
        </p:txBody>
      </p:sp>
      <p:sp>
        <p:nvSpPr>
          <p:cNvPr id="7" name="TextBox 6">
            <a:extLst>
              <a:ext uri="{FF2B5EF4-FFF2-40B4-BE49-F238E27FC236}">
                <a16:creationId xmlns:a16="http://schemas.microsoft.com/office/drawing/2014/main" id="{E11FC0FC-7116-4AE4-9B73-7C7FDEC946C5}"/>
              </a:ext>
            </a:extLst>
          </p:cNvPr>
          <p:cNvSpPr txBox="1"/>
          <p:nvPr/>
        </p:nvSpPr>
        <p:spPr>
          <a:xfrm>
            <a:off x="887767" y="2469669"/>
            <a:ext cx="10626571" cy="646331"/>
          </a:xfrm>
          <a:prstGeom prst="rect">
            <a:avLst/>
          </a:prstGeom>
          <a:noFill/>
        </p:spPr>
        <p:txBody>
          <a:bodyPr wrap="square">
            <a:spAutoFit/>
          </a:bodyPr>
          <a:lstStyle/>
          <a:p>
            <a:r>
              <a:rPr lang="en-US" dirty="0"/>
              <a:t>The common rule base for IFLC and DFLC is formed after an in-depth analysis of different situations of the transient and steady state responses of different processes. </a:t>
            </a:r>
            <a:endParaRPr lang="en-IN" dirty="0"/>
          </a:p>
        </p:txBody>
      </p:sp>
    </p:spTree>
    <p:extLst>
      <p:ext uri="{BB962C8B-B14F-4D97-AF65-F5344CB8AC3E}">
        <p14:creationId xmlns:p14="http://schemas.microsoft.com/office/powerpoint/2010/main" val="420001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4F9791-FEB3-4AD6-AEB2-17B25CB9EBF4}"/>
              </a:ext>
            </a:extLst>
          </p:cNvPr>
          <p:cNvSpPr>
            <a:spLocks noGrp="1"/>
          </p:cNvSpPr>
          <p:nvPr>
            <p:ph type="sldNum" sz="quarter" idx="12"/>
          </p:nvPr>
        </p:nvSpPr>
        <p:spPr/>
        <p:txBody>
          <a:bodyPr/>
          <a:lstStyle/>
          <a:p>
            <a:fld id="{8E797B79-F94A-4A70-92BD-3E9D04E7B19E}" type="slidenum">
              <a:rPr lang="en-IN" smtClean="0"/>
              <a:t>12</a:t>
            </a:fld>
            <a:endParaRPr lang="en-IN"/>
          </a:p>
        </p:txBody>
      </p:sp>
      <p:sp>
        <p:nvSpPr>
          <p:cNvPr id="3" name="Content Placeholder 2">
            <a:extLst>
              <a:ext uri="{FF2B5EF4-FFF2-40B4-BE49-F238E27FC236}">
                <a16:creationId xmlns:a16="http://schemas.microsoft.com/office/drawing/2014/main" id="{248EDC1D-4C02-4656-9FC7-7443A1C5A009}"/>
              </a:ext>
            </a:extLst>
          </p:cNvPr>
          <p:cNvSpPr txBox="1">
            <a:spLocks/>
          </p:cNvSpPr>
          <p:nvPr/>
        </p:nvSpPr>
        <p:spPr>
          <a:xfrm>
            <a:off x="584652" y="777767"/>
            <a:ext cx="10186987" cy="5633583"/>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pPr>
            <a:r>
              <a:rPr lang="en-US" dirty="0"/>
              <a:t>Each of the PFLC, IFLC and DFLC is implemented independently so, each of them employs a fuzzy rule base where rule activation in any one FLC is not dependent on the working of the other two FLCs. </a:t>
            </a:r>
          </a:p>
          <a:p>
            <a:pPr>
              <a:lnSpc>
                <a:spcPct val="150000"/>
              </a:lnSpc>
            </a:pPr>
            <a:r>
              <a:rPr lang="en-US" dirty="0"/>
              <a:t>Hence one can conclude that each of the fuzzy P, fuzzy I and fuzzy D actions can be controlled separately by the use of three decoupled fuzzy systems. </a:t>
            </a:r>
          </a:p>
          <a:p>
            <a:pPr>
              <a:lnSpc>
                <a:spcPct val="150000"/>
              </a:lnSpc>
            </a:pPr>
            <a:r>
              <a:rPr lang="en-US" dirty="0"/>
              <a:t>A proper choice of </a:t>
            </a:r>
            <a:r>
              <a:rPr lang="en-US" dirty="0">
                <a:solidFill>
                  <a:schemeClr val="tx1"/>
                </a:solidFill>
              </a:rPr>
              <a:t>K</a:t>
            </a:r>
            <a:r>
              <a:rPr lang="en-US" baseline="-25000" dirty="0">
                <a:solidFill>
                  <a:schemeClr val="tx1"/>
                </a:solidFill>
              </a:rPr>
              <a:t>OP ,</a:t>
            </a:r>
            <a:r>
              <a:rPr lang="en-US" dirty="0">
                <a:solidFill>
                  <a:schemeClr val="tx1"/>
                </a:solidFill>
              </a:rPr>
              <a:t> K</a:t>
            </a:r>
            <a:r>
              <a:rPr lang="en-US" baseline="-25000" dirty="0">
                <a:solidFill>
                  <a:schemeClr val="tx1"/>
                </a:solidFill>
              </a:rPr>
              <a:t>OD ,</a:t>
            </a:r>
            <a:r>
              <a:rPr lang="en-US" dirty="0">
                <a:solidFill>
                  <a:schemeClr val="tx1"/>
                </a:solidFill>
              </a:rPr>
              <a:t> K</a:t>
            </a:r>
            <a:r>
              <a:rPr lang="en-US" baseline="-25000" dirty="0">
                <a:solidFill>
                  <a:schemeClr val="tx1"/>
                </a:solidFill>
              </a:rPr>
              <a:t>OI </a:t>
            </a:r>
            <a:r>
              <a:rPr lang="en-US" dirty="0"/>
              <a:t>will determine the suitable relative amount of proportional, integral and derivative actions to be applied to control a process. </a:t>
            </a:r>
          </a:p>
          <a:p>
            <a:pPr>
              <a:lnSpc>
                <a:spcPct val="150000"/>
              </a:lnSpc>
            </a:pPr>
            <a:r>
              <a:rPr lang="en-US" dirty="0"/>
              <a:t>The proposed DPIDFLC employs Mamdani-type inferencing and centroid method of defuzzification for each individual FLC. </a:t>
            </a:r>
          </a:p>
          <a:p>
            <a:pPr marL="0" indent="0">
              <a:lnSpc>
                <a:spcPct val="150000"/>
              </a:lnSpc>
              <a:buNone/>
            </a:pPr>
            <a:r>
              <a:rPr lang="en-US" dirty="0"/>
              <a:t>In practical cases: </a:t>
            </a:r>
          </a:p>
          <a:p>
            <a:pPr>
              <a:lnSpc>
                <a:spcPct val="150000"/>
              </a:lnSpc>
            </a:pPr>
            <a:r>
              <a:rPr lang="en-US" dirty="0"/>
              <a:t>The problem of determining six input SFs for three FLCs ultimately gets reduced to the problem of determining two input SFs. </a:t>
            </a:r>
          </a:p>
          <a:p>
            <a:pPr>
              <a:lnSpc>
                <a:spcPct val="150000"/>
              </a:lnSpc>
            </a:pPr>
            <a:r>
              <a:rPr lang="en-US" dirty="0"/>
              <a:t>So they proposed empirical rules to determine </a:t>
            </a:r>
            <a:r>
              <a:rPr lang="en-US" dirty="0">
                <a:solidFill>
                  <a:schemeClr val="tx1"/>
                </a:solidFill>
              </a:rPr>
              <a:t>K</a:t>
            </a:r>
            <a:r>
              <a:rPr lang="en-US" baseline="-25000" dirty="0">
                <a:solidFill>
                  <a:schemeClr val="tx1"/>
                </a:solidFill>
              </a:rPr>
              <a:t>OP</a:t>
            </a:r>
            <a:r>
              <a:rPr lang="en-US" dirty="0"/>
              <a:t> and </a:t>
            </a:r>
            <a:r>
              <a:rPr lang="en-US" dirty="0">
                <a:solidFill>
                  <a:schemeClr val="tx1"/>
                </a:solidFill>
              </a:rPr>
              <a:t>K</a:t>
            </a:r>
            <a:r>
              <a:rPr lang="en-US" baseline="-25000" dirty="0">
                <a:solidFill>
                  <a:schemeClr val="tx1"/>
                </a:solidFill>
              </a:rPr>
              <a:t>OD </a:t>
            </a:r>
            <a:r>
              <a:rPr lang="en-US" dirty="0"/>
              <a:t>in terms of </a:t>
            </a:r>
            <a:r>
              <a:rPr lang="en-US" dirty="0">
                <a:solidFill>
                  <a:schemeClr val="tx1"/>
                </a:solidFill>
              </a:rPr>
              <a:t>K</a:t>
            </a:r>
            <a:r>
              <a:rPr lang="en-US" baseline="-25000" dirty="0">
                <a:solidFill>
                  <a:schemeClr val="tx1"/>
                </a:solidFill>
              </a:rPr>
              <a:t>OP</a:t>
            </a:r>
            <a:r>
              <a:rPr lang="en-US" dirty="0"/>
              <a:t> in order to further reduce the computation load. </a:t>
            </a:r>
          </a:p>
          <a:p>
            <a:pPr>
              <a:lnSpc>
                <a:spcPct val="150000"/>
              </a:lnSpc>
            </a:pPr>
            <a:r>
              <a:rPr lang="en-US" dirty="0"/>
              <a:t>Once an optimum value of </a:t>
            </a:r>
            <a:r>
              <a:rPr lang="en-US" dirty="0">
                <a:solidFill>
                  <a:schemeClr val="tx1"/>
                </a:solidFill>
              </a:rPr>
              <a:t>K</a:t>
            </a:r>
            <a:r>
              <a:rPr lang="en-US" baseline="-25000" dirty="0">
                <a:solidFill>
                  <a:schemeClr val="tx1"/>
                </a:solidFill>
              </a:rPr>
              <a:t>OP</a:t>
            </a:r>
            <a:r>
              <a:rPr lang="en-US" dirty="0"/>
              <a:t> is determined, we can employ </a:t>
            </a:r>
            <a:r>
              <a:rPr lang="en-US" dirty="0">
                <a:solidFill>
                  <a:schemeClr val="tx1"/>
                </a:solidFill>
              </a:rPr>
              <a:t>K</a:t>
            </a:r>
            <a:r>
              <a:rPr lang="en-US" baseline="-25000" dirty="0">
                <a:solidFill>
                  <a:schemeClr val="tx1"/>
                </a:solidFill>
              </a:rPr>
              <a:t>OI</a:t>
            </a:r>
            <a:r>
              <a:rPr lang="en-US" dirty="0"/>
              <a:t>, which is one-tenth of </a:t>
            </a:r>
            <a:r>
              <a:rPr lang="en-US" dirty="0">
                <a:solidFill>
                  <a:schemeClr val="tx1"/>
                </a:solidFill>
              </a:rPr>
              <a:t>K</a:t>
            </a:r>
            <a:r>
              <a:rPr lang="en-US" baseline="-25000" dirty="0">
                <a:solidFill>
                  <a:schemeClr val="tx1"/>
                </a:solidFill>
              </a:rPr>
              <a:t>OP</a:t>
            </a:r>
            <a:r>
              <a:rPr lang="en-US" dirty="0"/>
              <a:t> and </a:t>
            </a:r>
            <a:r>
              <a:rPr lang="en-US" dirty="0">
                <a:solidFill>
                  <a:schemeClr val="tx1"/>
                </a:solidFill>
              </a:rPr>
              <a:t>K</a:t>
            </a:r>
            <a:r>
              <a:rPr lang="en-US" baseline="-25000" dirty="0">
                <a:solidFill>
                  <a:schemeClr val="tx1"/>
                </a:solidFill>
              </a:rPr>
              <a:t>OD </a:t>
            </a:r>
            <a:r>
              <a:rPr lang="en-US" dirty="0"/>
              <a:t>is 30 times KOP . </a:t>
            </a:r>
            <a:endParaRPr lang="en-IN" dirty="0"/>
          </a:p>
        </p:txBody>
      </p:sp>
    </p:spTree>
    <p:extLst>
      <p:ext uri="{BB962C8B-B14F-4D97-AF65-F5344CB8AC3E}">
        <p14:creationId xmlns:p14="http://schemas.microsoft.com/office/powerpoint/2010/main" val="60658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37A4-171E-4E30-AFCB-2DF030C579CA}"/>
              </a:ext>
            </a:extLst>
          </p:cNvPr>
          <p:cNvSpPr>
            <a:spLocks noGrp="1"/>
          </p:cNvSpPr>
          <p:nvPr>
            <p:ph type="title"/>
          </p:nvPr>
        </p:nvSpPr>
        <p:spPr/>
        <p:txBody>
          <a:bodyPr/>
          <a:lstStyle/>
          <a:p>
            <a:r>
              <a:rPr lang="en-IN" dirty="0"/>
              <a:t>Simulation studies</a:t>
            </a:r>
          </a:p>
        </p:txBody>
      </p:sp>
      <p:sp>
        <p:nvSpPr>
          <p:cNvPr id="3" name="Content Placeholder 2">
            <a:extLst>
              <a:ext uri="{FF2B5EF4-FFF2-40B4-BE49-F238E27FC236}">
                <a16:creationId xmlns:a16="http://schemas.microsoft.com/office/drawing/2014/main" id="{E759EC12-E5BE-4108-B5E2-FCE9B7871BF6}"/>
              </a:ext>
            </a:extLst>
          </p:cNvPr>
          <p:cNvSpPr>
            <a:spLocks noGrp="1"/>
          </p:cNvSpPr>
          <p:nvPr>
            <p:ph idx="1"/>
          </p:nvPr>
        </p:nvSpPr>
        <p:spPr>
          <a:xfrm>
            <a:off x="1037154" y="2514722"/>
            <a:ext cx="10181830" cy="3877199"/>
          </a:xfrm>
        </p:spPr>
        <p:txBody>
          <a:bodyPr>
            <a:normAutofit fontScale="85000" lnSpcReduction="20000"/>
          </a:bodyPr>
          <a:lstStyle/>
          <a:p>
            <a:pPr>
              <a:lnSpc>
                <a:spcPct val="150000"/>
              </a:lnSpc>
            </a:pPr>
            <a:r>
              <a:rPr lang="en-US" dirty="0"/>
              <a:t>The performance of the proposed DPIDFLC is compared with two other controllers, </a:t>
            </a:r>
          </a:p>
          <a:p>
            <a:pPr>
              <a:lnSpc>
                <a:spcPct val="150000"/>
              </a:lnSpc>
            </a:pPr>
            <a:r>
              <a:rPr lang="en-US" dirty="0"/>
              <a:t>A conventional PID controller whose parameters </a:t>
            </a:r>
            <a:r>
              <a:rPr lang="en-US" dirty="0" err="1"/>
              <a:t>K</a:t>
            </a:r>
            <a:r>
              <a:rPr lang="en-US" sz="900" dirty="0" err="1"/>
              <a:t>p</a:t>
            </a:r>
            <a:r>
              <a:rPr lang="en-US" dirty="0"/>
              <a:t> , </a:t>
            </a:r>
            <a:r>
              <a:rPr lang="en-US" dirty="0" err="1"/>
              <a:t>T</a:t>
            </a:r>
            <a:r>
              <a:rPr lang="en-US" sz="1100" dirty="0" err="1"/>
              <a:t>i</a:t>
            </a:r>
            <a:r>
              <a:rPr lang="en-US" dirty="0"/>
              <a:t>, T</a:t>
            </a:r>
            <a:r>
              <a:rPr lang="en-US" sz="1100" dirty="0"/>
              <a:t>d</a:t>
            </a:r>
            <a:r>
              <a:rPr lang="en-US" dirty="0"/>
              <a:t> are tuned by the well known Z-N method (denoted the ZNPIDC) </a:t>
            </a:r>
          </a:p>
          <a:p>
            <a:pPr>
              <a:lnSpc>
                <a:spcPct val="150000"/>
              </a:lnSpc>
            </a:pPr>
            <a:r>
              <a:rPr lang="en-US" dirty="0"/>
              <a:t>A static fuzzy PID controller whose structure is obtained from Li and Gatland (1996) (denoted the PIDSFLC).</a:t>
            </a:r>
          </a:p>
          <a:p>
            <a:pPr>
              <a:lnSpc>
                <a:spcPct val="150000"/>
              </a:lnSpc>
            </a:pPr>
            <a:r>
              <a:rPr lang="en-US" dirty="0"/>
              <a:t>Performance measures used are peak overshoot/undershoot (%OS/US), rise time (tr), settling time (</a:t>
            </a:r>
            <a:r>
              <a:rPr lang="en-US" dirty="0" err="1"/>
              <a:t>ts</a:t>
            </a:r>
            <a:r>
              <a:rPr lang="en-US" dirty="0"/>
              <a:t>), integral absolute error (IAE) and integral time multiplied absolute error (ITAE).</a:t>
            </a:r>
          </a:p>
          <a:p>
            <a:pPr>
              <a:lnSpc>
                <a:spcPct val="150000"/>
              </a:lnSpc>
            </a:pPr>
            <a:r>
              <a:rPr lang="en-US" dirty="0"/>
              <a:t>Simulation studies are carried out for three different type of process that is </a:t>
            </a:r>
            <a:br>
              <a:rPr lang="en-US" dirty="0"/>
            </a:br>
            <a:r>
              <a:rPr lang="en-US" dirty="0"/>
              <a:t>a. Second order linear process with dead time</a:t>
            </a:r>
            <a:br>
              <a:rPr lang="en-US" dirty="0"/>
            </a:br>
            <a:r>
              <a:rPr lang="en-US" dirty="0"/>
              <a:t>b. Marginally stable system with dead time</a:t>
            </a:r>
            <a:br>
              <a:rPr lang="en-US" dirty="0"/>
            </a:br>
            <a:r>
              <a:rPr lang="en-US" dirty="0"/>
              <a:t>c. Second-order linear process without dead time</a:t>
            </a:r>
          </a:p>
        </p:txBody>
      </p:sp>
      <p:sp>
        <p:nvSpPr>
          <p:cNvPr id="4" name="Slide Number Placeholder 3">
            <a:extLst>
              <a:ext uri="{FF2B5EF4-FFF2-40B4-BE49-F238E27FC236}">
                <a16:creationId xmlns:a16="http://schemas.microsoft.com/office/drawing/2014/main" id="{C71BF7D2-6F0E-4C48-A70E-99CF68666AEF}"/>
              </a:ext>
            </a:extLst>
          </p:cNvPr>
          <p:cNvSpPr>
            <a:spLocks noGrp="1"/>
          </p:cNvSpPr>
          <p:nvPr>
            <p:ph type="sldNum" sz="quarter" idx="12"/>
          </p:nvPr>
        </p:nvSpPr>
        <p:spPr/>
        <p:txBody>
          <a:bodyPr/>
          <a:lstStyle/>
          <a:p>
            <a:fld id="{8E797B79-F94A-4A70-92BD-3E9D04E7B19E}" type="slidenum">
              <a:rPr lang="en-IN" smtClean="0"/>
              <a:t>13</a:t>
            </a:fld>
            <a:endParaRPr lang="en-IN"/>
          </a:p>
        </p:txBody>
      </p:sp>
    </p:spTree>
    <p:extLst>
      <p:ext uri="{BB962C8B-B14F-4D97-AF65-F5344CB8AC3E}">
        <p14:creationId xmlns:p14="http://schemas.microsoft.com/office/powerpoint/2010/main" val="202031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3F07-CDB7-451D-940C-D88CF74893C7}"/>
              </a:ext>
            </a:extLst>
          </p:cNvPr>
          <p:cNvSpPr>
            <a:spLocks noGrp="1"/>
          </p:cNvSpPr>
          <p:nvPr>
            <p:ph type="title"/>
          </p:nvPr>
        </p:nvSpPr>
        <p:spPr/>
        <p:txBody>
          <a:bodyPr/>
          <a:lstStyle/>
          <a:p>
            <a:r>
              <a:rPr lang="en-US" dirty="0"/>
              <a:t>a. Second-order linear process with dead time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329A7E-971D-42E6-8E8E-78016876DEA6}"/>
                  </a:ext>
                </a:extLst>
              </p:cNvPr>
              <p:cNvSpPr>
                <a:spLocks noGrp="1"/>
              </p:cNvSpPr>
              <p:nvPr>
                <p:ph idx="1"/>
              </p:nvPr>
            </p:nvSpPr>
            <p:spPr>
              <a:xfrm>
                <a:off x="1154954" y="2603500"/>
                <a:ext cx="10064030" cy="3699646"/>
              </a:xfrm>
            </p:spPr>
            <p:txBody>
              <a:bodyPr>
                <a:normAutofit/>
              </a:bodyPr>
              <a:lstStyle/>
              <a:p>
                <a:r>
                  <a:rPr lang="en-US" dirty="0">
                    <a:latin typeface="+mj-lt"/>
                  </a:rPr>
                  <a:t>The chosen transfer function for the second-order linear process</a:t>
                </a:r>
              </a:p>
              <a:p>
                <a:endParaRPr lang="en-US" dirty="0">
                  <a:latin typeface="+mj-lt"/>
                </a:endParaRPr>
              </a:p>
              <a:p>
                <a:r>
                  <a:rPr lang="en-US" dirty="0">
                    <a:latin typeface="+mj-lt"/>
                  </a:rPr>
                  <a:t>Four different values of dead time (L = 0, 0.1, 0.2 and 0.3 s) are considered</a:t>
                </a:r>
                <a:r>
                  <a:rPr lang="en-IN" dirty="0">
                    <a:latin typeface="+mj-lt"/>
                  </a:rPr>
                  <a:t>.</a:t>
                </a:r>
              </a:p>
              <a:p>
                <a:r>
                  <a:rPr lang="en-US" dirty="0">
                    <a:latin typeface="+mj-lt"/>
                  </a:rPr>
                  <a:t>The performance of the DPIDFLC for this process is compared with the performances</a:t>
                </a:r>
                <a:r>
                  <a:rPr lang="en-IN" dirty="0">
                    <a:latin typeface="+mj-lt"/>
                  </a:rPr>
                  <a:t> of other controllers.</a:t>
                </a:r>
              </a:p>
              <a:p>
                <a:r>
                  <a:rPr lang="en-US" dirty="0">
                    <a:latin typeface="+mj-lt"/>
                  </a:rPr>
                  <a:t>For the DPIDFLC, </a:t>
                </a:r>
                <a:r>
                  <a:rPr lang="en-US" dirty="0">
                    <a:solidFill>
                      <a:schemeClr val="tx1"/>
                    </a:solidFill>
                    <a:latin typeface="+mj-lt"/>
                  </a:rPr>
                  <a:t>K</a:t>
                </a:r>
                <a:r>
                  <a:rPr lang="en-US" baseline="-25000" dirty="0">
                    <a:solidFill>
                      <a:schemeClr val="tx1"/>
                    </a:solidFill>
                    <a:latin typeface="+mj-lt"/>
                  </a:rPr>
                  <a:t>OP</a:t>
                </a:r>
                <a:r>
                  <a:rPr lang="en-US" dirty="0">
                    <a:latin typeface="+mj-lt"/>
                  </a:rPr>
                  <a:t> is chosen as 0.l, which automatically sets </a:t>
                </a:r>
                <a:r>
                  <a:rPr lang="en-US" dirty="0">
                    <a:solidFill>
                      <a:schemeClr val="tx1"/>
                    </a:solidFill>
                    <a:latin typeface="+mj-lt"/>
                  </a:rPr>
                  <a:t>K</a:t>
                </a:r>
                <a:r>
                  <a:rPr lang="en-US" baseline="-25000" dirty="0">
                    <a:solidFill>
                      <a:schemeClr val="tx1"/>
                    </a:solidFill>
                    <a:latin typeface="+mj-lt"/>
                  </a:rPr>
                  <a:t>OI</a:t>
                </a:r>
                <a:r>
                  <a:rPr lang="en-US" dirty="0">
                    <a:latin typeface="+mj-lt"/>
                  </a:rPr>
                  <a:t> = 0.01 and </a:t>
                </a:r>
                <a:r>
                  <a:rPr lang="en-US" dirty="0">
                    <a:solidFill>
                      <a:schemeClr val="tx1"/>
                    </a:solidFill>
                    <a:latin typeface="+mj-lt"/>
                  </a:rPr>
                  <a:t>K</a:t>
                </a:r>
                <a:r>
                  <a:rPr lang="en-US" baseline="-25000" dirty="0">
                    <a:solidFill>
                      <a:schemeClr val="tx1"/>
                    </a:solidFill>
                    <a:latin typeface="+mj-lt"/>
                  </a:rPr>
                  <a:t>OD</a:t>
                </a:r>
                <a:r>
                  <a:rPr lang="en-US" dirty="0">
                    <a:latin typeface="+mj-lt"/>
                  </a:rPr>
                  <a:t> = 3 according to the proposed empirical rule. </a:t>
                </a:r>
              </a:p>
              <a:p>
                <a:r>
                  <a:rPr lang="en-US" dirty="0">
                    <a:latin typeface="+mj-lt"/>
                  </a:rPr>
                  <a:t>Input SFs </a:t>
                </a:r>
                <a:r>
                  <a:rPr lang="en-US" sz="1800" dirty="0" err="1">
                    <a:solidFill>
                      <a:schemeClr val="tx1"/>
                    </a:solidFill>
                    <a:effectLst/>
                    <a:latin typeface="+mj-lt"/>
                    <a:ea typeface="Calibri" panose="020F0502020204030204" pitchFamily="34" charset="0"/>
                    <a:cs typeface="Times New Roman" panose="02020603050405020304" pitchFamily="18" charset="0"/>
                  </a:rPr>
                  <a:t>K</a:t>
                </a:r>
                <a:r>
                  <a:rPr lang="en-US" sz="1800" baseline="-25000" dirty="0" err="1">
                    <a:solidFill>
                      <a:schemeClr val="tx1"/>
                    </a:solidFill>
                    <a:effectLst/>
                    <a:latin typeface="+mj-lt"/>
                    <a:ea typeface="Calibri" panose="020F0502020204030204" pitchFamily="34" charset="0"/>
                    <a:cs typeface="Times New Roman" panose="02020603050405020304" pitchFamily="18" charset="0"/>
                  </a:rPr>
                  <a:t>e</a:t>
                </a:r>
                <a:r>
                  <a:rPr lang="en-US" sz="1800" dirty="0">
                    <a:solidFill>
                      <a:schemeClr val="tx1"/>
                    </a:solidFill>
                    <a:effectLst/>
                    <a:latin typeface="+mj-lt"/>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𝐾</m:t>
                        </m:r>
                      </m:e>
                      <m:sub>
                        <m:r>
                          <a:rPr lang="en-US" sz="1800" b="0" i="1" smtClean="0">
                            <a:solidFill>
                              <a:schemeClr val="tx1"/>
                            </a:solidFill>
                            <a:effectLst/>
                            <a:latin typeface="Cambria Math" panose="02040503050406030204" pitchFamily="18" charset="0"/>
                          </a:rPr>
                          <m:t>𝛥</m:t>
                        </m:r>
                        <m:r>
                          <a:rPr lang="en-US" sz="1800" b="0" i="1" smtClean="0">
                            <a:solidFill>
                              <a:schemeClr val="tx1"/>
                            </a:solidFill>
                            <a:effectLst/>
                            <a:latin typeface="Cambria Math" panose="02040503050406030204" pitchFamily="18" charset="0"/>
                          </a:rPr>
                          <m:t>𝑒</m:t>
                        </m:r>
                      </m:sub>
                    </m:sSub>
                  </m:oMath>
                </a14:m>
                <a:r>
                  <a:rPr lang="en-IN" dirty="0">
                    <a:solidFill>
                      <a:schemeClr val="tx1"/>
                    </a:solidFill>
                    <a:latin typeface="+mj-lt"/>
                  </a:rPr>
                  <a:t> </a:t>
                </a:r>
                <a:r>
                  <a:rPr lang="en-US" dirty="0">
                    <a:latin typeface="+mj-lt"/>
                  </a:rPr>
                  <a:t>are taken as 0.8 and 10, respectively, for both the DPIDFLC and PIDSFLC to make a proper comparison of the performances of different controllers for the process a.</a:t>
                </a:r>
              </a:p>
            </p:txBody>
          </p:sp>
        </mc:Choice>
        <mc:Fallback>
          <p:sp>
            <p:nvSpPr>
              <p:cNvPr id="3" name="Content Placeholder 2">
                <a:extLst>
                  <a:ext uri="{FF2B5EF4-FFF2-40B4-BE49-F238E27FC236}">
                    <a16:creationId xmlns:a16="http://schemas.microsoft.com/office/drawing/2014/main" id="{5D329A7E-971D-42E6-8E8E-78016876DEA6}"/>
                  </a:ext>
                </a:extLst>
              </p:cNvPr>
              <p:cNvSpPr>
                <a:spLocks noGrp="1" noRot="1" noChangeAspect="1" noMove="1" noResize="1" noEditPoints="1" noAdjustHandles="1" noChangeArrowheads="1" noChangeShapeType="1" noTextEdit="1"/>
              </p:cNvSpPr>
              <p:nvPr>
                <p:ph idx="1"/>
              </p:nvPr>
            </p:nvSpPr>
            <p:spPr>
              <a:xfrm>
                <a:off x="1154954" y="2603500"/>
                <a:ext cx="10064030" cy="3699646"/>
              </a:xfrm>
              <a:blipFill>
                <a:blip r:embed="rId2"/>
                <a:stretch>
                  <a:fillRect l="-121" t="-824" r="-6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956B5F0-D0EB-42B4-B154-F6FA3A437B6F}"/>
              </a:ext>
            </a:extLst>
          </p:cNvPr>
          <p:cNvSpPr>
            <a:spLocks noGrp="1"/>
          </p:cNvSpPr>
          <p:nvPr>
            <p:ph type="sldNum" sz="quarter" idx="12"/>
          </p:nvPr>
        </p:nvSpPr>
        <p:spPr/>
        <p:txBody>
          <a:bodyPr/>
          <a:lstStyle/>
          <a:p>
            <a:fld id="{8E797B79-F94A-4A70-92BD-3E9D04E7B19E}" type="slidenum">
              <a:rPr lang="en-IN" smtClean="0"/>
              <a:t>14</a:t>
            </a:fld>
            <a:endParaRPr lang="en-IN"/>
          </a:p>
        </p:txBody>
      </p:sp>
      <p:pic>
        <p:nvPicPr>
          <p:cNvPr id="6" name="Picture 5">
            <a:extLst>
              <a:ext uri="{FF2B5EF4-FFF2-40B4-BE49-F238E27FC236}">
                <a16:creationId xmlns:a16="http://schemas.microsoft.com/office/drawing/2014/main" id="{6622140E-945F-4CA1-9A0B-26F8557F6CA9}"/>
              </a:ext>
            </a:extLst>
          </p:cNvPr>
          <p:cNvPicPr>
            <a:picLocks noChangeAspect="1"/>
          </p:cNvPicPr>
          <p:nvPr/>
        </p:nvPicPr>
        <p:blipFill>
          <a:blip r:embed="rId3"/>
          <a:stretch>
            <a:fillRect/>
          </a:stretch>
        </p:blipFill>
        <p:spPr>
          <a:xfrm>
            <a:off x="3882437" y="3026573"/>
            <a:ext cx="2877916" cy="320307"/>
          </a:xfrm>
          <a:prstGeom prst="rect">
            <a:avLst/>
          </a:prstGeom>
        </p:spPr>
      </p:pic>
    </p:spTree>
    <p:extLst>
      <p:ext uri="{BB962C8B-B14F-4D97-AF65-F5344CB8AC3E}">
        <p14:creationId xmlns:p14="http://schemas.microsoft.com/office/powerpoint/2010/main" val="285247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696D21-8BF8-47BA-8E90-EF7848A39F08}"/>
              </a:ext>
            </a:extLst>
          </p:cNvPr>
          <p:cNvSpPr>
            <a:spLocks noGrp="1"/>
          </p:cNvSpPr>
          <p:nvPr>
            <p:ph type="sldNum" sz="quarter" idx="12"/>
          </p:nvPr>
        </p:nvSpPr>
        <p:spPr/>
        <p:txBody>
          <a:bodyPr/>
          <a:lstStyle/>
          <a:p>
            <a:fld id="{8E797B79-F94A-4A70-92BD-3E9D04E7B19E}" type="slidenum">
              <a:rPr lang="en-IN" smtClean="0"/>
              <a:t>15</a:t>
            </a:fld>
            <a:endParaRPr lang="en-IN"/>
          </a:p>
        </p:txBody>
      </p:sp>
      <p:pic>
        <p:nvPicPr>
          <p:cNvPr id="6" name="Picture 5">
            <a:extLst>
              <a:ext uri="{FF2B5EF4-FFF2-40B4-BE49-F238E27FC236}">
                <a16:creationId xmlns:a16="http://schemas.microsoft.com/office/drawing/2014/main" id="{3B4F5F70-2222-4B04-90EF-82D2F7659C30}"/>
              </a:ext>
            </a:extLst>
          </p:cNvPr>
          <p:cNvPicPr>
            <a:picLocks noChangeAspect="1"/>
          </p:cNvPicPr>
          <p:nvPr/>
        </p:nvPicPr>
        <p:blipFill>
          <a:blip r:embed="rId2"/>
          <a:stretch>
            <a:fillRect/>
          </a:stretch>
        </p:blipFill>
        <p:spPr>
          <a:xfrm>
            <a:off x="309162" y="0"/>
            <a:ext cx="5499794" cy="6356412"/>
          </a:xfrm>
          <a:prstGeom prst="rect">
            <a:avLst/>
          </a:prstGeom>
        </p:spPr>
      </p:pic>
      <p:pic>
        <p:nvPicPr>
          <p:cNvPr id="7" name="Picture 6">
            <a:extLst>
              <a:ext uri="{FF2B5EF4-FFF2-40B4-BE49-F238E27FC236}">
                <a16:creationId xmlns:a16="http://schemas.microsoft.com/office/drawing/2014/main" id="{30C3BF88-163B-412F-A718-CF83074A2874}"/>
              </a:ext>
            </a:extLst>
          </p:cNvPr>
          <p:cNvPicPr>
            <a:picLocks noChangeAspect="1"/>
          </p:cNvPicPr>
          <p:nvPr/>
        </p:nvPicPr>
        <p:blipFill>
          <a:blip r:embed="rId3"/>
          <a:stretch>
            <a:fillRect/>
          </a:stretch>
        </p:blipFill>
        <p:spPr>
          <a:xfrm>
            <a:off x="6230384" y="1136089"/>
            <a:ext cx="5231352" cy="3395790"/>
          </a:xfrm>
          <a:prstGeom prst="rect">
            <a:avLst/>
          </a:prstGeom>
        </p:spPr>
      </p:pic>
      <p:sp>
        <p:nvSpPr>
          <p:cNvPr id="8" name="TextBox 7">
            <a:extLst>
              <a:ext uri="{FF2B5EF4-FFF2-40B4-BE49-F238E27FC236}">
                <a16:creationId xmlns:a16="http://schemas.microsoft.com/office/drawing/2014/main" id="{F9D63B9D-1C12-4AB2-BEC4-481B5881EE21}"/>
              </a:ext>
            </a:extLst>
          </p:cNvPr>
          <p:cNvSpPr txBox="1"/>
          <p:nvPr/>
        </p:nvSpPr>
        <p:spPr>
          <a:xfrm>
            <a:off x="176124" y="6239105"/>
            <a:ext cx="12015876" cy="584775"/>
          </a:xfrm>
          <a:prstGeom prst="rect">
            <a:avLst/>
          </a:prstGeom>
          <a:noFill/>
        </p:spPr>
        <p:txBody>
          <a:bodyPr wrap="square">
            <a:spAutoFit/>
          </a:bodyPr>
          <a:lstStyle/>
          <a:p>
            <a:r>
              <a:rPr lang="en-US" sz="1600" b="1" dirty="0"/>
              <a:t>Figure 4</a:t>
            </a:r>
            <a:r>
              <a:rPr lang="en-US" sz="1600" dirty="0"/>
              <a:t> Unit step responses of second-order process in (7) employing ZNPIDC (- - -), PIDSFLC (— – —) and DPIDFLC (——) with (a) L = 0 s, (b) L = 0.1 s, (c) L = 0.2 s, (d) L = 0.3 s and (e) L = 1 s.</a:t>
            </a:r>
            <a:endParaRPr lang="en-IN" sz="1600" dirty="0"/>
          </a:p>
        </p:txBody>
      </p:sp>
      <p:sp>
        <p:nvSpPr>
          <p:cNvPr id="9" name="TextBox 8">
            <a:extLst>
              <a:ext uri="{FF2B5EF4-FFF2-40B4-BE49-F238E27FC236}">
                <a16:creationId xmlns:a16="http://schemas.microsoft.com/office/drawing/2014/main" id="{A1BBB372-1973-4ED1-8594-3C7FDF044C00}"/>
              </a:ext>
            </a:extLst>
          </p:cNvPr>
          <p:cNvSpPr txBox="1"/>
          <p:nvPr/>
        </p:nvSpPr>
        <p:spPr>
          <a:xfrm>
            <a:off x="6383045" y="4531880"/>
            <a:ext cx="5646197" cy="584775"/>
          </a:xfrm>
          <a:prstGeom prst="rect">
            <a:avLst/>
          </a:prstGeom>
          <a:noFill/>
        </p:spPr>
        <p:txBody>
          <a:bodyPr wrap="square">
            <a:spAutoFit/>
          </a:bodyPr>
          <a:lstStyle/>
          <a:p>
            <a:r>
              <a:rPr lang="en-US" sz="1600" b="1" dirty="0"/>
              <a:t>Table 3 </a:t>
            </a:r>
            <a:r>
              <a:rPr lang="en-US" sz="1600" dirty="0"/>
              <a:t>Performance comparison of the DPIDFLC vis-a`-vis other controllers for the second order linear process.</a:t>
            </a:r>
            <a:endParaRPr lang="en-IN" sz="1600" dirty="0"/>
          </a:p>
        </p:txBody>
      </p:sp>
    </p:spTree>
    <p:extLst>
      <p:ext uri="{BB962C8B-B14F-4D97-AF65-F5344CB8AC3E}">
        <p14:creationId xmlns:p14="http://schemas.microsoft.com/office/powerpoint/2010/main" val="50809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616BB5-ADD3-4946-8F39-3CF7A8A9A93E}"/>
              </a:ext>
            </a:extLst>
          </p:cNvPr>
          <p:cNvSpPr>
            <a:spLocks noGrp="1"/>
          </p:cNvSpPr>
          <p:nvPr>
            <p:ph type="sldNum" sz="quarter" idx="12"/>
          </p:nvPr>
        </p:nvSpPr>
        <p:spPr/>
        <p:txBody>
          <a:bodyPr/>
          <a:lstStyle/>
          <a:p>
            <a:fld id="{8E797B79-F94A-4A70-92BD-3E9D04E7B19E}" type="slidenum">
              <a:rPr lang="en-IN" smtClean="0"/>
              <a:t>16</a:t>
            </a:fld>
            <a:endParaRPr lang="en-IN"/>
          </a:p>
        </p:txBody>
      </p:sp>
      <p:pic>
        <p:nvPicPr>
          <p:cNvPr id="4" name="Picture 3">
            <a:extLst>
              <a:ext uri="{FF2B5EF4-FFF2-40B4-BE49-F238E27FC236}">
                <a16:creationId xmlns:a16="http://schemas.microsoft.com/office/drawing/2014/main" id="{9BA68DC3-B44D-4DA0-A9FE-ECAC5AF32808}"/>
              </a:ext>
            </a:extLst>
          </p:cNvPr>
          <p:cNvPicPr>
            <a:picLocks noChangeAspect="1"/>
          </p:cNvPicPr>
          <p:nvPr/>
        </p:nvPicPr>
        <p:blipFill>
          <a:blip r:embed="rId2"/>
          <a:stretch>
            <a:fillRect/>
          </a:stretch>
        </p:blipFill>
        <p:spPr>
          <a:xfrm>
            <a:off x="4879250" y="1368724"/>
            <a:ext cx="6677025" cy="2457450"/>
          </a:xfrm>
          <a:prstGeom prst="rect">
            <a:avLst/>
          </a:prstGeom>
        </p:spPr>
      </p:pic>
      <p:pic>
        <p:nvPicPr>
          <p:cNvPr id="6" name="Picture 5">
            <a:extLst>
              <a:ext uri="{FF2B5EF4-FFF2-40B4-BE49-F238E27FC236}">
                <a16:creationId xmlns:a16="http://schemas.microsoft.com/office/drawing/2014/main" id="{BA8CF605-52D1-4461-8E6F-FB6C930EE759}"/>
              </a:ext>
            </a:extLst>
          </p:cNvPr>
          <p:cNvPicPr>
            <a:picLocks noChangeAspect="1"/>
          </p:cNvPicPr>
          <p:nvPr/>
        </p:nvPicPr>
        <p:blipFill>
          <a:blip r:embed="rId3"/>
          <a:stretch>
            <a:fillRect/>
          </a:stretch>
        </p:blipFill>
        <p:spPr>
          <a:xfrm>
            <a:off x="474629" y="91515"/>
            <a:ext cx="4276725" cy="5600700"/>
          </a:xfrm>
          <a:prstGeom prst="rect">
            <a:avLst/>
          </a:prstGeom>
        </p:spPr>
      </p:pic>
      <p:sp>
        <p:nvSpPr>
          <p:cNvPr id="8" name="TextBox 7">
            <a:extLst>
              <a:ext uri="{FF2B5EF4-FFF2-40B4-BE49-F238E27FC236}">
                <a16:creationId xmlns:a16="http://schemas.microsoft.com/office/drawing/2014/main" id="{B79BA6C7-C374-4D46-9BDC-C77DA0B67628}"/>
              </a:ext>
            </a:extLst>
          </p:cNvPr>
          <p:cNvSpPr txBox="1"/>
          <p:nvPr/>
        </p:nvSpPr>
        <p:spPr>
          <a:xfrm>
            <a:off x="86972" y="5706659"/>
            <a:ext cx="7196184" cy="923330"/>
          </a:xfrm>
          <a:prstGeom prst="rect">
            <a:avLst/>
          </a:prstGeom>
          <a:noFill/>
        </p:spPr>
        <p:txBody>
          <a:bodyPr wrap="square">
            <a:spAutoFit/>
          </a:bodyPr>
          <a:lstStyle/>
          <a:p>
            <a:r>
              <a:rPr lang="en-US" b="1" dirty="0"/>
              <a:t>Figure 5 </a:t>
            </a:r>
            <a:r>
              <a:rPr lang="en-US" dirty="0"/>
              <a:t>Unit step responses of second-order process in (7) with (a) L = 0 s and (b) L = 1 s employing only PFLC (— – —), PFLC and DFLC (- - -), PFLC and IFLC (— —) and DPIDFLC (——) </a:t>
            </a:r>
            <a:endParaRPr lang="en-IN" dirty="0"/>
          </a:p>
        </p:txBody>
      </p:sp>
      <p:sp>
        <p:nvSpPr>
          <p:cNvPr id="10" name="TextBox 9">
            <a:extLst>
              <a:ext uri="{FF2B5EF4-FFF2-40B4-BE49-F238E27FC236}">
                <a16:creationId xmlns:a16="http://schemas.microsoft.com/office/drawing/2014/main" id="{E2162147-FC8C-4B1E-AF46-02D4A2703CB2}"/>
              </a:ext>
            </a:extLst>
          </p:cNvPr>
          <p:cNvSpPr txBox="1"/>
          <p:nvPr/>
        </p:nvSpPr>
        <p:spPr>
          <a:xfrm>
            <a:off x="4879250" y="3969965"/>
            <a:ext cx="7196184" cy="646331"/>
          </a:xfrm>
          <a:prstGeom prst="rect">
            <a:avLst/>
          </a:prstGeom>
          <a:noFill/>
        </p:spPr>
        <p:txBody>
          <a:bodyPr wrap="square">
            <a:spAutoFit/>
          </a:bodyPr>
          <a:lstStyle/>
          <a:p>
            <a:r>
              <a:rPr lang="en-US" b="1" dirty="0"/>
              <a:t>Table 4 </a:t>
            </a:r>
            <a:r>
              <a:rPr lang="en-US" dirty="0"/>
              <a:t>Performance analysis of the DPIDFLC, when activated to produce different control actions, for the process in a </a:t>
            </a:r>
            <a:endParaRPr lang="en-IN" dirty="0"/>
          </a:p>
        </p:txBody>
      </p:sp>
    </p:spTree>
    <p:extLst>
      <p:ext uri="{BB962C8B-B14F-4D97-AF65-F5344CB8AC3E}">
        <p14:creationId xmlns:p14="http://schemas.microsoft.com/office/powerpoint/2010/main" val="158486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7613-9F6F-45E9-9A6E-3796F667B0FE}"/>
              </a:ext>
            </a:extLst>
          </p:cNvPr>
          <p:cNvSpPr>
            <a:spLocks noGrp="1"/>
          </p:cNvSpPr>
          <p:nvPr>
            <p:ph type="title"/>
          </p:nvPr>
        </p:nvSpPr>
        <p:spPr/>
        <p:txBody>
          <a:bodyPr/>
          <a:lstStyle/>
          <a:p>
            <a:r>
              <a:rPr lang="en-US" dirty="0"/>
              <a:t>b. Marginally stable system with dead time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C299B8-B927-4739-B516-11C3D434FEBC}"/>
                  </a:ext>
                </a:extLst>
              </p:cNvPr>
              <p:cNvSpPr>
                <a:spLocks noGrp="1"/>
              </p:cNvSpPr>
              <p:nvPr>
                <p:ph idx="1"/>
              </p:nvPr>
            </p:nvSpPr>
            <p:spPr/>
            <p:txBody>
              <a:bodyPr>
                <a:normAutofit/>
              </a:bodyPr>
              <a:lstStyle/>
              <a:p>
                <a:r>
                  <a:rPr lang="en-US" dirty="0"/>
                  <a:t>The chosen transfer function for the marginally stable system,</a:t>
                </a:r>
              </a:p>
              <a:p>
                <a:endParaRPr lang="en-US" dirty="0"/>
              </a:p>
              <a:p>
                <a:r>
                  <a:rPr lang="en-US" dirty="0"/>
                  <a:t>Control of a marginally stable system is considered a difficult problem in the process industry. </a:t>
                </a:r>
              </a:p>
              <a:p>
                <a:r>
                  <a:rPr lang="en-US" dirty="0"/>
                  <a:t>The presence of dead time usually further worsens the situation. </a:t>
                </a:r>
              </a:p>
              <a:p>
                <a:r>
                  <a:rPr lang="en-US" dirty="0"/>
                  <a:t>Three different values of dead time (L = 0.1, 0.2 and 0.3 s) are considered.</a:t>
                </a:r>
              </a:p>
              <a:p>
                <a:r>
                  <a:rPr lang="en-US" dirty="0">
                    <a:latin typeface="+mj-lt"/>
                  </a:rPr>
                  <a:t>For the DPIDFLC, </a:t>
                </a:r>
                <a:r>
                  <a:rPr lang="en-US" dirty="0">
                    <a:solidFill>
                      <a:schemeClr val="tx1"/>
                    </a:solidFill>
                    <a:latin typeface="+mj-lt"/>
                  </a:rPr>
                  <a:t>K</a:t>
                </a:r>
                <a:r>
                  <a:rPr lang="en-US" baseline="-25000" dirty="0">
                    <a:solidFill>
                      <a:schemeClr val="tx1"/>
                    </a:solidFill>
                    <a:latin typeface="+mj-lt"/>
                  </a:rPr>
                  <a:t>OP</a:t>
                </a:r>
                <a:r>
                  <a:rPr lang="en-US" dirty="0">
                    <a:latin typeface="+mj-lt"/>
                  </a:rPr>
                  <a:t> is chosen as 0.l, which automatically sets </a:t>
                </a:r>
                <a:r>
                  <a:rPr lang="en-US" dirty="0">
                    <a:solidFill>
                      <a:schemeClr val="tx1"/>
                    </a:solidFill>
                    <a:latin typeface="+mj-lt"/>
                  </a:rPr>
                  <a:t>K</a:t>
                </a:r>
                <a:r>
                  <a:rPr lang="en-US" baseline="-25000" dirty="0">
                    <a:solidFill>
                      <a:schemeClr val="tx1"/>
                    </a:solidFill>
                    <a:latin typeface="+mj-lt"/>
                  </a:rPr>
                  <a:t>OI</a:t>
                </a:r>
                <a:r>
                  <a:rPr lang="en-US" dirty="0">
                    <a:latin typeface="+mj-lt"/>
                  </a:rPr>
                  <a:t> = 0.01 and </a:t>
                </a:r>
                <a:r>
                  <a:rPr lang="en-US" dirty="0">
                    <a:solidFill>
                      <a:schemeClr val="tx1"/>
                    </a:solidFill>
                    <a:latin typeface="+mj-lt"/>
                  </a:rPr>
                  <a:t>K</a:t>
                </a:r>
                <a:r>
                  <a:rPr lang="en-US" baseline="-25000" dirty="0">
                    <a:solidFill>
                      <a:schemeClr val="tx1"/>
                    </a:solidFill>
                    <a:latin typeface="+mj-lt"/>
                  </a:rPr>
                  <a:t>OD</a:t>
                </a:r>
                <a:r>
                  <a:rPr lang="en-US" dirty="0">
                    <a:latin typeface="+mj-lt"/>
                  </a:rPr>
                  <a:t> = 3. </a:t>
                </a:r>
              </a:p>
              <a:p>
                <a:r>
                  <a:rPr lang="en-US" dirty="0">
                    <a:latin typeface="+mj-lt"/>
                  </a:rPr>
                  <a:t>Input SFs </a:t>
                </a:r>
                <a:r>
                  <a:rPr lang="en-US" sz="1800" dirty="0" err="1">
                    <a:solidFill>
                      <a:schemeClr val="tx1"/>
                    </a:solidFill>
                    <a:effectLst/>
                    <a:latin typeface="+mj-lt"/>
                    <a:ea typeface="Calibri" panose="020F0502020204030204" pitchFamily="34" charset="0"/>
                    <a:cs typeface="Times New Roman" panose="02020603050405020304" pitchFamily="18" charset="0"/>
                  </a:rPr>
                  <a:t>K</a:t>
                </a:r>
                <a:r>
                  <a:rPr lang="en-US" sz="1800" baseline="-25000" dirty="0" err="1">
                    <a:solidFill>
                      <a:schemeClr val="tx1"/>
                    </a:solidFill>
                    <a:effectLst/>
                    <a:latin typeface="+mj-lt"/>
                    <a:ea typeface="Calibri" panose="020F0502020204030204" pitchFamily="34" charset="0"/>
                    <a:cs typeface="Times New Roman" panose="02020603050405020304" pitchFamily="18" charset="0"/>
                  </a:rPr>
                  <a:t>e</a:t>
                </a:r>
                <a:r>
                  <a:rPr lang="en-US" sz="1800" dirty="0">
                    <a:solidFill>
                      <a:schemeClr val="tx1"/>
                    </a:solidFill>
                    <a:effectLst/>
                    <a:latin typeface="+mj-lt"/>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𝐾</m:t>
                        </m:r>
                      </m:e>
                      <m:sub>
                        <m:r>
                          <a:rPr lang="en-US" sz="1800" b="0" i="1" smtClean="0">
                            <a:solidFill>
                              <a:schemeClr val="tx1"/>
                            </a:solidFill>
                            <a:effectLst/>
                            <a:latin typeface="Cambria Math" panose="02040503050406030204" pitchFamily="18" charset="0"/>
                          </a:rPr>
                          <m:t>𝛥</m:t>
                        </m:r>
                        <m:r>
                          <a:rPr lang="en-US" sz="1800" b="0" i="1" smtClean="0">
                            <a:solidFill>
                              <a:schemeClr val="tx1"/>
                            </a:solidFill>
                            <a:effectLst/>
                            <a:latin typeface="Cambria Math" panose="02040503050406030204" pitchFamily="18" charset="0"/>
                          </a:rPr>
                          <m:t>𝑒</m:t>
                        </m:r>
                      </m:sub>
                    </m:sSub>
                  </m:oMath>
                </a14:m>
                <a:r>
                  <a:rPr lang="en-IN" dirty="0">
                    <a:solidFill>
                      <a:schemeClr val="tx1"/>
                    </a:solidFill>
                    <a:latin typeface="+mj-lt"/>
                  </a:rPr>
                  <a:t> </a:t>
                </a:r>
                <a:r>
                  <a:rPr lang="en-US" dirty="0">
                    <a:latin typeface="+mj-lt"/>
                  </a:rPr>
                  <a:t>are taken as 0.8 and 10, respectively.</a:t>
                </a:r>
                <a:endParaRPr lang="en-IN" dirty="0"/>
              </a:p>
            </p:txBody>
          </p:sp>
        </mc:Choice>
        <mc:Fallback>
          <p:sp>
            <p:nvSpPr>
              <p:cNvPr id="3" name="Content Placeholder 2">
                <a:extLst>
                  <a:ext uri="{FF2B5EF4-FFF2-40B4-BE49-F238E27FC236}">
                    <a16:creationId xmlns:a16="http://schemas.microsoft.com/office/drawing/2014/main" id="{55C299B8-B927-4739-B516-11C3D434FEBC}"/>
                  </a:ext>
                </a:extLst>
              </p:cNvPr>
              <p:cNvSpPr>
                <a:spLocks noGrp="1" noRot="1" noChangeAspect="1" noMove="1" noResize="1" noEditPoints="1" noAdjustHandles="1" noChangeArrowheads="1" noChangeShapeType="1" noTextEdit="1"/>
              </p:cNvSpPr>
              <p:nvPr>
                <p:ph idx="1"/>
              </p:nvPr>
            </p:nvSpPr>
            <p:spPr>
              <a:blipFill>
                <a:blip r:embed="rId2"/>
                <a:stretch>
                  <a:fillRect l="-138" t="-89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23091B7-6A9E-4169-A729-63E5FFB6EE7C}"/>
              </a:ext>
            </a:extLst>
          </p:cNvPr>
          <p:cNvSpPr>
            <a:spLocks noGrp="1"/>
          </p:cNvSpPr>
          <p:nvPr>
            <p:ph type="sldNum" sz="quarter" idx="12"/>
          </p:nvPr>
        </p:nvSpPr>
        <p:spPr/>
        <p:txBody>
          <a:bodyPr/>
          <a:lstStyle/>
          <a:p>
            <a:fld id="{8E797B79-F94A-4A70-92BD-3E9D04E7B19E}" type="slidenum">
              <a:rPr lang="en-IN" smtClean="0"/>
              <a:t>17</a:t>
            </a:fld>
            <a:endParaRPr lang="en-IN"/>
          </a:p>
        </p:txBody>
      </p:sp>
      <p:pic>
        <p:nvPicPr>
          <p:cNvPr id="5" name="Picture 4">
            <a:extLst>
              <a:ext uri="{FF2B5EF4-FFF2-40B4-BE49-F238E27FC236}">
                <a16:creationId xmlns:a16="http://schemas.microsoft.com/office/drawing/2014/main" id="{1ED43A7E-B21E-462C-BABA-AD7434ECCECD}"/>
              </a:ext>
            </a:extLst>
          </p:cNvPr>
          <p:cNvPicPr>
            <a:picLocks noChangeAspect="1"/>
          </p:cNvPicPr>
          <p:nvPr/>
        </p:nvPicPr>
        <p:blipFill>
          <a:blip r:embed="rId3"/>
          <a:stretch>
            <a:fillRect/>
          </a:stretch>
        </p:blipFill>
        <p:spPr>
          <a:xfrm>
            <a:off x="4601571" y="3102167"/>
            <a:ext cx="1947997" cy="244713"/>
          </a:xfrm>
          <a:prstGeom prst="rect">
            <a:avLst/>
          </a:prstGeom>
        </p:spPr>
      </p:pic>
    </p:spTree>
    <p:extLst>
      <p:ext uri="{BB962C8B-B14F-4D97-AF65-F5344CB8AC3E}">
        <p14:creationId xmlns:p14="http://schemas.microsoft.com/office/powerpoint/2010/main" val="111825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B89ED2-DB16-4264-8E64-2BCA09D74F6F}"/>
              </a:ext>
            </a:extLst>
          </p:cNvPr>
          <p:cNvSpPr>
            <a:spLocks noGrp="1"/>
          </p:cNvSpPr>
          <p:nvPr>
            <p:ph type="sldNum" sz="quarter" idx="12"/>
          </p:nvPr>
        </p:nvSpPr>
        <p:spPr/>
        <p:txBody>
          <a:bodyPr/>
          <a:lstStyle/>
          <a:p>
            <a:fld id="{8E797B79-F94A-4A70-92BD-3E9D04E7B19E}" type="slidenum">
              <a:rPr lang="en-IN" smtClean="0"/>
              <a:t>18</a:t>
            </a:fld>
            <a:endParaRPr lang="en-IN"/>
          </a:p>
        </p:txBody>
      </p:sp>
      <p:pic>
        <p:nvPicPr>
          <p:cNvPr id="5" name="Picture 4">
            <a:extLst>
              <a:ext uri="{FF2B5EF4-FFF2-40B4-BE49-F238E27FC236}">
                <a16:creationId xmlns:a16="http://schemas.microsoft.com/office/drawing/2014/main" id="{55D7B8BC-FD63-40B0-8760-7FC20BD59B40}"/>
              </a:ext>
            </a:extLst>
          </p:cNvPr>
          <p:cNvPicPr>
            <a:picLocks noChangeAspect="1"/>
          </p:cNvPicPr>
          <p:nvPr/>
        </p:nvPicPr>
        <p:blipFill>
          <a:blip r:embed="rId2"/>
          <a:stretch>
            <a:fillRect/>
          </a:stretch>
        </p:blipFill>
        <p:spPr>
          <a:xfrm>
            <a:off x="4342264" y="1443490"/>
            <a:ext cx="6848475" cy="2914650"/>
          </a:xfrm>
          <a:prstGeom prst="rect">
            <a:avLst/>
          </a:prstGeom>
        </p:spPr>
      </p:pic>
      <p:sp>
        <p:nvSpPr>
          <p:cNvPr id="7" name="TextBox 6">
            <a:extLst>
              <a:ext uri="{FF2B5EF4-FFF2-40B4-BE49-F238E27FC236}">
                <a16:creationId xmlns:a16="http://schemas.microsoft.com/office/drawing/2014/main" id="{04BEBD28-C9D2-464B-9418-A83E0C9984E2}"/>
              </a:ext>
            </a:extLst>
          </p:cNvPr>
          <p:cNvSpPr txBox="1"/>
          <p:nvPr/>
        </p:nvSpPr>
        <p:spPr>
          <a:xfrm>
            <a:off x="4375230" y="4358140"/>
            <a:ext cx="6782542" cy="646331"/>
          </a:xfrm>
          <a:prstGeom prst="rect">
            <a:avLst/>
          </a:prstGeom>
          <a:noFill/>
        </p:spPr>
        <p:txBody>
          <a:bodyPr wrap="square">
            <a:spAutoFit/>
          </a:bodyPr>
          <a:lstStyle/>
          <a:p>
            <a:r>
              <a:rPr lang="en-US" b="1" dirty="0"/>
              <a:t>Table 5 </a:t>
            </a:r>
            <a:r>
              <a:rPr lang="en-US" dirty="0"/>
              <a:t>Performance comparison of the DPIDFLC vis-a-vis other controllers for the process b.</a:t>
            </a:r>
            <a:endParaRPr lang="en-IN" dirty="0"/>
          </a:p>
        </p:txBody>
      </p:sp>
      <p:pic>
        <p:nvPicPr>
          <p:cNvPr id="9" name="Picture 8">
            <a:extLst>
              <a:ext uri="{FF2B5EF4-FFF2-40B4-BE49-F238E27FC236}">
                <a16:creationId xmlns:a16="http://schemas.microsoft.com/office/drawing/2014/main" id="{EA75E7A4-BAC6-48A9-864F-CBCB7EF6EFF4}"/>
              </a:ext>
            </a:extLst>
          </p:cNvPr>
          <p:cNvPicPr>
            <a:picLocks noChangeAspect="1"/>
          </p:cNvPicPr>
          <p:nvPr/>
        </p:nvPicPr>
        <p:blipFill>
          <a:blip r:embed="rId3"/>
          <a:stretch>
            <a:fillRect/>
          </a:stretch>
        </p:blipFill>
        <p:spPr>
          <a:xfrm>
            <a:off x="0" y="97655"/>
            <a:ext cx="3551323" cy="6858000"/>
          </a:xfrm>
          <a:prstGeom prst="rect">
            <a:avLst/>
          </a:prstGeom>
        </p:spPr>
      </p:pic>
      <p:sp>
        <p:nvSpPr>
          <p:cNvPr id="11" name="TextBox 10">
            <a:extLst>
              <a:ext uri="{FF2B5EF4-FFF2-40B4-BE49-F238E27FC236}">
                <a16:creationId xmlns:a16="http://schemas.microsoft.com/office/drawing/2014/main" id="{527A49BC-6E63-4177-B39A-7EC70BCD35EF}"/>
              </a:ext>
            </a:extLst>
          </p:cNvPr>
          <p:cNvSpPr txBox="1"/>
          <p:nvPr/>
        </p:nvSpPr>
        <p:spPr>
          <a:xfrm>
            <a:off x="3112270" y="5657325"/>
            <a:ext cx="6718177" cy="923330"/>
          </a:xfrm>
          <a:prstGeom prst="rect">
            <a:avLst/>
          </a:prstGeom>
          <a:noFill/>
        </p:spPr>
        <p:txBody>
          <a:bodyPr wrap="square">
            <a:spAutoFit/>
          </a:bodyPr>
          <a:lstStyle/>
          <a:p>
            <a:r>
              <a:rPr lang="en-US" b="1" dirty="0"/>
              <a:t>Figure 6 </a:t>
            </a:r>
            <a:r>
              <a:rPr lang="en-US" dirty="0"/>
              <a:t>Unit step responses of the second-order process in (8) employing ZNPIDC (. . . .), PIDSFLC (–·–·–) and DPIDFLC (——) with (a) L = 0.1 s, (b) L = 0.2 s and (c) L = 0.3 s.</a:t>
            </a:r>
            <a:endParaRPr lang="en-IN" dirty="0"/>
          </a:p>
        </p:txBody>
      </p:sp>
    </p:spTree>
    <p:extLst>
      <p:ext uri="{BB962C8B-B14F-4D97-AF65-F5344CB8AC3E}">
        <p14:creationId xmlns:p14="http://schemas.microsoft.com/office/powerpoint/2010/main" val="158409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6CEFF2-19FC-45E3-AC5C-C2966522F83B}"/>
              </a:ext>
            </a:extLst>
          </p:cNvPr>
          <p:cNvSpPr>
            <a:spLocks noGrp="1"/>
          </p:cNvSpPr>
          <p:nvPr>
            <p:ph type="sldNum" sz="quarter" idx="12"/>
          </p:nvPr>
        </p:nvSpPr>
        <p:spPr/>
        <p:txBody>
          <a:bodyPr/>
          <a:lstStyle/>
          <a:p>
            <a:fld id="{8E797B79-F94A-4A70-92BD-3E9D04E7B19E}" type="slidenum">
              <a:rPr lang="en-IN" smtClean="0"/>
              <a:t>19</a:t>
            </a:fld>
            <a:endParaRPr lang="en-IN"/>
          </a:p>
        </p:txBody>
      </p:sp>
      <p:pic>
        <p:nvPicPr>
          <p:cNvPr id="4" name="Picture 3">
            <a:extLst>
              <a:ext uri="{FF2B5EF4-FFF2-40B4-BE49-F238E27FC236}">
                <a16:creationId xmlns:a16="http://schemas.microsoft.com/office/drawing/2014/main" id="{B9DCE6F8-B6D7-427D-B3D7-F6BAA4D5EA5E}"/>
              </a:ext>
            </a:extLst>
          </p:cNvPr>
          <p:cNvPicPr>
            <a:picLocks noChangeAspect="1"/>
          </p:cNvPicPr>
          <p:nvPr/>
        </p:nvPicPr>
        <p:blipFill rotWithShape="1">
          <a:blip r:embed="rId2"/>
          <a:srcRect l="14345" t="39847" r="16985" b="10622"/>
          <a:stretch/>
        </p:blipFill>
        <p:spPr>
          <a:xfrm>
            <a:off x="412718" y="1619220"/>
            <a:ext cx="4696288" cy="3302493"/>
          </a:xfrm>
          <a:prstGeom prst="rect">
            <a:avLst/>
          </a:prstGeom>
        </p:spPr>
      </p:pic>
      <p:pic>
        <p:nvPicPr>
          <p:cNvPr id="5" name="Picture 4">
            <a:extLst>
              <a:ext uri="{FF2B5EF4-FFF2-40B4-BE49-F238E27FC236}">
                <a16:creationId xmlns:a16="http://schemas.microsoft.com/office/drawing/2014/main" id="{E3BED0D7-ECA0-4DDE-B1BE-4D28595B063A}"/>
              </a:ext>
            </a:extLst>
          </p:cNvPr>
          <p:cNvPicPr>
            <a:picLocks noChangeAspect="1"/>
          </p:cNvPicPr>
          <p:nvPr/>
        </p:nvPicPr>
        <p:blipFill rotWithShape="1">
          <a:blip r:embed="rId2"/>
          <a:srcRect t="8424" b="60153"/>
          <a:stretch/>
        </p:blipFill>
        <p:spPr>
          <a:xfrm>
            <a:off x="5109006" y="1992089"/>
            <a:ext cx="6838950" cy="2095130"/>
          </a:xfrm>
          <a:prstGeom prst="rect">
            <a:avLst/>
          </a:prstGeom>
        </p:spPr>
      </p:pic>
      <p:sp>
        <p:nvSpPr>
          <p:cNvPr id="6" name="TextBox 5">
            <a:extLst>
              <a:ext uri="{FF2B5EF4-FFF2-40B4-BE49-F238E27FC236}">
                <a16:creationId xmlns:a16="http://schemas.microsoft.com/office/drawing/2014/main" id="{39BD131C-543F-4C0E-A710-8626A025AC3B}"/>
              </a:ext>
            </a:extLst>
          </p:cNvPr>
          <p:cNvSpPr txBox="1"/>
          <p:nvPr/>
        </p:nvSpPr>
        <p:spPr>
          <a:xfrm>
            <a:off x="5109007" y="3998383"/>
            <a:ext cx="6838949" cy="923330"/>
          </a:xfrm>
          <a:prstGeom prst="rect">
            <a:avLst/>
          </a:prstGeom>
          <a:noFill/>
        </p:spPr>
        <p:txBody>
          <a:bodyPr wrap="square">
            <a:spAutoFit/>
          </a:bodyPr>
          <a:lstStyle/>
          <a:p>
            <a:r>
              <a:rPr lang="en-US" b="1" dirty="0"/>
              <a:t>Table 6 </a:t>
            </a:r>
            <a:r>
              <a:rPr lang="en-US" dirty="0"/>
              <a:t>Performance analysis of the DPIDFLC, when activated to produce different control actions, for the process b.</a:t>
            </a:r>
            <a:endParaRPr lang="en-IN" dirty="0"/>
          </a:p>
        </p:txBody>
      </p:sp>
      <p:sp>
        <p:nvSpPr>
          <p:cNvPr id="8" name="TextBox 7">
            <a:extLst>
              <a:ext uri="{FF2B5EF4-FFF2-40B4-BE49-F238E27FC236}">
                <a16:creationId xmlns:a16="http://schemas.microsoft.com/office/drawing/2014/main" id="{A03A4FF6-AD87-4235-B181-370354C69D1B}"/>
              </a:ext>
            </a:extLst>
          </p:cNvPr>
          <p:cNvSpPr txBox="1"/>
          <p:nvPr/>
        </p:nvSpPr>
        <p:spPr>
          <a:xfrm>
            <a:off x="412718" y="5461558"/>
            <a:ext cx="7017892" cy="923330"/>
          </a:xfrm>
          <a:prstGeom prst="rect">
            <a:avLst/>
          </a:prstGeom>
          <a:noFill/>
        </p:spPr>
        <p:txBody>
          <a:bodyPr wrap="square">
            <a:spAutoFit/>
          </a:bodyPr>
          <a:lstStyle/>
          <a:p>
            <a:r>
              <a:rPr lang="en-US" b="1" dirty="0"/>
              <a:t>Figure 7 </a:t>
            </a:r>
            <a:r>
              <a:rPr lang="en-US" dirty="0"/>
              <a:t>Unit step responses of the second-order process in (b) with L = 0 s employing only PFLC (— – —), PFLC and DFLC (- - -), PFLC and IFLC (— —) and DPIDFLC (——).</a:t>
            </a:r>
            <a:endParaRPr lang="en-IN" dirty="0"/>
          </a:p>
        </p:txBody>
      </p:sp>
    </p:spTree>
    <p:extLst>
      <p:ext uri="{BB962C8B-B14F-4D97-AF65-F5344CB8AC3E}">
        <p14:creationId xmlns:p14="http://schemas.microsoft.com/office/powerpoint/2010/main" val="293765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F7CD-F6F7-4F2E-BCAA-21678B4FD04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A70BFFA-396A-4368-ADD1-0082E0C18827}"/>
              </a:ext>
            </a:extLst>
          </p:cNvPr>
          <p:cNvSpPr>
            <a:spLocks noGrp="1"/>
          </p:cNvSpPr>
          <p:nvPr>
            <p:ph idx="1"/>
          </p:nvPr>
        </p:nvSpPr>
        <p:spPr/>
        <p:txBody>
          <a:bodyPr>
            <a:normAutofit fontScale="92500" lnSpcReduction="10000"/>
          </a:bodyPr>
          <a:lstStyle/>
          <a:p>
            <a:pPr>
              <a:lnSpc>
                <a:spcPct val="150000"/>
              </a:lnSpc>
            </a:pPr>
            <a:r>
              <a:rPr lang="en-US" dirty="0"/>
              <a:t>Introduction</a:t>
            </a:r>
          </a:p>
          <a:p>
            <a:pPr>
              <a:lnSpc>
                <a:spcPct val="150000"/>
              </a:lnSpc>
            </a:pPr>
            <a:r>
              <a:rPr lang="en-US" dirty="0"/>
              <a:t>Proposed Controller structure</a:t>
            </a:r>
          </a:p>
          <a:p>
            <a:pPr>
              <a:lnSpc>
                <a:spcPct val="150000"/>
              </a:lnSpc>
            </a:pPr>
            <a:r>
              <a:rPr lang="en-US" dirty="0"/>
              <a:t>Equations and Membership function</a:t>
            </a:r>
          </a:p>
          <a:p>
            <a:pPr>
              <a:lnSpc>
                <a:spcPct val="150000"/>
              </a:lnSpc>
            </a:pPr>
            <a:r>
              <a:rPr lang="en-US" dirty="0"/>
              <a:t>Construction of Fuzzy rule base</a:t>
            </a:r>
          </a:p>
          <a:p>
            <a:pPr>
              <a:lnSpc>
                <a:spcPct val="150000"/>
              </a:lnSpc>
            </a:pPr>
            <a:r>
              <a:rPr lang="en-US" dirty="0"/>
              <a:t>Simulation studies that are provided in the paper</a:t>
            </a:r>
          </a:p>
          <a:p>
            <a:pPr>
              <a:lnSpc>
                <a:spcPct val="150000"/>
              </a:lnSpc>
            </a:pPr>
            <a:r>
              <a:rPr lang="en-US" dirty="0"/>
              <a:t>Conclusions</a:t>
            </a:r>
          </a:p>
          <a:p>
            <a:pPr>
              <a:lnSpc>
                <a:spcPct val="150000"/>
              </a:lnSpc>
            </a:pPr>
            <a:r>
              <a:rPr lang="en-US" dirty="0"/>
              <a:t>References</a:t>
            </a:r>
            <a:endParaRPr lang="en-IN" dirty="0"/>
          </a:p>
        </p:txBody>
      </p:sp>
      <p:sp>
        <p:nvSpPr>
          <p:cNvPr id="4" name="Slide Number Placeholder 3">
            <a:extLst>
              <a:ext uri="{FF2B5EF4-FFF2-40B4-BE49-F238E27FC236}">
                <a16:creationId xmlns:a16="http://schemas.microsoft.com/office/drawing/2014/main" id="{CFF2F26A-8DA2-4E73-A599-0858D7593A92}"/>
              </a:ext>
            </a:extLst>
          </p:cNvPr>
          <p:cNvSpPr>
            <a:spLocks noGrp="1"/>
          </p:cNvSpPr>
          <p:nvPr>
            <p:ph type="sldNum" sz="quarter" idx="12"/>
          </p:nvPr>
        </p:nvSpPr>
        <p:spPr/>
        <p:txBody>
          <a:bodyPr/>
          <a:lstStyle/>
          <a:p>
            <a:fld id="{8E797B79-F94A-4A70-92BD-3E9D04E7B19E}" type="slidenum">
              <a:rPr lang="en-IN" smtClean="0"/>
              <a:t>2</a:t>
            </a:fld>
            <a:endParaRPr lang="en-IN"/>
          </a:p>
        </p:txBody>
      </p:sp>
    </p:spTree>
    <p:extLst>
      <p:ext uri="{BB962C8B-B14F-4D97-AF65-F5344CB8AC3E}">
        <p14:creationId xmlns:p14="http://schemas.microsoft.com/office/powerpoint/2010/main" val="224195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4462-C0A3-4722-9C70-A95D4F916A7D}"/>
              </a:ext>
            </a:extLst>
          </p:cNvPr>
          <p:cNvSpPr>
            <a:spLocks noGrp="1"/>
          </p:cNvSpPr>
          <p:nvPr>
            <p:ph type="title"/>
          </p:nvPr>
        </p:nvSpPr>
        <p:spPr/>
        <p:txBody>
          <a:bodyPr/>
          <a:lstStyle/>
          <a:p>
            <a:r>
              <a:rPr lang="en-US" dirty="0"/>
              <a:t>c. Second-order linear process without dead time</a:t>
            </a:r>
            <a:endParaRPr lang="en-IN" dirty="0"/>
          </a:p>
        </p:txBody>
      </p:sp>
      <p:sp>
        <p:nvSpPr>
          <p:cNvPr id="3" name="Content Placeholder 2">
            <a:extLst>
              <a:ext uri="{FF2B5EF4-FFF2-40B4-BE49-F238E27FC236}">
                <a16:creationId xmlns:a16="http://schemas.microsoft.com/office/drawing/2014/main" id="{29E1D8D4-E97F-4FB6-868F-3E87DA5D9438}"/>
              </a:ext>
            </a:extLst>
          </p:cNvPr>
          <p:cNvSpPr>
            <a:spLocks noGrp="1"/>
          </p:cNvSpPr>
          <p:nvPr>
            <p:ph idx="1"/>
          </p:nvPr>
        </p:nvSpPr>
        <p:spPr>
          <a:xfrm>
            <a:off x="453618" y="2459154"/>
            <a:ext cx="7589551" cy="3329086"/>
          </a:xfrm>
        </p:spPr>
        <p:txBody>
          <a:bodyPr/>
          <a:lstStyle/>
          <a:p>
            <a:r>
              <a:rPr lang="en-US" dirty="0"/>
              <a:t>A second-order linear process, which was considered</a:t>
            </a:r>
            <a:endParaRPr lang="en-IN" dirty="0"/>
          </a:p>
        </p:txBody>
      </p:sp>
      <p:sp>
        <p:nvSpPr>
          <p:cNvPr id="4" name="Slide Number Placeholder 3">
            <a:extLst>
              <a:ext uri="{FF2B5EF4-FFF2-40B4-BE49-F238E27FC236}">
                <a16:creationId xmlns:a16="http://schemas.microsoft.com/office/drawing/2014/main" id="{6536A4D4-B8CE-4EE9-B1C3-2466F7EC7AF8}"/>
              </a:ext>
            </a:extLst>
          </p:cNvPr>
          <p:cNvSpPr>
            <a:spLocks noGrp="1"/>
          </p:cNvSpPr>
          <p:nvPr>
            <p:ph type="sldNum" sz="quarter" idx="12"/>
          </p:nvPr>
        </p:nvSpPr>
        <p:spPr/>
        <p:txBody>
          <a:bodyPr/>
          <a:lstStyle/>
          <a:p>
            <a:fld id="{8E797B79-F94A-4A70-92BD-3E9D04E7B19E}" type="slidenum">
              <a:rPr lang="en-IN" smtClean="0"/>
              <a:t>20</a:t>
            </a:fld>
            <a:endParaRPr lang="en-IN"/>
          </a:p>
        </p:txBody>
      </p:sp>
      <p:pic>
        <p:nvPicPr>
          <p:cNvPr id="6" name="Picture 5">
            <a:extLst>
              <a:ext uri="{FF2B5EF4-FFF2-40B4-BE49-F238E27FC236}">
                <a16:creationId xmlns:a16="http://schemas.microsoft.com/office/drawing/2014/main" id="{9372F38B-9F21-4A47-9771-36A8764BA623}"/>
              </a:ext>
            </a:extLst>
          </p:cNvPr>
          <p:cNvPicPr>
            <a:picLocks noChangeAspect="1"/>
          </p:cNvPicPr>
          <p:nvPr/>
        </p:nvPicPr>
        <p:blipFill>
          <a:blip r:embed="rId2"/>
          <a:stretch>
            <a:fillRect/>
          </a:stretch>
        </p:blipFill>
        <p:spPr>
          <a:xfrm>
            <a:off x="2767274" y="3073182"/>
            <a:ext cx="2458184" cy="275918"/>
          </a:xfrm>
          <a:prstGeom prst="rect">
            <a:avLst/>
          </a:prstGeom>
        </p:spPr>
      </p:pic>
      <p:pic>
        <p:nvPicPr>
          <p:cNvPr id="9" name="Picture 8">
            <a:extLst>
              <a:ext uri="{FF2B5EF4-FFF2-40B4-BE49-F238E27FC236}">
                <a16:creationId xmlns:a16="http://schemas.microsoft.com/office/drawing/2014/main" id="{9DD51AA6-9E89-4D0F-90CB-24062CBE0F86}"/>
              </a:ext>
            </a:extLst>
          </p:cNvPr>
          <p:cNvPicPr>
            <a:picLocks noChangeAspect="1"/>
          </p:cNvPicPr>
          <p:nvPr/>
        </p:nvPicPr>
        <p:blipFill>
          <a:blip r:embed="rId3"/>
          <a:stretch>
            <a:fillRect/>
          </a:stretch>
        </p:blipFill>
        <p:spPr>
          <a:xfrm>
            <a:off x="6966544" y="2459154"/>
            <a:ext cx="4514850" cy="3419475"/>
          </a:xfrm>
          <a:prstGeom prst="rect">
            <a:avLst/>
          </a:prstGeom>
        </p:spPr>
      </p:pic>
      <p:sp>
        <p:nvSpPr>
          <p:cNvPr id="10" name="TextBox 9">
            <a:extLst>
              <a:ext uri="{FF2B5EF4-FFF2-40B4-BE49-F238E27FC236}">
                <a16:creationId xmlns:a16="http://schemas.microsoft.com/office/drawing/2014/main" id="{781AC7E8-BCC8-4DBB-A41D-79411B35C506}"/>
              </a:ext>
            </a:extLst>
          </p:cNvPr>
          <p:cNvSpPr txBox="1"/>
          <p:nvPr/>
        </p:nvSpPr>
        <p:spPr>
          <a:xfrm>
            <a:off x="5535660" y="5920431"/>
            <a:ext cx="6652453" cy="646331"/>
          </a:xfrm>
          <a:prstGeom prst="rect">
            <a:avLst/>
          </a:prstGeom>
          <a:noFill/>
        </p:spPr>
        <p:txBody>
          <a:bodyPr wrap="square">
            <a:spAutoFit/>
          </a:bodyPr>
          <a:lstStyle/>
          <a:p>
            <a:r>
              <a:rPr lang="en-US" b="1" dirty="0"/>
              <a:t>Figure 8 </a:t>
            </a:r>
            <a:r>
              <a:rPr lang="en-US" dirty="0"/>
              <a:t>Unit step responses of the second-order process in (c) employing PFLC and DFLC (- - -) and DPIDFLC (——). </a:t>
            </a:r>
            <a:endParaRPr lang="en-IN" dirty="0"/>
          </a:p>
        </p:txBody>
      </p:sp>
      <p:pic>
        <p:nvPicPr>
          <p:cNvPr id="11" name="Picture 10">
            <a:extLst>
              <a:ext uri="{FF2B5EF4-FFF2-40B4-BE49-F238E27FC236}">
                <a16:creationId xmlns:a16="http://schemas.microsoft.com/office/drawing/2014/main" id="{2BE232C2-6AF6-4BB4-BFEA-B0105425F2CB}"/>
              </a:ext>
            </a:extLst>
          </p:cNvPr>
          <p:cNvPicPr>
            <a:picLocks noChangeAspect="1"/>
          </p:cNvPicPr>
          <p:nvPr/>
        </p:nvPicPr>
        <p:blipFill>
          <a:blip r:embed="rId4"/>
          <a:stretch>
            <a:fillRect/>
          </a:stretch>
        </p:blipFill>
        <p:spPr>
          <a:xfrm>
            <a:off x="453618" y="3731803"/>
            <a:ext cx="6696075" cy="1247775"/>
          </a:xfrm>
          <a:prstGeom prst="rect">
            <a:avLst/>
          </a:prstGeom>
        </p:spPr>
      </p:pic>
      <p:sp>
        <p:nvSpPr>
          <p:cNvPr id="13" name="TextBox 12">
            <a:extLst>
              <a:ext uri="{FF2B5EF4-FFF2-40B4-BE49-F238E27FC236}">
                <a16:creationId xmlns:a16="http://schemas.microsoft.com/office/drawing/2014/main" id="{DD6A3C0D-A387-44A0-8590-76120ED7AD82}"/>
              </a:ext>
            </a:extLst>
          </p:cNvPr>
          <p:cNvSpPr txBox="1"/>
          <p:nvPr/>
        </p:nvSpPr>
        <p:spPr>
          <a:xfrm>
            <a:off x="415760" y="5021380"/>
            <a:ext cx="6550783" cy="923330"/>
          </a:xfrm>
          <a:prstGeom prst="rect">
            <a:avLst/>
          </a:prstGeom>
          <a:noFill/>
        </p:spPr>
        <p:txBody>
          <a:bodyPr wrap="square">
            <a:spAutoFit/>
          </a:bodyPr>
          <a:lstStyle/>
          <a:p>
            <a:r>
              <a:rPr lang="en-US" b="1" dirty="0"/>
              <a:t>Table 7 </a:t>
            </a:r>
            <a:r>
              <a:rPr lang="en-US" dirty="0"/>
              <a:t>Performance analysis of the DPIDFLC, when activated to produce different control actions, for the above process c.</a:t>
            </a:r>
            <a:endParaRPr lang="en-IN" dirty="0"/>
          </a:p>
        </p:txBody>
      </p:sp>
    </p:spTree>
    <p:extLst>
      <p:ext uri="{BB962C8B-B14F-4D97-AF65-F5344CB8AC3E}">
        <p14:creationId xmlns:p14="http://schemas.microsoft.com/office/powerpoint/2010/main" val="20167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F08D8-E959-4492-9567-8551DA324C93}"/>
              </a:ext>
            </a:extLst>
          </p:cNvPr>
          <p:cNvSpPr>
            <a:spLocks noGrp="1"/>
          </p:cNvSpPr>
          <p:nvPr>
            <p:ph type="sldNum" sz="quarter" idx="12"/>
          </p:nvPr>
        </p:nvSpPr>
        <p:spPr/>
        <p:txBody>
          <a:bodyPr/>
          <a:lstStyle/>
          <a:p>
            <a:fld id="{8E797B79-F94A-4A70-92BD-3E9D04E7B19E}" type="slidenum">
              <a:rPr lang="en-IN" smtClean="0"/>
              <a:t>21</a:t>
            </a:fld>
            <a:endParaRPr lang="en-IN"/>
          </a:p>
        </p:txBody>
      </p:sp>
      <p:pic>
        <p:nvPicPr>
          <p:cNvPr id="4" name="Picture 3">
            <a:extLst>
              <a:ext uri="{FF2B5EF4-FFF2-40B4-BE49-F238E27FC236}">
                <a16:creationId xmlns:a16="http://schemas.microsoft.com/office/drawing/2014/main" id="{FCC1D2D1-8A54-491C-901C-9F893591FEF8}"/>
              </a:ext>
            </a:extLst>
          </p:cNvPr>
          <p:cNvPicPr>
            <a:picLocks noChangeAspect="1"/>
          </p:cNvPicPr>
          <p:nvPr/>
        </p:nvPicPr>
        <p:blipFill rotWithShape="1">
          <a:blip r:embed="rId2"/>
          <a:srcRect l="19590"/>
          <a:stretch/>
        </p:blipFill>
        <p:spPr>
          <a:xfrm>
            <a:off x="6900275" y="1313781"/>
            <a:ext cx="4424950" cy="2574202"/>
          </a:xfrm>
          <a:prstGeom prst="rect">
            <a:avLst/>
          </a:prstGeom>
        </p:spPr>
      </p:pic>
      <p:sp>
        <p:nvSpPr>
          <p:cNvPr id="6" name="TextBox 5">
            <a:extLst>
              <a:ext uri="{FF2B5EF4-FFF2-40B4-BE49-F238E27FC236}">
                <a16:creationId xmlns:a16="http://schemas.microsoft.com/office/drawing/2014/main" id="{89E0A952-3644-4D51-899C-B72167919F7D}"/>
              </a:ext>
            </a:extLst>
          </p:cNvPr>
          <p:cNvSpPr txBox="1"/>
          <p:nvPr/>
        </p:nvSpPr>
        <p:spPr>
          <a:xfrm>
            <a:off x="6905453" y="3811763"/>
            <a:ext cx="4643022" cy="1200329"/>
          </a:xfrm>
          <a:prstGeom prst="rect">
            <a:avLst/>
          </a:prstGeom>
          <a:noFill/>
        </p:spPr>
        <p:txBody>
          <a:bodyPr wrap="square">
            <a:spAutoFit/>
          </a:bodyPr>
          <a:lstStyle/>
          <a:p>
            <a:r>
              <a:rPr lang="en-US" b="1" dirty="0"/>
              <a:t>Table 8 </a:t>
            </a:r>
            <a:r>
              <a:rPr lang="en-US" dirty="0"/>
              <a:t>Dynamic performance comparison of the DPIDFLC vis-a`-vis other controllers for varying input combination</a:t>
            </a:r>
            <a:endParaRPr lang="en-IN" dirty="0"/>
          </a:p>
        </p:txBody>
      </p:sp>
      <p:pic>
        <p:nvPicPr>
          <p:cNvPr id="8" name="Picture 7">
            <a:extLst>
              <a:ext uri="{FF2B5EF4-FFF2-40B4-BE49-F238E27FC236}">
                <a16:creationId xmlns:a16="http://schemas.microsoft.com/office/drawing/2014/main" id="{F468F512-C5E5-48AF-949F-B9335547FA28}"/>
              </a:ext>
            </a:extLst>
          </p:cNvPr>
          <p:cNvPicPr>
            <a:picLocks noChangeAspect="1"/>
          </p:cNvPicPr>
          <p:nvPr/>
        </p:nvPicPr>
        <p:blipFill>
          <a:blip r:embed="rId3"/>
          <a:stretch>
            <a:fillRect/>
          </a:stretch>
        </p:blipFill>
        <p:spPr>
          <a:xfrm>
            <a:off x="0" y="384607"/>
            <a:ext cx="6677025" cy="5467350"/>
          </a:xfrm>
          <a:prstGeom prst="rect">
            <a:avLst/>
          </a:prstGeom>
        </p:spPr>
      </p:pic>
      <p:sp>
        <p:nvSpPr>
          <p:cNvPr id="10" name="TextBox 9">
            <a:extLst>
              <a:ext uri="{FF2B5EF4-FFF2-40B4-BE49-F238E27FC236}">
                <a16:creationId xmlns:a16="http://schemas.microsoft.com/office/drawing/2014/main" id="{D37A2F1B-AC87-4343-A708-F17A8DB10F1E}"/>
              </a:ext>
            </a:extLst>
          </p:cNvPr>
          <p:cNvSpPr txBox="1"/>
          <p:nvPr/>
        </p:nvSpPr>
        <p:spPr>
          <a:xfrm>
            <a:off x="291251" y="5764203"/>
            <a:ext cx="11257224" cy="923330"/>
          </a:xfrm>
          <a:prstGeom prst="rect">
            <a:avLst/>
          </a:prstGeom>
          <a:noFill/>
        </p:spPr>
        <p:txBody>
          <a:bodyPr wrap="square">
            <a:spAutoFit/>
          </a:bodyPr>
          <a:lstStyle/>
          <a:p>
            <a:r>
              <a:rPr lang="en-US" b="1" dirty="0"/>
              <a:t>Figure 9 </a:t>
            </a:r>
            <a:r>
              <a:rPr lang="en-US" dirty="0"/>
              <a:t>Dynamic performance comparison for the varying input combination with ZNPIDC (- - -), PIDSFLC (— – —) and DPIDFLC (——) with (a) process in (a), L = 0, (b) process in (a), L = 0.3 s, (c) process in (b), L = 0 s and (d) process in (b), L = 0.3 s</a:t>
            </a:r>
            <a:endParaRPr lang="en-IN" dirty="0"/>
          </a:p>
        </p:txBody>
      </p:sp>
    </p:spTree>
    <p:extLst>
      <p:ext uri="{BB962C8B-B14F-4D97-AF65-F5344CB8AC3E}">
        <p14:creationId xmlns:p14="http://schemas.microsoft.com/office/powerpoint/2010/main" val="257167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2730-7E99-44CD-BE42-353EE282060F}"/>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1BF63D9A-6A56-469F-A83E-1BC1FEDA9389}"/>
              </a:ext>
            </a:extLst>
          </p:cNvPr>
          <p:cNvSpPr>
            <a:spLocks noGrp="1"/>
          </p:cNvSpPr>
          <p:nvPr>
            <p:ph idx="1"/>
          </p:nvPr>
        </p:nvSpPr>
        <p:spPr>
          <a:xfrm>
            <a:off x="577049" y="2512381"/>
            <a:ext cx="10972800" cy="3703232"/>
          </a:xfrm>
        </p:spPr>
        <p:txBody>
          <a:bodyPr>
            <a:normAutofit fontScale="92500" lnSpcReduction="10000"/>
          </a:bodyPr>
          <a:lstStyle/>
          <a:p>
            <a:r>
              <a:rPr lang="en-US" dirty="0"/>
              <a:t>Simulation studies have been carried out on second-order linear processes with and without dead time, and on a marginally stable system with dead time. </a:t>
            </a:r>
          </a:p>
          <a:p>
            <a:r>
              <a:rPr lang="en-US" dirty="0"/>
              <a:t>The proposed fuzzy control scheme shows a superior performance for all processes under consideration when compared to a conventional Z-N tuned PID controller and static PID-type FLC.</a:t>
            </a:r>
          </a:p>
          <a:p>
            <a:r>
              <a:rPr lang="en-US" dirty="0"/>
              <a:t>For stable second-order systems with dead time, where the PIDSFLC results in an overdamped closed-loop step response, the proposed controller yields a fast underdamped response, but with a not-too-large overshoot.</a:t>
            </a:r>
          </a:p>
          <a:p>
            <a:r>
              <a:rPr lang="en-US" dirty="0"/>
              <a:t>In particular, for marginally stable processes with dead time, for which the ZN-tuned three-term PID controllers fail to provide good control action, and the PIDSFLC also does not work satisfactorily, but proposed controller gives satisfactory response.</a:t>
            </a:r>
          </a:p>
          <a:p>
            <a:r>
              <a:rPr lang="en-US" dirty="0"/>
              <a:t>For each of the three sample processes considered, we have shown the effectiveness of our proposed DPIDFLC with each input and output variable of PFLC, IFLC and DFLC fuzzified using three MFs.</a:t>
            </a:r>
            <a:endParaRPr lang="en-IN" dirty="0"/>
          </a:p>
        </p:txBody>
      </p:sp>
      <p:sp>
        <p:nvSpPr>
          <p:cNvPr id="4" name="Slide Number Placeholder 3">
            <a:extLst>
              <a:ext uri="{FF2B5EF4-FFF2-40B4-BE49-F238E27FC236}">
                <a16:creationId xmlns:a16="http://schemas.microsoft.com/office/drawing/2014/main" id="{3C8D1BE4-4EC4-4471-B0C3-9EF7651F6EAC}"/>
              </a:ext>
            </a:extLst>
          </p:cNvPr>
          <p:cNvSpPr>
            <a:spLocks noGrp="1"/>
          </p:cNvSpPr>
          <p:nvPr>
            <p:ph type="sldNum" sz="quarter" idx="12"/>
          </p:nvPr>
        </p:nvSpPr>
        <p:spPr/>
        <p:txBody>
          <a:bodyPr/>
          <a:lstStyle/>
          <a:p>
            <a:fld id="{8E797B79-F94A-4A70-92BD-3E9D04E7B19E}" type="slidenum">
              <a:rPr lang="en-IN" smtClean="0"/>
              <a:t>22</a:t>
            </a:fld>
            <a:endParaRPr lang="en-IN"/>
          </a:p>
        </p:txBody>
      </p:sp>
    </p:spTree>
    <p:extLst>
      <p:ext uri="{BB962C8B-B14F-4D97-AF65-F5344CB8AC3E}">
        <p14:creationId xmlns:p14="http://schemas.microsoft.com/office/powerpoint/2010/main" val="236526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B4C3-D535-4378-ABD2-65BA3C77268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C5D082-6977-4A64-829F-04BF550D316A}"/>
              </a:ext>
            </a:extLst>
          </p:cNvPr>
          <p:cNvSpPr>
            <a:spLocks noGrp="1"/>
          </p:cNvSpPr>
          <p:nvPr>
            <p:ph idx="1"/>
          </p:nvPr>
        </p:nvSpPr>
        <p:spPr>
          <a:xfrm>
            <a:off x="1154954" y="2603500"/>
            <a:ext cx="9604782" cy="3280832"/>
          </a:xfrm>
        </p:spPr>
        <p:txBody>
          <a:bodyPr/>
          <a:lstStyle/>
          <a:p>
            <a:r>
              <a:rPr lang="en-US" b="0" i="0" dirty="0">
                <a:solidFill>
                  <a:srgbClr val="222222"/>
                </a:solidFill>
                <a:effectLst/>
                <a:latin typeface="Arial" panose="020B0604020202020204" pitchFamily="34" charset="0"/>
              </a:rPr>
              <a:t>An improved PID type fuzzy controller employing individual fuzzy P, fuzzy I and fuzzy D controllers, Bhattacharya, S; Chatterjee, A and Munshi, S, 2003 | TRANSACTIONS OF THE INSTITUTE OF MEASUREMENT AND CONTROL 25 (4), pp.352-372</a:t>
            </a:r>
            <a:endParaRPr lang="en-IN" dirty="0"/>
          </a:p>
        </p:txBody>
      </p:sp>
      <p:sp>
        <p:nvSpPr>
          <p:cNvPr id="4" name="Slide Number Placeholder 3">
            <a:extLst>
              <a:ext uri="{FF2B5EF4-FFF2-40B4-BE49-F238E27FC236}">
                <a16:creationId xmlns:a16="http://schemas.microsoft.com/office/drawing/2014/main" id="{0C2A09C4-51D6-4057-AB75-4FB5FBBED460}"/>
              </a:ext>
            </a:extLst>
          </p:cNvPr>
          <p:cNvSpPr>
            <a:spLocks noGrp="1"/>
          </p:cNvSpPr>
          <p:nvPr>
            <p:ph type="sldNum" sz="quarter" idx="12"/>
          </p:nvPr>
        </p:nvSpPr>
        <p:spPr/>
        <p:txBody>
          <a:bodyPr/>
          <a:lstStyle/>
          <a:p>
            <a:fld id="{8E797B79-F94A-4A70-92BD-3E9D04E7B19E}" type="slidenum">
              <a:rPr lang="en-IN" smtClean="0"/>
              <a:t>23</a:t>
            </a:fld>
            <a:endParaRPr lang="en-IN"/>
          </a:p>
        </p:txBody>
      </p:sp>
    </p:spTree>
    <p:extLst>
      <p:ext uri="{BB962C8B-B14F-4D97-AF65-F5344CB8AC3E}">
        <p14:creationId xmlns:p14="http://schemas.microsoft.com/office/powerpoint/2010/main" val="421062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7127-EFEB-48A9-B570-DAB506626737}"/>
              </a:ext>
            </a:extLst>
          </p:cNvPr>
          <p:cNvSpPr>
            <a:spLocks noGrp="1"/>
          </p:cNvSpPr>
          <p:nvPr>
            <p:ph type="title"/>
          </p:nvPr>
        </p:nvSpPr>
        <p:spPr/>
        <p:txBody>
          <a:bodyPr/>
          <a:lstStyle/>
          <a:p>
            <a:pPr algn="ctr"/>
            <a:r>
              <a:rPr lang="en-US" sz="9600" dirty="0"/>
              <a:t>Thank you</a:t>
            </a:r>
            <a:endParaRPr lang="en-IN" sz="9600" dirty="0"/>
          </a:p>
        </p:txBody>
      </p:sp>
      <p:sp>
        <p:nvSpPr>
          <p:cNvPr id="3" name="Text Placeholder 2">
            <a:extLst>
              <a:ext uri="{FF2B5EF4-FFF2-40B4-BE49-F238E27FC236}">
                <a16:creationId xmlns:a16="http://schemas.microsoft.com/office/drawing/2014/main" id="{D948E9A8-633D-4733-9DF0-0A5A8063E9EB}"/>
              </a:ext>
            </a:extLst>
          </p:cNvPr>
          <p:cNvSpPr>
            <a:spLocks noGrp="1"/>
          </p:cNvSpPr>
          <p:nvPr>
            <p:ph type="body" idx="1"/>
          </p:nvPr>
        </p:nvSpPr>
        <p:spPr>
          <a:xfrm>
            <a:off x="7627192" y="5110692"/>
            <a:ext cx="3445621" cy="718608"/>
          </a:xfrm>
        </p:spPr>
        <p:txBody>
          <a:bodyPr/>
          <a:lstStyle/>
          <a:p>
            <a:r>
              <a:rPr lang="en-US" dirty="0"/>
              <a:t>-Sai Joshitha Annareddy</a:t>
            </a:r>
            <a:endParaRPr lang="en-IN" dirty="0"/>
          </a:p>
        </p:txBody>
      </p:sp>
      <p:sp>
        <p:nvSpPr>
          <p:cNvPr id="4" name="Slide Number Placeholder 3">
            <a:extLst>
              <a:ext uri="{FF2B5EF4-FFF2-40B4-BE49-F238E27FC236}">
                <a16:creationId xmlns:a16="http://schemas.microsoft.com/office/drawing/2014/main" id="{E8EC10C3-096B-4519-A35F-9213C86694C5}"/>
              </a:ext>
            </a:extLst>
          </p:cNvPr>
          <p:cNvSpPr>
            <a:spLocks noGrp="1"/>
          </p:cNvSpPr>
          <p:nvPr>
            <p:ph type="sldNum" sz="quarter" idx="12"/>
          </p:nvPr>
        </p:nvSpPr>
        <p:spPr/>
        <p:txBody>
          <a:bodyPr/>
          <a:lstStyle/>
          <a:p>
            <a:fld id="{8E797B79-F94A-4A70-92BD-3E9D04E7B19E}" type="slidenum">
              <a:rPr lang="en-IN" smtClean="0"/>
              <a:t>24</a:t>
            </a:fld>
            <a:endParaRPr lang="en-IN"/>
          </a:p>
        </p:txBody>
      </p:sp>
    </p:spTree>
    <p:extLst>
      <p:ext uri="{BB962C8B-B14F-4D97-AF65-F5344CB8AC3E}">
        <p14:creationId xmlns:p14="http://schemas.microsoft.com/office/powerpoint/2010/main" val="429144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198A-1B4A-4CA7-B24A-F21EE737025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5FDE546-8441-44AE-BA5C-281038872D19}"/>
              </a:ext>
            </a:extLst>
          </p:cNvPr>
          <p:cNvSpPr>
            <a:spLocks noGrp="1"/>
          </p:cNvSpPr>
          <p:nvPr>
            <p:ph idx="1"/>
          </p:nvPr>
        </p:nvSpPr>
        <p:spPr>
          <a:xfrm>
            <a:off x="1154954" y="2603499"/>
            <a:ext cx="10289334" cy="3612113"/>
          </a:xfrm>
        </p:spPr>
        <p:txBody>
          <a:bodyPr>
            <a:normAutofit lnSpcReduction="10000"/>
          </a:bodyPr>
          <a:lstStyle/>
          <a:p>
            <a:pPr>
              <a:lnSpc>
                <a:spcPct val="150000"/>
              </a:lnSpc>
            </a:pPr>
            <a:r>
              <a:rPr lang="en-US" dirty="0"/>
              <a:t>Fuzzy logic controllers (FLCs) incorporate human expertise in control strategy for controlling processes.</a:t>
            </a:r>
          </a:p>
          <a:p>
            <a:pPr>
              <a:lnSpc>
                <a:spcPct val="150000"/>
              </a:lnSpc>
            </a:pPr>
            <a:r>
              <a:rPr lang="en-US" dirty="0"/>
              <a:t>Development of PID-type FLCs was not that popular earlier because they usually needed the construction of a three-dimensional rule base.</a:t>
            </a:r>
          </a:p>
          <a:p>
            <a:pPr>
              <a:lnSpc>
                <a:spcPct val="150000"/>
              </a:lnSpc>
            </a:pPr>
            <a:r>
              <a:rPr lang="en-US" dirty="0"/>
              <a:t>The present paper describes the development of a simple, model-free improved fuzzy PID-type structure as an effective combination of three independent fuzzy controllers.</a:t>
            </a:r>
          </a:p>
          <a:p>
            <a:pPr>
              <a:lnSpc>
                <a:spcPct val="150000"/>
              </a:lnSpc>
            </a:pPr>
            <a:r>
              <a:rPr lang="en-US" dirty="0"/>
              <a:t>Here an incremental fuzzy P controller, an incremental fuzzy I controller and a fuzzy D controller are connected in parallel to give the resultant controller structure. </a:t>
            </a:r>
            <a:endParaRPr lang="en-IN" dirty="0"/>
          </a:p>
        </p:txBody>
      </p:sp>
      <p:sp>
        <p:nvSpPr>
          <p:cNvPr id="4" name="Slide Number Placeholder 3">
            <a:extLst>
              <a:ext uri="{FF2B5EF4-FFF2-40B4-BE49-F238E27FC236}">
                <a16:creationId xmlns:a16="http://schemas.microsoft.com/office/drawing/2014/main" id="{86BE3733-22EB-4C01-927B-3D95B2BFFC4F}"/>
              </a:ext>
            </a:extLst>
          </p:cNvPr>
          <p:cNvSpPr>
            <a:spLocks noGrp="1"/>
          </p:cNvSpPr>
          <p:nvPr>
            <p:ph type="sldNum" sz="quarter" idx="12"/>
          </p:nvPr>
        </p:nvSpPr>
        <p:spPr/>
        <p:txBody>
          <a:bodyPr/>
          <a:lstStyle/>
          <a:p>
            <a:fld id="{8E797B79-F94A-4A70-92BD-3E9D04E7B19E}" type="slidenum">
              <a:rPr lang="en-IN" smtClean="0"/>
              <a:t>3</a:t>
            </a:fld>
            <a:endParaRPr lang="en-IN"/>
          </a:p>
        </p:txBody>
      </p:sp>
    </p:spTree>
    <p:extLst>
      <p:ext uri="{BB962C8B-B14F-4D97-AF65-F5344CB8AC3E}">
        <p14:creationId xmlns:p14="http://schemas.microsoft.com/office/powerpoint/2010/main" val="320009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F21D-B86E-419A-BCAA-FD8CA8ADB4B2}"/>
              </a:ext>
            </a:extLst>
          </p:cNvPr>
          <p:cNvSpPr>
            <a:spLocks noGrp="1"/>
          </p:cNvSpPr>
          <p:nvPr>
            <p:ph type="title"/>
          </p:nvPr>
        </p:nvSpPr>
        <p:spPr>
          <a:xfrm>
            <a:off x="405707" y="989721"/>
            <a:ext cx="4438835" cy="1522659"/>
          </a:xfrm>
        </p:spPr>
        <p:txBody>
          <a:bodyPr/>
          <a:lstStyle/>
          <a:p>
            <a:pPr algn="ctr"/>
            <a:r>
              <a:rPr lang="en-US" sz="3600" dirty="0"/>
              <a:t>Proposed controller </a:t>
            </a:r>
            <a:br>
              <a:rPr lang="en-US" sz="3600" dirty="0"/>
            </a:br>
            <a:r>
              <a:rPr lang="en-US" sz="3600" dirty="0"/>
              <a:t>structure</a:t>
            </a:r>
            <a:endParaRPr lang="en-IN" sz="3600" dirty="0"/>
          </a:p>
        </p:txBody>
      </p:sp>
      <p:pic>
        <p:nvPicPr>
          <p:cNvPr id="7" name="Content Placeholder 6">
            <a:extLst>
              <a:ext uri="{FF2B5EF4-FFF2-40B4-BE49-F238E27FC236}">
                <a16:creationId xmlns:a16="http://schemas.microsoft.com/office/drawing/2014/main" id="{5356E4A1-310A-4324-9E1E-01189FC8F34E}"/>
              </a:ext>
            </a:extLst>
          </p:cNvPr>
          <p:cNvPicPr>
            <a:picLocks noGrp="1" noChangeAspect="1"/>
          </p:cNvPicPr>
          <p:nvPr>
            <p:ph idx="1"/>
          </p:nvPr>
        </p:nvPicPr>
        <p:blipFill>
          <a:blip r:embed="rId2"/>
          <a:stretch>
            <a:fillRect/>
          </a:stretch>
        </p:blipFill>
        <p:spPr>
          <a:xfrm>
            <a:off x="5198904" y="1656285"/>
            <a:ext cx="6445409" cy="3121061"/>
          </a:xfrm>
        </p:spPr>
      </p:pic>
      <p:sp>
        <p:nvSpPr>
          <p:cNvPr id="5" name="Slide Number Placeholder 4">
            <a:extLst>
              <a:ext uri="{FF2B5EF4-FFF2-40B4-BE49-F238E27FC236}">
                <a16:creationId xmlns:a16="http://schemas.microsoft.com/office/drawing/2014/main" id="{F718C6EE-3FA8-4AEA-BB46-52DA81C64119}"/>
              </a:ext>
            </a:extLst>
          </p:cNvPr>
          <p:cNvSpPr>
            <a:spLocks noGrp="1"/>
          </p:cNvSpPr>
          <p:nvPr>
            <p:ph type="sldNum" sz="quarter" idx="12"/>
          </p:nvPr>
        </p:nvSpPr>
        <p:spPr/>
        <p:txBody>
          <a:bodyPr/>
          <a:lstStyle/>
          <a:p>
            <a:fld id="{8E797B79-F94A-4A70-92BD-3E9D04E7B19E}" type="slidenum">
              <a:rPr lang="en-IN" smtClean="0"/>
              <a:t>4</a:t>
            </a:fld>
            <a:endParaRPr lang="en-IN"/>
          </a:p>
        </p:txBody>
      </p:sp>
      <p:sp>
        <p:nvSpPr>
          <p:cNvPr id="10" name="TextBox 9">
            <a:extLst>
              <a:ext uri="{FF2B5EF4-FFF2-40B4-BE49-F238E27FC236}">
                <a16:creationId xmlns:a16="http://schemas.microsoft.com/office/drawing/2014/main" id="{7CB96969-A2FF-4D6C-BCB3-6CA76D3A2E98}"/>
              </a:ext>
            </a:extLst>
          </p:cNvPr>
          <p:cNvSpPr txBox="1"/>
          <p:nvPr/>
        </p:nvSpPr>
        <p:spPr>
          <a:xfrm>
            <a:off x="5549793" y="4878549"/>
            <a:ext cx="6094520" cy="646331"/>
          </a:xfrm>
          <a:prstGeom prst="rect">
            <a:avLst/>
          </a:prstGeom>
          <a:noFill/>
        </p:spPr>
        <p:txBody>
          <a:bodyPr wrap="square">
            <a:spAutoFit/>
          </a:bodyPr>
          <a:lstStyle/>
          <a:p>
            <a:r>
              <a:rPr lang="en-US" b="1" dirty="0"/>
              <a:t>Figure 1 : </a:t>
            </a:r>
            <a:r>
              <a:rPr lang="en-US" dirty="0"/>
              <a:t>Proposed (fuzzy P + fuzzy I + fuzzy D) controller architecture in schematic representation </a:t>
            </a:r>
            <a:endParaRPr lang="en-IN" dirty="0"/>
          </a:p>
        </p:txBody>
      </p:sp>
      <p:sp>
        <p:nvSpPr>
          <p:cNvPr id="14" name="Content Placeholder 2">
            <a:extLst>
              <a:ext uri="{FF2B5EF4-FFF2-40B4-BE49-F238E27FC236}">
                <a16:creationId xmlns:a16="http://schemas.microsoft.com/office/drawing/2014/main" id="{E26FF046-0273-4209-B221-510B6FB2A2A3}"/>
              </a:ext>
            </a:extLst>
          </p:cNvPr>
          <p:cNvSpPr txBox="1">
            <a:spLocks/>
          </p:cNvSpPr>
          <p:nvPr/>
        </p:nvSpPr>
        <p:spPr>
          <a:xfrm>
            <a:off x="872212" y="2664472"/>
            <a:ext cx="3505823" cy="35132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solidFill>
                  <a:schemeClr val="accent6">
                    <a:lumMod val="40000"/>
                    <a:lumOff val="60000"/>
                  </a:schemeClr>
                </a:solidFill>
              </a:rPr>
              <a:t>The proposed fuzzy PID controller is comprised of fuzzy P, fuzzy I and fuzzy D controllers in parallel form.</a:t>
            </a:r>
          </a:p>
          <a:p>
            <a:r>
              <a:rPr lang="en-US" sz="1600" dirty="0">
                <a:solidFill>
                  <a:schemeClr val="accent6">
                    <a:lumMod val="40000"/>
                    <a:lumOff val="60000"/>
                  </a:schemeClr>
                </a:solidFill>
              </a:rPr>
              <a:t>While the fuzzy P controller (denoted PFLC) and fuzzy I controller (denoted IFLC) are implemented in incremental form, the fuzzy D controller (denoted DFLC) is implemented in position form. </a:t>
            </a:r>
            <a:endParaRPr lang="en-IN" sz="1600" dirty="0">
              <a:solidFill>
                <a:schemeClr val="accent6">
                  <a:lumMod val="40000"/>
                  <a:lumOff val="60000"/>
                </a:schemeClr>
              </a:solidFill>
            </a:endParaRPr>
          </a:p>
        </p:txBody>
      </p:sp>
    </p:spTree>
    <p:extLst>
      <p:ext uri="{BB962C8B-B14F-4D97-AF65-F5344CB8AC3E}">
        <p14:creationId xmlns:p14="http://schemas.microsoft.com/office/powerpoint/2010/main" val="198625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6FB8-848B-40EE-B6F2-FDDD3132156D}"/>
              </a:ext>
            </a:extLst>
          </p:cNvPr>
          <p:cNvSpPr>
            <a:spLocks noGrp="1"/>
          </p:cNvSpPr>
          <p:nvPr>
            <p:ph type="title"/>
          </p:nvPr>
        </p:nvSpPr>
        <p:spPr/>
        <p:txBody>
          <a:bodyPr/>
          <a:lstStyle/>
          <a:p>
            <a:r>
              <a:rPr lang="en-US" dirty="0"/>
              <a:t>Equations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C5E7F5-3654-4114-90E4-F6837AF584B8}"/>
                  </a:ext>
                </a:extLst>
              </p:cNvPr>
              <p:cNvSpPr>
                <a:spLocks noGrp="1"/>
              </p:cNvSpPr>
              <p:nvPr>
                <p:ph idx="1"/>
              </p:nvPr>
            </p:nvSpPr>
            <p:spPr>
              <a:xfrm>
                <a:off x="967666" y="2603499"/>
                <a:ext cx="9947984" cy="3859445"/>
              </a:xfrm>
            </p:spPr>
            <p:txBody>
              <a:bodyPr>
                <a:normAutofit fontScale="92500" lnSpcReduction="10000"/>
              </a:bodyPr>
              <a:lstStyle/>
              <a:p>
                <a:pPr>
                  <a:lnSpc>
                    <a:spcPct val="120000"/>
                  </a:lnSpc>
                </a:pPr>
                <a:r>
                  <a:rPr lang="en-US" dirty="0">
                    <a:solidFill>
                      <a:schemeClr val="tx1"/>
                    </a:solidFill>
                  </a:rPr>
                  <a:t>The incremental controller output at the nth instant from the fuzzy P controller, i.e., the PFLC in Figure 1, is given as…</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Where :</a:t>
                </a:r>
                <a:br>
                  <a:rPr lang="en-US" dirty="0">
                    <a:solidFill>
                      <a:schemeClr val="tx1"/>
                    </a:solidFill>
                  </a:rPr>
                </a:b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lang="en-US" sz="1800" baseline="-25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𝐾</m:t>
                        </m:r>
                      </m:e>
                      <m:sub>
                        <m:r>
                          <a:rPr lang="en-US" sz="1800" b="0" i="1" smtClean="0">
                            <a:solidFill>
                              <a:schemeClr val="tx1"/>
                            </a:solidFill>
                            <a:effectLst/>
                            <a:latin typeface="Cambria Math" panose="02040503050406030204" pitchFamily="18" charset="0"/>
                          </a:rPr>
                          <m:t>𝛥</m:t>
                        </m:r>
                        <m:r>
                          <a:rPr lang="en-US" sz="1800" b="0" i="1" smtClean="0">
                            <a:solidFill>
                              <a:schemeClr val="tx1"/>
                            </a:solidFill>
                            <a:effectLst/>
                            <a:latin typeface="Cambria Math" panose="02040503050406030204" pitchFamily="18" charset="0"/>
                          </a:rPr>
                          <m:t>𝑒</m:t>
                        </m:r>
                      </m:sub>
                    </m:sSub>
                  </m:oMath>
                </a14:m>
                <a:r>
                  <a:rPr lang="en-IN" dirty="0">
                    <a:solidFill>
                      <a:schemeClr val="tx1"/>
                    </a:solidFill>
                  </a:rPr>
                  <a:t> are input scaling factors(SFs) of FLC inputs for error and change in error.</a:t>
                </a:r>
                <a:br>
                  <a:rPr lang="en-IN" dirty="0">
                    <a:solidFill>
                      <a:schemeClr val="tx1"/>
                    </a:solidFill>
                  </a:rPr>
                </a:br>
                <a:r>
                  <a:rPr lang="en-US" dirty="0">
                    <a:solidFill>
                      <a:schemeClr val="tx1"/>
                    </a:solidFill>
                  </a:rPr>
                  <a:t>f</a:t>
                </a:r>
                <a:r>
                  <a:rPr lang="en-US" baseline="-25000" dirty="0">
                    <a:solidFill>
                      <a:schemeClr val="tx1"/>
                    </a:solidFill>
                  </a:rPr>
                  <a:t>1</a:t>
                </a:r>
                <a:r>
                  <a:rPr lang="en-IN" dirty="0">
                    <a:solidFill>
                      <a:schemeClr val="tx1"/>
                    </a:solidFill>
                  </a:rPr>
                  <a:t> is non linear fuzzy function mapping by PFLC.</a:t>
                </a:r>
                <a:br>
                  <a:rPr lang="en-IN" dirty="0">
                    <a:solidFill>
                      <a:schemeClr val="tx1"/>
                    </a:solidFill>
                  </a:rPr>
                </a:br>
                <a:r>
                  <a:rPr lang="en-US" dirty="0">
                    <a:solidFill>
                      <a:schemeClr val="tx1"/>
                    </a:solidFill>
                  </a:rPr>
                  <a:t>K</a:t>
                </a:r>
                <a:r>
                  <a:rPr lang="en-US" baseline="-25000" dirty="0">
                    <a:solidFill>
                      <a:schemeClr val="tx1"/>
                    </a:solidFill>
                  </a:rPr>
                  <a:t>OP </a:t>
                </a:r>
                <a:r>
                  <a:rPr lang="en-IN" dirty="0">
                    <a:solidFill>
                      <a:schemeClr val="tx1"/>
                    </a:solidFill>
                  </a:rPr>
                  <a:t>is the output SF of PLFC (similar to proportional gain)</a:t>
                </a:r>
              </a:p>
              <a:p>
                <a:pPr>
                  <a:lnSpc>
                    <a:spcPct val="120000"/>
                  </a:lnSpc>
                </a:pPr>
                <a:endParaRPr lang="en-IN" dirty="0">
                  <a:solidFill>
                    <a:schemeClr val="tx1"/>
                  </a:solidFill>
                </a:endParaRPr>
              </a:p>
              <a:p>
                <a:pPr>
                  <a:lnSpc>
                    <a:spcPct val="120000"/>
                  </a:lnSpc>
                </a:pPr>
                <a:r>
                  <a:rPr lang="en-IN" dirty="0">
                    <a:solidFill>
                      <a:schemeClr val="tx1"/>
                    </a:solidFill>
                  </a:rPr>
                  <a:t>Hence the resultant control action of PFLC at the nth mapping instant is given by</a:t>
                </a:r>
                <a:br>
                  <a:rPr lang="en-IN" dirty="0">
                    <a:solidFill>
                      <a:schemeClr val="tx1"/>
                    </a:solidFill>
                  </a:rPr>
                </a:b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3FC5E7F5-3654-4114-90E4-F6837AF584B8}"/>
                  </a:ext>
                </a:extLst>
              </p:cNvPr>
              <p:cNvSpPr>
                <a:spLocks noGrp="1" noRot="1" noChangeAspect="1" noMove="1" noResize="1" noEditPoints="1" noAdjustHandles="1" noChangeArrowheads="1" noChangeShapeType="1" noTextEdit="1"/>
              </p:cNvSpPr>
              <p:nvPr>
                <p:ph idx="1"/>
              </p:nvPr>
            </p:nvSpPr>
            <p:spPr>
              <a:xfrm>
                <a:off x="967666" y="2603499"/>
                <a:ext cx="9947984" cy="3859445"/>
              </a:xfrm>
              <a:blipFill>
                <a:blip r:embed="rId2"/>
                <a:stretch>
                  <a:fillRect l="-123" t="-3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65934A0-C12A-4115-A0A7-266AD6C79AB1}"/>
              </a:ext>
            </a:extLst>
          </p:cNvPr>
          <p:cNvSpPr>
            <a:spLocks noGrp="1"/>
          </p:cNvSpPr>
          <p:nvPr>
            <p:ph type="sldNum" sz="quarter" idx="12"/>
          </p:nvPr>
        </p:nvSpPr>
        <p:spPr/>
        <p:txBody>
          <a:bodyPr/>
          <a:lstStyle/>
          <a:p>
            <a:fld id="{8E797B79-F94A-4A70-92BD-3E9D04E7B19E}" type="slidenum">
              <a:rPr lang="en-IN" smtClean="0"/>
              <a:t>5</a:t>
            </a:fld>
            <a:endParaRPr lang="en-IN"/>
          </a:p>
        </p:txBody>
      </p:sp>
      <p:pic>
        <p:nvPicPr>
          <p:cNvPr id="5" name="Picture 4">
            <a:extLst>
              <a:ext uri="{FF2B5EF4-FFF2-40B4-BE49-F238E27FC236}">
                <a16:creationId xmlns:a16="http://schemas.microsoft.com/office/drawing/2014/main" id="{1FEC4DB7-3B6F-49B2-8F3E-BE36D810B417}"/>
              </a:ext>
            </a:extLst>
          </p:cNvPr>
          <p:cNvPicPr>
            <a:picLocks noChangeAspect="1"/>
          </p:cNvPicPr>
          <p:nvPr/>
        </p:nvPicPr>
        <p:blipFill>
          <a:blip r:embed="rId3"/>
          <a:stretch>
            <a:fillRect/>
          </a:stretch>
        </p:blipFill>
        <p:spPr>
          <a:xfrm>
            <a:off x="3028948" y="3429000"/>
            <a:ext cx="4782151" cy="568954"/>
          </a:xfrm>
          <a:prstGeom prst="rect">
            <a:avLst/>
          </a:prstGeom>
        </p:spPr>
      </p:pic>
      <p:pic>
        <p:nvPicPr>
          <p:cNvPr id="6" name="Picture 5">
            <a:extLst>
              <a:ext uri="{FF2B5EF4-FFF2-40B4-BE49-F238E27FC236}">
                <a16:creationId xmlns:a16="http://schemas.microsoft.com/office/drawing/2014/main" id="{28B11E4E-FFB6-4C89-BDEF-135B39D49A2B}"/>
              </a:ext>
            </a:extLst>
          </p:cNvPr>
          <p:cNvPicPr>
            <a:picLocks noChangeAspect="1"/>
          </p:cNvPicPr>
          <p:nvPr/>
        </p:nvPicPr>
        <p:blipFill>
          <a:blip r:embed="rId4"/>
          <a:stretch>
            <a:fillRect/>
          </a:stretch>
        </p:blipFill>
        <p:spPr>
          <a:xfrm>
            <a:off x="3989615" y="6257194"/>
            <a:ext cx="2860819" cy="271464"/>
          </a:xfrm>
          <a:prstGeom prst="rect">
            <a:avLst/>
          </a:prstGeom>
        </p:spPr>
      </p:pic>
    </p:spTree>
    <p:extLst>
      <p:ext uri="{BB962C8B-B14F-4D97-AF65-F5344CB8AC3E}">
        <p14:creationId xmlns:p14="http://schemas.microsoft.com/office/powerpoint/2010/main" val="105749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5FFB-178F-4840-BE3C-89AA06292232}"/>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9CCDB44E-F3B4-4C69-8DA8-D488CC1A8295}"/>
              </a:ext>
            </a:extLst>
          </p:cNvPr>
          <p:cNvSpPr>
            <a:spLocks noGrp="1"/>
          </p:cNvSpPr>
          <p:nvPr>
            <p:ph idx="1"/>
          </p:nvPr>
        </p:nvSpPr>
        <p:spPr>
          <a:xfrm>
            <a:off x="1154954" y="2603499"/>
            <a:ext cx="10064030" cy="3425825"/>
          </a:xfrm>
        </p:spPr>
        <p:txBody>
          <a:bodyPr/>
          <a:lstStyle/>
          <a:p>
            <a:r>
              <a:rPr lang="en-US" dirty="0"/>
              <a:t>The incremental controller output at the nth sampling instant of the fuzzy I controller, i.e., the IFLC in Figure 1 is given by…</a:t>
            </a:r>
            <a:br>
              <a:rPr lang="en-IN" dirty="0"/>
            </a:br>
            <a:br>
              <a:rPr lang="en-IN" dirty="0"/>
            </a:br>
            <a:br>
              <a:rPr lang="en-IN" dirty="0"/>
            </a:br>
            <a:br>
              <a:rPr lang="en-IN" dirty="0"/>
            </a:br>
            <a:r>
              <a:rPr lang="en-US" dirty="0">
                <a:solidFill>
                  <a:schemeClr val="tx1"/>
                </a:solidFill>
              </a:rPr>
              <a:t>Where :</a:t>
            </a:r>
            <a:br>
              <a:rPr lang="en-IN" dirty="0">
                <a:solidFill>
                  <a:schemeClr val="tx1"/>
                </a:solidFill>
              </a:rPr>
            </a:br>
            <a:r>
              <a:rPr lang="en-US" dirty="0">
                <a:solidFill>
                  <a:schemeClr val="tx1"/>
                </a:solidFill>
              </a:rPr>
              <a:t>f</a:t>
            </a:r>
            <a:r>
              <a:rPr lang="en-US" baseline="-25000" dirty="0">
                <a:solidFill>
                  <a:schemeClr val="tx1"/>
                </a:solidFill>
              </a:rPr>
              <a:t>2</a:t>
            </a:r>
            <a:r>
              <a:rPr lang="en-IN" dirty="0">
                <a:solidFill>
                  <a:schemeClr val="tx1"/>
                </a:solidFill>
              </a:rPr>
              <a:t> is non linear fuzzy function mapping by IFLC.</a:t>
            </a:r>
            <a:br>
              <a:rPr lang="en-IN" dirty="0">
                <a:solidFill>
                  <a:schemeClr val="tx1"/>
                </a:solidFill>
              </a:rPr>
            </a:br>
            <a:r>
              <a:rPr lang="en-US" dirty="0">
                <a:solidFill>
                  <a:schemeClr val="tx1"/>
                </a:solidFill>
              </a:rPr>
              <a:t>K</a:t>
            </a:r>
            <a:r>
              <a:rPr lang="en-US" baseline="-25000" dirty="0">
                <a:solidFill>
                  <a:schemeClr val="tx1"/>
                </a:solidFill>
              </a:rPr>
              <a:t>OI </a:t>
            </a:r>
            <a:r>
              <a:rPr lang="en-IN" dirty="0">
                <a:solidFill>
                  <a:schemeClr val="tx1"/>
                </a:solidFill>
              </a:rPr>
              <a:t>is the output SF of ILFC (similar to Integral gain)</a:t>
            </a:r>
          </a:p>
          <a:p>
            <a:r>
              <a:rPr lang="en-IN" dirty="0">
                <a:solidFill>
                  <a:schemeClr val="tx1"/>
                </a:solidFill>
              </a:rPr>
              <a:t>The resultant control force by IFLC is</a:t>
            </a:r>
          </a:p>
          <a:p>
            <a:endParaRPr lang="en-US" dirty="0"/>
          </a:p>
        </p:txBody>
      </p:sp>
      <p:sp>
        <p:nvSpPr>
          <p:cNvPr id="4" name="Slide Number Placeholder 3">
            <a:extLst>
              <a:ext uri="{FF2B5EF4-FFF2-40B4-BE49-F238E27FC236}">
                <a16:creationId xmlns:a16="http://schemas.microsoft.com/office/drawing/2014/main" id="{AAA851AE-E84F-4F57-9C11-047DD7DE9C98}"/>
              </a:ext>
            </a:extLst>
          </p:cNvPr>
          <p:cNvSpPr>
            <a:spLocks noGrp="1"/>
          </p:cNvSpPr>
          <p:nvPr>
            <p:ph type="sldNum" sz="quarter" idx="12"/>
          </p:nvPr>
        </p:nvSpPr>
        <p:spPr/>
        <p:txBody>
          <a:bodyPr/>
          <a:lstStyle/>
          <a:p>
            <a:fld id="{8E797B79-F94A-4A70-92BD-3E9D04E7B19E}" type="slidenum">
              <a:rPr lang="en-IN" smtClean="0"/>
              <a:t>6</a:t>
            </a:fld>
            <a:endParaRPr lang="en-IN"/>
          </a:p>
        </p:txBody>
      </p:sp>
      <p:pic>
        <p:nvPicPr>
          <p:cNvPr id="5" name="Picture 4">
            <a:extLst>
              <a:ext uri="{FF2B5EF4-FFF2-40B4-BE49-F238E27FC236}">
                <a16:creationId xmlns:a16="http://schemas.microsoft.com/office/drawing/2014/main" id="{88470B15-36BF-4F61-B5E7-7EADD3B89179}"/>
              </a:ext>
            </a:extLst>
          </p:cNvPr>
          <p:cNvPicPr>
            <a:picLocks noChangeAspect="1"/>
          </p:cNvPicPr>
          <p:nvPr/>
        </p:nvPicPr>
        <p:blipFill>
          <a:blip r:embed="rId2"/>
          <a:stretch>
            <a:fillRect/>
          </a:stretch>
        </p:blipFill>
        <p:spPr>
          <a:xfrm>
            <a:off x="3551370" y="5465807"/>
            <a:ext cx="3720968" cy="368943"/>
          </a:xfrm>
          <a:prstGeom prst="rect">
            <a:avLst/>
          </a:prstGeom>
        </p:spPr>
      </p:pic>
      <p:pic>
        <p:nvPicPr>
          <p:cNvPr id="6" name="Picture 5">
            <a:extLst>
              <a:ext uri="{FF2B5EF4-FFF2-40B4-BE49-F238E27FC236}">
                <a16:creationId xmlns:a16="http://schemas.microsoft.com/office/drawing/2014/main" id="{23D2641C-83AC-4B55-892F-FBC69AEAFCD2}"/>
              </a:ext>
            </a:extLst>
          </p:cNvPr>
          <p:cNvPicPr>
            <a:picLocks noChangeAspect="1"/>
          </p:cNvPicPr>
          <p:nvPr/>
        </p:nvPicPr>
        <p:blipFill>
          <a:blip r:embed="rId3"/>
          <a:stretch>
            <a:fillRect/>
          </a:stretch>
        </p:blipFill>
        <p:spPr>
          <a:xfrm>
            <a:off x="3551370" y="3368099"/>
            <a:ext cx="4237762" cy="580924"/>
          </a:xfrm>
          <a:prstGeom prst="rect">
            <a:avLst/>
          </a:prstGeom>
        </p:spPr>
      </p:pic>
    </p:spTree>
    <p:extLst>
      <p:ext uri="{BB962C8B-B14F-4D97-AF65-F5344CB8AC3E}">
        <p14:creationId xmlns:p14="http://schemas.microsoft.com/office/powerpoint/2010/main" val="21544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4B72-6345-4478-8AF8-06F7312A300D}"/>
              </a:ext>
            </a:extLst>
          </p:cNvPr>
          <p:cNvSpPr>
            <a:spLocks noGrp="1"/>
          </p:cNvSpPr>
          <p:nvPr>
            <p:ph type="title"/>
          </p:nvPr>
        </p:nvSpPr>
        <p:spPr/>
        <p:txBody>
          <a:bodyPr/>
          <a:lstStyle/>
          <a:p>
            <a:r>
              <a:rPr lang="en-US" dirty="0"/>
              <a:t>Cont. </a:t>
            </a:r>
            <a:endParaRPr lang="en-IN" dirty="0"/>
          </a:p>
        </p:txBody>
      </p:sp>
      <p:sp>
        <p:nvSpPr>
          <p:cNvPr id="3" name="Content Placeholder 2">
            <a:extLst>
              <a:ext uri="{FF2B5EF4-FFF2-40B4-BE49-F238E27FC236}">
                <a16:creationId xmlns:a16="http://schemas.microsoft.com/office/drawing/2014/main" id="{60161D1C-4B4F-492A-8719-307DAE1C79A6}"/>
              </a:ext>
            </a:extLst>
          </p:cNvPr>
          <p:cNvSpPr>
            <a:spLocks noGrp="1"/>
          </p:cNvSpPr>
          <p:nvPr>
            <p:ph idx="1"/>
          </p:nvPr>
        </p:nvSpPr>
        <p:spPr>
          <a:xfrm>
            <a:off x="1154954" y="2603500"/>
            <a:ext cx="9503521" cy="3382963"/>
          </a:xfrm>
        </p:spPr>
        <p:txBody>
          <a:bodyPr/>
          <a:lstStyle/>
          <a:p>
            <a:r>
              <a:rPr lang="en-US" dirty="0"/>
              <a:t>The control action produced by the fuzzy D controller, i.e., DFLC in Figure 1, at the nth instant is…</a:t>
            </a:r>
            <a:br>
              <a:rPr lang="en-US" dirty="0"/>
            </a:br>
            <a:br>
              <a:rPr lang="en-US" dirty="0"/>
            </a:br>
            <a:br>
              <a:rPr lang="en-US" dirty="0"/>
            </a:br>
            <a:br>
              <a:rPr lang="en-US" dirty="0"/>
            </a:br>
            <a:r>
              <a:rPr lang="en-US" dirty="0">
                <a:solidFill>
                  <a:schemeClr val="tx1"/>
                </a:solidFill>
              </a:rPr>
              <a:t>Where :</a:t>
            </a:r>
            <a:br>
              <a:rPr lang="en-IN" dirty="0">
                <a:solidFill>
                  <a:schemeClr val="tx1"/>
                </a:solidFill>
              </a:rPr>
            </a:br>
            <a:r>
              <a:rPr lang="en-US" dirty="0">
                <a:solidFill>
                  <a:schemeClr val="tx1"/>
                </a:solidFill>
              </a:rPr>
              <a:t>f</a:t>
            </a:r>
            <a:r>
              <a:rPr lang="en-US" baseline="-25000" dirty="0">
                <a:solidFill>
                  <a:schemeClr val="tx1"/>
                </a:solidFill>
              </a:rPr>
              <a:t>3</a:t>
            </a:r>
            <a:r>
              <a:rPr lang="en-IN" dirty="0">
                <a:solidFill>
                  <a:schemeClr val="tx1"/>
                </a:solidFill>
              </a:rPr>
              <a:t> is non linear fuzzy function mapping by DFLC.</a:t>
            </a:r>
            <a:br>
              <a:rPr lang="en-IN" dirty="0">
                <a:solidFill>
                  <a:schemeClr val="tx1"/>
                </a:solidFill>
              </a:rPr>
            </a:br>
            <a:r>
              <a:rPr lang="en-US" dirty="0">
                <a:solidFill>
                  <a:schemeClr val="tx1"/>
                </a:solidFill>
              </a:rPr>
              <a:t>K</a:t>
            </a:r>
            <a:r>
              <a:rPr lang="en-US" baseline="-25000" dirty="0">
                <a:solidFill>
                  <a:schemeClr val="tx1"/>
                </a:solidFill>
              </a:rPr>
              <a:t>OD </a:t>
            </a:r>
            <a:r>
              <a:rPr lang="en-IN" dirty="0">
                <a:solidFill>
                  <a:schemeClr val="tx1"/>
                </a:solidFill>
              </a:rPr>
              <a:t>is the output SF of DLFC (similar to Derivative gain)</a:t>
            </a:r>
          </a:p>
          <a:p>
            <a:r>
              <a:rPr lang="en-US" dirty="0"/>
              <a:t>The final resultant control action produced by the proposed PID-type FLC structure is given by…</a:t>
            </a:r>
            <a:endParaRPr lang="en-IN" dirty="0"/>
          </a:p>
        </p:txBody>
      </p:sp>
      <p:sp>
        <p:nvSpPr>
          <p:cNvPr id="4" name="Slide Number Placeholder 3">
            <a:extLst>
              <a:ext uri="{FF2B5EF4-FFF2-40B4-BE49-F238E27FC236}">
                <a16:creationId xmlns:a16="http://schemas.microsoft.com/office/drawing/2014/main" id="{FA4ACFBA-B387-4EEC-B8E8-A14335D22EDE}"/>
              </a:ext>
            </a:extLst>
          </p:cNvPr>
          <p:cNvSpPr>
            <a:spLocks noGrp="1"/>
          </p:cNvSpPr>
          <p:nvPr>
            <p:ph type="sldNum" sz="quarter" idx="12"/>
          </p:nvPr>
        </p:nvSpPr>
        <p:spPr/>
        <p:txBody>
          <a:bodyPr/>
          <a:lstStyle/>
          <a:p>
            <a:fld id="{8E797B79-F94A-4A70-92BD-3E9D04E7B19E}" type="slidenum">
              <a:rPr lang="en-IN" smtClean="0"/>
              <a:t>7</a:t>
            </a:fld>
            <a:endParaRPr lang="en-IN"/>
          </a:p>
        </p:txBody>
      </p:sp>
      <p:pic>
        <p:nvPicPr>
          <p:cNvPr id="5" name="Picture 4">
            <a:extLst>
              <a:ext uri="{FF2B5EF4-FFF2-40B4-BE49-F238E27FC236}">
                <a16:creationId xmlns:a16="http://schemas.microsoft.com/office/drawing/2014/main" id="{97B1A98F-9FB7-4C8D-AFD1-840C78F636CB}"/>
              </a:ext>
            </a:extLst>
          </p:cNvPr>
          <p:cNvPicPr>
            <a:picLocks noChangeAspect="1"/>
          </p:cNvPicPr>
          <p:nvPr/>
        </p:nvPicPr>
        <p:blipFill>
          <a:blip r:embed="rId2"/>
          <a:stretch>
            <a:fillRect/>
          </a:stretch>
        </p:blipFill>
        <p:spPr>
          <a:xfrm>
            <a:off x="2936169" y="3429000"/>
            <a:ext cx="4621919" cy="309175"/>
          </a:xfrm>
          <a:prstGeom prst="rect">
            <a:avLst/>
          </a:prstGeom>
        </p:spPr>
      </p:pic>
      <p:pic>
        <p:nvPicPr>
          <p:cNvPr id="6" name="Picture 5">
            <a:extLst>
              <a:ext uri="{FF2B5EF4-FFF2-40B4-BE49-F238E27FC236}">
                <a16:creationId xmlns:a16="http://schemas.microsoft.com/office/drawing/2014/main" id="{7FA14FD6-6256-4145-BCB3-A32F26B6C42A}"/>
              </a:ext>
            </a:extLst>
          </p:cNvPr>
          <p:cNvPicPr>
            <a:picLocks noChangeAspect="1"/>
          </p:cNvPicPr>
          <p:nvPr/>
        </p:nvPicPr>
        <p:blipFill>
          <a:blip r:embed="rId3"/>
          <a:stretch>
            <a:fillRect/>
          </a:stretch>
        </p:blipFill>
        <p:spPr>
          <a:xfrm>
            <a:off x="2806469" y="5741193"/>
            <a:ext cx="6324383" cy="559595"/>
          </a:xfrm>
          <a:prstGeom prst="rect">
            <a:avLst/>
          </a:prstGeom>
        </p:spPr>
      </p:pic>
    </p:spTree>
    <p:extLst>
      <p:ext uri="{BB962C8B-B14F-4D97-AF65-F5344CB8AC3E}">
        <p14:creationId xmlns:p14="http://schemas.microsoft.com/office/powerpoint/2010/main" val="223013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7E30AA-D332-4297-9ECA-717D5E305D0F}"/>
              </a:ext>
            </a:extLst>
          </p:cNvPr>
          <p:cNvSpPr>
            <a:spLocks noGrp="1"/>
          </p:cNvSpPr>
          <p:nvPr>
            <p:ph type="body" sz="half" idx="2"/>
          </p:nvPr>
        </p:nvSpPr>
        <p:spPr>
          <a:xfrm>
            <a:off x="1683171" y="5137170"/>
            <a:ext cx="8825658" cy="493712"/>
          </a:xfrm>
        </p:spPr>
        <p:txBody>
          <a:bodyPr>
            <a:noAutofit/>
          </a:bodyPr>
          <a:lstStyle/>
          <a:p>
            <a:r>
              <a:rPr lang="en-US" sz="1800" b="1" dirty="0">
                <a:solidFill>
                  <a:schemeClr val="bg1"/>
                </a:solidFill>
              </a:rPr>
              <a:t>Figure 2 : </a:t>
            </a:r>
            <a:r>
              <a:rPr lang="en-US" sz="1800" dirty="0">
                <a:solidFill>
                  <a:schemeClr val="bg1"/>
                </a:solidFill>
              </a:rPr>
              <a:t>Proposed (fuzzy P + fuzzy I + fuzzy D) controller architecture in simplified form for practical realization</a:t>
            </a:r>
            <a:endParaRPr lang="en-IN" sz="1800" dirty="0">
              <a:solidFill>
                <a:schemeClr val="bg1"/>
              </a:solidFill>
            </a:endParaRPr>
          </a:p>
        </p:txBody>
      </p:sp>
      <p:sp>
        <p:nvSpPr>
          <p:cNvPr id="5" name="Slide Number Placeholder 4">
            <a:extLst>
              <a:ext uri="{FF2B5EF4-FFF2-40B4-BE49-F238E27FC236}">
                <a16:creationId xmlns:a16="http://schemas.microsoft.com/office/drawing/2014/main" id="{D655A6E9-E76D-4E3C-BB15-EAA7090C6505}"/>
              </a:ext>
            </a:extLst>
          </p:cNvPr>
          <p:cNvSpPr>
            <a:spLocks noGrp="1"/>
          </p:cNvSpPr>
          <p:nvPr>
            <p:ph type="sldNum" sz="quarter" idx="12"/>
          </p:nvPr>
        </p:nvSpPr>
        <p:spPr/>
        <p:txBody>
          <a:bodyPr/>
          <a:lstStyle/>
          <a:p>
            <a:fld id="{8E797B79-F94A-4A70-92BD-3E9D04E7B19E}" type="slidenum">
              <a:rPr lang="en-IN" smtClean="0"/>
              <a:t>8</a:t>
            </a:fld>
            <a:endParaRPr lang="en-IN"/>
          </a:p>
        </p:txBody>
      </p:sp>
      <p:pic>
        <p:nvPicPr>
          <p:cNvPr id="9" name="Picture 8">
            <a:extLst>
              <a:ext uri="{FF2B5EF4-FFF2-40B4-BE49-F238E27FC236}">
                <a16:creationId xmlns:a16="http://schemas.microsoft.com/office/drawing/2014/main" id="{6AD1F4AA-45AF-478F-AE71-8DF24E81B585}"/>
              </a:ext>
            </a:extLst>
          </p:cNvPr>
          <p:cNvPicPr>
            <a:picLocks noChangeAspect="1"/>
          </p:cNvPicPr>
          <p:nvPr/>
        </p:nvPicPr>
        <p:blipFill>
          <a:blip r:embed="rId2"/>
          <a:stretch>
            <a:fillRect/>
          </a:stretch>
        </p:blipFill>
        <p:spPr>
          <a:xfrm>
            <a:off x="2001617" y="688449"/>
            <a:ext cx="7142381" cy="3436064"/>
          </a:xfrm>
          <a:prstGeom prst="rect">
            <a:avLst/>
          </a:prstGeom>
        </p:spPr>
      </p:pic>
    </p:spTree>
    <p:extLst>
      <p:ext uri="{BB962C8B-B14F-4D97-AF65-F5344CB8AC3E}">
        <p14:creationId xmlns:p14="http://schemas.microsoft.com/office/powerpoint/2010/main" val="428852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EAB3-DB7E-40AE-8FD5-3B35EE4E6FDE}"/>
              </a:ext>
            </a:extLst>
          </p:cNvPr>
          <p:cNvSpPr>
            <a:spLocks noGrp="1"/>
          </p:cNvSpPr>
          <p:nvPr>
            <p:ph type="title"/>
          </p:nvPr>
        </p:nvSpPr>
        <p:spPr/>
        <p:txBody>
          <a:bodyPr/>
          <a:lstStyle/>
          <a:p>
            <a:r>
              <a:rPr lang="en-US" dirty="0"/>
              <a:t>Membership Function</a:t>
            </a:r>
            <a:endParaRPr lang="en-IN" dirty="0"/>
          </a:p>
        </p:txBody>
      </p:sp>
      <p:sp>
        <p:nvSpPr>
          <p:cNvPr id="3" name="Content Placeholder 2">
            <a:extLst>
              <a:ext uri="{FF2B5EF4-FFF2-40B4-BE49-F238E27FC236}">
                <a16:creationId xmlns:a16="http://schemas.microsoft.com/office/drawing/2014/main" id="{94251236-6978-434A-B691-796DCD7F9ABC}"/>
              </a:ext>
            </a:extLst>
          </p:cNvPr>
          <p:cNvSpPr>
            <a:spLocks noGrp="1"/>
          </p:cNvSpPr>
          <p:nvPr>
            <p:ph idx="1"/>
          </p:nvPr>
        </p:nvSpPr>
        <p:spPr>
          <a:xfrm>
            <a:off x="728827" y="2594622"/>
            <a:ext cx="4429100" cy="3424438"/>
          </a:xfrm>
        </p:spPr>
        <p:txBody>
          <a:bodyPr/>
          <a:lstStyle/>
          <a:p>
            <a:r>
              <a:rPr lang="en-US" dirty="0"/>
              <a:t>Each of these input and output variables are fuzzed using three fuzzy sets.</a:t>
            </a:r>
          </a:p>
          <a:p>
            <a:r>
              <a:rPr lang="en-US" dirty="0"/>
              <a:t> The shape of the fuzzy MFs are so chosen that the middle MF is a triangle and at the two extreme ends the two MFs are chosen to be trapezoidal.</a:t>
            </a:r>
          </a:p>
          <a:p>
            <a:r>
              <a:rPr lang="en-US" dirty="0"/>
              <a:t> The linguistic terms associated with the three MFs are negative (N), positive (P) and zero (Z)</a:t>
            </a:r>
            <a:endParaRPr lang="en-IN" dirty="0"/>
          </a:p>
          <a:p>
            <a:endParaRPr lang="en-IN" dirty="0"/>
          </a:p>
        </p:txBody>
      </p:sp>
      <p:sp>
        <p:nvSpPr>
          <p:cNvPr id="4" name="Slide Number Placeholder 3">
            <a:extLst>
              <a:ext uri="{FF2B5EF4-FFF2-40B4-BE49-F238E27FC236}">
                <a16:creationId xmlns:a16="http://schemas.microsoft.com/office/drawing/2014/main" id="{96792F03-E1A7-4B03-8FC1-AB5A88D5E90D}"/>
              </a:ext>
            </a:extLst>
          </p:cNvPr>
          <p:cNvSpPr>
            <a:spLocks noGrp="1"/>
          </p:cNvSpPr>
          <p:nvPr>
            <p:ph type="sldNum" sz="quarter" idx="12"/>
          </p:nvPr>
        </p:nvSpPr>
        <p:spPr/>
        <p:txBody>
          <a:bodyPr/>
          <a:lstStyle/>
          <a:p>
            <a:fld id="{8E797B79-F94A-4A70-92BD-3E9D04E7B19E}" type="slidenum">
              <a:rPr lang="en-IN" smtClean="0"/>
              <a:t>9</a:t>
            </a:fld>
            <a:endParaRPr lang="en-IN"/>
          </a:p>
        </p:txBody>
      </p:sp>
      <p:pic>
        <p:nvPicPr>
          <p:cNvPr id="5" name="Picture 4">
            <a:extLst>
              <a:ext uri="{FF2B5EF4-FFF2-40B4-BE49-F238E27FC236}">
                <a16:creationId xmlns:a16="http://schemas.microsoft.com/office/drawing/2014/main" id="{4D4A27FA-5EDC-43A9-9A8A-B3032EA81CFC}"/>
              </a:ext>
            </a:extLst>
          </p:cNvPr>
          <p:cNvPicPr>
            <a:picLocks noChangeAspect="1"/>
          </p:cNvPicPr>
          <p:nvPr/>
        </p:nvPicPr>
        <p:blipFill>
          <a:blip r:embed="rId2"/>
          <a:stretch>
            <a:fillRect/>
          </a:stretch>
        </p:blipFill>
        <p:spPr>
          <a:xfrm>
            <a:off x="5980234" y="2437949"/>
            <a:ext cx="5238750" cy="28289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50E5DE-3750-49EF-BA80-A9FBC96A11E3}"/>
                  </a:ext>
                </a:extLst>
              </p:cNvPr>
              <p:cNvSpPr txBox="1"/>
              <p:nvPr/>
            </p:nvSpPr>
            <p:spPr>
              <a:xfrm>
                <a:off x="5368653" y="5422667"/>
                <a:ext cx="6438648" cy="646331"/>
              </a:xfrm>
              <a:prstGeom prst="rect">
                <a:avLst/>
              </a:prstGeom>
              <a:noFill/>
            </p:spPr>
            <p:txBody>
              <a:bodyPr wrap="square">
                <a:spAutoFit/>
              </a:bodyPr>
              <a:lstStyle/>
              <a:p>
                <a:r>
                  <a:rPr lang="en-US" b="1" dirty="0">
                    <a:latin typeface="+mj-lt"/>
                  </a:rPr>
                  <a:t>Figure 3 </a:t>
                </a:r>
                <a:r>
                  <a:rPr lang="en-US" dirty="0">
                    <a:latin typeface="+mj-lt"/>
                  </a:rPr>
                  <a:t>Input and output MF (For </a:t>
                </a:r>
                <a:r>
                  <a:rPr lang="en-US" dirty="0" err="1">
                    <a:effectLst/>
                    <a:latin typeface="+mj-lt"/>
                    <a:ea typeface="Calibri" panose="020F0502020204030204" pitchFamily="34" charset="0"/>
                    <a:cs typeface="Times New Roman" panose="02020603050405020304" pitchFamily="18" charset="0"/>
                  </a:rPr>
                  <a:t>e</a:t>
                </a:r>
                <a:r>
                  <a:rPr lang="en-US" baseline="-25000" dirty="0" err="1">
                    <a:effectLst/>
                    <a:latin typeface="+mj-lt"/>
                    <a:ea typeface="Calibri" panose="020F0502020204030204" pitchFamily="34" charset="0"/>
                    <a:cs typeface="Times New Roman" panose="02020603050405020304" pitchFamily="18" charset="0"/>
                  </a:rPr>
                  <a:t>N</a:t>
                </a:r>
                <a:r>
                  <a:rPr lang="en-US" dirty="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b="0" i="1" smtClean="0">
                        <a:solidFill>
                          <a:schemeClr val="tx1"/>
                        </a:solidFill>
                        <a:effectLst/>
                        <a:latin typeface="Cambria Math" panose="02040503050406030204" pitchFamily="18" charset="0"/>
                      </a:rPr>
                      <m:t>𝛥</m:t>
                    </m:r>
                  </m:oMath>
                </a14:m>
                <a:r>
                  <a:rPr lang="en-US" dirty="0">
                    <a:effectLst/>
                    <a:latin typeface="+mj-lt"/>
                    <a:ea typeface="Calibri" panose="020F0502020204030204" pitchFamily="34" charset="0"/>
                    <a:cs typeface="Times New Roman" panose="02020603050405020304" pitchFamily="18" charset="0"/>
                  </a:rPr>
                  <a:t>u</a:t>
                </a:r>
                <a:r>
                  <a:rPr lang="en-US" baseline="-25000" dirty="0">
                    <a:effectLst/>
                    <a:latin typeface="+mj-lt"/>
                    <a:ea typeface="Calibri" panose="020F0502020204030204" pitchFamily="34" charset="0"/>
                    <a:cs typeface="Times New Roman" panose="02020603050405020304" pitchFamily="18" charset="0"/>
                  </a:rPr>
                  <a:t>NP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𝛥</m:t>
                    </m:r>
                  </m:oMath>
                </a14:m>
                <a:r>
                  <a:rPr lang="en-US" dirty="0" err="1">
                    <a:ea typeface="Calibri" panose="020F0502020204030204" pitchFamily="34" charset="0"/>
                    <a:cs typeface="Times New Roman" panose="02020603050405020304" pitchFamily="18" charset="0"/>
                  </a:rPr>
                  <a:t>e</a:t>
                </a:r>
                <a:r>
                  <a:rPr lang="en-US" baseline="-25000" dirty="0" err="1">
                    <a:ea typeface="Calibri" panose="020F0502020204030204" pitchFamily="34" charset="0"/>
                    <a:cs typeface="Times New Roman" panose="02020603050405020304" pitchFamily="18" charset="0"/>
                  </a:rPr>
                  <a:t>N</a:t>
                </a:r>
                <a:r>
                  <a:rPr lang="en-US" dirty="0">
                    <a:ea typeface="Calibri" panose="020F0502020204030204" pitchFamily="34" charset="0"/>
                    <a:cs typeface="Times New Roman" panose="02020603050405020304" pitchFamily="18" charset="0"/>
                  </a:rPr>
                  <a:t>, </a:t>
                </a:r>
                <a14:m>
                  <m:oMath xmlns:m="http://schemas.openxmlformats.org/officeDocument/2006/math">
                    <m:r>
                      <a:rPr lang="en-US" i="1">
                        <a:latin typeface="Cambria Math" panose="02040503050406030204" pitchFamily="18" charset="0"/>
                      </a:rPr>
                      <m:t>𝛥</m:t>
                    </m:r>
                  </m:oMath>
                </a14:m>
                <a:r>
                  <a:rPr lang="en-US" dirty="0" err="1">
                    <a:ea typeface="Calibri" panose="020F0502020204030204" pitchFamily="34" charset="0"/>
                    <a:cs typeface="Times New Roman" panose="02020603050405020304" pitchFamily="18" charset="0"/>
                  </a:rPr>
                  <a:t>u</a:t>
                </a:r>
                <a:r>
                  <a:rPr lang="en-US" baseline="-25000" dirty="0" err="1">
                    <a:ea typeface="Calibri" panose="020F0502020204030204" pitchFamily="34" charset="0"/>
                    <a:cs typeface="Times New Roman" panose="02020603050405020304" pitchFamily="18" charset="0"/>
                  </a:rPr>
                  <a:t>NI</a:t>
                </a:r>
                <a:r>
                  <a:rPr lang="en-US" baseline="-25000"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u</a:t>
                </a:r>
                <a:r>
                  <a:rPr lang="en-US" baseline="-25000" dirty="0" err="1">
                    <a:ea typeface="Calibri" panose="020F0502020204030204" pitchFamily="34" charset="0"/>
                    <a:cs typeface="Times New Roman" panose="02020603050405020304" pitchFamily="18" charset="0"/>
                  </a:rPr>
                  <a:t>ND</a:t>
                </a:r>
                <a:r>
                  <a:rPr lang="en-IN" dirty="0">
                    <a:effectLst/>
                    <a:latin typeface="+mj-lt"/>
                    <a:ea typeface="Calibri" panose="020F0502020204030204" pitchFamily="34" charset="0"/>
                    <a:cs typeface="Times New Roman" panose="02020603050405020304" pitchFamily="18" charset="0"/>
                  </a:rPr>
                  <a:t>)</a:t>
                </a:r>
              </a:p>
              <a:p>
                <a:r>
                  <a:rPr lang="en-US" dirty="0">
                    <a:latin typeface="+mj-lt"/>
                  </a:rPr>
                  <a:t>variations for each of the PFLC, IFLC and DFLC in Figure </a:t>
                </a:r>
                <a:endParaRPr lang="en-IN" dirty="0">
                  <a:latin typeface="+mj-lt"/>
                </a:endParaRPr>
              </a:p>
            </p:txBody>
          </p:sp>
        </mc:Choice>
        <mc:Fallback xmlns="">
          <p:sp>
            <p:nvSpPr>
              <p:cNvPr id="6" name="TextBox 5">
                <a:extLst>
                  <a:ext uri="{FF2B5EF4-FFF2-40B4-BE49-F238E27FC236}">
                    <a16:creationId xmlns:a16="http://schemas.microsoft.com/office/drawing/2014/main" id="{6550E5DE-3750-49EF-BA80-A9FBC96A11E3}"/>
                  </a:ext>
                </a:extLst>
              </p:cNvPr>
              <p:cNvSpPr txBox="1">
                <a:spLocks noRot="1" noChangeAspect="1" noMove="1" noResize="1" noEditPoints="1" noAdjustHandles="1" noChangeArrowheads="1" noChangeShapeType="1" noTextEdit="1"/>
              </p:cNvSpPr>
              <p:nvPr/>
            </p:nvSpPr>
            <p:spPr>
              <a:xfrm>
                <a:off x="5368653" y="5422667"/>
                <a:ext cx="6438648" cy="646331"/>
              </a:xfrm>
              <a:prstGeom prst="rect">
                <a:avLst/>
              </a:prstGeom>
              <a:blipFill>
                <a:blip r:embed="rId3"/>
                <a:stretch>
                  <a:fillRect l="-852" t="-5660" r="-663" b="-14151"/>
                </a:stretch>
              </a:blipFill>
            </p:spPr>
            <p:txBody>
              <a:bodyPr/>
              <a:lstStyle/>
              <a:p>
                <a:r>
                  <a:rPr lang="en-IN">
                    <a:noFill/>
                  </a:rPr>
                  <a:t> </a:t>
                </a:r>
              </a:p>
            </p:txBody>
          </p:sp>
        </mc:Fallback>
      </mc:AlternateContent>
    </p:spTree>
    <p:extLst>
      <p:ext uri="{BB962C8B-B14F-4D97-AF65-F5344CB8AC3E}">
        <p14:creationId xmlns:p14="http://schemas.microsoft.com/office/powerpoint/2010/main" val="63323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293</TotalTime>
  <Words>1991</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Century Gothic</vt:lpstr>
      <vt:lpstr>Wingdings 3</vt:lpstr>
      <vt:lpstr>Ion Boardroom</vt:lpstr>
      <vt:lpstr>An improved PID-type fuzzy controller employing individual fuzzy P, fuzzy I and fuzzy D controllers</vt:lpstr>
      <vt:lpstr>Contents</vt:lpstr>
      <vt:lpstr>Introduction</vt:lpstr>
      <vt:lpstr>Proposed controller  structure</vt:lpstr>
      <vt:lpstr>Equations</vt:lpstr>
      <vt:lpstr>Cont.</vt:lpstr>
      <vt:lpstr>Cont. </vt:lpstr>
      <vt:lpstr>PowerPoint Presentation</vt:lpstr>
      <vt:lpstr>Membership Function</vt:lpstr>
      <vt:lpstr>Construction of fuzzy rule bases</vt:lpstr>
      <vt:lpstr>Cont.</vt:lpstr>
      <vt:lpstr>PowerPoint Presentation</vt:lpstr>
      <vt:lpstr>Simulation studies</vt:lpstr>
      <vt:lpstr>a. Second-order linear process with dead time</vt:lpstr>
      <vt:lpstr>PowerPoint Presentation</vt:lpstr>
      <vt:lpstr>PowerPoint Presentation</vt:lpstr>
      <vt:lpstr>b. Marginally stable system with dead time</vt:lpstr>
      <vt:lpstr>PowerPoint Presentation</vt:lpstr>
      <vt:lpstr>PowerPoint Presentation</vt:lpstr>
      <vt:lpstr>c. Second-order linear process without dead time</vt:lpstr>
      <vt:lpstr>PowerPoint Presentation</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joshitha annareddy</dc:creator>
  <cp:lastModifiedBy>Sai joshitha annareddy</cp:lastModifiedBy>
  <cp:revision>10</cp:revision>
  <dcterms:created xsi:type="dcterms:W3CDTF">2022-03-09T06:07:56Z</dcterms:created>
  <dcterms:modified xsi:type="dcterms:W3CDTF">2022-03-23T06:17:39Z</dcterms:modified>
</cp:coreProperties>
</file>