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4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0F494-78FD-4084-9A62-809D964B9A59}" v="3" dt="2022-12-14T13:24:58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089B-42BC-40F4-9FFA-8DF1F1161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11B18-23FB-4644-9720-03FDB685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99DF-F81E-4ABA-B5C6-AB486400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81C-1DAB-4AA6-87FE-9110C7FABBB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779A-56A6-4CBF-941E-D331A78D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BE51D-3B62-441E-8F55-ED2F6788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F3D-A433-4CAA-9330-D7FA17C41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62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1E0A-DD85-4C1D-A72C-7F29B4C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82562-8854-4C51-BFEA-93B5EAB80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7994-75FA-4E6F-9181-C69DE7FD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81C-1DAB-4AA6-87FE-9110C7FABBB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9C25F-6C5F-4F60-9563-3B6A6C9E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DC6E-0417-4BF7-B381-D7A0A966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F3D-A433-4CAA-9330-D7FA17C41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4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64BB3-2E81-4FC4-967C-E6C5FEDAD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F88E-BA04-4FA1-94BA-3D1AD5144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833C8-913F-4A71-B832-AAF8F9CA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81C-1DAB-4AA6-87FE-9110C7FABBB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E27C-7D11-4D5D-A4F9-5BAC9673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0076-39AE-4A49-B236-1A701A74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F3D-A433-4CAA-9330-D7FA17C41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41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12333CC-7100-475A-9C21-0C3DEAFFBBAE}"/>
              </a:ext>
            </a:extLst>
          </p:cNvPr>
          <p:cNvSpPr/>
          <p:nvPr userDrawn="1"/>
        </p:nvSpPr>
        <p:spPr>
          <a:xfrm>
            <a:off x="8616000" y="0"/>
            <a:ext cx="3576000" cy="648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D0C77C-6549-49ED-AA8E-A602D0AE30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23356" y="1280001"/>
            <a:ext cx="2779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Skills</a:t>
            </a:r>
          </a:p>
        </p:txBody>
      </p:sp>
      <p:grpSp>
        <p:nvGrpSpPr>
          <p:cNvPr id="43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6" name="Freeform: Shape 2">
            <a:extLst>
              <a:ext uri="{FF2B5EF4-FFF2-40B4-BE49-F238E27FC236}">
                <a16:creationId xmlns:a16="http://schemas.microsoft.com/office/drawing/2014/main" id="{6BE9AD53-685A-483A-B638-8223B54A7AC5}"/>
              </a:ext>
            </a:extLst>
          </p:cNvPr>
          <p:cNvSpPr/>
          <p:nvPr userDrawn="1"/>
        </p:nvSpPr>
        <p:spPr>
          <a:xfrm>
            <a:off x="-24000" y="1524215"/>
            <a:ext cx="2404715" cy="952723"/>
          </a:xfrm>
          <a:custGeom>
            <a:avLst/>
            <a:gdLst>
              <a:gd name="connsiteX0" fmla="*/ 1943100 w 1943100"/>
              <a:gd name="connsiteY0" fmla="*/ 944880 h 944880"/>
              <a:gd name="connsiteX1" fmla="*/ 0 w 1943100"/>
              <a:gd name="connsiteY1" fmla="*/ 426720 h 944880"/>
              <a:gd name="connsiteX2" fmla="*/ 15240 w 1943100"/>
              <a:gd name="connsiteY2" fmla="*/ 0 h 944880"/>
              <a:gd name="connsiteX3" fmla="*/ 1943100 w 1943100"/>
              <a:gd name="connsiteY3" fmla="*/ 944880 h 944880"/>
              <a:gd name="connsiteX0" fmla="*/ 1943100 w 1943103"/>
              <a:gd name="connsiteY0" fmla="*/ 944880 h 952723"/>
              <a:gd name="connsiteX1" fmla="*/ 0 w 1943103"/>
              <a:gd name="connsiteY1" fmla="*/ 426720 h 952723"/>
              <a:gd name="connsiteX2" fmla="*/ 15240 w 1943103"/>
              <a:gd name="connsiteY2" fmla="*/ 0 h 952723"/>
              <a:gd name="connsiteX3" fmla="*/ 1943100 w 1943103"/>
              <a:gd name="connsiteY3" fmla="*/ 944880 h 95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3" h="952723">
                <a:moveTo>
                  <a:pt x="1943100" y="944880"/>
                </a:moveTo>
                <a:cubicBezTo>
                  <a:pt x="1940560" y="1016000"/>
                  <a:pt x="321310" y="584200"/>
                  <a:pt x="0" y="426720"/>
                </a:cubicBezTo>
                <a:lnTo>
                  <a:pt x="15240" y="0"/>
                </a:lnTo>
                <a:cubicBezTo>
                  <a:pt x="339090" y="86360"/>
                  <a:pt x="1945640" y="873760"/>
                  <a:pt x="1943100" y="94488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1">
            <a:extLst>
              <a:ext uri="{FF2B5EF4-FFF2-40B4-BE49-F238E27FC236}">
                <a16:creationId xmlns:a16="http://schemas.microsoft.com/office/drawing/2014/main" id="{AD00E623-1DD7-43AD-B0B4-EC1E1EB3AB56}"/>
              </a:ext>
            </a:extLst>
          </p:cNvPr>
          <p:cNvSpPr/>
          <p:nvPr userDrawn="1"/>
        </p:nvSpPr>
        <p:spPr>
          <a:xfrm>
            <a:off x="-24000" y="-45718"/>
            <a:ext cx="9022080" cy="2558380"/>
          </a:xfrm>
          <a:custGeom>
            <a:avLst/>
            <a:gdLst>
              <a:gd name="connsiteX0" fmla="*/ 0 w 9052560"/>
              <a:gd name="connsiteY0" fmla="*/ 1554480 h 2545080"/>
              <a:gd name="connsiteX1" fmla="*/ 2407920 w 9052560"/>
              <a:gd name="connsiteY1" fmla="*/ 2545080 h 2545080"/>
              <a:gd name="connsiteX2" fmla="*/ 8092440 w 9052560"/>
              <a:gd name="connsiteY2" fmla="*/ 1889760 h 2545080"/>
              <a:gd name="connsiteX3" fmla="*/ 8290560 w 9052560"/>
              <a:gd name="connsiteY3" fmla="*/ 1935480 h 2545080"/>
              <a:gd name="connsiteX4" fmla="*/ 9052560 w 9052560"/>
              <a:gd name="connsiteY4" fmla="*/ 0 h 2545080"/>
              <a:gd name="connsiteX5" fmla="*/ 30480 w 9052560"/>
              <a:gd name="connsiteY5" fmla="*/ 0 h 2545080"/>
              <a:gd name="connsiteX6" fmla="*/ 0 w 9052560"/>
              <a:gd name="connsiteY6" fmla="*/ 1554480 h 2545080"/>
              <a:gd name="connsiteX0" fmla="*/ 0 w 9052560"/>
              <a:gd name="connsiteY0" fmla="*/ 1554480 h 2548691"/>
              <a:gd name="connsiteX1" fmla="*/ 2407920 w 9052560"/>
              <a:gd name="connsiteY1" fmla="*/ 2545080 h 2548691"/>
              <a:gd name="connsiteX2" fmla="*/ 8092440 w 9052560"/>
              <a:gd name="connsiteY2" fmla="*/ 1889760 h 2548691"/>
              <a:gd name="connsiteX3" fmla="*/ 8290560 w 9052560"/>
              <a:gd name="connsiteY3" fmla="*/ 1935480 h 2548691"/>
              <a:gd name="connsiteX4" fmla="*/ 9052560 w 9052560"/>
              <a:gd name="connsiteY4" fmla="*/ 0 h 2548691"/>
              <a:gd name="connsiteX5" fmla="*/ 30480 w 9052560"/>
              <a:gd name="connsiteY5" fmla="*/ 0 h 2548691"/>
              <a:gd name="connsiteX6" fmla="*/ 0 w 9052560"/>
              <a:gd name="connsiteY6" fmla="*/ 1554480 h 2548691"/>
              <a:gd name="connsiteX0" fmla="*/ 0 w 9052560"/>
              <a:gd name="connsiteY0" fmla="*/ 1554480 h 2556269"/>
              <a:gd name="connsiteX1" fmla="*/ 2834640 w 9052560"/>
              <a:gd name="connsiteY1" fmla="*/ 2552700 h 2556269"/>
              <a:gd name="connsiteX2" fmla="*/ 8092440 w 9052560"/>
              <a:gd name="connsiteY2" fmla="*/ 1889760 h 2556269"/>
              <a:gd name="connsiteX3" fmla="*/ 8290560 w 9052560"/>
              <a:gd name="connsiteY3" fmla="*/ 1935480 h 2556269"/>
              <a:gd name="connsiteX4" fmla="*/ 9052560 w 9052560"/>
              <a:gd name="connsiteY4" fmla="*/ 0 h 2556269"/>
              <a:gd name="connsiteX5" fmla="*/ 30480 w 9052560"/>
              <a:gd name="connsiteY5" fmla="*/ 0 h 2556269"/>
              <a:gd name="connsiteX6" fmla="*/ 0 w 9052560"/>
              <a:gd name="connsiteY6" fmla="*/ 1554480 h 2556269"/>
              <a:gd name="connsiteX0" fmla="*/ 0 w 9052560"/>
              <a:gd name="connsiteY0" fmla="*/ 1554480 h 2559120"/>
              <a:gd name="connsiteX1" fmla="*/ 2834640 w 9052560"/>
              <a:gd name="connsiteY1" fmla="*/ 2552700 h 2559120"/>
              <a:gd name="connsiteX2" fmla="*/ 7345680 w 9052560"/>
              <a:gd name="connsiteY2" fmla="*/ 1981200 h 2559120"/>
              <a:gd name="connsiteX3" fmla="*/ 8290560 w 9052560"/>
              <a:gd name="connsiteY3" fmla="*/ 1935480 h 2559120"/>
              <a:gd name="connsiteX4" fmla="*/ 9052560 w 9052560"/>
              <a:gd name="connsiteY4" fmla="*/ 0 h 2559120"/>
              <a:gd name="connsiteX5" fmla="*/ 30480 w 9052560"/>
              <a:gd name="connsiteY5" fmla="*/ 0 h 2559120"/>
              <a:gd name="connsiteX6" fmla="*/ 0 w 9052560"/>
              <a:gd name="connsiteY6" fmla="*/ 1554480 h 2559120"/>
              <a:gd name="connsiteX0" fmla="*/ 0 w 9052560"/>
              <a:gd name="connsiteY0" fmla="*/ 1554480 h 2557550"/>
              <a:gd name="connsiteX1" fmla="*/ 2834640 w 9052560"/>
              <a:gd name="connsiteY1" fmla="*/ 2552700 h 2557550"/>
              <a:gd name="connsiteX2" fmla="*/ 7719060 w 9052560"/>
              <a:gd name="connsiteY2" fmla="*/ 1935480 h 2557550"/>
              <a:gd name="connsiteX3" fmla="*/ 8290560 w 9052560"/>
              <a:gd name="connsiteY3" fmla="*/ 1935480 h 2557550"/>
              <a:gd name="connsiteX4" fmla="*/ 9052560 w 9052560"/>
              <a:gd name="connsiteY4" fmla="*/ 0 h 2557550"/>
              <a:gd name="connsiteX5" fmla="*/ 30480 w 9052560"/>
              <a:gd name="connsiteY5" fmla="*/ 0 h 2557550"/>
              <a:gd name="connsiteX6" fmla="*/ 0 w 9052560"/>
              <a:gd name="connsiteY6" fmla="*/ 1554480 h 2557550"/>
              <a:gd name="connsiteX0" fmla="*/ 0 w 9052560"/>
              <a:gd name="connsiteY0" fmla="*/ 1554480 h 2557550"/>
              <a:gd name="connsiteX1" fmla="*/ 2834640 w 9052560"/>
              <a:gd name="connsiteY1" fmla="*/ 2552700 h 2557550"/>
              <a:gd name="connsiteX2" fmla="*/ 7719060 w 9052560"/>
              <a:gd name="connsiteY2" fmla="*/ 1935480 h 2557550"/>
              <a:gd name="connsiteX3" fmla="*/ 8290560 w 9052560"/>
              <a:gd name="connsiteY3" fmla="*/ 1981200 h 2557550"/>
              <a:gd name="connsiteX4" fmla="*/ 9052560 w 9052560"/>
              <a:gd name="connsiteY4" fmla="*/ 0 h 2557550"/>
              <a:gd name="connsiteX5" fmla="*/ 30480 w 9052560"/>
              <a:gd name="connsiteY5" fmla="*/ 0 h 2557550"/>
              <a:gd name="connsiteX6" fmla="*/ 0 w 9052560"/>
              <a:gd name="connsiteY6" fmla="*/ 1554480 h 2557550"/>
              <a:gd name="connsiteX0" fmla="*/ 0 w 9052560"/>
              <a:gd name="connsiteY0" fmla="*/ 1554480 h 2556796"/>
              <a:gd name="connsiteX1" fmla="*/ 2834640 w 9052560"/>
              <a:gd name="connsiteY1" fmla="*/ 2552700 h 2556796"/>
              <a:gd name="connsiteX2" fmla="*/ 7719060 w 9052560"/>
              <a:gd name="connsiteY2" fmla="*/ 1935480 h 2556796"/>
              <a:gd name="connsiteX3" fmla="*/ 8290560 w 9052560"/>
              <a:gd name="connsiteY3" fmla="*/ 1981200 h 2556796"/>
              <a:gd name="connsiteX4" fmla="*/ 9052560 w 9052560"/>
              <a:gd name="connsiteY4" fmla="*/ 0 h 2556796"/>
              <a:gd name="connsiteX5" fmla="*/ 30480 w 9052560"/>
              <a:gd name="connsiteY5" fmla="*/ 0 h 2556796"/>
              <a:gd name="connsiteX6" fmla="*/ 0 w 9052560"/>
              <a:gd name="connsiteY6" fmla="*/ 1554480 h 2556796"/>
              <a:gd name="connsiteX0" fmla="*/ 0 w 9052560"/>
              <a:gd name="connsiteY0" fmla="*/ 1554480 h 2557848"/>
              <a:gd name="connsiteX1" fmla="*/ 2834640 w 9052560"/>
              <a:gd name="connsiteY1" fmla="*/ 2552700 h 2557848"/>
              <a:gd name="connsiteX2" fmla="*/ 7223760 w 9052560"/>
              <a:gd name="connsiteY2" fmla="*/ 1973580 h 2557848"/>
              <a:gd name="connsiteX3" fmla="*/ 8290560 w 9052560"/>
              <a:gd name="connsiteY3" fmla="*/ 1981200 h 2557848"/>
              <a:gd name="connsiteX4" fmla="*/ 9052560 w 9052560"/>
              <a:gd name="connsiteY4" fmla="*/ 0 h 2557848"/>
              <a:gd name="connsiteX5" fmla="*/ 30480 w 9052560"/>
              <a:gd name="connsiteY5" fmla="*/ 0 h 2557848"/>
              <a:gd name="connsiteX6" fmla="*/ 0 w 9052560"/>
              <a:gd name="connsiteY6" fmla="*/ 1554480 h 2557848"/>
              <a:gd name="connsiteX0" fmla="*/ 0 w 9052560"/>
              <a:gd name="connsiteY0" fmla="*/ 1554480 h 2557848"/>
              <a:gd name="connsiteX1" fmla="*/ 2834640 w 9052560"/>
              <a:gd name="connsiteY1" fmla="*/ 2552700 h 2557848"/>
              <a:gd name="connsiteX2" fmla="*/ 7223760 w 9052560"/>
              <a:gd name="connsiteY2" fmla="*/ 1973580 h 2557848"/>
              <a:gd name="connsiteX3" fmla="*/ 8290560 w 9052560"/>
              <a:gd name="connsiteY3" fmla="*/ 1981200 h 2557848"/>
              <a:gd name="connsiteX4" fmla="*/ 9052560 w 9052560"/>
              <a:gd name="connsiteY4" fmla="*/ 0 h 2557848"/>
              <a:gd name="connsiteX5" fmla="*/ 30480 w 9052560"/>
              <a:gd name="connsiteY5" fmla="*/ 0 h 2557848"/>
              <a:gd name="connsiteX6" fmla="*/ 0 w 9052560"/>
              <a:gd name="connsiteY6" fmla="*/ 1554480 h 2557848"/>
              <a:gd name="connsiteX0" fmla="*/ 0 w 9052560"/>
              <a:gd name="connsiteY0" fmla="*/ 1554480 h 2561009"/>
              <a:gd name="connsiteX1" fmla="*/ 2834640 w 9052560"/>
              <a:gd name="connsiteY1" fmla="*/ 2552700 h 2561009"/>
              <a:gd name="connsiteX2" fmla="*/ 7223760 w 9052560"/>
              <a:gd name="connsiteY2" fmla="*/ 1973580 h 2561009"/>
              <a:gd name="connsiteX3" fmla="*/ 8290560 w 9052560"/>
              <a:gd name="connsiteY3" fmla="*/ 1981200 h 2561009"/>
              <a:gd name="connsiteX4" fmla="*/ 9052560 w 9052560"/>
              <a:gd name="connsiteY4" fmla="*/ 0 h 2561009"/>
              <a:gd name="connsiteX5" fmla="*/ 30480 w 9052560"/>
              <a:gd name="connsiteY5" fmla="*/ 0 h 2561009"/>
              <a:gd name="connsiteX6" fmla="*/ 0 w 9052560"/>
              <a:gd name="connsiteY6" fmla="*/ 1554480 h 2561009"/>
              <a:gd name="connsiteX0" fmla="*/ 0 w 9052560"/>
              <a:gd name="connsiteY0" fmla="*/ 1554480 h 2553868"/>
              <a:gd name="connsiteX1" fmla="*/ 2834640 w 9052560"/>
              <a:gd name="connsiteY1" fmla="*/ 2552700 h 2553868"/>
              <a:gd name="connsiteX2" fmla="*/ 7223760 w 9052560"/>
              <a:gd name="connsiteY2" fmla="*/ 1973580 h 2553868"/>
              <a:gd name="connsiteX3" fmla="*/ 8290560 w 9052560"/>
              <a:gd name="connsiteY3" fmla="*/ 1981200 h 2553868"/>
              <a:gd name="connsiteX4" fmla="*/ 9052560 w 9052560"/>
              <a:gd name="connsiteY4" fmla="*/ 0 h 2553868"/>
              <a:gd name="connsiteX5" fmla="*/ 30480 w 9052560"/>
              <a:gd name="connsiteY5" fmla="*/ 0 h 2553868"/>
              <a:gd name="connsiteX6" fmla="*/ 0 w 9052560"/>
              <a:gd name="connsiteY6" fmla="*/ 1554480 h 2553868"/>
              <a:gd name="connsiteX0" fmla="*/ 0 w 9052560"/>
              <a:gd name="connsiteY0" fmla="*/ 1554480 h 2554105"/>
              <a:gd name="connsiteX1" fmla="*/ 2644140 w 9052560"/>
              <a:gd name="connsiteY1" fmla="*/ 2552700 h 2554105"/>
              <a:gd name="connsiteX2" fmla="*/ 7223760 w 9052560"/>
              <a:gd name="connsiteY2" fmla="*/ 1973580 h 2554105"/>
              <a:gd name="connsiteX3" fmla="*/ 8290560 w 9052560"/>
              <a:gd name="connsiteY3" fmla="*/ 1981200 h 2554105"/>
              <a:gd name="connsiteX4" fmla="*/ 9052560 w 9052560"/>
              <a:gd name="connsiteY4" fmla="*/ 0 h 2554105"/>
              <a:gd name="connsiteX5" fmla="*/ 30480 w 9052560"/>
              <a:gd name="connsiteY5" fmla="*/ 0 h 2554105"/>
              <a:gd name="connsiteX6" fmla="*/ 0 w 9052560"/>
              <a:gd name="connsiteY6" fmla="*/ 1554480 h 2554105"/>
              <a:gd name="connsiteX0" fmla="*/ 0 w 9022080"/>
              <a:gd name="connsiteY0" fmla="*/ 1569720 h 2558380"/>
              <a:gd name="connsiteX1" fmla="*/ 2613660 w 9022080"/>
              <a:gd name="connsiteY1" fmla="*/ 2552700 h 2558380"/>
              <a:gd name="connsiteX2" fmla="*/ 7193280 w 9022080"/>
              <a:gd name="connsiteY2" fmla="*/ 1973580 h 2558380"/>
              <a:gd name="connsiteX3" fmla="*/ 8260080 w 9022080"/>
              <a:gd name="connsiteY3" fmla="*/ 1981200 h 2558380"/>
              <a:gd name="connsiteX4" fmla="*/ 9022080 w 9022080"/>
              <a:gd name="connsiteY4" fmla="*/ 0 h 2558380"/>
              <a:gd name="connsiteX5" fmla="*/ 0 w 9022080"/>
              <a:gd name="connsiteY5" fmla="*/ 0 h 2558380"/>
              <a:gd name="connsiteX6" fmla="*/ 0 w 9022080"/>
              <a:gd name="connsiteY6" fmla="*/ 1569720 h 255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22080" h="2558380">
                <a:moveTo>
                  <a:pt x="0" y="1569720"/>
                </a:moveTo>
                <a:cubicBezTo>
                  <a:pt x="396240" y="1993900"/>
                  <a:pt x="1414780" y="2485390"/>
                  <a:pt x="2613660" y="2552700"/>
                </a:cubicBezTo>
                <a:cubicBezTo>
                  <a:pt x="3812540" y="2620010"/>
                  <a:pt x="6252210" y="2068830"/>
                  <a:pt x="7193280" y="1973580"/>
                </a:cubicBezTo>
                <a:cubicBezTo>
                  <a:pt x="8134350" y="1878330"/>
                  <a:pt x="7957820" y="1894840"/>
                  <a:pt x="8260080" y="1981200"/>
                </a:cubicBezTo>
                <a:lnTo>
                  <a:pt x="9022080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FDBFD7-9121-4B60-B19F-CF49D812F26A}"/>
              </a:ext>
            </a:extLst>
          </p:cNvPr>
          <p:cNvSpPr/>
          <p:nvPr userDrawn="1"/>
        </p:nvSpPr>
        <p:spPr>
          <a:xfrm>
            <a:off x="552000" y="157098"/>
            <a:ext cx="1912790" cy="191279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Photo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5DD4CA05-9FB0-4974-8201-90B2B56C6B8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 bwMode="white">
          <a:xfrm>
            <a:off x="3092089" y="4430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1F677C9C-B220-4557-96A2-F47F8E1964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 bwMode="white">
          <a:xfrm>
            <a:off x="3092089" y="8183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D0C77C-6549-49ED-AA8E-A602D0AE30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23356" y="4581000"/>
            <a:ext cx="2779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Education and Certification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87AF2-65B9-457C-AEB9-B73E527A02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16000" y="2419880"/>
            <a:ext cx="2779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Tools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309382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DD47-B3D6-4476-96C1-EF390D7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1C6E-915A-4073-BA33-658B2FFF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C609-CD26-41F6-A344-4053DAD0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81C-1DAB-4AA6-87FE-9110C7FABBB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7870-3C2D-4EEB-8E44-49C5E679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4E4EE-5E27-4E6A-B7DA-511B832B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F3D-A433-4CAA-9330-D7FA17C41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2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DBBA-775B-4E72-94E9-BDFA3061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BFCF-FBB7-45D9-8545-660C7BDD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D1F0-1E08-422E-836A-8F8559DA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81C-1DAB-4AA6-87FE-9110C7FABBB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10CE2-53EA-4C5E-BA68-C724C5BB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09BB-D262-4EF2-B197-0F0B8A29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F3D-A433-4CAA-9330-D7FA17C41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D8AD-E627-411D-A972-4099D061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39B7-9B5E-407F-999A-5901B6CF4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B3EB5-0531-41C5-802B-20287F3E5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23BB1-189E-4329-9E8E-2314526B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81C-1DAB-4AA6-87FE-9110C7FABBB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E830-57C9-497A-92C8-B2DC3C3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3EC4-E629-487E-8D73-9EC73032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F3D-A433-4CAA-9330-D7FA17C41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8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0417-E57F-404D-9D0E-E90735D4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A21FF-2DF7-447D-8260-FE556271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1EF2F-9525-43A1-81ED-8CA010E20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44C18-3A63-4066-93EC-FAB2425DB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145B6-3BC0-4D7F-9169-7D065C21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E7951-A328-4F61-B787-A3157EDB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81C-1DAB-4AA6-87FE-9110C7FABBB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1518E-4F9C-4843-817A-C09EBF7A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582E7-B060-4331-B190-81D4E7AF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F3D-A433-4CAA-9330-D7FA17C41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2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09C6-31D9-4E57-BBB1-9DF9695D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8CFE5-28BD-4B24-9E1B-FC31918F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81C-1DAB-4AA6-87FE-9110C7FABBB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ACE10-0E2E-45EE-A6A9-C47D32AB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015D5-8D12-4225-82AC-CCB8000F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F3D-A433-4CAA-9330-D7FA17C41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EDDB5-FEE8-464A-8F22-11702A09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81C-1DAB-4AA6-87FE-9110C7FABBB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17854-9056-4380-9C75-52B05560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A1032-B9C0-40C2-8A24-760BA687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F3D-A433-4CAA-9330-D7FA17C41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8E18-625B-4AF5-B75C-8746B0EC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91EA-5605-4743-B0AD-3D0CC3EB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A5F7-63A7-43A9-BA7B-417A0D885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FB93A-911C-43B7-8C83-B9B4D82E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81C-1DAB-4AA6-87FE-9110C7FABBB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A185D-2B6C-4EF7-84E8-9AF6878B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8D661-1ADD-4767-87D5-5AD9728B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F3D-A433-4CAA-9330-D7FA17C41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7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F80D-0F10-439C-9631-62F3C0A2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55C88-D442-4E90-954C-6BFA96AA3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1D44B-02AA-4257-B718-616BCE387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63A56-969A-44DA-A860-A3FF72F6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81C-1DAB-4AA6-87FE-9110C7FABBB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EE497-6FFD-4D84-8C89-37CF56AA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146E9-B923-4B1D-A0F6-2A96E589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F3D-A433-4CAA-9330-D7FA17C41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8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A6E3D-C5FD-4A8E-B0A6-D0CAB5A4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1433-4049-415A-9869-5AC75A2B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1BFC1-E7A0-4E52-9EA1-FC316C201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ED81C-1DAB-4AA6-87FE-9110C7FABBB7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F75D-907F-4F6F-B521-82F6E5DBE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0F7E4-F115-4938-AD1F-D3F950E78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30F3D-A433-4CAA-9330-D7FA17C41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68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kGho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hyperlink" Target="mailto:saikat.a.ghosh@capgemin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1"/>
          </p:nvPr>
        </p:nvSpPr>
        <p:spPr>
          <a:xfrm>
            <a:off x="3092088" y="309644"/>
            <a:ext cx="5460508" cy="3067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Saikat Ghosh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34F610-B95A-43A9-8D94-8681455DF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517" y="309644"/>
            <a:ext cx="1492796" cy="173164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>
            <a:spLocks/>
          </p:cNvSpPr>
          <p:nvPr/>
        </p:nvSpPr>
        <p:spPr>
          <a:xfrm>
            <a:off x="8661863" y="1527970"/>
            <a:ext cx="3467575" cy="887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37160" indent="-13716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chemeClr val="tx1"/>
                </a:solidFill>
                <a:ea typeface="Verdana" panose="020B0604030504040204" pitchFamily="34" charset="0"/>
              </a:rPr>
              <a:t>Java</a:t>
            </a:r>
          </a:p>
          <a:p>
            <a:pPr marL="137160" indent="-13716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chemeClr val="tx1"/>
                </a:solidFill>
                <a:ea typeface="Verdana" panose="020B0604030504040204" pitchFamily="34" charset="0"/>
              </a:rPr>
              <a:t>Microservices</a:t>
            </a:r>
          </a:p>
          <a:p>
            <a:pPr marL="137160" indent="-13716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chemeClr val="tx1"/>
                </a:solidFill>
                <a:ea typeface="Verdana" panose="020B0604030504040204" pitchFamily="34" charset="0"/>
              </a:rPr>
              <a:t>Spring Boot</a:t>
            </a:r>
          </a:p>
          <a:p>
            <a:pPr marL="137160" indent="-13716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chemeClr val="tx1"/>
                </a:solidFill>
                <a:ea typeface="Verdana" panose="020B0604030504040204" pitchFamily="34" charset="0"/>
              </a:rPr>
              <a:t>Spring WebFlux (Reactive Spring)</a:t>
            </a:r>
          </a:p>
          <a:p>
            <a:pPr marL="137160" indent="-13716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chemeClr val="tx1"/>
                </a:solidFill>
                <a:ea typeface="Verdana" panose="020B0604030504040204" pitchFamily="34" charset="0"/>
              </a:rPr>
              <a:t>Apache Kafka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defRPr/>
            </a:pPr>
            <a:endParaRPr lang="en-US" sz="1000" dirty="0">
              <a:ea typeface="Verdana" panose="020B0604030504040204" pitchFamily="34" charset="0"/>
            </a:endParaRPr>
          </a:p>
          <a:p>
            <a:pPr marL="137160" indent="-13716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itchFamily="2" charset="2"/>
              <a:buChar char="§"/>
              <a:defRPr/>
            </a:pPr>
            <a:endParaRPr lang="en-US" sz="1000" dirty="0">
              <a:solidFill>
                <a:schemeClr val="tx1"/>
              </a:solidFill>
              <a:ea typeface="Verdana" panose="020B0604030504040204" pitchFamily="34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>
          <a:xfrm>
            <a:off x="65833" y="2781000"/>
            <a:ext cx="2358167" cy="407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/>
                </a:solidFill>
              </a:rPr>
              <a:t>Ready to learn new technologies and Frameworks and implement them to further improve my knowledge.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/>
                </a:solidFill>
              </a:rPr>
              <a:t>A team player with good communication skill always ready to work for the enrichment of knowledge.</a:t>
            </a:r>
          </a:p>
          <a:p>
            <a:pPr algn="just">
              <a:spcBef>
                <a:spcPts val="600"/>
              </a:spcBef>
            </a:pP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2496000" y="2781000"/>
            <a:ext cx="6056596" cy="39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IN" sz="900" b="1" dirty="0">
                <a:solidFill>
                  <a:schemeClr val="tx1"/>
                </a:solidFill>
              </a:rPr>
              <a:t>BY Luminate Commerce: -</a:t>
            </a:r>
            <a:r>
              <a:rPr lang="en-IN" sz="900" dirty="0">
                <a:solidFill>
                  <a:schemeClr val="tx1"/>
                </a:solidFill>
              </a:rPr>
              <a:t>Trained and Certified Functional consultant  in BY luminate commerce for its Microservices like -</a:t>
            </a:r>
            <a:endParaRPr lang="en-IN" sz="900" b="1" dirty="0">
              <a:solidFill>
                <a:schemeClr val="tx1"/>
              </a:solidFill>
            </a:endParaRPr>
          </a:p>
          <a:p>
            <a:pPr marL="628650" lvl="1" indent="-17145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IN" sz="900" b="1" dirty="0">
                <a:solidFill>
                  <a:schemeClr val="tx1"/>
                </a:solidFill>
              </a:rPr>
              <a:t>Inventory and Availability</a:t>
            </a:r>
            <a:r>
              <a:rPr lang="en-IN" sz="900" dirty="0">
                <a:solidFill>
                  <a:schemeClr val="tx1"/>
                </a:solidFill>
              </a:rPr>
              <a:t>:- This Microservice deals in getting information such as ATP , Reservation, Transaction Types, Demand &amp; supply Matrices, feeds inventory supply and its information for the selected products</a:t>
            </a:r>
          </a:p>
          <a:p>
            <a:pPr marL="628650" lvl="1" indent="-17145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IN" sz="900" b="1" dirty="0">
                <a:solidFill>
                  <a:schemeClr val="tx1"/>
                </a:solidFill>
              </a:rPr>
              <a:t>Commits:- </a:t>
            </a:r>
            <a:r>
              <a:rPr lang="en-IN" sz="900" dirty="0">
                <a:solidFill>
                  <a:schemeClr val="tx1"/>
                </a:solidFill>
              </a:rPr>
              <a:t>This Microservice helps in optimizing sourcing Location &amp; shipment dates, provides flexibility to business to manage delivery Commitments, it also provides calculated dates for delivery based on event configurations</a:t>
            </a:r>
            <a:endParaRPr lang="en-IN" sz="900" b="1" dirty="0">
              <a:solidFill>
                <a:schemeClr val="tx1"/>
              </a:solidFill>
            </a:endParaRPr>
          </a:p>
          <a:p>
            <a:pPr marL="628650" lvl="1" indent="-17145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IN" sz="900" b="1" dirty="0">
                <a:solidFill>
                  <a:schemeClr val="tx1"/>
                </a:solidFill>
              </a:rPr>
              <a:t>Capacity planning:- </a:t>
            </a:r>
            <a:r>
              <a:rPr lang="en-IN" sz="900" dirty="0">
                <a:solidFill>
                  <a:schemeClr val="tx1"/>
                </a:solidFill>
              </a:rPr>
              <a:t>This Microservice helps by avoiding overselling and underselling with help of pre-set parameters</a:t>
            </a:r>
            <a:endParaRPr lang="en-IN" sz="900" b="1" dirty="0">
              <a:solidFill>
                <a:schemeClr val="tx1"/>
              </a:solidFill>
            </a:endParaRPr>
          </a:p>
          <a:p>
            <a:pPr marL="628650" lvl="1" indent="-17145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IN" sz="900" b="1" dirty="0">
                <a:solidFill>
                  <a:schemeClr val="tx1"/>
                </a:solidFill>
              </a:rPr>
              <a:t>Common Services:- </a:t>
            </a:r>
            <a:r>
              <a:rPr lang="en-IN" sz="900" dirty="0">
                <a:solidFill>
                  <a:schemeClr val="tx1"/>
                </a:solidFill>
              </a:rPr>
              <a:t>This Microservices helps in getting and defining the org level data related to product, selling channel, fulfilment type and service etc.</a:t>
            </a:r>
            <a:endParaRPr lang="en-IN" sz="900" b="1" dirty="0"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b="1" dirty="0">
                <a:solidFill>
                  <a:schemeClr val="tx1"/>
                </a:solidFill>
              </a:rPr>
              <a:t>Case Study:-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dirty="0">
                <a:solidFill>
                  <a:schemeClr val="tx1"/>
                </a:solidFill>
              </a:rPr>
              <a:t>Developed several microservices using different tech stacks which includes –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tabLst/>
              <a:defRPr/>
            </a:pPr>
            <a:r>
              <a:rPr lang="en-IN" sz="900" dirty="0">
                <a:solidFill>
                  <a:schemeClr val="tx1"/>
                </a:solidFill>
              </a:rPr>
              <a:t>Spring boot, Spring WebFlux, CassandraDB, MariaDB, MongoDB, Hazelcast, Apache Kafka, Spring Web client etc.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9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Tx/>
              <a:buNone/>
              <a:tabLst/>
              <a:defRPr/>
            </a:pPr>
            <a:r>
              <a:rPr lang="en-IN" sz="9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Tx/>
              <a:buNone/>
              <a:tabLst/>
              <a:defRPr/>
            </a:pPr>
            <a:r>
              <a:rPr lang="en-IN" sz="900" dirty="0">
                <a:solidFill>
                  <a:schemeClr val="tx1"/>
                </a:solidFill>
              </a:rPr>
              <a:t>                 Check out my work on GitHub: </a:t>
            </a:r>
            <a:r>
              <a:rPr lang="en-IN" sz="900" dirty="0">
                <a:solidFill>
                  <a:schemeClr val="tx1"/>
                </a:solidFill>
                <a:hlinkClick r:id="rId3"/>
              </a:rPr>
              <a:t>https://github.com/SaikGhos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D0C77C-6549-49ED-AA8E-A602D0AE3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000" y="2514199"/>
            <a:ext cx="60565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 Industry Experience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10163-0874-4128-A12C-AEC450DE3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" y="2514200"/>
            <a:ext cx="23581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1000" b="1" dirty="0">
                <a:solidFill>
                  <a:srgbClr val="0070AD"/>
                </a:solidFill>
                <a:latin typeface="+mn-lt"/>
              </a:rPr>
              <a:t>Strengths</a:t>
            </a:r>
            <a:endParaRPr kumimoji="0" lang="nl-NL" altLang="nl-NL" sz="1000" b="1" i="0" u="none" strike="noStrike" kern="1200" cap="none" spc="0" normalizeH="0" baseline="0" noProof="0" dirty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ADA5B9-3BCB-45D1-BBDD-33D1122E5C5E}"/>
              </a:ext>
            </a:extLst>
          </p:cNvPr>
          <p:cNvSpPr/>
          <p:nvPr/>
        </p:nvSpPr>
        <p:spPr>
          <a:xfrm>
            <a:off x="8618178" y="2637309"/>
            <a:ext cx="3573821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defRPr/>
            </a:pPr>
            <a:r>
              <a:rPr lang="en-US" sz="1000" dirty="0">
                <a:ea typeface="Verdana" panose="020B0604030504040204" pitchFamily="34" charset="0"/>
              </a:rPr>
              <a:t>Hands-on experience in:</a:t>
            </a:r>
          </a:p>
          <a:p>
            <a:pPr marL="137160" indent="-13716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itchFamily="2" charset="2"/>
              <a:buChar char="§"/>
              <a:defRPr/>
            </a:pPr>
            <a:r>
              <a:rPr lang="en-IN" sz="1000" dirty="0">
                <a:solidFill>
                  <a:schemeClr val="tx1"/>
                </a:solidFill>
              </a:rPr>
              <a:t>Cassandra DB, Maria DB, Mongo DB</a:t>
            </a:r>
            <a:endParaRPr lang="en-US" sz="1000" dirty="0">
              <a:ea typeface="Verdana" panose="020B0604030504040204" pitchFamily="34" charset="0"/>
            </a:endParaRPr>
          </a:p>
          <a:p>
            <a:pPr marL="137160" indent="-13716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itchFamily="2" charset="2"/>
              <a:buChar char="§"/>
              <a:defRPr/>
            </a:pPr>
            <a:r>
              <a:rPr lang="en-US" sz="1000" dirty="0">
                <a:ea typeface="Verdana" panose="020B0604030504040204" pitchFamily="34" charset="0"/>
              </a:rPr>
              <a:t>Java 8, Spring Boot, Spring WebFlux, REST API, Microservices</a:t>
            </a:r>
          </a:p>
          <a:p>
            <a:pPr marL="137160" indent="-13716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itchFamily="2" charset="2"/>
              <a:buChar char="§"/>
              <a:defRPr/>
            </a:pPr>
            <a:r>
              <a:rPr lang="en-US" sz="1000" dirty="0">
                <a:ea typeface="Verdana" panose="020B0604030504040204" pitchFamily="34" charset="0"/>
              </a:rPr>
              <a:t>IntelliJ, Postman, GitHub, Hazelcast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defRPr/>
            </a:pPr>
            <a:endParaRPr lang="en-US" sz="1000" dirty="0">
              <a:ea typeface="Verdana" panose="020B0604030504040204" pitchFamily="34" charset="0"/>
            </a:endParaRPr>
          </a:p>
          <a:p>
            <a:pPr lvl="1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defRPr/>
            </a:pPr>
            <a:endParaRPr lang="en-US" sz="1000" dirty="0">
              <a:ea typeface="Verdana" panose="020B0604030504040204" pitchFamily="34" charset="0"/>
            </a:endParaRPr>
          </a:p>
          <a:p>
            <a:pPr marL="137160" indent="-13716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itchFamily="2" charset="2"/>
              <a:buChar char="§"/>
              <a:defRPr/>
            </a:pPr>
            <a:endParaRPr lang="en-US" sz="1000" dirty="0">
              <a:ea typeface="Verdana" panose="020B0604030504040204" pitchFamily="34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defRPr/>
            </a:pPr>
            <a:endParaRPr lang="en-US" sz="1000" dirty="0"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ED00F-0B53-4350-A0D1-B1BAD6DD5373}"/>
              </a:ext>
            </a:extLst>
          </p:cNvPr>
          <p:cNvSpPr txBox="1"/>
          <p:nvPr/>
        </p:nvSpPr>
        <p:spPr>
          <a:xfrm>
            <a:off x="8618178" y="4932475"/>
            <a:ext cx="3438166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itchFamily="2" charset="2"/>
              <a:buChar char="§"/>
              <a:defRPr/>
            </a:pPr>
            <a:r>
              <a:rPr lang="en-IN" sz="1000" dirty="0">
                <a:ea typeface="Verdana" panose="020B0604030504040204" pitchFamily="34" charset="0"/>
              </a:rPr>
              <a:t>Completed B.Tech. from NIT Durgapur, West Bengal</a:t>
            </a:r>
            <a:r>
              <a:rPr lang="en-US" sz="1000" dirty="0">
                <a:ea typeface="Verdana" panose="020B0604030504040204" pitchFamily="34" charset="0"/>
              </a:rPr>
              <a:t>, India (2018 – 2022)</a:t>
            </a:r>
          </a:p>
          <a:p>
            <a:pPr marL="137160" indent="-137160"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itchFamily="2" charset="2"/>
              <a:buChar char="§"/>
              <a:defRPr/>
            </a:pPr>
            <a:r>
              <a:rPr lang="en-US" sz="1000" dirty="0">
                <a:ea typeface="Verdana" panose="020B0604030504040204" pitchFamily="34" charset="0"/>
              </a:rPr>
              <a:t>BY Commerce Decisioning Functional Consultant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B9648-E8FB-4B27-95F6-EFC9AEDDCE9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092088" y="574767"/>
            <a:ext cx="5460508" cy="321205"/>
          </a:xfrm>
        </p:spPr>
        <p:txBody>
          <a:bodyPr/>
          <a:lstStyle/>
          <a:p>
            <a:r>
              <a:rPr lang="en-US" dirty="0">
                <a:latin typeface="+mn-lt"/>
              </a:rPr>
              <a:t>Associate Consultant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1ADBBAE-51A4-44F9-BC66-8BE561B2E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76854"/>
              </p:ext>
            </p:extLst>
          </p:nvPr>
        </p:nvGraphicFramePr>
        <p:xfrm>
          <a:off x="3092088" y="895972"/>
          <a:ext cx="471600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762">
                  <a:extLst>
                    <a:ext uri="{9D8B030D-6E8A-4147-A177-3AD203B41FA5}">
                      <a16:colId xmlns:a16="http://schemas.microsoft.com/office/drawing/2014/main" val="2072734510"/>
                    </a:ext>
                  </a:extLst>
                </a:gridCol>
                <a:gridCol w="3249238">
                  <a:extLst>
                    <a:ext uri="{9D8B030D-6E8A-4147-A177-3AD203B41FA5}">
                      <a16:colId xmlns:a16="http://schemas.microsoft.com/office/drawing/2014/main" val="15184121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cs typeface="Aharoni" panose="02010803020104030203" pitchFamily="2" charset="-79"/>
                        </a:rPr>
                        <a:t>Base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cs typeface="Aharoni" panose="02010803020104030203" pitchFamily="2" charset="-79"/>
                        </a:rPr>
                        <a:t>: 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5902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cs typeface="Aharoni" panose="02010803020104030203" pitchFamily="2" charset="-79"/>
                        </a:rPr>
                        <a:t>Email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cs typeface="Aharoni" panose="02010803020104030203" pitchFamily="2" charset="-79"/>
                        </a:rPr>
                        <a:t>: </a:t>
                      </a:r>
                      <a:r>
                        <a:rPr lang="en-IN" sz="1100" dirty="0">
                          <a:solidFill>
                            <a:srgbClr val="00B0F0"/>
                          </a:solidFill>
                          <a:latin typeface="Arial Black" panose="020B0A04020102020204" pitchFamily="34" charset="0"/>
                          <a:cs typeface="Aharoni" panose="02010803020104030203" pitchFamily="2" charset="-79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saikat.a.ghosh@capgemini.com</a:t>
                      </a:r>
                      <a:endParaRPr lang="en-IN" sz="1100" dirty="0">
                        <a:solidFill>
                          <a:srgbClr val="00B0F0"/>
                        </a:solidFill>
                        <a:latin typeface="Arial Black" panose="020B0A04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47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cs typeface="Aharoni" panose="02010803020104030203" pitchFamily="2" charset="-79"/>
                        </a:rPr>
                        <a:t>Ph.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cs typeface="Aharoni" panose="02010803020104030203" pitchFamily="2" charset="-79"/>
                        </a:rPr>
                        <a:t>: +91 9144510804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047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cs typeface="Aharoni" panose="02010803020104030203" pitchFamily="2" charset="-79"/>
                        </a:rPr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cs typeface="Aharoni" panose="02010803020104030203" pitchFamily="2" charset="-79"/>
                        </a:rPr>
                        <a:t>: 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6944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8B96090-B56F-45D2-84DE-8B92BFC7BEE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96000" y="4961573"/>
            <a:ext cx="470535" cy="4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22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E53CA5FD0FB84FA90A180BC0EDDAD8" ma:contentTypeVersion="10" ma:contentTypeDescription="Create a new document." ma:contentTypeScope="" ma:versionID="93335dbb24d7901fb392dd7e1dcc0127">
  <xsd:schema xmlns:xsd="http://www.w3.org/2001/XMLSchema" xmlns:xs="http://www.w3.org/2001/XMLSchema" xmlns:p="http://schemas.microsoft.com/office/2006/metadata/properties" xmlns:ns2="0490c402-6c07-4cba-959a-6138157c2b6f" xmlns:ns3="660f44b6-3e6b-42e7-8f5a-5dee298b9948" targetNamespace="http://schemas.microsoft.com/office/2006/metadata/properties" ma:root="true" ma:fieldsID="511da12e6f81f29395c6df1d609bf8b0" ns2:_="" ns3:_="">
    <xsd:import namespace="0490c402-6c07-4cba-959a-6138157c2b6f"/>
    <xsd:import namespace="660f44b6-3e6b-42e7-8f5a-5dee298b994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0c402-6c07-4cba-959a-6138157c2b6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f44b6-3e6b-42e7-8f5a-5dee298b994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84d6d68-e020-441e-a906-33e8e29ee97b}" ma:internalName="TaxCatchAll" ma:showField="CatchAllData" ma:web="660f44b6-3e6b-42e7-8f5a-5dee298b99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90c402-6c07-4cba-959a-6138157c2b6f">
      <Terms xmlns="http://schemas.microsoft.com/office/infopath/2007/PartnerControls"/>
    </lcf76f155ced4ddcb4097134ff3c332f>
    <TaxCatchAll xmlns="660f44b6-3e6b-42e7-8f5a-5dee298b9948" xsi:nil="true"/>
  </documentManagement>
</p:properties>
</file>

<file path=customXml/itemProps1.xml><?xml version="1.0" encoding="utf-8"?>
<ds:datastoreItem xmlns:ds="http://schemas.openxmlformats.org/officeDocument/2006/customXml" ds:itemID="{7E6778DD-C305-4451-931A-2A3492FC10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0c402-6c07-4cba-959a-6138157c2b6f"/>
    <ds:schemaRef ds:uri="660f44b6-3e6b-42e7-8f5a-5dee298b99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7D5A38-9D53-44FF-9C25-1DE55C95E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81304C-234E-4045-8C41-20D3C06CE5BD}">
  <ds:schemaRefs>
    <ds:schemaRef ds:uri="http://schemas.microsoft.com/office/2006/metadata/properties"/>
    <ds:schemaRef ds:uri="http://schemas.microsoft.com/office/infopath/2007/PartnerControls"/>
    <ds:schemaRef ds:uri="0490c402-6c07-4cba-959a-6138157c2b6f"/>
    <ds:schemaRef ds:uri="660f44b6-3e6b-42e7-8f5a-5dee298b994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315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Aharoni</vt:lpstr>
      <vt:lpstr>Arial</vt:lpstr>
      <vt:lpstr>Arial Black</vt:lpstr>
      <vt:lpstr>Calibri</vt:lpstr>
      <vt:lpstr>Calibri Light</vt:lpstr>
      <vt:lpstr>Verdana</vt:lpstr>
      <vt:lpstr>Wingdings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Attar, Majid</dc:creator>
  <cp:lastModifiedBy>Ghosh, Saikat</cp:lastModifiedBy>
  <cp:revision>5</cp:revision>
  <dcterms:created xsi:type="dcterms:W3CDTF">2022-12-14T09:41:26Z</dcterms:created>
  <dcterms:modified xsi:type="dcterms:W3CDTF">2023-01-03T09:59:37Z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0x01010028E53CA5FD0FB84FA90A180BC0EDDAD8</vt:lpwstr>
  </property>
</Properties>
</file>