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2" d="100"/>
          <a:sy n="72" d="100"/>
        </p:scale>
        <p:origin x="374"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E41DE7-FF37-4080-A852-108DE4A4E04A}" type="datetimeFigureOut">
              <a:rPr lang="en-IN" smtClean="0"/>
              <a:t>09-06-2025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9367F4-74C7-47E0-A06B-6A0C17DD04B0}" type="slidenum">
              <a:rPr lang="en-IN" smtClean="0"/>
              <a:t>‹#›</a:t>
            </a:fld>
            <a:endParaRPr lang="en-IN"/>
          </a:p>
        </p:txBody>
      </p:sp>
    </p:spTree>
    <p:extLst>
      <p:ext uri="{BB962C8B-B14F-4D97-AF65-F5344CB8AC3E}">
        <p14:creationId xmlns:p14="http://schemas.microsoft.com/office/powerpoint/2010/main" val="2762417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E41DE7-FF37-4080-A852-108DE4A4E04A}" type="datetimeFigureOut">
              <a:rPr lang="en-IN" smtClean="0"/>
              <a:t>09-06-2025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9367F4-74C7-47E0-A06B-6A0C17DD04B0}" type="slidenum">
              <a:rPr lang="en-IN" smtClean="0"/>
              <a:t>‹#›</a:t>
            </a:fld>
            <a:endParaRPr lang="en-IN"/>
          </a:p>
        </p:txBody>
      </p:sp>
    </p:spTree>
    <p:extLst>
      <p:ext uri="{BB962C8B-B14F-4D97-AF65-F5344CB8AC3E}">
        <p14:creationId xmlns:p14="http://schemas.microsoft.com/office/powerpoint/2010/main" val="31982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DE41DE7-FF37-4080-A852-108DE4A4E04A}" type="datetimeFigureOut">
              <a:rPr lang="en-IN" smtClean="0"/>
              <a:t>09-06-2025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9367F4-74C7-47E0-A06B-6A0C17DD04B0}" type="slidenum">
              <a:rPr lang="en-IN" smtClean="0"/>
              <a:t>‹#›</a:t>
            </a:fld>
            <a:endParaRPr lang="en-IN"/>
          </a:p>
        </p:txBody>
      </p:sp>
    </p:spTree>
    <p:extLst>
      <p:ext uri="{BB962C8B-B14F-4D97-AF65-F5344CB8AC3E}">
        <p14:creationId xmlns:p14="http://schemas.microsoft.com/office/powerpoint/2010/main" val="1612536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DE41DE7-FF37-4080-A852-108DE4A4E04A}" type="datetimeFigureOut">
              <a:rPr lang="en-IN" smtClean="0"/>
              <a:t>09-06-2025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9367F4-74C7-47E0-A06B-6A0C17DD04B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99132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E41DE7-FF37-4080-A852-108DE4A4E04A}" type="datetimeFigureOut">
              <a:rPr lang="en-IN" smtClean="0"/>
              <a:t>09-06-2025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9367F4-74C7-47E0-A06B-6A0C17DD04B0}" type="slidenum">
              <a:rPr lang="en-IN" smtClean="0"/>
              <a:t>‹#›</a:t>
            </a:fld>
            <a:endParaRPr lang="en-IN"/>
          </a:p>
        </p:txBody>
      </p:sp>
    </p:spTree>
    <p:extLst>
      <p:ext uri="{BB962C8B-B14F-4D97-AF65-F5344CB8AC3E}">
        <p14:creationId xmlns:p14="http://schemas.microsoft.com/office/powerpoint/2010/main" val="9438690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DE41DE7-FF37-4080-A852-108DE4A4E04A}" type="datetimeFigureOut">
              <a:rPr lang="en-IN" smtClean="0"/>
              <a:t>09-06-2025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9367F4-74C7-47E0-A06B-6A0C17DD04B0}" type="slidenum">
              <a:rPr lang="en-IN" smtClean="0"/>
              <a:t>‹#›</a:t>
            </a:fld>
            <a:endParaRPr lang="en-IN"/>
          </a:p>
        </p:txBody>
      </p:sp>
    </p:spTree>
    <p:extLst>
      <p:ext uri="{BB962C8B-B14F-4D97-AF65-F5344CB8AC3E}">
        <p14:creationId xmlns:p14="http://schemas.microsoft.com/office/powerpoint/2010/main" val="1894171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DE41DE7-FF37-4080-A852-108DE4A4E04A}" type="datetimeFigureOut">
              <a:rPr lang="en-IN" smtClean="0"/>
              <a:t>09-06-2025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9367F4-74C7-47E0-A06B-6A0C17DD04B0}" type="slidenum">
              <a:rPr lang="en-IN" smtClean="0"/>
              <a:t>‹#›</a:t>
            </a:fld>
            <a:endParaRPr lang="en-IN"/>
          </a:p>
        </p:txBody>
      </p:sp>
    </p:spTree>
    <p:extLst>
      <p:ext uri="{BB962C8B-B14F-4D97-AF65-F5344CB8AC3E}">
        <p14:creationId xmlns:p14="http://schemas.microsoft.com/office/powerpoint/2010/main" val="3162272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E41DE7-FF37-4080-A852-108DE4A4E04A}" type="datetimeFigureOut">
              <a:rPr lang="en-IN" smtClean="0"/>
              <a:t>09-06-2025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9367F4-74C7-47E0-A06B-6A0C17DD04B0}" type="slidenum">
              <a:rPr lang="en-IN" smtClean="0"/>
              <a:t>‹#›</a:t>
            </a:fld>
            <a:endParaRPr lang="en-IN"/>
          </a:p>
        </p:txBody>
      </p:sp>
    </p:spTree>
    <p:extLst>
      <p:ext uri="{BB962C8B-B14F-4D97-AF65-F5344CB8AC3E}">
        <p14:creationId xmlns:p14="http://schemas.microsoft.com/office/powerpoint/2010/main" val="28189966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E41DE7-FF37-4080-A852-108DE4A4E04A}" type="datetimeFigureOut">
              <a:rPr lang="en-IN" smtClean="0"/>
              <a:t>09-06-2025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9367F4-74C7-47E0-A06B-6A0C17DD04B0}" type="slidenum">
              <a:rPr lang="en-IN" smtClean="0"/>
              <a:t>‹#›</a:t>
            </a:fld>
            <a:endParaRPr lang="en-IN"/>
          </a:p>
        </p:txBody>
      </p:sp>
    </p:spTree>
    <p:extLst>
      <p:ext uri="{BB962C8B-B14F-4D97-AF65-F5344CB8AC3E}">
        <p14:creationId xmlns:p14="http://schemas.microsoft.com/office/powerpoint/2010/main" val="2281433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DE41DE7-FF37-4080-A852-108DE4A4E04A}" type="datetimeFigureOut">
              <a:rPr lang="en-IN" smtClean="0"/>
              <a:t>09-06-2025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9367F4-74C7-47E0-A06B-6A0C17DD04B0}" type="slidenum">
              <a:rPr lang="en-IN" smtClean="0"/>
              <a:t>‹#›</a:t>
            </a:fld>
            <a:endParaRPr lang="en-IN"/>
          </a:p>
        </p:txBody>
      </p:sp>
    </p:spTree>
    <p:extLst>
      <p:ext uri="{BB962C8B-B14F-4D97-AF65-F5344CB8AC3E}">
        <p14:creationId xmlns:p14="http://schemas.microsoft.com/office/powerpoint/2010/main" val="3001391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E41DE7-FF37-4080-A852-108DE4A4E04A}" type="datetimeFigureOut">
              <a:rPr lang="en-IN" smtClean="0"/>
              <a:t>09-06-2025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9367F4-74C7-47E0-A06B-6A0C17DD04B0}" type="slidenum">
              <a:rPr lang="en-IN" smtClean="0"/>
              <a:t>‹#›</a:t>
            </a:fld>
            <a:endParaRPr lang="en-IN"/>
          </a:p>
        </p:txBody>
      </p:sp>
    </p:spTree>
    <p:extLst>
      <p:ext uri="{BB962C8B-B14F-4D97-AF65-F5344CB8AC3E}">
        <p14:creationId xmlns:p14="http://schemas.microsoft.com/office/powerpoint/2010/main" val="3633571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E41DE7-FF37-4080-A852-108DE4A4E04A}" type="datetimeFigureOut">
              <a:rPr lang="en-IN" smtClean="0"/>
              <a:t>09-06-2025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9367F4-74C7-47E0-A06B-6A0C17DD04B0}" type="slidenum">
              <a:rPr lang="en-IN" smtClean="0"/>
              <a:t>‹#›</a:t>
            </a:fld>
            <a:endParaRPr lang="en-IN"/>
          </a:p>
        </p:txBody>
      </p:sp>
    </p:spTree>
    <p:extLst>
      <p:ext uri="{BB962C8B-B14F-4D97-AF65-F5344CB8AC3E}">
        <p14:creationId xmlns:p14="http://schemas.microsoft.com/office/powerpoint/2010/main" val="5763853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E41DE7-FF37-4080-A852-108DE4A4E04A}" type="datetimeFigureOut">
              <a:rPr lang="en-IN" smtClean="0"/>
              <a:t>09-06-2025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9367F4-74C7-47E0-A06B-6A0C17DD04B0}" type="slidenum">
              <a:rPr lang="en-IN" smtClean="0"/>
              <a:t>‹#›</a:t>
            </a:fld>
            <a:endParaRPr lang="en-IN"/>
          </a:p>
        </p:txBody>
      </p:sp>
    </p:spTree>
    <p:extLst>
      <p:ext uri="{BB962C8B-B14F-4D97-AF65-F5344CB8AC3E}">
        <p14:creationId xmlns:p14="http://schemas.microsoft.com/office/powerpoint/2010/main" val="2401192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7DE41DE7-FF37-4080-A852-108DE4A4E04A}" type="datetimeFigureOut">
              <a:rPr lang="en-IN" smtClean="0"/>
              <a:t>09-06-2025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E69367F4-74C7-47E0-A06B-6A0C17DD04B0}" type="slidenum">
              <a:rPr lang="en-IN" smtClean="0"/>
              <a:t>‹#›</a:t>
            </a:fld>
            <a:endParaRPr lang="en-IN"/>
          </a:p>
        </p:txBody>
      </p:sp>
    </p:spTree>
    <p:extLst>
      <p:ext uri="{BB962C8B-B14F-4D97-AF65-F5344CB8AC3E}">
        <p14:creationId xmlns:p14="http://schemas.microsoft.com/office/powerpoint/2010/main" val="2987321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7DE41DE7-FF37-4080-A852-108DE4A4E04A}" type="datetimeFigureOut">
              <a:rPr lang="en-IN" smtClean="0"/>
              <a:t>09-06-2025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E69367F4-74C7-47E0-A06B-6A0C17DD04B0}" type="slidenum">
              <a:rPr lang="en-IN" smtClean="0"/>
              <a:t>‹#›</a:t>
            </a:fld>
            <a:endParaRPr lang="en-IN"/>
          </a:p>
        </p:txBody>
      </p:sp>
    </p:spTree>
    <p:extLst>
      <p:ext uri="{BB962C8B-B14F-4D97-AF65-F5344CB8AC3E}">
        <p14:creationId xmlns:p14="http://schemas.microsoft.com/office/powerpoint/2010/main" val="709361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7DE41DE7-FF37-4080-A852-108DE4A4E04A}" type="datetimeFigureOut">
              <a:rPr lang="en-IN" smtClean="0"/>
              <a:t>09-06-2025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E69367F4-74C7-47E0-A06B-6A0C17DD04B0}" type="slidenum">
              <a:rPr lang="en-IN" smtClean="0"/>
              <a:t>‹#›</a:t>
            </a:fld>
            <a:endParaRPr lang="en-IN"/>
          </a:p>
        </p:txBody>
      </p:sp>
    </p:spTree>
    <p:extLst>
      <p:ext uri="{BB962C8B-B14F-4D97-AF65-F5344CB8AC3E}">
        <p14:creationId xmlns:p14="http://schemas.microsoft.com/office/powerpoint/2010/main" val="2214509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E41DE7-FF37-4080-A852-108DE4A4E04A}" type="datetimeFigureOut">
              <a:rPr lang="en-IN" smtClean="0"/>
              <a:t>09-06-2025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9367F4-74C7-47E0-A06B-6A0C17DD04B0}" type="slidenum">
              <a:rPr lang="en-IN" smtClean="0"/>
              <a:t>‹#›</a:t>
            </a:fld>
            <a:endParaRPr lang="en-IN"/>
          </a:p>
        </p:txBody>
      </p:sp>
    </p:spTree>
    <p:extLst>
      <p:ext uri="{BB962C8B-B14F-4D97-AF65-F5344CB8AC3E}">
        <p14:creationId xmlns:p14="http://schemas.microsoft.com/office/powerpoint/2010/main" val="1840250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7DE41DE7-FF37-4080-A852-108DE4A4E04A}" type="datetimeFigureOut">
              <a:rPr lang="en-IN" smtClean="0"/>
              <a:t>09-06-2025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69367F4-74C7-47E0-A06B-6A0C17DD04B0}" type="slidenum">
              <a:rPr lang="en-IN" smtClean="0"/>
              <a:t>‹#›</a:t>
            </a:fld>
            <a:endParaRPr lang="en-IN"/>
          </a:p>
        </p:txBody>
      </p:sp>
    </p:spTree>
    <p:extLst>
      <p:ext uri="{BB962C8B-B14F-4D97-AF65-F5344CB8AC3E}">
        <p14:creationId xmlns:p14="http://schemas.microsoft.com/office/powerpoint/2010/main" val="2313498145"/>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delidaw.deviantart.com/art/Human-Heart-589370430" TargetMode="External"/><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hyperlink" Target="https://creativecommons.org/licenses/by-nc-nd/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545F69-6A13-4FB0-90D1-6FBE46A15C6E}"/>
              </a:ext>
            </a:extLst>
          </p:cNvPr>
          <p:cNvSpPr>
            <a:spLocks noGrp="1"/>
          </p:cNvSpPr>
          <p:nvPr>
            <p:ph type="ctrTitle"/>
          </p:nvPr>
        </p:nvSpPr>
        <p:spPr>
          <a:xfrm>
            <a:off x="542262" y="1813028"/>
            <a:ext cx="8080744" cy="1221338"/>
          </a:xfrm>
          <a:noFill/>
        </p:spPr>
        <p:txBody>
          <a:bodyPr/>
          <a:lstStyle/>
          <a:p>
            <a:r>
              <a:rPr lang="en-US" sz="8000" b="1" dirty="0">
                <a:solidFill>
                  <a:schemeClr val="tx1"/>
                </a:solidFill>
              </a:rPr>
              <a:t>Heart Disease                  </a:t>
            </a:r>
            <a:br>
              <a:rPr lang="en-US" sz="8000" b="1" dirty="0">
                <a:solidFill>
                  <a:schemeClr val="tx1"/>
                </a:solidFill>
              </a:rPr>
            </a:br>
            <a:r>
              <a:rPr lang="en-US" sz="8000" b="1" dirty="0">
                <a:solidFill>
                  <a:schemeClr val="tx1"/>
                </a:solidFill>
              </a:rPr>
              <a:t>      Analysis</a:t>
            </a:r>
            <a:endParaRPr lang="en-IN" sz="8000" b="1" dirty="0">
              <a:solidFill>
                <a:schemeClr val="tx1"/>
              </a:solidFill>
            </a:endParaRPr>
          </a:p>
        </p:txBody>
      </p:sp>
      <p:sp>
        <p:nvSpPr>
          <p:cNvPr id="3" name="Subtitle 2">
            <a:extLst>
              <a:ext uri="{FF2B5EF4-FFF2-40B4-BE49-F238E27FC236}">
                <a16:creationId xmlns:a16="http://schemas.microsoft.com/office/drawing/2014/main" id="{401FC919-8BB5-417A-BF71-11974A2E7841}"/>
              </a:ext>
            </a:extLst>
          </p:cNvPr>
          <p:cNvSpPr>
            <a:spLocks noGrp="1"/>
          </p:cNvSpPr>
          <p:nvPr>
            <p:ph type="subTitle" idx="1"/>
          </p:nvPr>
        </p:nvSpPr>
        <p:spPr>
          <a:xfrm>
            <a:off x="2287430" y="3429000"/>
            <a:ext cx="3570514" cy="522093"/>
          </a:xfrm>
        </p:spPr>
        <p:txBody>
          <a:bodyPr>
            <a:normAutofit fontScale="92500"/>
          </a:bodyPr>
          <a:lstStyle/>
          <a:p>
            <a:r>
              <a:rPr lang="en-US" b="1" i="1" u="sng" dirty="0">
                <a:solidFill>
                  <a:schemeClr val="tx1"/>
                </a:solidFill>
              </a:rPr>
              <a:t>Healthcare Presentations</a:t>
            </a:r>
            <a:endParaRPr lang="en-IN" b="1" i="1" u="sng" dirty="0">
              <a:solidFill>
                <a:schemeClr val="tx1"/>
              </a:solidFill>
            </a:endParaRPr>
          </a:p>
        </p:txBody>
      </p:sp>
      <p:sp>
        <p:nvSpPr>
          <p:cNvPr id="8" name="AutoShape 2" descr="Anatomical drawing of the human heart with artistic details | Premium AI-generated image">
            <a:extLst>
              <a:ext uri="{FF2B5EF4-FFF2-40B4-BE49-F238E27FC236}">
                <a16:creationId xmlns:a16="http://schemas.microsoft.com/office/drawing/2014/main" id="{2E0B0582-FDF8-421B-8388-F4A3BF977ABB}"/>
              </a:ext>
            </a:extLst>
          </p:cNvPr>
          <p:cNvSpPr>
            <a:spLocks noChangeAspect="1" noChangeArrowheads="1"/>
          </p:cNvSpPr>
          <p:nvPr/>
        </p:nvSpPr>
        <p:spPr bwMode="auto">
          <a:xfrm>
            <a:off x="5943599" y="3171825"/>
            <a:ext cx="3429001" cy="287888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2" name="Picture 21">
            <a:extLst>
              <a:ext uri="{FF2B5EF4-FFF2-40B4-BE49-F238E27FC236}">
                <a16:creationId xmlns:a16="http://schemas.microsoft.com/office/drawing/2014/main" id="{FC3901B2-7460-4C65-9BCA-E274FD45E1F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360928" y="104537"/>
            <a:ext cx="6858000" cy="6858000"/>
          </a:xfrm>
          <a:prstGeom prst="rect">
            <a:avLst/>
          </a:prstGeom>
        </p:spPr>
      </p:pic>
      <p:sp>
        <p:nvSpPr>
          <p:cNvPr id="23" name="TextBox 22">
            <a:extLst>
              <a:ext uri="{FF2B5EF4-FFF2-40B4-BE49-F238E27FC236}">
                <a16:creationId xmlns:a16="http://schemas.microsoft.com/office/drawing/2014/main" id="{82641F29-CDF3-4CAD-99AE-9B89D883EDEB}"/>
              </a:ext>
            </a:extLst>
          </p:cNvPr>
          <p:cNvSpPr txBox="1"/>
          <p:nvPr/>
        </p:nvSpPr>
        <p:spPr>
          <a:xfrm>
            <a:off x="6457950" y="7231453"/>
            <a:ext cx="6858000" cy="230832"/>
          </a:xfrm>
          <a:prstGeom prst="rect">
            <a:avLst/>
          </a:prstGeom>
          <a:noFill/>
        </p:spPr>
        <p:txBody>
          <a:bodyPr wrap="square" rtlCol="0">
            <a:spAutoFit/>
          </a:bodyPr>
          <a:lstStyle/>
          <a:p>
            <a:r>
              <a:rPr lang="en-IN" sz="900">
                <a:hlinkClick r:id="rId3" tooltip="https://adelidaw.deviantart.com/art/Human-Heart-589370430"/>
              </a:rPr>
              <a:t>This Photo</a:t>
            </a:r>
            <a:r>
              <a:rPr lang="en-IN" sz="900"/>
              <a:t> by Unknown Author is licensed under </a:t>
            </a:r>
            <a:r>
              <a:rPr lang="en-IN" sz="900">
                <a:hlinkClick r:id="rId4" tooltip="https://creativecommons.org/licenses/by-nc-nd/3.0/"/>
              </a:rPr>
              <a:t>CC BY-NC-ND</a:t>
            </a:r>
            <a:endParaRPr lang="en-IN" sz="900"/>
          </a:p>
        </p:txBody>
      </p:sp>
    </p:spTree>
    <p:extLst>
      <p:ext uri="{BB962C8B-B14F-4D97-AF65-F5344CB8AC3E}">
        <p14:creationId xmlns:p14="http://schemas.microsoft.com/office/powerpoint/2010/main" val="1955916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71E13-D0E7-459E-A36E-0D9D3935BF87}"/>
              </a:ext>
            </a:extLst>
          </p:cNvPr>
          <p:cNvSpPr>
            <a:spLocks noGrp="1"/>
          </p:cNvSpPr>
          <p:nvPr>
            <p:ph type="title"/>
          </p:nvPr>
        </p:nvSpPr>
        <p:spPr>
          <a:xfrm>
            <a:off x="3314884" y="909918"/>
            <a:ext cx="4287396" cy="1025208"/>
          </a:xfrm>
        </p:spPr>
        <p:txBody>
          <a:bodyPr/>
          <a:lstStyle/>
          <a:p>
            <a:r>
              <a:rPr lang="en-US" sz="5400" b="1" u="sng" dirty="0"/>
              <a:t>Conclusion:</a:t>
            </a:r>
            <a:endParaRPr lang="en-IN" sz="5400" b="1" u="sng" dirty="0"/>
          </a:p>
        </p:txBody>
      </p:sp>
      <p:sp>
        <p:nvSpPr>
          <p:cNvPr id="3" name="Content Placeholder 2">
            <a:extLst>
              <a:ext uri="{FF2B5EF4-FFF2-40B4-BE49-F238E27FC236}">
                <a16:creationId xmlns:a16="http://schemas.microsoft.com/office/drawing/2014/main" id="{A71363D7-86AA-45CA-B6A3-41F76FB27DEC}"/>
              </a:ext>
            </a:extLst>
          </p:cNvPr>
          <p:cNvSpPr>
            <a:spLocks noGrp="1"/>
          </p:cNvSpPr>
          <p:nvPr>
            <p:ph idx="1"/>
          </p:nvPr>
        </p:nvSpPr>
        <p:spPr>
          <a:xfrm>
            <a:off x="1475452" y="2030819"/>
            <a:ext cx="8444725" cy="4026194"/>
          </a:xfrm>
        </p:spPr>
        <p:txBody>
          <a:bodyPr/>
          <a:lstStyle/>
          <a:p>
            <a:pPr marL="0" indent="0" algn="just">
              <a:buNone/>
            </a:pPr>
            <a:r>
              <a:rPr lang="en-US" b="1" i="1" dirty="0"/>
              <a:t>By examining critical health indicators such as sex, cholesterol levels, blood pressure, and other relevant factors, this project aims to provide valuable insights into the risk of heart disease. The objective is to empower healthcare professionals and stakeholders with data-driven tools and knowledge to identify high-risk individuals early. The findings and recommendations derived from this analysis can significantly contribute to improving preventive healthcare measures, enhancing patient outcomes, and supporting long-term strategies for reducing the prevalence of heart disease.</a:t>
            </a:r>
            <a:endParaRPr lang="en-IN" b="1" i="1" dirty="0"/>
          </a:p>
        </p:txBody>
      </p:sp>
    </p:spTree>
    <p:extLst>
      <p:ext uri="{BB962C8B-B14F-4D97-AF65-F5344CB8AC3E}">
        <p14:creationId xmlns:p14="http://schemas.microsoft.com/office/powerpoint/2010/main" val="2504334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CE40-0383-4FFE-B9C1-88C97BF708D2}"/>
              </a:ext>
            </a:extLst>
          </p:cNvPr>
          <p:cNvSpPr>
            <a:spLocks noGrp="1"/>
          </p:cNvSpPr>
          <p:nvPr>
            <p:ph type="title"/>
          </p:nvPr>
        </p:nvSpPr>
        <p:spPr>
          <a:xfrm>
            <a:off x="2232655" y="1622299"/>
            <a:ext cx="9404723" cy="1400530"/>
          </a:xfrm>
        </p:spPr>
        <p:txBody>
          <a:bodyPr/>
          <a:lstStyle/>
          <a:p>
            <a:r>
              <a:rPr lang="en-US" sz="8800" b="1" dirty="0"/>
              <a:t>Thank  You</a:t>
            </a:r>
            <a:endParaRPr lang="en-IN" sz="8800" b="1" dirty="0"/>
          </a:p>
        </p:txBody>
      </p:sp>
      <p:sp>
        <p:nvSpPr>
          <p:cNvPr id="3" name="Content Placeholder 2">
            <a:extLst>
              <a:ext uri="{FF2B5EF4-FFF2-40B4-BE49-F238E27FC236}">
                <a16:creationId xmlns:a16="http://schemas.microsoft.com/office/drawing/2014/main" id="{70CCE678-2474-4C2E-A2A5-5167A370EED4}"/>
              </a:ext>
            </a:extLst>
          </p:cNvPr>
          <p:cNvSpPr>
            <a:spLocks noGrp="1"/>
          </p:cNvSpPr>
          <p:nvPr>
            <p:ph idx="1"/>
          </p:nvPr>
        </p:nvSpPr>
        <p:spPr>
          <a:xfrm>
            <a:off x="2787277" y="3442815"/>
            <a:ext cx="8295481" cy="2819399"/>
          </a:xfrm>
        </p:spPr>
        <p:txBody>
          <a:bodyPr/>
          <a:lstStyle/>
          <a:p>
            <a:pPr marL="0" indent="0">
              <a:buNone/>
            </a:pPr>
            <a:r>
              <a:rPr lang="en-US" b="1" i="1" dirty="0"/>
              <a:t>PRESENTATION  BY : SAIKAT  PRADHAN</a:t>
            </a:r>
            <a:endParaRPr lang="en-IN" b="1" i="1" dirty="0"/>
          </a:p>
        </p:txBody>
      </p:sp>
    </p:spTree>
    <p:extLst>
      <p:ext uri="{BB962C8B-B14F-4D97-AF65-F5344CB8AC3E}">
        <p14:creationId xmlns:p14="http://schemas.microsoft.com/office/powerpoint/2010/main" val="3146119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B09EB-94A1-45C0-921B-CC8572F738EC}"/>
              </a:ext>
            </a:extLst>
          </p:cNvPr>
          <p:cNvSpPr>
            <a:spLocks noGrp="1"/>
          </p:cNvSpPr>
          <p:nvPr>
            <p:ph type="title"/>
          </p:nvPr>
        </p:nvSpPr>
        <p:spPr>
          <a:xfrm>
            <a:off x="550418" y="1331259"/>
            <a:ext cx="4574475" cy="4195481"/>
          </a:xfrm>
          <a:noFill/>
        </p:spPr>
        <p:txBody>
          <a:bodyPr/>
          <a:lstStyle/>
          <a:p>
            <a:pPr algn="ctr"/>
            <a:r>
              <a:rPr lang="en-US" b="1" dirty="0">
                <a:solidFill>
                  <a:schemeClr val="tx1"/>
                </a:solidFill>
              </a:rPr>
              <a:t>Welcome to my Heart Disease Analysis Project Presentation</a:t>
            </a:r>
            <a:endParaRPr lang="en-IN" b="1" dirty="0">
              <a:solidFill>
                <a:schemeClr val="tx1"/>
              </a:solidFill>
            </a:endParaRPr>
          </a:p>
        </p:txBody>
      </p:sp>
      <p:pic>
        <p:nvPicPr>
          <p:cNvPr id="5" name="Content Placeholder 4">
            <a:extLst>
              <a:ext uri="{FF2B5EF4-FFF2-40B4-BE49-F238E27FC236}">
                <a16:creationId xmlns:a16="http://schemas.microsoft.com/office/drawing/2014/main" id="{E840DEA5-D5C1-4F46-B908-12DC1D3244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72603" y="1331258"/>
            <a:ext cx="5121192" cy="4740277"/>
          </a:xfrm>
          <a:ln>
            <a:solidFill>
              <a:srgbClr val="00B0F0"/>
            </a:solidFill>
          </a:ln>
        </p:spPr>
      </p:pic>
    </p:spTree>
    <p:extLst>
      <p:ext uri="{BB962C8B-B14F-4D97-AF65-F5344CB8AC3E}">
        <p14:creationId xmlns:p14="http://schemas.microsoft.com/office/powerpoint/2010/main" val="3556693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3616F-0282-4BDD-BD77-21033649BAFE}"/>
              </a:ext>
            </a:extLst>
          </p:cNvPr>
          <p:cNvSpPr>
            <a:spLocks noGrp="1"/>
          </p:cNvSpPr>
          <p:nvPr>
            <p:ph type="title"/>
          </p:nvPr>
        </p:nvSpPr>
        <p:spPr>
          <a:xfrm>
            <a:off x="1443553" y="1473444"/>
            <a:ext cx="1876960" cy="716864"/>
          </a:xfrm>
        </p:spPr>
        <p:txBody>
          <a:bodyPr/>
          <a:lstStyle/>
          <a:p>
            <a:r>
              <a:rPr lang="en-US" b="1" u="sng" dirty="0">
                <a:latin typeface="Arial Rounded MT Bold" panose="020F0704030504030204" pitchFamily="34" charset="0"/>
              </a:rPr>
              <a:t>Hello</a:t>
            </a:r>
            <a:r>
              <a:rPr lang="en-US" b="1" u="sng" dirty="0"/>
              <a:t>!</a:t>
            </a:r>
            <a:endParaRPr lang="en-IN" b="1" u="sng" dirty="0"/>
          </a:p>
        </p:txBody>
      </p:sp>
      <p:sp>
        <p:nvSpPr>
          <p:cNvPr id="3" name="Content Placeholder 2">
            <a:extLst>
              <a:ext uri="{FF2B5EF4-FFF2-40B4-BE49-F238E27FC236}">
                <a16:creationId xmlns:a16="http://schemas.microsoft.com/office/drawing/2014/main" id="{8DC75AB6-E47A-4786-8F18-5F76E255C9E0}"/>
              </a:ext>
            </a:extLst>
          </p:cNvPr>
          <p:cNvSpPr>
            <a:spLocks noGrp="1"/>
          </p:cNvSpPr>
          <p:nvPr>
            <p:ph idx="1"/>
          </p:nvPr>
        </p:nvSpPr>
        <p:spPr>
          <a:xfrm>
            <a:off x="1443553" y="2328531"/>
            <a:ext cx="7392103" cy="3880884"/>
          </a:xfrm>
        </p:spPr>
        <p:txBody>
          <a:bodyPr/>
          <a:lstStyle/>
          <a:p>
            <a:pPr marL="0" indent="0" algn="just">
              <a:buNone/>
            </a:pPr>
            <a:r>
              <a:rPr lang="en-US" sz="2800" b="1" i="1" dirty="0">
                <a:latin typeface="Franklin Gothic Medium" panose="020B0603020102020204" pitchFamily="34" charset="0"/>
              </a:rPr>
              <a:t>My name is </a:t>
            </a:r>
            <a:r>
              <a:rPr lang="en-US" sz="2800" b="1" i="1" dirty="0" err="1">
                <a:latin typeface="Franklin Gothic Medium" panose="020B0603020102020204" pitchFamily="34" charset="0"/>
              </a:rPr>
              <a:t>Saikat</a:t>
            </a:r>
            <a:r>
              <a:rPr lang="en-US" sz="2800" b="1" i="1" dirty="0">
                <a:latin typeface="Franklin Gothic Medium" panose="020B0603020102020204" pitchFamily="34" charset="0"/>
              </a:rPr>
              <a:t> Pradhan and this project, I have utilized Excel to evaluate the factors that are related to heart disease</a:t>
            </a:r>
            <a:r>
              <a:rPr lang="en-US" b="1" i="1" dirty="0"/>
              <a:t> .</a:t>
            </a:r>
            <a:endParaRPr lang="en-IN" b="1" i="1" dirty="0"/>
          </a:p>
        </p:txBody>
      </p:sp>
    </p:spTree>
    <p:extLst>
      <p:ext uri="{BB962C8B-B14F-4D97-AF65-F5344CB8AC3E}">
        <p14:creationId xmlns:p14="http://schemas.microsoft.com/office/powerpoint/2010/main" val="3740957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A4301-7589-4A30-A982-0671B2215CE0}"/>
              </a:ext>
            </a:extLst>
          </p:cNvPr>
          <p:cNvSpPr>
            <a:spLocks noGrp="1"/>
          </p:cNvSpPr>
          <p:nvPr>
            <p:ph type="title"/>
          </p:nvPr>
        </p:nvSpPr>
        <p:spPr>
          <a:xfrm>
            <a:off x="1315962" y="609601"/>
            <a:ext cx="5712159" cy="993310"/>
          </a:xfrm>
        </p:spPr>
        <p:txBody>
          <a:bodyPr/>
          <a:lstStyle/>
          <a:p>
            <a:r>
              <a:rPr lang="en-US" sz="4800" b="1" u="sng" dirty="0"/>
              <a:t>Project Overview:-</a:t>
            </a:r>
            <a:endParaRPr lang="en-IN" sz="4800" b="1" u="sng" dirty="0"/>
          </a:p>
        </p:txBody>
      </p:sp>
      <p:sp>
        <p:nvSpPr>
          <p:cNvPr id="3" name="Content Placeholder 2">
            <a:extLst>
              <a:ext uri="{FF2B5EF4-FFF2-40B4-BE49-F238E27FC236}">
                <a16:creationId xmlns:a16="http://schemas.microsoft.com/office/drawing/2014/main" id="{258534C0-1027-48DF-882E-4B5228286291}"/>
              </a:ext>
            </a:extLst>
          </p:cNvPr>
          <p:cNvSpPr>
            <a:spLocks noGrp="1"/>
          </p:cNvSpPr>
          <p:nvPr>
            <p:ph idx="1"/>
          </p:nvPr>
        </p:nvSpPr>
        <p:spPr>
          <a:xfrm>
            <a:off x="1220270" y="1602911"/>
            <a:ext cx="8946541" cy="4195481"/>
          </a:xfrm>
        </p:spPr>
        <p:txBody>
          <a:bodyPr>
            <a:normAutofit/>
          </a:bodyPr>
          <a:lstStyle/>
          <a:p>
            <a:pPr marL="0" indent="0">
              <a:buNone/>
            </a:pPr>
            <a:r>
              <a:rPr lang="en-US" sz="2800" b="1" i="1" dirty="0">
                <a:latin typeface="+mn-lt"/>
              </a:rPr>
              <a:t>The primary objective of this project is to analyze the reasons behind </a:t>
            </a:r>
            <a:r>
              <a:rPr lang="en-US" sz="2800" b="1" i="1" u="sng" dirty="0">
                <a:latin typeface="+mn-lt"/>
              </a:rPr>
              <a:t>High Chances of Heart Disease</a:t>
            </a:r>
            <a:r>
              <a:rPr lang="en-US" sz="2800" b="1" i="1" dirty="0">
                <a:latin typeface="+mn-lt"/>
              </a:rPr>
              <a:t>. By examining historical data, persons behavior, and external influences, this project aims to provide actionable recommendations to reduce the chances of </a:t>
            </a:r>
            <a:r>
              <a:rPr lang="en-US" sz="2800" b="1" i="1" u="sng" dirty="0">
                <a:latin typeface="+mn-lt"/>
              </a:rPr>
              <a:t>Heart Disease</a:t>
            </a:r>
            <a:r>
              <a:rPr lang="en-US" sz="2800" b="1" i="1" dirty="0">
                <a:latin typeface="+mn-lt"/>
              </a:rPr>
              <a:t>.</a:t>
            </a:r>
            <a:endParaRPr lang="en-IN" sz="2800" b="1" i="1" dirty="0">
              <a:latin typeface="+mn-lt"/>
            </a:endParaRPr>
          </a:p>
        </p:txBody>
      </p:sp>
    </p:spTree>
    <p:extLst>
      <p:ext uri="{BB962C8B-B14F-4D97-AF65-F5344CB8AC3E}">
        <p14:creationId xmlns:p14="http://schemas.microsoft.com/office/powerpoint/2010/main" val="381936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489F0-4519-4AAD-9C99-35CD5ACE8A46}"/>
              </a:ext>
            </a:extLst>
          </p:cNvPr>
          <p:cNvSpPr>
            <a:spLocks noGrp="1"/>
          </p:cNvSpPr>
          <p:nvPr>
            <p:ph type="title"/>
          </p:nvPr>
        </p:nvSpPr>
        <p:spPr/>
        <p:txBody>
          <a:bodyPr/>
          <a:lstStyle/>
          <a:p>
            <a:r>
              <a:rPr lang="en-US" b="1" u="sng" dirty="0"/>
              <a:t>Data Collection and Preparation:-</a:t>
            </a:r>
            <a:endParaRPr lang="en-IN" b="1" u="sng" dirty="0"/>
          </a:p>
        </p:txBody>
      </p:sp>
      <p:pic>
        <p:nvPicPr>
          <p:cNvPr id="17" name="Content Placeholder 16">
            <a:extLst>
              <a:ext uri="{FF2B5EF4-FFF2-40B4-BE49-F238E27FC236}">
                <a16:creationId xmlns:a16="http://schemas.microsoft.com/office/drawing/2014/main" id="{EEA950EE-1D1F-4E6B-B785-14F23D070E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772" y="1739960"/>
            <a:ext cx="4938335" cy="1269054"/>
          </a:xfrm>
        </p:spPr>
      </p:pic>
      <p:pic>
        <p:nvPicPr>
          <p:cNvPr id="19" name="Picture 18">
            <a:extLst>
              <a:ext uri="{FF2B5EF4-FFF2-40B4-BE49-F238E27FC236}">
                <a16:creationId xmlns:a16="http://schemas.microsoft.com/office/drawing/2014/main" id="{91365B27-1EDF-4454-90DF-D394899D3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2772" y="3189767"/>
            <a:ext cx="4928809" cy="959635"/>
          </a:xfrm>
          <a:prstGeom prst="rect">
            <a:avLst/>
          </a:prstGeom>
        </p:spPr>
      </p:pic>
      <p:pic>
        <p:nvPicPr>
          <p:cNvPr id="21" name="Picture 20">
            <a:extLst>
              <a:ext uri="{FF2B5EF4-FFF2-40B4-BE49-F238E27FC236}">
                <a16:creationId xmlns:a16="http://schemas.microsoft.com/office/drawing/2014/main" id="{E40BE239-BE37-45EB-AE40-165271AEE9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0894" y="1739960"/>
            <a:ext cx="5268061" cy="1481705"/>
          </a:xfrm>
          <a:prstGeom prst="rect">
            <a:avLst/>
          </a:prstGeom>
        </p:spPr>
      </p:pic>
      <p:pic>
        <p:nvPicPr>
          <p:cNvPr id="23" name="Picture 22">
            <a:extLst>
              <a:ext uri="{FF2B5EF4-FFF2-40B4-BE49-F238E27FC236}">
                <a16:creationId xmlns:a16="http://schemas.microsoft.com/office/drawing/2014/main" id="{51BF31BE-148E-4D60-8872-87F8296F29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0421" y="4015445"/>
            <a:ext cx="5258534" cy="1151978"/>
          </a:xfrm>
          <a:prstGeom prst="rect">
            <a:avLst/>
          </a:prstGeom>
        </p:spPr>
      </p:pic>
      <p:pic>
        <p:nvPicPr>
          <p:cNvPr id="25" name="Picture 24">
            <a:extLst>
              <a:ext uri="{FF2B5EF4-FFF2-40B4-BE49-F238E27FC236}">
                <a16:creationId xmlns:a16="http://schemas.microsoft.com/office/drawing/2014/main" id="{081A70BE-77E3-42E3-95ED-7056BBB14E3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6992" y="4447462"/>
            <a:ext cx="4938335" cy="1485505"/>
          </a:xfrm>
          <a:prstGeom prst="rect">
            <a:avLst/>
          </a:prstGeom>
        </p:spPr>
      </p:pic>
    </p:spTree>
    <p:extLst>
      <p:ext uri="{BB962C8B-B14F-4D97-AF65-F5344CB8AC3E}">
        <p14:creationId xmlns:p14="http://schemas.microsoft.com/office/powerpoint/2010/main" val="345894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8AB2D-8A98-40F0-A967-A872741EF6D2}"/>
              </a:ext>
            </a:extLst>
          </p:cNvPr>
          <p:cNvSpPr>
            <a:spLocks noGrp="1"/>
          </p:cNvSpPr>
          <p:nvPr>
            <p:ph type="title"/>
          </p:nvPr>
        </p:nvSpPr>
        <p:spPr>
          <a:xfrm>
            <a:off x="146381" y="0"/>
            <a:ext cx="9404723" cy="1400530"/>
          </a:xfrm>
        </p:spPr>
        <p:txBody>
          <a:bodyPr/>
          <a:lstStyle/>
          <a:p>
            <a:r>
              <a:rPr lang="en-US" b="1" u="sng" dirty="0"/>
              <a:t>Overall Data:-</a:t>
            </a:r>
            <a:endParaRPr lang="en-IN" b="1" u="sng" dirty="0"/>
          </a:p>
        </p:txBody>
      </p:sp>
      <p:pic>
        <p:nvPicPr>
          <p:cNvPr id="5" name="Content Placeholder 4">
            <a:extLst>
              <a:ext uri="{FF2B5EF4-FFF2-40B4-BE49-F238E27FC236}">
                <a16:creationId xmlns:a16="http://schemas.microsoft.com/office/drawing/2014/main" id="{5D26B7F2-2053-46AE-AB06-EC8621739E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694413"/>
            <a:ext cx="12192000" cy="6163587"/>
          </a:xfrm>
        </p:spPr>
      </p:pic>
      <p:pic>
        <p:nvPicPr>
          <p:cNvPr id="7" name="Picture 6">
            <a:extLst>
              <a:ext uri="{FF2B5EF4-FFF2-40B4-BE49-F238E27FC236}">
                <a16:creationId xmlns:a16="http://schemas.microsoft.com/office/drawing/2014/main" id="{C792A39D-E51B-48EB-8ABD-6C920E2381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89375"/>
            <a:ext cx="12192000" cy="6163587"/>
          </a:xfrm>
          <a:prstGeom prst="rect">
            <a:avLst/>
          </a:prstGeom>
        </p:spPr>
      </p:pic>
    </p:spTree>
    <p:extLst>
      <p:ext uri="{BB962C8B-B14F-4D97-AF65-F5344CB8AC3E}">
        <p14:creationId xmlns:p14="http://schemas.microsoft.com/office/powerpoint/2010/main" val="495558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8AB2D-8A98-40F0-A967-A872741EF6D2}"/>
              </a:ext>
            </a:extLst>
          </p:cNvPr>
          <p:cNvSpPr>
            <a:spLocks noGrp="1"/>
          </p:cNvSpPr>
          <p:nvPr>
            <p:ph type="title"/>
          </p:nvPr>
        </p:nvSpPr>
        <p:spPr>
          <a:xfrm>
            <a:off x="0" y="-90664"/>
            <a:ext cx="9404723" cy="1400530"/>
          </a:xfrm>
        </p:spPr>
        <p:txBody>
          <a:bodyPr/>
          <a:lstStyle/>
          <a:p>
            <a:r>
              <a:rPr lang="en-US" b="1" u="sng" dirty="0"/>
              <a:t>Data of Medium Aged Person:-</a:t>
            </a:r>
            <a:endParaRPr lang="en-IN" b="1" u="sng" dirty="0"/>
          </a:p>
        </p:txBody>
      </p:sp>
      <p:pic>
        <p:nvPicPr>
          <p:cNvPr id="5" name="Content Placeholder 4">
            <a:extLst>
              <a:ext uri="{FF2B5EF4-FFF2-40B4-BE49-F238E27FC236}">
                <a16:creationId xmlns:a16="http://schemas.microsoft.com/office/drawing/2014/main" id="{78A41E6E-C6AC-401B-AAD0-24C1A0F837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66" y="595423"/>
            <a:ext cx="12212365" cy="6262577"/>
          </a:xfrm>
        </p:spPr>
      </p:pic>
    </p:spTree>
    <p:extLst>
      <p:ext uri="{BB962C8B-B14F-4D97-AF65-F5344CB8AC3E}">
        <p14:creationId xmlns:p14="http://schemas.microsoft.com/office/powerpoint/2010/main" val="3161097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B7705-DCD3-4082-823E-D868E44CE715}"/>
              </a:ext>
            </a:extLst>
          </p:cNvPr>
          <p:cNvSpPr>
            <a:spLocks noGrp="1"/>
          </p:cNvSpPr>
          <p:nvPr>
            <p:ph type="title"/>
          </p:nvPr>
        </p:nvSpPr>
        <p:spPr>
          <a:xfrm>
            <a:off x="0" y="-90664"/>
            <a:ext cx="9404723" cy="1400530"/>
          </a:xfrm>
        </p:spPr>
        <p:txBody>
          <a:bodyPr/>
          <a:lstStyle/>
          <a:p>
            <a:r>
              <a:rPr lang="en-US" b="1" u="sng" dirty="0"/>
              <a:t>Data of Old Person:-</a:t>
            </a:r>
            <a:endParaRPr lang="en-IN" dirty="0"/>
          </a:p>
        </p:txBody>
      </p:sp>
      <p:pic>
        <p:nvPicPr>
          <p:cNvPr id="5" name="Content Placeholder 4">
            <a:extLst>
              <a:ext uri="{FF2B5EF4-FFF2-40B4-BE49-F238E27FC236}">
                <a16:creationId xmlns:a16="http://schemas.microsoft.com/office/drawing/2014/main" id="{7F84E970-242D-4527-A729-D21E28E8F5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84790"/>
            <a:ext cx="12191999" cy="6273209"/>
          </a:xfrm>
        </p:spPr>
      </p:pic>
    </p:spTree>
    <p:extLst>
      <p:ext uri="{BB962C8B-B14F-4D97-AF65-F5344CB8AC3E}">
        <p14:creationId xmlns:p14="http://schemas.microsoft.com/office/powerpoint/2010/main" val="45256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4C1C8-110F-4DCB-A8DC-20049962E705}"/>
              </a:ext>
            </a:extLst>
          </p:cNvPr>
          <p:cNvSpPr>
            <a:spLocks noGrp="1"/>
          </p:cNvSpPr>
          <p:nvPr>
            <p:ph type="title"/>
          </p:nvPr>
        </p:nvSpPr>
        <p:spPr>
          <a:xfrm>
            <a:off x="0" y="-90664"/>
            <a:ext cx="9404723" cy="1400530"/>
          </a:xfrm>
        </p:spPr>
        <p:txBody>
          <a:bodyPr/>
          <a:lstStyle/>
          <a:p>
            <a:r>
              <a:rPr lang="en-US" b="1" u="sng" dirty="0"/>
              <a:t>Data of Young Person:-</a:t>
            </a:r>
            <a:endParaRPr lang="en-IN" dirty="0"/>
          </a:p>
        </p:txBody>
      </p:sp>
      <p:pic>
        <p:nvPicPr>
          <p:cNvPr id="5" name="Content Placeholder 4">
            <a:extLst>
              <a:ext uri="{FF2B5EF4-FFF2-40B4-BE49-F238E27FC236}">
                <a16:creationId xmlns:a16="http://schemas.microsoft.com/office/drawing/2014/main" id="{4E2A9B87-8E07-4781-84FB-546655F9D6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595424"/>
            <a:ext cx="12191999" cy="6262576"/>
          </a:xfrm>
        </p:spPr>
      </p:pic>
    </p:spTree>
    <p:extLst>
      <p:ext uri="{BB962C8B-B14F-4D97-AF65-F5344CB8AC3E}">
        <p14:creationId xmlns:p14="http://schemas.microsoft.com/office/powerpoint/2010/main" val="8959950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259</TotalTime>
  <Words>219</Words>
  <Application>Microsoft Office PowerPoint</Application>
  <PresentationFormat>Widescreen</PresentationFormat>
  <Paragraphs>17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Rounded MT Bold</vt:lpstr>
      <vt:lpstr>Century Gothic</vt:lpstr>
      <vt:lpstr>Franklin Gothic Medium</vt:lpstr>
      <vt:lpstr>Wingdings 3</vt:lpstr>
      <vt:lpstr>Ion</vt:lpstr>
      <vt:lpstr>Heart Disease                         Analysis</vt:lpstr>
      <vt:lpstr>Welcome to my Heart Disease Analysis Project Presentation</vt:lpstr>
      <vt:lpstr>Hello!</vt:lpstr>
      <vt:lpstr>Project Overview:-</vt:lpstr>
      <vt:lpstr>Data Collection and Preparation:-</vt:lpstr>
      <vt:lpstr>Overall Data:-</vt:lpstr>
      <vt:lpstr>Data of Medium Aged Person:-</vt:lpstr>
      <vt:lpstr>Data of Old Person:-</vt:lpstr>
      <vt:lpstr>Data of Young Person:-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Heart Disease Analysis</dc:title>
  <dc:creator>saikatatmoyna@gmail.com</dc:creator>
  <cp:lastModifiedBy>saikatatmoyna@gmail.com</cp:lastModifiedBy>
  <cp:revision>16</cp:revision>
  <dcterms:created xsi:type="dcterms:W3CDTF">2025-06-09T05:45:28Z</dcterms:created>
  <dcterms:modified xsi:type="dcterms:W3CDTF">2025-06-09T10:04:45Z</dcterms:modified>
</cp:coreProperties>
</file>