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cd5e42b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cd5e42b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8cd5e42b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8cd5e42b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8da180c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8da180c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8da180c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8da180c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8da180cc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8da180cc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8da180c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8da180c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911fa85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911fa85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911fa85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911fa85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97f2ca5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97f2ca5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9787e5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9787e5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d525300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d525300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787e5f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787e5f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9787e5f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9787e5f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9787e5f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9787e5f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8cd5e4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8cd5e4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8cd5e42b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8cd5e42b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8cd5e42b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8cd5e42b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418825"/>
            <a:ext cx="5361300" cy="1042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solidFill>
                  <a:srgbClr val="292929"/>
                </a:solidFill>
                <a:latin typeface="Times New Roman"/>
                <a:ea typeface="Times New Roman"/>
                <a:cs typeface="Times New Roman"/>
                <a:sym typeface="Times New Roman"/>
              </a:rPr>
              <a:t>Lung Cancer Detection</a:t>
            </a:r>
            <a:endParaRPr b="1" u="sng">
              <a:solidFill>
                <a:srgbClr val="292929"/>
              </a:solidFill>
              <a:latin typeface="Times New Roman"/>
              <a:ea typeface="Times New Roman"/>
              <a:cs typeface="Times New Roman"/>
              <a:sym typeface="Times New Roman"/>
            </a:endParaRPr>
          </a:p>
        </p:txBody>
      </p:sp>
      <p:sp>
        <p:nvSpPr>
          <p:cNvPr id="129" name="Google Shape;129;p13"/>
          <p:cNvSpPr txBox="1"/>
          <p:nvPr>
            <p:ph idx="1" type="subTitle"/>
          </p:nvPr>
        </p:nvSpPr>
        <p:spPr>
          <a:xfrm>
            <a:off x="3034150" y="2696200"/>
            <a:ext cx="2862000" cy="12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Saikat Sheet - 18700120024</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Souvik Ghosh - 18700120031</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Rajdip Manna - 18700120042</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Sayak Pal - 18701620010</a:t>
            </a:r>
            <a:endParaRPr>
              <a:solidFill>
                <a:srgbClr val="000000"/>
              </a:solidFill>
              <a:latin typeface="Times New Roman"/>
              <a:ea typeface="Times New Roman"/>
              <a:cs typeface="Times New Roman"/>
              <a:sym typeface="Times New Roman"/>
            </a:endParaRPr>
          </a:p>
        </p:txBody>
      </p:sp>
      <p:sp>
        <p:nvSpPr>
          <p:cNvPr id="130" name="Google Shape;130;p13"/>
          <p:cNvSpPr txBox="1"/>
          <p:nvPr/>
        </p:nvSpPr>
        <p:spPr>
          <a:xfrm>
            <a:off x="3640000" y="1779475"/>
            <a:ext cx="165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Presented by</a:t>
            </a:r>
            <a:endParaRPr b="1" sz="2000">
              <a:latin typeface="Times New Roman"/>
              <a:ea typeface="Times New Roman"/>
              <a:cs typeface="Times New Roman"/>
              <a:sym typeface="Times New Roman"/>
            </a:endParaRPr>
          </a:p>
        </p:txBody>
      </p:sp>
      <p:pic>
        <p:nvPicPr>
          <p:cNvPr id="131" name="Google Shape;131;p13"/>
          <p:cNvPicPr preferRelativeResize="0"/>
          <p:nvPr/>
        </p:nvPicPr>
        <p:blipFill>
          <a:blip r:embed="rId3">
            <a:alphaModFix/>
          </a:blip>
          <a:stretch>
            <a:fillRect/>
          </a:stretch>
        </p:blipFill>
        <p:spPr>
          <a:xfrm>
            <a:off x="6255200" y="1461025"/>
            <a:ext cx="2595876" cy="2580575"/>
          </a:xfrm>
          <a:prstGeom prst="rect">
            <a:avLst/>
          </a:prstGeom>
          <a:noFill/>
          <a:ln>
            <a:noFill/>
          </a:ln>
        </p:spPr>
      </p:pic>
      <p:sp>
        <p:nvSpPr>
          <p:cNvPr id="132" name="Google Shape;132;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834650" y="343800"/>
            <a:ext cx="5474700" cy="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Uses of Threshold Segmentation</a:t>
            </a:r>
            <a:endParaRPr b="1" u="sng">
              <a:solidFill>
                <a:srgbClr val="000000"/>
              </a:solidFill>
              <a:latin typeface="Times New Roman"/>
              <a:ea typeface="Times New Roman"/>
              <a:cs typeface="Times New Roman"/>
              <a:sym typeface="Times New Roman"/>
            </a:endParaRPr>
          </a:p>
        </p:txBody>
      </p:sp>
      <p:sp>
        <p:nvSpPr>
          <p:cNvPr id="198" name="Google Shape;198;p22"/>
          <p:cNvSpPr txBox="1"/>
          <p:nvPr>
            <p:ph idx="1" type="body"/>
          </p:nvPr>
        </p:nvSpPr>
        <p:spPr>
          <a:xfrm>
            <a:off x="369300" y="1103975"/>
            <a:ext cx="8405400" cy="350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latin typeface="Times New Roman"/>
                <a:ea typeface="Times New Roman"/>
                <a:cs typeface="Times New Roman"/>
                <a:sym typeface="Times New Roman"/>
              </a:rPr>
              <a:t>Threshold segmentation is a commonly used technique in machine learning (ML) for various applications such as image segmentation, object recognition, and feature extraction.</a:t>
            </a:r>
            <a:endParaRPr sz="4800">
              <a:latin typeface="Times New Roman"/>
              <a:ea typeface="Times New Roman"/>
              <a:cs typeface="Times New Roman"/>
              <a:sym typeface="Times New Roman"/>
            </a:endParaRPr>
          </a:p>
          <a:p>
            <a:pPr indent="-304800" lvl="0" marL="457200" rtl="0" algn="l">
              <a:spcBef>
                <a:spcPts val="1200"/>
              </a:spcBef>
              <a:spcAft>
                <a:spcPts val="0"/>
              </a:spcAft>
              <a:buSzPct val="100000"/>
              <a:buFont typeface="Times New Roman"/>
              <a:buChar char="●"/>
            </a:pPr>
            <a:r>
              <a:rPr lang="en" sz="4800">
                <a:latin typeface="Times New Roman"/>
                <a:ea typeface="Times New Roman"/>
                <a:cs typeface="Times New Roman"/>
                <a:sym typeface="Times New Roman"/>
              </a:rPr>
              <a:t>In image segmentation, thresholding is used to separate the image into regions of interest, such as objects or backgrounds. The resulting segmented image can then be used for further analysis or processing, such as object detection or feature extraction.</a:t>
            </a:r>
            <a:endParaRPr sz="4800">
              <a:latin typeface="Times New Roman"/>
              <a:ea typeface="Times New Roman"/>
              <a:cs typeface="Times New Roman"/>
              <a:sym typeface="Times New Roman"/>
            </a:endParaRPr>
          </a:p>
          <a:p>
            <a:pPr indent="0" lvl="0" marL="457200" rtl="0" algn="l">
              <a:spcBef>
                <a:spcPts val="1200"/>
              </a:spcBef>
              <a:spcAft>
                <a:spcPts val="0"/>
              </a:spcAft>
              <a:buNone/>
            </a:pPr>
            <a:r>
              <a:t/>
            </a:r>
            <a:endParaRPr sz="4800">
              <a:latin typeface="Times New Roman"/>
              <a:ea typeface="Times New Roman"/>
              <a:cs typeface="Times New Roman"/>
              <a:sym typeface="Times New Roman"/>
            </a:endParaRPr>
          </a:p>
          <a:p>
            <a:pPr indent="-304800" lvl="0" marL="457200" rtl="0" algn="l">
              <a:spcBef>
                <a:spcPts val="1200"/>
              </a:spcBef>
              <a:spcAft>
                <a:spcPts val="0"/>
              </a:spcAft>
              <a:buSzPct val="100000"/>
              <a:buFont typeface="Times New Roman"/>
              <a:buChar char="●"/>
            </a:pPr>
            <a:r>
              <a:rPr lang="en" sz="4800">
                <a:latin typeface="Times New Roman"/>
                <a:ea typeface="Times New Roman"/>
                <a:cs typeface="Times New Roman"/>
                <a:sym typeface="Times New Roman"/>
              </a:rPr>
              <a:t>In object recognition, thresholding can be used to extract the object of interest from an image. This can be done by setting a threshold value that separates the object from the background, and then extracting features from the object using various ML techniques, such as support vector machines (SVMs) or convolution neural networks (CNNs).</a:t>
            </a:r>
            <a:endParaRPr sz="4800">
              <a:latin typeface="Times New Roman"/>
              <a:ea typeface="Times New Roman"/>
              <a:cs typeface="Times New Roman"/>
              <a:sym typeface="Times New Roman"/>
            </a:endParaRPr>
          </a:p>
          <a:p>
            <a:pPr indent="0" lvl="0" marL="457200" rtl="0" algn="l">
              <a:spcBef>
                <a:spcPts val="1200"/>
              </a:spcBef>
              <a:spcAft>
                <a:spcPts val="0"/>
              </a:spcAft>
              <a:buNone/>
            </a:pPr>
            <a:r>
              <a:t/>
            </a:r>
            <a:endParaRPr sz="4800">
              <a:latin typeface="Times New Roman"/>
              <a:ea typeface="Times New Roman"/>
              <a:cs typeface="Times New Roman"/>
              <a:sym typeface="Times New Roman"/>
            </a:endParaRPr>
          </a:p>
          <a:p>
            <a:pPr indent="-304800" lvl="0" marL="457200" rtl="0" algn="l">
              <a:spcBef>
                <a:spcPts val="1200"/>
              </a:spcBef>
              <a:spcAft>
                <a:spcPts val="0"/>
              </a:spcAft>
              <a:buSzPct val="100000"/>
              <a:buFont typeface="Times New Roman"/>
              <a:buChar char="●"/>
            </a:pPr>
            <a:r>
              <a:rPr lang="en" sz="4800">
                <a:latin typeface="Times New Roman"/>
                <a:ea typeface="Times New Roman"/>
                <a:cs typeface="Times New Roman"/>
                <a:sym typeface="Times New Roman"/>
              </a:rPr>
              <a:t>In feature extraction, thresholding can be used to extract specific features from an image based on their intensity values. For example, in face recognition, thresholding can be used to extract the eyes or mouth from an image, which can then be used as features for recognition.</a:t>
            </a:r>
            <a:endParaRPr sz="4800">
              <a:latin typeface="Times New Roman"/>
              <a:ea typeface="Times New Roman"/>
              <a:cs typeface="Times New Roman"/>
              <a:sym typeface="Times New Roman"/>
            </a:endParaRPr>
          </a:p>
          <a:p>
            <a:pPr indent="0" lvl="0" marL="0" rtl="0" algn="l">
              <a:spcBef>
                <a:spcPts val="1200"/>
              </a:spcBef>
              <a:spcAft>
                <a:spcPts val="0"/>
              </a:spcAft>
              <a:buNone/>
            </a:pPr>
            <a:r>
              <a:rPr lang="en" sz="4800">
                <a:latin typeface="Times New Roman"/>
                <a:ea typeface="Times New Roman"/>
                <a:cs typeface="Times New Roman"/>
                <a:sym typeface="Times New Roman"/>
              </a:rPr>
              <a:t>Overall, thresholding segmentation is a simple yet effective technique in ML for separating objects or regions of interest based on intensity values, and it can be used in various applications to improve performance and accuracy.</a:t>
            </a:r>
            <a:endParaRPr sz="48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9" name="Google Shape;199;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400400" y="343800"/>
            <a:ext cx="6343200" cy="6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Model Training in Machine Learning</a:t>
            </a:r>
            <a:endParaRPr b="1" u="sng">
              <a:solidFill>
                <a:srgbClr val="000000"/>
              </a:solidFill>
              <a:latin typeface="Times New Roman"/>
              <a:ea typeface="Times New Roman"/>
              <a:cs typeface="Times New Roman"/>
              <a:sym typeface="Times New Roman"/>
            </a:endParaRPr>
          </a:p>
        </p:txBody>
      </p:sp>
      <p:sp>
        <p:nvSpPr>
          <p:cNvPr id="205" name="Google Shape;205;p23"/>
          <p:cNvSpPr txBox="1"/>
          <p:nvPr>
            <p:ph idx="1" type="body"/>
          </p:nvPr>
        </p:nvSpPr>
        <p:spPr>
          <a:xfrm>
            <a:off x="819150" y="15275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A machine learning training model is a process in which a machine learning (ML) algorithm is fed with sufficient training data to learn from.</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04958"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A training model is a dataset that is used to train an ML algorithm. It consists of the sample output data and the corresponding sets of input data that have an influence on the output.</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04958"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The training phase has a major impact on a machine learning model’ s performance – the quality and quantity of data fed into the model at the training stage determines the quality and efficacy of applications built with that model.</a:t>
            </a:r>
            <a:endParaRPr>
              <a:latin typeface="Times New Roman"/>
              <a:ea typeface="Times New Roman"/>
              <a:cs typeface="Times New Roman"/>
              <a:sym typeface="Times New Roman"/>
            </a:endParaRPr>
          </a:p>
        </p:txBody>
      </p:sp>
      <p:sp>
        <p:nvSpPr>
          <p:cNvPr id="206" name="Google Shape;206;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2239950" y="266600"/>
            <a:ext cx="4664100" cy="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Factors for Model Training</a:t>
            </a:r>
            <a:endParaRPr b="1" u="sng">
              <a:solidFill>
                <a:srgbClr val="000000"/>
              </a:solidFill>
              <a:latin typeface="Times New Roman"/>
              <a:ea typeface="Times New Roman"/>
              <a:cs typeface="Times New Roman"/>
              <a:sym typeface="Times New Roman"/>
            </a:endParaRPr>
          </a:p>
        </p:txBody>
      </p:sp>
      <p:sp>
        <p:nvSpPr>
          <p:cNvPr id="212" name="Google Shape;212;p24"/>
          <p:cNvSpPr txBox="1"/>
          <p:nvPr>
            <p:ph idx="1" type="body"/>
          </p:nvPr>
        </p:nvSpPr>
        <p:spPr>
          <a:xfrm>
            <a:off x="819150" y="1113625"/>
            <a:ext cx="7505700" cy="332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a:t>
            </a:r>
            <a:r>
              <a:rPr b="1" lang="en" sz="1400">
                <a:latin typeface="Times New Roman"/>
                <a:ea typeface="Times New Roman"/>
                <a:cs typeface="Times New Roman"/>
                <a:sym typeface="Times New Roman"/>
              </a:rPr>
              <a:t>               </a:t>
            </a:r>
            <a:r>
              <a:rPr b="1" lang="en" sz="1658" u="sng">
                <a:latin typeface="Times New Roman"/>
                <a:ea typeface="Times New Roman"/>
                <a:cs typeface="Times New Roman"/>
                <a:sym typeface="Times New Roman"/>
              </a:rPr>
              <a:t>Two important factors in the model training phase</a:t>
            </a:r>
            <a:endParaRPr b="1" sz="1658" u="sng">
              <a:latin typeface="Times New Roman"/>
              <a:ea typeface="Times New Roman"/>
              <a:cs typeface="Times New Roman"/>
              <a:sym typeface="Times New Roman"/>
            </a:endParaRPr>
          </a:p>
          <a:p>
            <a:pPr indent="0" lvl="0" marL="0" rtl="0" algn="l">
              <a:spcBef>
                <a:spcPts val="1200"/>
              </a:spcBef>
              <a:spcAft>
                <a:spcPts val="0"/>
              </a:spcAft>
              <a:buNone/>
            </a:pPr>
            <a:r>
              <a:t/>
            </a:r>
            <a:endParaRPr b="1" sz="1400" u="sng">
              <a:latin typeface="Times New Roman"/>
              <a:ea typeface="Times New Roman"/>
              <a:cs typeface="Times New Roman"/>
              <a:sym typeface="Times New Roman"/>
            </a:endParaRPr>
          </a:p>
          <a:p>
            <a:pPr indent="-305115" lvl="0" marL="457200" rtl="0" algn="l">
              <a:spcBef>
                <a:spcPts val="1200"/>
              </a:spcBef>
              <a:spcAft>
                <a:spcPts val="0"/>
              </a:spcAft>
              <a:buSzPct val="100000"/>
              <a:buFont typeface="Times New Roman"/>
              <a:buChar char="●"/>
            </a:pPr>
            <a:r>
              <a:rPr b="1" lang="en" sz="1554">
                <a:latin typeface="Times New Roman"/>
                <a:ea typeface="Times New Roman"/>
                <a:cs typeface="Times New Roman"/>
                <a:sym typeface="Times New Roman"/>
              </a:rPr>
              <a:t>The training dataset</a:t>
            </a:r>
            <a:r>
              <a:rPr lang="en" sz="1554">
                <a:latin typeface="Times New Roman"/>
                <a:ea typeface="Times New Roman"/>
                <a:cs typeface="Times New Roman"/>
                <a:sym typeface="Times New Roman"/>
              </a:rPr>
              <a:t>- labeled data samples that contain typical inputs the algorithm is expected to handle, together with the correct model output (the labels). A training dataset is usually partitioned into training, validation, and testing. The training dataset is used in initial training; validation data is used to evaluate the model and tune hyperparameters; and testing data is used to measure performance of the final model.</a:t>
            </a:r>
            <a:endParaRPr sz="1554">
              <a:latin typeface="Times New Roman"/>
              <a:ea typeface="Times New Roman"/>
              <a:cs typeface="Times New Roman"/>
              <a:sym typeface="Times New Roman"/>
            </a:endParaRPr>
          </a:p>
          <a:p>
            <a:pPr indent="0" lvl="0" marL="457200" rtl="0" algn="l">
              <a:spcBef>
                <a:spcPts val="1200"/>
              </a:spcBef>
              <a:spcAft>
                <a:spcPts val="0"/>
              </a:spcAft>
              <a:buNone/>
            </a:pPr>
            <a:r>
              <a:t/>
            </a:r>
            <a:endParaRPr sz="1554">
              <a:latin typeface="Times New Roman"/>
              <a:ea typeface="Times New Roman"/>
              <a:cs typeface="Times New Roman"/>
              <a:sym typeface="Times New Roman"/>
            </a:endParaRPr>
          </a:p>
          <a:p>
            <a:pPr indent="-305115" lvl="0" marL="457200" rtl="0" algn="l">
              <a:spcBef>
                <a:spcPts val="1200"/>
              </a:spcBef>
              <a:spcAft>
                <a:spcPts val="0"/>
              </a:spcAft>
              <a:buSzPct val="100000"/>
              <a:buFont typeface="Times New Roman"/>
              <a:buChar char="●"/>
            </a:pPr>
            <a:r>
              <a:rPr b="1" lang="en" sz="1554">
                <a:latin typeface="Times New Roman"/>
                <a:ea typeface="Times New Roman"/>
                <a:cs typeface="Times New Roman"/>
                <a:sym typeface="Times New Roman"/>
              </a:rPr>
              <a:t>The training algorithm</a:t>
            </a:r>
            <a:r>
              <a:rPr lang="en" sz="1554">
                <a:latin typeface="Times New Roman"/>
                <a:ea typeface="Times New Roman"/>
                <a:cs typeface="Times New Roman"/>
                <a:sym typeface="Times New Roman"/>
              </a:rPr>
              <a:t>- there are multiple algorithms available for most machine learning tasks. There are trade-offs in determining the best algorithm, such as model complexity, interpretability, performance, and computational requirements. Each algorithm has its own training process and may have different training data requirements.</a:t>
            </a:r>
            <a:endParaRPr sz="1554">
              <a:latin typeface="Times New Roman"/>
              <a:ea typeface="Times New Roman"/>
              <a:cs typeface="Times New Roman"/>
              <a:sym typeface="Times New Roman"/>
            </a:endParaRPr>
          </a:p>
          <a:p>
            <a:pPr indent="0" lvl="0" marL="0" rtl="0" algn="l">
              <a:spcBef>
                <a:spcPts val="1200"/>
              </a:spcBef>
              <a:spcAft>
                <a:spcPts val="0"/>
              </a:spcAft>
              <a:buNone/>
            </a:pPr>
            <a:r>
              <a:t/>
            </a:r>
            <a:endParaRPr b="1" sz="1400" u="sng">
              <a:latin typeface="Times New Roman"/>
              <a:ea typeface="Times New Roman"/>
              <a:cs typeface="Times New Roman"/>
              <a:sym typeface="Times New Roman"/>
            </a:endParaRPr>
          </a:p>
          <a:p>
            <a:pPr indent="0" lvl="0" marL="0" rtl="0" algn="l">
              <a:spcBef>
                <a:spcPts val="1200"/>
              </a:spcBef>
              <a:spcAft>
                <a:spcPts val="1200"/>
              </a:spcAft>
              <a:buNone/>
            </a:pPr>
            <a:r>
              <a:rPr lang="en"/>
              <a:t> </a:t>
            </a:r>
            <a:endParaRPr/>
          </a:p>
        </p:txBody>
      </p:sp>
      <p:sp>
        <p:nvSpPr>
          <p:cNvPr id="213" name="Google Shape;213;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2360550" y="256950"/>
            <a:ext cx="44229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Artificial Neural Network</a:t>
            </a:r>
            <a:endParaRPr b="1" u="sng">
              <a:solidFill>
                <a:srgbClr val="000000"/>
              </a:solidFill>
              <a:latin typeface="Times New Roman"/>
              <a:ea typeface="Times New Roman"/>
              <a:cs typeface="Times New Roman"/>
              <a:sym typeface="Times New Roman"/>
            </a:endParaRPr>
          </a:p>
        </p:txBody>
      </p:sp>
      <p:sp>
        <p:nvSpPr>
          <p:cNvPr id="219" name="Google Shape;219;p25"/>
          <p:cNvSpPr txBox="1"/>
          <p:nvPr>
            <p:ph idx="1" type="body"/>
          </p:nvPr>
        </p:nvSpPr>
        <p:spPr>
          <a:xfrm>
            <a:off x="349325" y="1036425"/>
            <a:ext cx="8492100" cy="38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What is Artificial Neural Network?</a:t>
            </a:r>
            <a:endParaRPr b="1"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The term "Artificial Neural Network"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 An Artificial Neural Network in the field of Artificial intelligence where it attempts to mimic the network of neurons makes up a human brain so that computers will have an option to understand things and make decisions in a human-like manner. The artificial neural network is designed by programming computers to behave simply like interconnected brain cells.</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220" name="Google Shape;220;p25"/>
          <p:cNvPicPr preferRelativeResize="0"/>
          <p:nvPr/>
        </p:nvPicPr>
        <p:blipFill>
          <a:blip r:embed="rId3">
            <a:alphaModFix/>
          </a:blip>
          <a:stretch>
            <a:fillRect/>
          </a:stretch>
        </p:blipFill>
        <p:spPr>
          <a:xfrm>
            <a:off x="426526" y="2733900"/>
            <a:ext cx="3155950" cy="2123925"/>
          </a:xfrm>
          <a:prstGeom prst="rect">
            <a:avLst/>
          </a:prstGeom>
          <a:noFill/>
          <a:ln>
            <a:noFill/>
          </a:ln>
        </p:spPr>
      </p:pic>
      <p:pic>
        <p:nvPicPr>
          <p:cNvPr id="221" name="Google Shape;221;p25"/>
          <p:cNvPicPr preferRelativeResize="0"/>
          <p:nvPr/>
        </p:nvPicPr>
        <p:blipFill>
          <a:blip r:embed="rId4">
            <a:alphaModFix/>
          </a:blip>
          <a:stretch>
            <a:fillRect/>
          </a:stretch>
        </p:blipFill>
        <p:spPr>
          <a:xfrm>
            <a:off x="5147975" y="2756525"/>
            <a:ext cx="3423250" cy="2078675"/>
          </a:xfrm>
          <a:prstGeom prst="rect">
            <a:avLst/>
          </a:prstGeom>
          <a:noFill/>
          <a:ln>
            <a:noFill/>
          </a:ln>
        </p:spPr>
      </p:pic>
      <p:sp>
        <p:nvSpPr>
          <p:cNvPr id="222" name="Google Shape;222;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980700" y="324500"/>
            <a:ext cx="7182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Architecture of Artificial Neural Network.</a:t>
            </a:r>
            <a:r>
              <a:rPr lang="en"/>
              <a:t> </a:t>
            </a:r>
            <a:endParaRPr/>
          </a:p>
        </p:txBody>
      </p:sp>
      <p:sp>
        <p:nvSpPr>
          <p:cNvPr id="228" name="Google Shape;228;p26"/>
          <p:cNvSpPr txBox="1"/>
          <p:nvPr>
            <p:ph idx="1" type="body"/>
          </p:nvPr>
        </p:nvSpPr>
        <p:spPr>
          <a:xfrm>
            <a:off x="301075" y="1094300"/>
            <a:ext cx="8434200" cy="3744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Input Layer:</a:t>
            </a:r>
            <a:r>
              <a:rPr lang="en" sz="1200">
                <a:latin typeface="Times New Roman"/>
                <a:ea typeface="Times New Roman"/>
                <a:cs typeface="Times New Roman"/>
                <a:sym typeface="Times New Roman"/>
              </a:rPr>
              <a:t> The input layer, which is the top layer of an ANN, is where input data in the form of letters, numbers, audio files, image pixels, etc. is first received.</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Hidden Layer:</a:t>
            </a:r>
            <a:r>
              <a:rPr lang="en" sz="1200">
                <a:latin typeface="Times New Roman"/>
                <a:ea typeface="Times New Roman"/>
                <a:cs typeface="Times New Roman"/>
                <a:sym typeface="Times New Roman"/>
              </a:rPr>
              <a:t> The hidden layers are located in the center of the ANN model. One hidden layer, like in the case of a perceptron, or several hidden layers are both possible. On the input data, these hidden layers run a variety of mathematical operations and identify the patterns that are there.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Output Layer:</a:t>
            </a:r>
            <a:r>
              <a:rPr lang="en" sz="1200">
                <a:latin typeface="Times New Roman"/>
                <a:ea typeface="Times New Roman"/>
                <a:cs typeface="Times New Roman"/>
                <a:sym typeface="Times New Roman"/>
              </a:rPr>
              <a:t> The middle layer’s meticulous computations enable us to produce the desired result in the output layer.</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ANN has a number of units arranged in a number of layers. A single unit is known as a Neuron. The input layer’s input units take in a variety of inputs from the outside environment. The data then travels to the hidden unit, which transforms it into a format that output units may use. A neuron begins by adding the values of all the neurons in the layer below it to which it is linked.</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229" name="Google Shape;229;p26"/>
          <p:cNvPicPr preferRelativeResize="0"/>
          <p:nvPr/>
        </p:nvPicPr>
        <p:blipFill>
          <a:blip r:embed="rId3">
            <a:alphaModFix/>
          </a:blip>
          <a:stretch>
            <a:fillRect/>
          </a:stretch>
        </p:blipFill>
        <p:spPr>
          <a:xfrm>
            <a:off x="2695050" y="3275250"/>
            <a:ext cx="3753899" cy="1466850"/>
          </a:xfrm>
          <a:prstGeom prst="rect">
            <a:avLst/>
          </a:prstGeom>
          <a:noFill/>
          <a:ln>
            <a:noFill/>
          </a:ln>
        </p:spPr>
      </p:pic>
      <p:sp>
        <p:nvSpPr>
          <p:cNvPr id="230" name="Google Shape;230;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2080800" y="498200"/>
            <a:ext cx="49824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Use cases of Neural Network</a:t>
            </a:r>
            <a:endParaRPr b="1" u="sng">
              <a:solidFill>
                <a:srgbClr val="000000"/>
              </a:solidFill>
              <a:latin typeface="Times New Roman"/>
              <a:ea typeface="Times New Roman"/>
              <a:cs typeface="Times New Roman"/>
              <a:sym typeface="Times New Roman"/>
            </a:endParaRPr>
          </a:p>
        </p:txBody>
      </p:sp>
      <p:sp>
        <p:nvSpPr>
          <p:cNvPr id="236" name="Google Shape;236;p27"/>
          <p:cNvSpPr txBox="1"/>
          <p:nvPr>
            <p:ph idx="1" type="body"/>
          </p:nvPr>
        </p:nvSpPr>
        <p:spPr>
          <a:xfrm>
            <a:off x="819150" y="1567175"/>
            <a:ext cx="7505700" cy="28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Neural networks have several use cases across many industries, such as the following:</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Medical diagnosis by medical image classification.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Targeted marketing by social network filtering and behavioral data analysis.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Financial predictions by processing historical data of financial instruments.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Electrical load and energy demand forecasting.</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Process and quality control.</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Chemical compound identification.</a:t>
            </a:r>
            <a:endParaRPr sz="1200">
              <a:latin typeface="Times New Roman"/>
              <a:ea typeface="Times New Roman"/>
              <a:cs typeface="Times New Roman"/>
              <a:sym typeface="Times New Roman"/>
            </a:endParaRPr>
          </a:p>
        </p:txBody>
      </p:sp>
      <p:sp>
        <p:nvSpPr>
          <p:cNvPr id="237" name="Google Shape;237;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560750" y="295550"/>
            <a:ext cx="60225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Training Phase in Neural Networks</a:t>
            </a:r>
            <a:endParaRPr b="1" u="sng">
              <a:solidFill>
                <a:srgbClr val="000000"/>
              </a:solidFill>
              <a:latin typeface="Times New Roman"/>
              <a:ea typeface="Times New Roman"/>
              <a:cs typeface="Times New Roman"/>
              <a:sym typeface="Times New Roman"/>
            </a:endParaRPr>
          </a:p>
        </p:txBody>
      </p:sp>
      <p:sp>
        <p:nvSpPr>
          <p:cNvPr id="243" name="Google Shape;243;p28"/>
          <p:cNvSpPr txBox="1"/>
          <p:nvPr>
            <p:ph idx="1" type="body"/>
          </p:nvPr>
        </p:nvSpPr>
        <p:spPr>
          <a:xfrm>
            <a:off x="494075" y="1123275"/>
            <a:ext cx="8125500" cy="3315600"/>
          </a:xfrm>
          <a:prstGeom prst="rect">
            <a:avLst/>
          </a:prstGeom>
        </p:spPr>
        <p:txBody>
          <a:bodyPr anchorCtr="0" anchor="t" bIns="91425" lIns="91425" spcFirstLastPara="1" rIns="91425" wrap="square" tIns="91425">
            <a:normAutofit fontScale="25000" lnSpcReduction="20000"/>
          </a:bodyPr>
          <a:lstStyle/>
          <a:p>
            <a:pPr indent="-308264" lvl="0" marL="457200" rtl="0" algn="l">
              <a:spcBef>
                <a:spcPts val="0"/>
              </a:spcBef>
              <a:spcAft>
                <a:spcPts val="0"/>
              </a:spcAft>
              <a:buSzPct val="100000"/>
              <a:buFont typeface="Times New Roman"/>
              <a:buChar char="●"/>
            </a:pPr>
            <a:r>
              <a:rPr b="1" lang="en" sz="5018">
                <a:latin typeface="Times New Roman"/>
                <a:ea typeface="Times New Roman"/>
                <a:cs typeface="Times New Roman"/>
                <a:sym typeface="Times New Roman"/>
              </a:rPr>
              <a:t>CNN:</a:t>
            </a:r>
            <a:r>
              <a:rPr lang="en" sz="5018">
                <a:latin typeface="Times New Roman"/>
                <a:ea typeface="Times New Roman"/>
                <a:cs typeface="Times New Roman"/>
                <a:sym typeface="Times New Roman"/>
              </a:rPr>
              <a:t> </a:t>
            </a:r>
            <a:r>
              <a:rPr lang="en" sz="5018">
                <a:solidFill>
                  <a:srgbClr val="000000"/>
                </a:solidFill>
                <a:latin typeface="Times New Roman"/>
                <a:ea typeface="Times New Roman"/>
                <a:cs typeface="Times New Roman"/>
                <a:sym typeface="Times New Roman"/>
              </a:rPr>
              <a:t>A Convolutional Neural Network (CNN) is a type of deep learning algorithm that is particularly well-suited for image recognition and processing tasks. It is made up of multiple layers including convolutional layers.The convolutional layers are the key component of a CNN, where filters are applied to the input image to extract features.</a:t>
            </a:r>
            <a:endParaRPr sz="501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5018">
              <a:solidFill>
                <a:srgbClr val="000000"/>
              </a:solidFill>
              <a:latin typeface="Times New Roman"/>
              <a:ea typeface="Times New Roman"/>
              <a:cs typeface="Times New Roman"/>
              <a:sym typeface="Times New Roman"/>
            </a:endParaRPr>
          </a:p>
          <a:p>
            <a:pPr indent="-308264" lvl="0" marL="457200" rtl="0" algn="l">
              <a:spcBef>
                <a:spcPts val="1200"/>
              </a:spcBef>
              <a:spcAft>
                <a:spcPts val="0"/>
              </a:spcAft>
              <a:buClr>
                <a:srgbClr val="000000"/>
              </a:buClr>
              <a:buSzPct val="100000"/>
              <a:buFont typeface="Times New Roman"/>
              <a:buChar char="●"/>
            </a:pPr>
            <a:r>
              <a:rPr b="1" lang="en" sz="5018">
                <a:solidFill>
                  <a:srgbClr val="000000"/>
                </a:solidFill>
                <a:latin typeface="Times New Roman"/>
                <a:ea typeface="Times New Roman"/>
                <a:cs typeface="Times New Roman"/>
                <a:sym typeface="Times New Roman"/>
              </a:rPr>
              <a:t>MOBILENET:</a:t>
            </a:r>
            <a:r>
              <a:rPr lang="en" sz="5018">
                <a:solidFill>
                  <a:srgbClr val="000000"/>
                </a:solidFill>
                <a:latin typeface="Times New Roman"/>
                <a:ea typeface="Times New Roman"/>
                <a:cs typeface="Times New Roman"/>
                <a:sym typeface="Times New Roman"/>
              </a:rPr>
              <a:t> Mobilenet is a model which does the same convolution as done by CNN to filter images. It uses the idea of Depth convolution and point convolution which is different from the normal convolution as done by normal CNNs. This increases the efficiency of CNN to predict images and hence they can be able to compete in the mobile systems as well.</a:t>
            </a:r>
            <a:endParaRPr sz="5018">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5018">
              <a:solidFill>
                <a:srgbClr val="000000"/>
              </a:solidFill>
              <a:latin typeface="Times New Roman"/>
              <a:ea typeface="Times New Roman"/>
              <a:cs typeface="Times New Roman"/>
              <a:sym typeface="Times New Roman"/>
            </a:endParaRPr>
          </a:p>
          <a:p>
            <a:pPr indent="-308264" lvl="0" marL="457200" rtl="0" algn="l">
              <a:spcBef>
                <a:spcPts val="1200"/>
              </a:spcBef>
              <a:spcAft>
                <a:spcPts val="0"/>
              </a:spcAft>
              <a:buClr>
                <a:srgbClr val="000000"/>
              </a:buClr>
              <a:buSzPct val="100000"/>
              <a:buFont typeface="Times New Roman"/>
              <a:buChar char="●"/>
            </a:pPr>
            <a:r>
              <a:rPr b="1" lang="en" sz="5018">
                <a:solidFill>
                  <a:srgbClr val="000000"/>
                </a:solidFill>
                <a:latin typeface="Times New Roman"/>
                <a:ea typeface="Times New Roman"/>
                <a:cs typeface="Times New Roman"/>
                <a:sym typeface="Times New Roman"/>
              </a:rPr>
              <a:t>VGG-16:</a:t>
            </a:r>
            <a:r>
              <a:rPr lang="en" sz="5018">
                <a:solidFill>
                  <a:srgbClr val="000000"/>
                </a:solidFill>
                <a:latin typeface="Times New Roman"/>
                <a:ea typeface="Times New Roman"/>
                <a:cs typeface="Times New Roman"/>
                <a:sym typeface="Times New Roman"/>
              </a:rPr>
              <a:t> </a:t>
            </a:r>
            <a:r>
              <a:rPr lang="en" sz="5018">
                <a:solidFill>
                  <a:srgbClr val="292929"/>
                </a:solidFill>
                <a:latin typeface="Times New Roman"/>
                <a:ea typeface="Times New Roman"/>
                <a:cs typeface="Times New Roman"/>
                <a:sym typeface="Times New Roman"/>
              </a:rPr>
              <a:t>A convolutional neural network is also known as a ConvNet, which is a kind of artificial neural network. A convolutional neural network has an input layer, an output layer, and various hidden layers. VGG16 is a type of CNN (Convolutional Neural Network) that is considered to be one of the best computer vision models to date.</a:t>
            </a:r>
            <a:endParaRPr sz="5018">
              <a:solidFill>
                <a:srgbClr val="292929"/>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latin typeface="Times New Roman"/>
              <a:ea typeface="Times New Roman"/>
              <a:cs typeface="Times New Roman"/>
              <a:sym typeface="Times New Roman"/>
            </a:endParaRPr>
          </a:p>
        </p:txBody>
      </p:sp>
      <p:sp>
        <p:nvSpPr>
          <p:cNvPr id="244" name="Google Shape;244;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3827400" y="247300"/>
            <a:ext cx="1289100" cy="6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Result</a:t>
            </a:r>
            <a:endParaRPr b="1" u="sng">
              <a:solidFill>
                <a:srgbClr val="000000"/>
              </a:solidFill>
              <a:latin typeface="Times New Roman"/>
              <a:ea typeface="Times New Roman"/>
              <a:cs typeface="Times New Roman"/>
              <a:sym typeface="Times New Roman"/>
            </a:endParaRPr>
          </a:p>
        </p:txBody>
      </p:sp>
      <p:sp>
        <p:nvSpPr>
          <p:cNvPr id="250" name="Google Shape;250;p29"/>
          <p:cNvSpPr txBox="1"/>
          <p:nvPr>
            <p:ph idx="1" type="body"/>
          </p:nvPr>
        </p:nvSpPr>
        <p:spPr>
          <a:xfrm>
            <a:off x="503725" y="910900"/>
            <a:ext cx="8125500" cy="39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It is noticeable that </a:t>
            </a:r>
            <a:r>
              <a:rPr lang="en" sz="1200">
                <a:solidFill>
                  <a:srgbClr val="000000"/>
                </a:solidFill>
                <a:latin typeface="Times New Roman"/>
                <a:ea typeface="Times New Roman"/>
                <a:cs typeface="Times New Roman"/>
                <a:sym typeface="Times New Roman"/>
              </a:rPr>
              <a:t>CNN, MOBILENET and VGG-16 are able to detect that the lung is cancerous or non-cancerous properly.</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But according to the scores it is clear that MOBILENET and VGG-16 is better accurate in terms of detection and their score is more higher than normal convolutional neural network.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251" name="Google Shape;251;p29"/>
          <p:cNvPicPr preferRelativeResize="0"/>
          <p:nvPr/>
        </p:nvPicPr>
        <p:blipFill>
          <a:blip r:embed="rId3">
            <a:alphaModFix/>
          </a:blip>
          <a:stretch>
            <a:fillRect/>
          </a:stretch>
        </p:blipFill>
        <p:spPr>
          <a:xfrm>
            <a:off x="706400" y="2078600"/>
            <a:ext cx="3001175" cy="2470475"/>
          </a:xfrm>
          <a:prstGeom prst="rect">
            <a:avLst/>
          </a:prstGeom>
          <a:noFill/>
          <a:ln>
            <a:noFill/>
          </a:ln>
        </p:spPr>
      </p:pic>
      <p:pic>
        <p:nvPicPr>
          <p:cNvPr id="252" name="Google Shape;252;p29"/>
          <p:cNvPicPr preferRelativeResize="0"/>
          <p:nvPr/>
        </p:nvPicPr>
        <p:blipFill>
          <a:blip r:embed="rId4">
            <a:alphaModFix/>
          </a:blip>
          <a:stretch>
            <a:fillRect/>
          </a:stretch>
        </p:blipFill>
        <p:spPr>
          <a:xfrm>
            <a:off x="4032500" y="2599463"/>
            <a:ext cx="4596725" cy="1428750"/>
          </a:xfrm>
          <a:prstGeom prst="rect">
            <a:avLst/>
          </a:prstGeom>
          <a:noFill/>
          <a:ln>
            <a:noFill/>
          </a:ln>
        </p:spPr>
      </p:pic>
      <p:sp>
        <p:nvSpPr>
          <p:cNvPr id="253" name="Google Shape;253;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0"/>
          <p:cNvPicPr preferRelativeResize="0"/>
          <p:nvPr/>
        </p:nvPicPr>
        <p:blipFill>
          <a:blip r:embed="rId3">
            <a:alphaModFix/>
          </a:blip>
          <a:stretch>
            <a:fillRect/>
          </a:stretch>
        </p:blipFill>
        <p:spPr>
          <a:xfrm>
            <a:off x="2290763" y="1358650"/>
            <a:ext cx="4562475"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340050" y="285900"/>
            <a:ext cx="24639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Lung Cancer</a:t>
            </a:r>
            <a:endParaRPr b="1" u="sng">
              <a:solidFill>
                <a:srgbClr val="000000"/>
              </a:solidFill>
              <a:latin typeface="Times New Roman"/>
              <a:ea typeface="Times New Roman"/>
              <a:cs typeface="Times New Roman"/>
              <a:sym typeface="Times New Roman"/>
            </a:endParaRPr>
          </a:p>
        </p:txBody>
      </p:sp>
      <p:sp>
        <p:nvSpPr>
          <p:cNvPr id="138" name="Google Shape;138;p14"/>
          <p:cNvSpPr txBox="1"/>
          <p:nvPr>
            <p:ph idx="1" type="body"/>
          </p:nvPr>
        </p:nvSpPr>
        <p:spPr>
          <a:xfrm>
            <a:off x="819150" y="1268025"/>
            <a:ext cx="7505700" cy="31707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Cancer is a disease in which cells in the body grow out of control. When cancer starts in the lungs, it is called lung cancer.</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lnSpc>
                <a:spcPct val="9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Lung cancer may spread to other organs in the body. Cancer from other organs also may spread to the lungs. When cancer cells spread from one organ to another, they are called metastases.</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lnSpc>
                <a:spcPct val="9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There are two types of lung cancer:</a:t>
            </a:r>
            <a:endParaRPr sz="12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200">
                <a:latin typeface="Times New Roman"/>
                <a:ea typeface="Times New Roman"/>
                <a:cs typeface="Times New Roman"/>
                <a:sym typeface="Times New Roman"/>
              </a:rPr>
              <a:t>	1. Small Cell</a:t>
            </a:r>
            <a:endParaRPr sz="12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200">
                <a:latin typeface="Times New Roman"/>
                <a:ea typeface="Times New Roman"/>
                <a:cs typeface="Times New Roman"/>
                <a:sym typeface="Times New Roman"/>
              </a:rPr>
              <a:t>	2. Non-Small Ce</a:t>
            </a:r>
            <a:r>
              <a:rPr lang="en" sz="1200">
                <a:latin typeface="Times New Roman"/>
                <a:ea typeface="Times New Roman"/>
                <a:cs typeface="Times New Roman"/>
                <a:sym typeface="Times New Roman"/>
              </a:rPr>
              <a:t>ll</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a:p>
        </p:txBody>
      </p:sp>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2018100" y="334150"/>
            <a:ext cx="5107800" cy="6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Methodology &amp; Architecture</a:t>
            </a:r>
            <a:endParaRPr b="1" u="sng">
              <a:solidFill>
                <a:srgbClr val="000000"/>
              </a:solidFill>
              <a:latin typeface="Times New Roman"/>
              <a:ea typeface="Times New Roman"/>
              <a:cs typeface="Times New Roman"/>
              <a:sym typeface="Times New Roman"/>
            </a:endParaRPr>
          </a:p>
        </p:txBody>
      </p:sp>
      <p:sp>
        <p:nvSpPr>
          <p:cNvPr id="145" name="Google Shape;145;p15"/>
          <p:cNvSpPr txBox="1"/>
          <p:nvPr>
            <p:ph idx="1" type="body"/>
          </p:nvPr>
        </p:nvSpPr>
        <p:spPr>
          <a:xfrm>
            <a:off x="819150" y="1026850"/>
            <a:ext cx="7505700" cy="1466700"/>
          </a:xfrm>
          <a:prstGeom prst="rect">
            <a:avLst/>
          </a:prstGeom>
        </p:spPr>
        <p:txBody>
          <a:bodyPr anchorCtr="0" anchor="t" bIns="91425" lIns="91425" spcFirstLastPara="1" rIns="91425" wrap="square" tIns="91425">
            <a:normAutofit lnSpcReduction="20000"/>
          </a:bodyPr>
          <a:lstStyle/>
          <a:p>
            <a:pPr indent="0" lvl="0" marL="0" rtl="0" algn="l">
              <a:lnSpc>
                <a:spcPct val="108000"/>
              </a:lnSpc>
              <a:spcBef>
                <a:spcPts val="1200"/>
              </a:spcBef>
              <a:spcAft>
                <a:spcPts val="0"/>
              </a:spcAft>
              <a:buNone/>
            </a:pPr>
            <a:r>
              <a:rPr lang="en" sz="1200">
                <a:solidFill>
                  <a:srgbClr val="000000"/>
                </a:solidFill>
                <a:latin typeface="Times New Roman"/>
                <a:ea typeface="Times New Roman"/>
                <a:cs typeface="Times New Roman"/>
                <a:sym typeface="Times New Roman"/>
              </a:rPr>
              <a:t>At first CT scan images are taken as dataset and the dataset contains three types of lung cancer images adenocarcinoma, large cell carcinoma, squamous cell carcinoma and non-cancerous lung images. For image pre-processing histogram equalization operation is performed on the dataset to get the clear images and thresholding segmentation operation is performed to get segmented images with proper outline. Thereafter CNN,MOBILENET,VGG-16 three deep learning model is trained and at last It will be checked which model is better in terms of detection and accuracy and based on that a scoreline will be given to each model.</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200">
              <a:latin typeface="Times New Roman"/>
              <a:ea typeface="Times New Roman"/>
              <a:cs typeface="Times New Roman"/>
              <a:sym typeface="Times New Roman"/>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15"/>
          <p:cNvPicPr preferRelativeResize="0"/>
          <p:nvPr/>
        </p:nvPicPr>
        <p:blipFill>
          <a:blip r:embed="rId3">
            <a:alphaModFix/>
          </a:blip>
          <a:stretch>
            <a:fillRect/>
          </a:stretch>
        </p:blipFill>
        <p:spPr>
          <a:xfrm>
            <a:off x="2289750" y="2144150"/>
            <a:ext cx="4564498" cy="234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012000" y="372750"/>
            <a:ext cx="3120000" cy="6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292929"/>
                </a:solidFill>
                <a:latin typeface="Times New Roman"/>
                <a:ea typeface="Times New Roman"/>
                <a:cs typeface="Times New Roman"/>
                <a:sym typeface="Times New Roman"/>
              </a:rPr>
              <a:t>Image Processing</a:t>
            </a:r>
            <a:endParaRPr b="1" u="sng">
              <a:solidFill>
                <a:srgbClr val="292929"/>
              </a:solidFill>
              <a:latin typeface="Times New Roman"/>
              <a:ea typeface="Times New Roman"/>
              <a:cs typeface="Times New Roman"/>
              <a:sym typeface="Times New Roman"/>
            </a:endParaRPr>
          </a:p>
        </p:txBody>
      </p:sp>
      <p:sp>
        <p:nvSpPr>
          <p:cNvPr id="153" name="Google Shape;153;p16"/>
          <p:cNvSpPr txBox="1"/>
          <p:nvPr>
            <p:ph idx="1" type="body"/>
          </p:nvPr>
        </p:nvSpPr>
        <p:spPr>
          <a:xfrm>
            <a:off x="819150" y="1393475"/>
            <a:ext cx="7505700" cy="3045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An Image is nothing but a 2-D Matrix. Image is defined by the function of x and y.</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Image processing is the use of computer algorithms to manipulate digital images in order to enhance their quality or extract useful information from them. Practically, image processing can involve a wide range of applications.</a:t>
            </a:r>
            <a:endParaRPr sz="1200">
              <a:latin typeface="Times New Roman"/>
              <a:ea typeface="Times New Roman"/>
              <a:cs typeface="Times New Roman"/>
              <a:sym typeface="Times New Roman"/>
            </a:endParaRPr>
          </a:p>
        </p:txBody>
      </p:sp>
      <p:sp>
        <p:nvSpPr>
          <p:cNvPr id="154" name="Google Shape;154;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16"/>
          <p:cNvPicPr preferRelativeResize="0"/>
          <p:nvPr/>
        </p:nvPicPr>
        <p:blipFill>
          <a:blip r:embed="rId3">
            <a:alphaModFix/>
          </a:blip>
          <a:stretch>
            <a:fillRect/>
          </a:stretch>
        </p:blipFill>
        <p:spPr>
          <a:xfrm>
            <a:off x="2743300" y="1866325"/>
            <a:ext cx="3657400" cy="15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515050" y="353450"/>
            <a:ext cx="4113900" cy="5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Image Processing Steps</a:t>
            </a:r>
            <a:r>
              <a:rPr lang="en"/>
              <a:t> </a:t>
            </a:r>
            <a:endParaRPr/>
          </a:p>
        </p:txBody>
      </p:sp>
      <p:sp>
        <p:nvSpPr>
          <p:cNvPr id="161" name="Google Shape;161;p17"/>
          <p:cNvSpPr txBox="1"/>
          <p:nvPr>
            <p:ph idx="1" type="body"/>
          </p:nvPr>
        </p:nvSpPr>
        <p:spPr>
          <a:xfrm>
            <a:off x="364500" y="1509275"/>
            <a:ext cx="8415000" cy="2554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Image enhancement:</a:t>
            </a:r>
            <a:r>
              <a:rPr lang="en" sz="1200">
                <a:latin typeface="Times New Roman"/>
                <a:ea typeface="Times New Roman"/>
                <a:cs typeface="Times New Roman"/>
                <a:sym typeface="Times New Roman"/>
              </a:rPr>
              <a:t> This involves adjusting the brightness, contrast, and color balance of an image to make it more visually appealing or to highlight certain features.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Image restoration:</a:t>
            </a:r>
            <a:r>
              <a:rPr lang="en" sz="1200">
                <a:latin typeface="Times New Roman"/>
                <a:ea typeface="Times New Roman"/>
                <a:cs typeface="Times New Roman"/>
                <a:sym typeface="Times New Roman"/>
              </a:rPr>
              <a:t> This involves removing noise, blurring, or other artifacts from an image to improve its quality.</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Image segmentation:</a:t>
            </a:r>
            <a:r>
              <a:rPr lang="en" sz="1200">
                <a:latin typeface="Times New Roman"/>
                <a:ea typeface="Times New Roman"/>
                <a:cs typeface="Times New Roman"/>
                <a:sym typeface="Times New Roman"/>
              </a:rPr>
              <a:t> This involves dividing an image into different regions or objects based on their properties, such as color, texture, or shape.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Object recognition:</a:t>
            </a:r>
            <a:r>
              <a:rPr lang="en" sz="1200">
                <a:latin typeface="Times New Roman"/>
                <a:ea typeface="Times New Roman"/>
                <a:cs typeface="Times New Roman"/>
                <a:sym typeface="Times New Roman"/>
              </a:rPr>
              <a:t> This involves identifying objects in an image and classifying them based on their characteristics.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Image compression:</a:t>
            </a:r>
            <a:r>
              <a:rPr lang="en" sz="1200">
                <a:latin typeface="Times New Roman"/>
                <a:ea typeface="Times New Roman"/>
                <a:cs typeface="Times New Roman"/>
                <a:sym typeface="Times New Roman"/>
              </a:rPr>
              <a:t> This involves reducing the size of an image while maintaining its visual quality, in order to save storage space or transmit it more efficiently over a network.</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Medical imaging:</a:t>
            </a:r>
            <a:r>
              <a:rPr lang="en" sz="1200">
                <a:latin typeface="Times New Roman"/>
                <a:ea typeface="Times New Roman"/>
                <a:cs typeface="Times New Roman"/>
                <a:sym typeface="Times New Roman"/>
              </a:rPr>
              <a:t> This involves processing images from medical devices such as X-rays, MRI scans, or CT scans to help diagnose and treat medical conditions.</a:t>
            </a:r>
            <a:endParaRPr sz="1200">
              <a:latin typeface="Times New Roman"/>
              <a:ea typeface="Times New Roman"/>
              <a:cs typeface="Times New Roman"/>
              <a:sym typeface="Times New Roman"/>
            </a:endParaRPr>
          </a:p>
        </p:txBody>
      </p:sp>
      <p:sp>
        <p:nvSpPr>
          <p:cNvPr id="162" name="Google Shape;162;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2495700" y="285900"/>
            <a:ext cx="4152600" cy="60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Histogram Equalization</a:t>
            </a:r>
            <a:endParaRPr b="1" u="sng">
              <a:solidFill>
                <a:srgbClr val="000000"/>
              </a:solidFill>
              <a:latin typeface="Times New Roman"/>
              <a:ea typeface="Times New Roman"/>
              <a:cs typeface="Times New Roman"/>
              <a:sym typeface="Times New Roman"/>
            </a:endParaRPr>
          </a:p>
        </p:txBody>
      </p:sp>
      <p:sp>
        <p:nvSpPr>
          <p:cNvPr id="168" name="Google Shape;168;p18"/>
          <p:cNvSpPr txBox="1"/>
          <p:nvPr>
            <p:ph idx="1" type="body"/>
          </p:nvPr>
        </p:nvSpPr>
        <p:spPr>
          <a:xfrm>
            <a:off x="407225" y="1060075"/>
            <a:ext cx="4776900" cy="3483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Histogram equalization is a technique of image enhancement.This is used in digital image processing to adjust the contrast of an image.</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Especially when the image is represented by a narrow range of intensity values then It works by redistributing the pixel values of an image so that the intensity values are spread out over a wider range, resulting in a more balanced distribution of pixel values.</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As we need to analyze the distribution of pixel intensities in an image, the CDF is an important tool to get this done.</a:t>
            </a:r>
            <a:endParaRPr sz="1200">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latin typeface="Times New Roman"/>
              <a:ea typeface="Times New Roman"/>
              <a:cs typeface="Times New Roman"/>
              <a:sym typeface="Times New Roman"/>
            </a:endParaRPr>
          </a:p>
        </p:txBody>
      </p:sp>
      <p:sp>
        <p:nvSpPr>
          <p:cNvPr id="169" name="Google Shape;169;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18"/>
          <p:cNvPicPr preferRelativeResize="0"/>
          <p:nvPr/>
        </p:nvPicPr>
        <p:blipFill>
          <a:blip r:embed="rId3">
            <a:alphaModFix/>
          </a:blip>
          <a:stretch>
            <a:fillRect/>
          </a:stretch>
        </p:blipFill>
        <p:spPr>
          <a:xfrm>
            <a:off x="5270875" y="1561963"/>
            <a:ext cx="3392625" cy="201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234000" y="353450"/>
            <a:ext cx="26760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Segmentation</a:t>
            </a:r>
            <a:endParaRPr b="1" u="sng">
              <a:solidFill>
                <a:srgbClr val="000000"/>
              </a:solidFill>
              <a:latin typeface="Times New Roman"/>
              <a:ea typeface="Times New Roman"/>
              <a:cs typeface="Times New Roman"/>
              <a:sym typeface="Times New Roman"/>
            </a:endParaRPr>
          </a:p>
        </p:txBody>
      </p:sp>
      <p:sp>
        <p:nvSpPr>
          <p:cNvPr id="176" name="Google Shape;176;p19"/>
          <p:cNvSpPr txBox="1"/>
          <p:nvPr>
            <p:ph idx="1" type="body"/>
          </p:nvPr>
        </p:nvSpPr>
        <p:spPr>
          <a:xfrm>
            <a:off x="819150" y="1258375"/>
            <a:ext cx="7505700" cy="3180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318">
                <a:latin typeface="Times New Roman"/>
                <a:ea typeface="Times New Roman"/>
                <a:cs typeface="Times New Roman"/>
                <a:sym typeface="Times New Roman"/>
              </a:rPr>
              <a:t>Segmentation refers to the process of dividing or breaking down something into smaller parts or segments. The term is used in various fields such as marketing, computer science, and biology, among others.</a:t>
            </a:r>
            <a:endParaRPr sz="2318">
              <a:latin typeface="Times New Roman"/>
              <a:ea typeface="Times New Roman"/>
              <a:cs typeface="Times New Roman"/>
              <a:sym typeface="Times New Roman"/>
            </a:endParaRPr>
          </a:p>
          <a:p>
            <a:pPr indent="0" lvl="0" marL="0" rtl="0" algn="l">
              <a:spcBef>
                <a:spcPts val="1200"/>
              </a:spcBef>
              <a:spcAft>
                <a:spcPts val="0"/>
              </a:spcAft>
              <a:buNone/>
            </a:pPr>
            <a:r>
              <a:t/>
            </a:r>
            <a:endParaRPr sz="2318">
              <a:latin typeface="Times New Roman"/>
              <a:ea typeface="Times New Roman"/>
              <a:cs typeface="Times New Roman"/>
              <a:sym typeface="Times New Roman"/>
            </a:endParaRPr>
          </a:p>
          <a:p>
            <a:pPr indent="0" lvl="0" marL="0" rtl="0" algn="l">
              <a:spcBef>
                <a:spcPts val="1200"/>
              </a:spcBef>
              <a:spcAft>
                <a:spcPts val="0"/>
              </a:spcAft>
              <a:buNone/>
            </a:pPr>
            <a:r>
              <a:rPr lang="en" sz="2318">
                <a:latin typeface="Times New Roman"/>
                <a:ea typeface="Times New Roman"/>
                <a:cs typeface="Times New Roman"/>
                <a:sym typeface="Times New Roman"/>
              </a:rPr>
              <a:t>In image processing, segmentation refers to the process of dividing an image into multiple segments or regions, with the goal of identifying and separating objects or areas of interest. </a:t>
            </a:r>
            <a:endParaRPr sz="2318">
              <a:latin typeface="Times New Roman"/>
              <a:ea typeface="Times New Roman"/>
              <a:cs typeface="Times New Roman"/>
              <a:sym typeface="Times New Roman"/>
            </a:endParaRPr>
          </a:p>
          <a:p>
            <a:pPr indent="0" lvl="0" marL="0" rtl="0" algn="l">
              <a:spcBef>
                <a:spcPts val="1200"/>
              </a:spcBef>
              <a:spcAft>
                <a:spcPts val="0"/>
              </a:spcAft>
              <a:buNone/>
            </a:pPr>
            <a:r>
              <a:t/>
            </a:r>
            <a:endParaRPr sz="2318">
              <a:latin typeface="Times New Roman"/>
              <a:ea typeface="Times New Roman"/>
              <a:cs typeface="Times New Roman"/>
              <a:sym typeface="Times New Roman"/>
            </a:endParaRPr>
          </a:p>
          <a:p>
            <a:pPr indent="0" lvl="0" marL="0" rtl="0" algn="l">
              <a:spcBef>
                <a:spcPts val="1200"/>
              </a:spcBef>
              <a:spcAft>
                <a:spcPts val="0"/>
              </a:spcAft>
              <a:buNone/>
            </a:pPr>
            <a:r>
              <a:rPr lang="en" sz="2318">
                <a:latin typeface="Times New Roman"/>
                <a:ea typeface="Times New Roman"/>
                <a:cs typeface="Times New Roman"/>
                <a:sym typeface="Times New Roman"/>
              </a:rPr>
              <a:t>The segmentation process is often used as a pre-processing step in various computer vision applications, such as object detection, tracking, and image analysis.</a:t>
            </a:r>
            <a:endParaRPr sz="2318">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7" name="Google Shape;177;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796550" y="247300"/>
            <a:ext cx="5550900" cy="6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How segmentation is used in ML</a:t>
            </a:r>
            <a:endParaRPr b="1" u="sng">
              <a:solidFill>
                <a:srgbClr val="000000"/>
              </a:solidFill>
              <a:latin typeface="Times New Roman"/>
              <a:ea typeface="Times New Roman"/>
              <a:cs typeface="Times New Roman"/>
              <a:sym typeface="Times New Roman"/>
            </a:endParaRPr>
          </a:p>
        </p:txBody>
      </p:sp>
      <p:sp>
        <p:nvSpPr>
          <p:cNvPr id="183" name="Google Shape;183;p20"/>
          <p:cNvSpPr txBox="1"/>
          <p:nvPr>
            <p:ph idx="1" type="body"/>
          </p:nvPr>
        </p:nvSpPr>
        <p:spPr>
          <a:xfrm>
            <a:off x="388650" y="1007475"/>
            <a:ext cx="8366700" cy="381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latin typeface="Times New Roman"/>
                <a:ea typeface="Times New Roman"/>
                <a:cs typeface="Times New Roman"/>
                <a:sym typeface="Times New Roman"/>
              </a:rPr>
              <a:t>Segmentation is used in machine learning (ML) to divide an image or dataset into meaningful and distinctive parts or segments, with the goal of improving performance and accuracy in various applications, such as image classification, object detection, and semantic segmentation.</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In image classification, segmentation can be used to identify and separate objects or regions of interest within an image, and to extract features from these regions. </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In object detection, segmentation can be used to generate candidate regions or proposals for object detection, and to classify these regions using ML algorithms. </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In semantic segmentation, segmentation can be used to classify each pixel in an image according to its semantic meaning, such as object class or scene category.</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200">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latin typeface="Times New Roman"/>
              <a:ea typeface="Times New Roman"/>
              <a:cs typeface="Times New Roman"/>
              <a:sym typeface="Times New Roman"/>
            </a:endParaRPr>
          </a:p>
        </p:txBody>
      </p:sp>
      <p:sp>
        <p:nvSpPr>
          <p:cNvPr id="184" name="Google Shape;184;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399250" y="237650"/>
            <a:ext cx="43455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latin typeface="Times New Roman"/>
                <a:ea typeface="Times New Roman"/>
                <a:cs typeface="Times New Roman"/>
                <a:sym typeface="Times New Roman"/>
              </a:rPr>
              <a:t>Threshold Segmentation</a:t>
            </a:r>
            <a:endParaRPr b="1" u="sng">
              <a:solidFill>
                <a:srgbClr val="000000"/>
              </a:solidFill>
              <a:latin typeface="Times New Roman"/>
              <a:ea typeface="Times New Roman"/>
              <a:cs typeface="Times New Roman"/>
              <a:sym typeface="Times New Roman"/>
            </a:endParaRPr>
          </a:p>
        </p:txBody>
      </p:sp>
      <p:sp>
        <p:nvSpPr>
          <p:cNvPr id="190" name="Google Shape;190;p21"/>
          <p:cNvSpPr txBox="1"/>
          <p:nvPr>
            <p:ph idx="1" type="body"/>
          </p:nvPr>
        </p:nvSpPr>
        <p:spPr>
          <a:xfrm>
            <a:off x="310725" y="910850"/>
            <a:ext cx="8540400" cy="40050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Thresholding segmentation is a technique used in image processing and computer vision to separate objects or regions of an image based on the intensity values of pixels. </a:t>
            </a:r>
            <a:endParaRPr sz="1210">
              <a:latin typeface="Times New Roman"/>
              <a:ea typeface="Times New Roman"/>
              <a:cs typeface="Times New Roman"/>
              <a:sym typeface="Times New Roman"/>
            </a:endParaRPr>
          </a:p>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The process involves setting a threshold value that separates the pixels into two categories - foreground and background.</a:t>
            </a:r>
            <a:endParaRPr sz="1210">
              <a:latin typeface="Times New Roman"/>
              <a:ea typeface="Times New Roman"/>
              <a:cs typeface="Times New Roman"/>
              <a:sym typeface="Times New Roman"/>
            </a:endParaRPr>
          </a:p>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Pixels with intensities above the threshold value are considered part of the foreground, while pixels with intensities below the threshold value are considered part of the background.</a:t>
            </a:r>
            <a:endParaRPr sz="1210">
              <a:latin typeface="Times New Roman"/>
              <a:ea typeface="Times New Roman"/>
              <a:cs typeface="Times New Roman"/>
              <a:sym typeface="Times New Roman"/>
            </a:endParaRPr>
          </a:p>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The threshold value can be set manually based on domain knowledge or it can be automatically determined using various techniques, such as Otsu's method or adaptive thresholding. </a:t>
            </a:r>
            <a:endParaRPr sz="1210">
              <a:latin typeface="Times New Roman"/>
              <a:ea typeface="Times New Roman"/>
              <a:cs typeface="Times New Roman"/>
              <a:sym typeface="Times New Roman"/>
            </a:endParaRPr>
          </a:p>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Thresholding segmentation is a simple yet effective technique for separating objects or regions of an image based on intensity values, and it can be used in various applications such as object recognition, image segmentation, and optical character recognition (OCR).</a:t>
            </a:r>
            <a:endParaRPr sz="1210">
              <a:latin typeface="Times New Roman"/>
              <a:ea typeface="Times New Roman"/>
              <a:cs typeface="Times New Roman"/>
              <a:sym typeface="Times New Roman"/>
            </a:endParaRPr>
          </a:p>
          <a:p>
            <a:pPr indent="-305435" lvl="0" marL="457200" rtl="0" algn="l">
              <a:lnSpc>
                <a:spcPct val="95000"/>
              </a:lnSpc>
              <a:spcBef>
                <a:spcPts val="0"/>
              </a:spcBef>
              <a:spcAft>
                <a:spcPts val="0"/>
              </a:spcAft>
              <a:buSzPts val="1210"/>
              <a:buFont typeface="Times New Roman"/>
              <a:buChar char="●"/>
            </a:pPr>
            <a:r>
              <a:rPr lang="en" sz="1210">
                <a:latin typeface="Times New Roman"/>
                <a:ea typeface="Times New Roman"/>
                <a:cs typeface="Times New Roman"/>
                <a:sym typeface="Times New Roman"/>
              </a:rPr>
              <a:t> However, it may not be effective in cases where the intensity values of objects and background are not well separated, or when the image contains significant variations in lighting or contrast.</a:t>
            </a:r>
            <a:endParaRPr sz="121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210">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2399250" y="3188375"/>
            <a:ext cx="4345500" cy="1665850"/>
          </a:xfrm>
          <a:prstGeom prst="rect">
            <a:avLst/>
          </a:prstGeom>
          <a:noFill/>
          <a:ln>
            <a:noFill/>
          </a:ln>
        </p:spPr>
      </p:pic>
      <p:sp>
        <p:nvSpPr>
          <p:cNvPr id="192" name="Google Shape;192;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