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73" r:id="rId3"/>
    <p:sldId id="274" r:id="rId4"/>
    <p:sldId id="275" r:id="rId5"/>
    <p:sldId id="284" r:id="rId6"/>
    <p:sldId id="272" r:id="rId7"/>
    <p:sldId id="285" r:id="rId8"/>
    <p:sldId id="276" r:id="rId9"/>
    <p:sldId id="286" r:id="rId10"/>
    <p:sldId id="256" r:id="rId11"/>
    <p:sldId id="257" r:id="rId12"/>
    <p:sldId id="265" r:id="rId13"/>
    <p:sldId id="258" r:id="rId14"/>
    <p:sldId id="260" r:id="rId15"/>
    <p:sldId id="262" r:id="rId16"/>
    <p:sldId id="263" r:id="rId17"/>
    <p:sldId id="261" r:id="rId18"/>
    <p:sldId id="264" r:id="rId19"/>
    <p:sldId id="266" r:id="rId20"/>
    <p:sldId id="267" r:id="rId21"/>
    <p:sldId id="268" r:id="rId22"/>
    <p:sldId id="269" r:id="rId23"/>
    <p:sldId id="270" r:id="rId24"/>
    <p:sldId id="271" r:id="rId25"/>
    <p:sldId id="279" r:id="rId26"/>
    <p:sldId id="280" r:id="rId27"/>
    <p:sldId id="281"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94660"/>
  </p:normalViewPr>
  <p:slideViewPr>
    <p:cSldViewPr snapToGrid="0" showGuides="1">
      <p:cViewPr varScale="1">
        <p:scale>
          <a:sx n="63" d="100"/>
          <a:sy n="63" d="100"/>
        </p:scale>
        <p:origin x="6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7CAC3C2-C900-4503-99F4-11258D6B9645}"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4214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7CAC3C2-C900-4503-99F4-11258D6B9645}"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335969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7CAC3C2-C900-4503-99F4-11258D6B9645}"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385962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7CAC3C2-C900-4503-99F4-11258D6B9645}"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74160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CAC3C2-C900-4503-99F4-11258D6B9645}" type="datetimeFigureOut">
              <a:rPr lang="en-IN" smtClean="0"/>
              <a:t>15-07-2022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1681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7CAC3C2-C900-4503-99F4-11258D6B9645}" type="datetimeFigureOut">
              <a:rPr lang="en-IN" smtClean="0"/>
              <a:t>15-07-2022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141224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7CAC3C2-C900-4503-99F4-11258D6B9645}" type="datetimeFigureOut">
              <a:rPr lang="en-IN" smtClean="0"/>
              <a:t>15-07-2022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351435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7CAC3C2-C900-4503-99F4-11258D6B9645}" type="datetimeFigureOut">
              <a:rPr lang="en-IN" smtClean="0"/>
              <a:t>15-07-2022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379130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AC3C2-C900-4503-99F4-11258D6B9645}" type="datetimeFigureOut">
              <a:rPr lang="en-IN" smtClean="0"/>
              <a:t>15-07-2022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138471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AC3C2-C900-4503-99F4-11258D6B9645}" type="datetimeFigureOut">
              <a:rPr lang="en-IN" smtClean="0"/>
              <a:t>15-07-2022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353448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AC3C2-C900-4503-99F4-11258D6B9645}" type="datetimeFigureOut">
              <a:rPr lang="en-IN" smtClean="0"/>
              <a:t>15-07-2022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0544F-8AAF-44FA-A28D-A5723CF60795}" type="slidenum">
              <a:rPr lang="en-IN" smtClean="0"/>
              <a:t>‹#›</a:t>
            </a:fld>
            <a:endParaRPr lang="en-IN"/>
          </a:p>
        </p:txBody>
      </p:sp>
    </p:spTree>
    <p:extLst>
      <p:ext uri="{BB962C8B-B14F-4D97-AF65-F5344CB8AC3E}">
        <p14:creationId xmlns:p14="http://schemas.microsoft.com/office/powerpoint/2010/main" val="428345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AC3C2-C900-4503-99F4-11258D6B9645}" type="datetimeFigureOut">
              <a:rPr lang="en-IN" smtClean="0"/>
              <a:t>15-07-2022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0544F-8AAF-44FA-A28D-A5723CF60795}" type="slidenum">
              <a:rPr lang="en-IN" smtClean="0"/>
              <a:t>‹#›</a:t>
            </a:fld>
            <a:endParaRPr lang="en-IN"/>
          </a:p>
        </p:txBody>
      </p:sp>
    </p:spTree>
    <p:extLst>
      <p:ext uri="{BB962C8B-B14F-4D97-AF65-F5344CB8AC3E}">
        <p14:creationId xmlns:p14="http://schemas.microsoft.com/office/powerpoint/2010/main" val="253487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rpubs.com/Saikat173/914208"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rpubs.com/Saikat173/911280"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2351" y="2360645"/>
            <a:ext cx="10730204" cy="1569660"/>
          </a:xfrm>
          <a:prstGeom prst="rect">
            <a:avLst/>
          </a:prstGeom>
          <a:noFill/>
        </p:spPr>
        <p:txBody>
          <a:bodyPr wrap="square" rtlCol="0">
            <a:spAutoFit/>
          </a:bodyPr>
          <a:lstStyle/>
          <a:p>
            <a:pPr algn="ctr"/>
            <a:r>
              <a:rPr lang="en-US" sz="3200" dirty="0">
                <a:solidFill>
                  <a:schemeClr val="tx2"/>
                </a:solidFill>
              </a:rPr>
              <a:t>Bank Marketing Effectiveness Prediction </a:t>
            </a:r>
          </a:p>
          <a:p>
            <a:pPr algn="ctr"/>
            <a:r>
              <a:rPr lang="en-US" sz="3200" dirty="0">
                <a:solidFill>
                  <a:schemeClr val="tx2"/>
                </a:solidFill>
              </a:rPr>
              <a:t>by </a:t>
            </a:r>
          </a:p>
          <a:p>
            <a:pPr algn="ctr"/>
            <a:r>
              <a:rPr lang="en-US" sz="3200" dirty="0" err="1">
                <a:solidFill>
                  <a:schemeClr val="tx2"/>
                </a:solidFill>
              </a:rPr>
              <a:t>Saikat</a:t>
            </a:r>
            <a:r>
              <a:rPr lang="en-US" sz="3200" dirty="0">
                <a:solidFill>
                  <a:schemeClr val="tx2"/>
                </a:solidFill>
              </a:rPr>
              <a:t> </a:t>
            </a:r>
            <a:r>
              <a:rPr lang="en-US" sz="3200" dirty="0" err="1">
                <a:solidFill>
                  <a:schemeClr val="tx2"/>
                </a:solidFill>
              </a:rPr>
              <a:t>Kar</a:t>
            </a:r>
            <a:endParaRPr lang="en-IN" sz="3200" dirty="0">
              <a:solidFill>
                <a:schemeClr val="tx2"/>
              </a:solidFill>
            </a:endParaRPr>
          </a:p>
        </p:txBody>
      </p:sp>
    </p:spTree>
    <p:extLst>
      <p:ext uri="{BB962C8B-B14F-4D97-AF65-F5344CB8AC3E}">
        <p14:creationId xmlns:p14="http://schemas.microsoft.com/office/powerpoint/2010/main" val="429243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1690" y="494943"/>
            <a:ext cx="11520196" cy="5747237"/>
          </a:xfrm>
        </p:spPr>
        <p:txBody>
          <a:bodyPr>
            <a:normAutofit/>
          </a:bodyPr>
          <a:lstStyle/>
          <a:p>
            <a:pPr algn="l"/>
            <a:r>
              <a:rPr lang="en-US" sz="2800" u="sng" dirty="0">
                <a:solidFill>
                  <a:schemeClr val="tx2"/>
                </a:solidFill>
              </a:rPr>
              <a:t>Feature Selection</a:t>
            </a:r>
          </a:p>
          <a:p>
            <a:pPr algn="l"/>
            <a:r>
              <a:rPr lang="en-US" sz="2000" dirty="0"/>
              <a:t>Boruta is a </a:t>
            </a:r>
            <a:r>
              <a:rPr lang="en-US" sz="2000" b="1" dirty="0"/>
              <a:t>wrapper approach </a:t>
            </a:r>
            <a:r>
              <a:rPr lang="en-US" sz="2000" dirty="0"/>
              <a:t>of feature selection built around a </a:t>
            </a:r>
            <a:r>
              <a:rPr lang="en-US" sz="2000" b="1" dirty="0"/>
              <a:t>Random Forest Classifier</a:t>
            </a:r>
            <a:r>
              <a:rPr lang="en-US" sz="2000" dirty="0"/>
              <a:t>. </a:t>
            </a:r>
          </a:p>
          <a:p>
            <a:pPr algn="l"/>
            <a:r>
              <a:rPr lang="en-US" sz="2000" dirty="0"/>
              <a:t>This is different and more reasonable to apply here because in PCA , there is needed for Normality assumption and also, it is taking variance into consideration not covariance. Also, same reason for Factor Analysis.  Rather, ICA needed only quantitative variables not qualitative.</a:t>
            </a:r>
          </a:p>
          <a:p>
            <a:pPr algn="l"/>
            <a:r>
              <a:rPr lang="en-US" sz="2000" dirty="0"/>
              <a:t>After performing Boruta, we get the following output:</a:t>
            </a:r>
          </a:p>
          <a:p>
            <a:pPr algn="l"/>
            <a:endParaRPr lang="en-US" sz="2000" dirty="0"/>
          </a:p>
          <a:p>
            <a:pPr algn="l"/>
            <a:endParaRPr lang="en-US" sz="2000" dirty="0"/>
          </a:p>
          <a:p>
            <a:pPr algn="l"/>
            <a:endParaRPr lang="en-US" sz="2000" dirty="0"/>
          </a:p>
          <a:p>
            <a:pPr algn="l"/>
            <a:endParaRPr lang="en-US" sz="2000" dirty="0"/>
          </a:p>
          <a:p>
            <a:pPr algn="l"/>
            <a:r>
              <a:rPr lang="en-US" sz="1800" dirty="0"/>
              <a:t>Red, green boxplots represent Z scores </a:t>
            </a:r>
          </a:p>
          <a:p>
            <a:pPr algn="l"/>
            <a:r>
              <a:rPr lang="en-US" sz="1800" dirty="0"/>
              <a:t>of rejected and confirmed attributes respectively.</a:t>
            </a:r>
          </a:p>
          <a:p>
            <a:pPr algn="l"/>
            <a:r>
              <a:rPr lang="en-US" sz="2000" dirty="0"/>
              <a:t>Here, “default” , “housing”, “loan” </a:t>
            </a:r>
          </a:p>
          <a:p>
            <a:pPr algn="l"/>
            <a:r>
              <a:rPr lang="en-US" sz="2000" dirty="0"/>
              <a:t>are unimportant variables and rest are all important.</a:t>
            </a:r>
          </a:p>
          <a:p>
            <a:pPr algn="l"/>
            <a:endParaRPr lang="en-US" sz="2000" dirty="0"/>
          </a:p>
          <a:p>
            <a:pPr algn="l"/>
            <a:endParaRPr lang="en-IN" sz="2000" dirty="0"/>
          </a:p>
        </p:txBody>
      </p:sp>
      <p:pic>
        <p:nvPicPr>
          <p:cNvPr id="4" name="Picture 3"/>
          <p:cNvPicPr>
            <a:picLocks noChangeAspect="1"/>
          </p:cNvPicPr>
          <p:nvPr/>
        </p:nvPicPr>
        <p:blipFill>
          <a:blip r:embed="rId2"/>
          <a:stretch>
            <a:fillRect/>
          </a:stretch>
        </p:blipFill>
        <p:spPr>
          <a:xfrm>
            <a:off x="597158" y="2890762"/>
            <a:ext cx="6438123" cy="1076475"/>
          </a:xfrm>
          <a:prstGeom prst="rect">
            <a:avLst/>
          </a:prstGeom>
        </p:spPr>
      </p:pic>
      <p:pic>
        <p:nvPicPr>
          <p:cNvPr id="5" name="Picture 4"/>
          <p:cNvPicPr>
            <a:picLocks noChangeAspect="1"/>
          </p:cNvPicPr>
          <p:nvPr/>
        </p:nvPicPr>
        <p:blipFill>
          <a:blip r:embed="rId3"/>
          <a:stretch>
            <a:fillRect/>
          </a:stretch>
        </p:blipFill>
        <p:spPr>
          <a:xfrm>
            <a:off x="5906279" y="2379726"/>
            <a:ext cx="5999582" cy="3703833"/>
          </a:xfrm>
          <a:prstGeom prst="rect">
            <a:avLst/>
          </a:prstGeom>
        </p:spPr>
      </p:pic>
    </p:spTree>
    <p:extLst>
      <p:ext uri="{BB962C8B-B14F-4D97-AF65-F5344CB8AC3E}">
        <p14:creationId xmlns:p14="http://schemas.microsoft.com/office/powerpoint/2010/main" val="57366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1039" y="136783"/>
            <a:ext cx="11842103" cy="6515943"/>
          </a:xfrm>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From plotting the runs vs, the feature importance, we can notice that all the attributes of interest are well above the shadow variables defined for the classifier (blue lines).</a:t>
            </a:r>
          </a:p>
          <a:p>
            <a:r>
              <a:rPr lang="en-US" sz="1800" dirty="0"/>
              <a:t>Hence, given 500 runs, all the attributes are significant.</a:t>
            </a:r>
            <a:endParaRPr lang="en-IN" sz="1800" dirty="0"/>
          </a:p>
          <a:p>
            <a:pPr marL="0" indent="0">
              <a:buNone/>
            </a:pPr>
            <a:endParaRPr lang="en-IN" dirty="0"/>
          </a:p>
        </p:txBody>
      </p:sp>
      <p:pic>
        <p:nvPicPr>
          <p:cNvPr id="10" name="Picture 9"/>
          <p:cNvPicPr>
            <a:picLocks noChangeAspect="1"/>
          </p:cNvPicPr>
          <p:nvPr/>
        </p:nvPicPr>
        <p:blipFill>
          <a:blip r:embed="rId2"/>
          <a:stretch>
            <a:fillRect/>
          </a:stretch>
        </p:blipFill>
        <p:spPr>
          <a:xfrm>
            <a:off x="1679509" y="136783"/>
            <a:ext cx="8369559" cy="4544008"/>
          </a:xfrm>
          <a:prstGeom prst="rect">
            <a:avLst/>
          </a:prstGeom>
        </p:spPr>
      </p:pic>
    </p:spTree>
    <p:extLst>
      <p:ext uri="{BB962C8B-B14F-4D97-AF65-F5344CB8AC3E}">
        <p14:creationId xmlns:p14="http://schemas.microsoft.com/office/powerpoint/2010/main" val="170038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317241"/>
            <a:ext cx="11756572" cy="2585323"/>
          </a:xfrm>
          <a:prstGeom prst="rect">
            <a:avLst/>
          </a:prstGeom>
          <a:noFill/>
        </p:spPr>
        <p:txBody>
          <a:bodyPr wrap="square" rtlCol="0">
            <a:spAutoFit/>
          </a:bodyPr>
          <a:lstStyle/>
          <a:p>
            <a:r>
              <a:rPr lang="en-IN" b="1" dirty="0"/>
              <a:t>K-Fold Cross Validation:</a:t>
            </a:r>
          </a:p>
          <a:p>
            <a:r>
              <a:rPr lang="en-IN" dirty="0"/>
              <a:t>Cross validation is a procedure for resampling, which is used for evaluation of ML/Statistical models, i.e. it resample the data from a single sample based on a single parameter ‘k’ which defines how many  number of groups the sample should be split into.</a:t>
            </a:r>
          </a:p>
          <a:p>
            <a:r>
              <a:rPr lang="en-IN" b="1" dirty="0"/>
              <a:t>In the next step, </a:t>
            </a:r>
            <a:r>
              <a:rPr lang="en-IN" dirty="0"/>
              <a:t>we use </a:t>
            </a:r>
            <a:r>
              <a:rPr lang="en-IN" b="1" dirty="0"/>
              <a:t>‘k-1’ </a:t>
            </a:r>
            <a:r>
              <a:rPr lang="en-IN" dirty="0"/>
              <a:t>groups of the </a:t>
            </a:r>
            <a:r>
              <a:rPr lang="en-IN" b="1" dirty="0"/>
              <a:t>‘k’ </a:t>
            </a:r>
            <a:r>
              <a:rPr lang="en-IN" dirty="0"/>
              <a:t>groups to train the model and with the remaining 1 group we validate the prediction based on the model built.</a:t>
            </a:r>
          </a:p>
          <a:p>
            <a:endParaRPr lang="en-IN" dirty="0"/>
          </a:p>
          <a:p>
            <a:r>
              <a:rPr lang="en-IN" b="1" dirty="0"/>
              <a:t>Next Step, </a:t>
            </a:r>
            <a:r>
              <a:rPr lang="en-IN" dirty="0"/>
              <a:t>We repeat the same steps for the </a:t>
            </a:r>
            <a:r>
              <a:rPr lang="en-IN" b="1" dirty="0"/>
              <a:t>k </a:t>
            </a:r>
            <a:r>
              <a:rPr lang="en-IN" dirty="0"/>
              <a:t>set of combinations of the groups of the sample.</a:t>
            </a:r>
            <a:endParaRPr lang="en-IN" b="1" dirty="0"/>
          </a:p>
          <a:p>
            <a:endParaRPr lang="en-IN" dirty="0"/>
          </a:p>
        </p:txBody>
      </p:sp>
      <p:pic>
        <p:nvPicPr>
          <p:cNvPr id="3" name="Picture 2"/>
          <p:cNvPicPr>
            <a:picLocks noChangeAspect="1"/>
          </p:cNvPicPr>
          <p:nvPr/>
        </p:nvPicPr>
        <p:blipFill>
          <a:blip r:embed="rId2"/>
          <a:stretch>
            <a:fillRect/>
          </a:stretch>
        </p:blipFill>
        <p:spPr>
          <a:xfrm>
            <a:off x="951722" y="2766899"/>
            <a:ext cx="5868956" cy="3204694"/>
          </a:xfrm>
          <a:prstGeom prst="rect">
            <a:avLst/>
          </a:prstGeom>
        </p:spPr>
      </p:pic>
      <p:sp>
        <p:nvSpPr>
          <p:cNvPr id="4" name="TextBox 3"/>
          <p:cNvSpPr txBox="1"/>
          <p:nvPr/>
        </p:nvSpPr>
        <p:spPr>
          <a:xfrm>
            <a:off x="7277878" y="4795935"/>
            <a:ext cx="4553338" cy="923330"/>
          </a:xfrm>
          <a:prstGeom prst="rect">
            <a:avLst/>
          </a:prstGeom>
          <a:noFill/>
        </p:spPr>
        <p:txBody>
          <a:bodyPr wrap="square" rtlCol="0">
            <a:spAutoFit/>
          </a:bodyPr>
          <a:lstStyle/>
          <a:p>
            <a:r>
              <a:rPr lang="en-IN" dirty="0"/>
              <a:t>We, have used 10-Fold Cross Validation for our case of validation of the different classifier models.</a:t>
            </a:r>
          </a:p>
        </p:txBody>
      </p:sp>
    </p:spTree>
    <p:extLst>
      <p:ext uri="{BB962C8B-B14F-4D97-AF65-F5344CB8AC3E}">
        <p14:creationId xmlns:p14="http://schemas.microsoft.com/office/powerpoint/2010/main" val="45037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831" y="93728"/>
            <a:ext cx="11818776" cy="6941554"/>
          </a:xfrm>
        </p:spPr>
        <p:txBody>
          <a:bodyPr>
            <a:normAutofit/>
          </a:bodyPr>
          <a:lstStyle/>
          <a:p>
            <a:pPr algn="l"/>
            <a:r>
              <a:rPr lang="en-US" dirty="0"/>
              <a:t>			        1. </a:t>
            </a:r>
            <a:r>
              <a:rPr lang="en-US" u="sng" dirty="0"/>
              <a:t>Lasso-logistic regression</a:t>
            </a:r>
          </a:p>
          <a:p>
            <a:pPr algn="l"/>
            <a:endParaRPr lang="en-US" sz="1800" dirty="0"/>
          </a:p>
          <a:p>
            <a:endParaRPr lang="en-US" dirty="0"/>
          </a:p>
          <a:p>
            <a:endParaRPr lang="en-US" u="sng" dirty="0"/>
          </a:p>
          <a:p>
            <a:endParaRPr lang="en-US" u="sng" dirty="0"/>
          </a:p>
          <a:p>
            <a:endParaRPr lang="en-US" u="sng" dirty="0"/>
          </a:p>
          <a:p>
            <a:endParaRPr lang="en-US" u="sng" dirty="0"/>
          </a:p>
          <a:p>
            <a:endParaRPr lang="en-US" u="sng" dirty="0"/>
          </a:p>
          <a:p>
            <a:pPr algn="l"/>
            <a:endParaRPr lang="en-US" u="sng" dirty="0"/>
          </a:p>
          <a:p>
            <a:pPr algn="l"/>
            <a:endParaRPr lang="en-US" u="sng" dirty="0"/>
          </a:p>
          <a:p>
            <a:pPr algn="l"/>
            <a:r>
              <a:rPr lang="en-US" sz="1800" dirty="0"/>
              <a:t>					Binomial deviance is minimum for best </a:t>
            </a:r>
            <a:r>
              <a:rPr lang="el-GR" sz="1800" dirty="0"/>
              <a:t>λ</a:t>
            </a:r>
            <a:r>
              <a:rPr lang="en-US" sz="1800" dirty="0"/>
              <a:t> = 0.01</a:t>
            </a:r>
          </a:p>
          <a:p>
            <a:pPr algn="l"/>
            <a:r>
              <a:rPr lang="en-US" sz="1800" dirty="0"/>
              <a:t>					First dotted line is that </a:t>
            </a:r>
            <a:r>
              <a:rPr lang="el-GR" sz="1800" dirty="0"/>
              <a:t>λ</a:t>
            </a:r>
            <a:r>
              <a:rPr lang="en-US" sz="1800" dirty="0"/>
              <a:t> value for which minimum deviance is </a:t>
            </a:r>
          </a:p>
          <a:p>
            <a:pPr algn="l"/>
            <a:r>
              <a:rPr lang="en-US" sz="1800" dirty="0"/>
              <a:t>					achieved; but for different </a:t>
            </a:r>
            <a:r>
              <a:rPr lang="el-GR" sz="1800" dirty="0"/>
              <a:t>λ</a:t>
            </a:r>
            <a:r>
              <a:rPr lang="en-US" sz="1800" dirty="0"/>
              <a:t> same deviance can be achieved. Second </a:t>
            </a:r>
          </a:p>
          <a:p>
            <a:pPr algn="l"/>
            <a:r>
              <a:rPr lang="en-US" sz="1800" dirty="0"/>
              <a:t>					dotted line is the largest </a:t>
            </a:r>
            <a:r>
              <a:rPr lang="el-GR" sz="1800" dirty="0"/>
              <a:t>λ</a:t>
            </a:r>
            <a:r>
              <a:rPr lang="en-US" sz="1800" dirty="0"/>
              <a:t> for which deviance is within </a:t>
            </a:r>
          </a:p>
          <a:p>
            <a:pPr algn="l"/>
            <a:r>
              <a:rPr lang="en-US" sz="1800" dirty="0"/>
              <a:t>					one standard error of the minimal deviance.</a:t>
            </a:r>
          </a:p>
          <a:p>
            <a:pPr algn="l"/>
            <a:r>
              <a:rPr lang="en-US" sz="1800" dirty="0"/>
              <a:t>						</a:t>
            </a:r>
          </a:p>
          <a:p>
            <a:pPr algn="l"/>
            <a:endParaRPr lang="en-US" sz="1800" dirty="0"/>
          </a:p>
        </p:txBody>
      </p:sp>
      <p:pic>
        <p:nvPicPr>
          <p:cNvPr id="6" name="Picture 5"/>
          <p:cNvPicPr>
            <a:picLocks noChangeAspect="1"/>
          </p:cNvPicPr>
          <p:nvPr/>
        </p:nvPicPr>
        <p:blipFill>
          <a:blip r:embed="rId2"/>
          <a:stretch>
            <a:fillRect/>
          </a:stretch>
        </p:blipFill>
        <p:spPr>
          <a:xfrm>
            <a:off x="7062981" y="0"/>
            <a:ext cx="4693589" cy="4655975"/>
          </a:xfrm>
          <a:prstGeom prst="rect">
            <a:avLst/>
          </a:prstGeom>
        </p:spPr>
      </p:pic>
      <p:pic>
        <p:nvPicPr>
          <p:cNvPr id="7" name="Picture 6"/>
          <p:cNvPicPr>
            <a:picLocks noChangeAspect="1"/>
          </p:cNvPicPr>
          <p:nvPr/>
        </p:nvPicPr>
        <p:blipFill>
          <a:blip r:embed="rId3"/>
          <a:stretch>
            <a:fillRect/>
          </a:stretch>
        </p:blipFill>
        <p:spPr>
          <a:xfrm>
            <a:off x="469349" y="3582956"/>
            <a:ext cx="4376652" cy="3172409"/>
          </a:xfrm>
          <a:prstGeom prst="rect">
            <a:avLst/>
          </a:prstGeom>
        </p:spPr>
      </p:pic>
      <p:pic>
        <p:nvPicPr>
          <p:cNvPr id="8" name="Picture 7"/>
          <p:cNvPicPr>
            <a:picLocks noChangeAspect="1"/>
          </p:cNvPicPr>
          <p:nvPr/>
        </p:nvPicPr>
        <p:blipFill>
          <a:blip r:embed="rId4"/>
          <a:stretch>
            <a:fillRect/>
          </a:stretch>
        </p:blipFill>
        <p:spPr>
          <a:xfrm>
            <a:off x="255036" y="522515"/>
            <a:ext cx="5868566" cy="3060441"/>
          </a:xfrm>
          <a:prstGeom prst="rect">
            <a:avLst/>
          </a:prstGeom>
        </p:spPr>
      </p:pic>
    </p:spTree>
    <p:extLst>
      <p:ext uri="{BB962C8B-B14F-4D97-AF65-F5344CB8AC3E}">
        <p14:creationId xmlns:p14="http://schemas.microsoft.com/office/powerpoint/2010/main" val="293750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3263" y="893013"/>
            <a:ext cx="5141169" cy="4976982"/>
          </a:xfrm>
          <a:prstGeom prst="rect">
            <a:avLst/>
          </a:prstGeom>
        </p:spPr>
      </p:pic>
      <p:pic>
        <p:nvPicPr>
          <p:cNvPr id="7" name="Picture 6"/>
          <p:cNvPicPr>
            <a:picLocks noChangeAspect="1"/>
          </p:cNvPicPr>
          <p:nvPr/>
        </p:nvPicPr>
        <p:blipFill>
          <a:blip r:embed="rId3"/>
          <a:stretch>
            <a:fillRect/>
          </a:stretch>
        </p:blipFill>
        <p:spPr>
          <a:xfrm>
            <a:off x="5822302" y="612905"/>
            <a:ext cx="5585341" cy="3707167"/>
          </a:xfrm>
          <a:prstGeom prst="rect">
            <a:avLst/>
          </a:prstGeom>
        </p:spPr>
      </p:pic>
      <p:sp>
        <p:nvSpPr>
          <p:cNvPr id="9" name="TextBox 8"/>
          <p:cNvSpPr txBox="1"/>
          <p:nvPr/>
        </p:nvSpPr>
        <p:spPr>
          <a:xfrm>
            <a:off x="276225" y="167759"/>
            <a:ext cx="4505325" cy="646331"/>
          </a:xfrm>
          <a:prstGeom prst="rect">
            <a:avLst/>
          </a:prstGeom>
          <a:noFill/>
        </p:spPr>
        <p:txBody>
          <a:bodyPr wrap="square" rtlCol="0">
            <a:spAutoFit/>
          </a:bodyPr>
          <a:lstStyle/>
          <a:p>
            <a:r>
              <a:rPr lang="en-US" u="sng" dirty="0"/>
              <a:t>Prediction result</a:t>
            </a:r>
          </a:p>
          <a:p>
            <a:r>
              <a:rPr lang="en-US" u="sng" dirty="0"/>
              <a:t>On test dataset</a:t>
            </a:r>
            <a:endParaRPr lang="en-IN" u="sng" dirty="0"/>
          </a:p>
        </p:txBody>
      </p:sp>
      <p:sp>
        <p:nvSpPr>
          <p:cNvPr id="10" name="TextBox 9"/>
          <p:cNvSpPr txBox="1"/>
          <p:nvPr/>
        </p:nvSpPr>
        <p:spPr>
          <a:xfrm>
            <a:off x="6473693" y="167567"/>
            <a:ext cx="4933950" cy="369332"/>
          </a:xfrm>
          <a:prstGeom prst="rect">
            <a:avLst/>
          </a:prstGeom>
          <a:noFill/>
        </p:spPr>
        <p:txBody>
          <a:bodyPr wrap="square" rtlCol="0">
            <a:spAutoFit/>
          </a:bodyPr>
          <a:lstStyle/>
          <a:p>
            <a:r>
              <a:rPr lang="en-US" dirty="0"/>
              <a:t>	</a:t>
            </a:r>
            <a:r>
              <a:rPr lang="en-US" u="sng" dirty="0"/>
              <a:t>Variable Importance Plot</a:t>
            </a:r>
            <a:endParaRPr lang="en-IN" u="sng" dirty="0"/>
          </a:p>
        </p:txBody>
      </p:sp>
      <p:sp>
        <p:nvSpPr>
          <p:cNvPr id="11" name="TextBox 10"/>
          <p:cNvSpPr txBox="1"/>
          <p:nvPr/>
        </p:nvSpPr>
        <p:spPr>
          <a:xfrm>
            <a:off x="4926563" y="4272677"/>
            <a:ext cx="7165910" cy="2585323"/>
          </a:xfrm>
          <a:prstGeom prst="rect">
            <a:avLst/>
          </a:prstGeom>
          <a:noFill/>
        </p:spPr>
        <p:txBody>
          <a:bodyPr wrap="square" rtlCol="0">
            <a:spAutoFit/>
          </a:bodyPr>
          <a:lstStyle/>
          <a:p>
            <a:r>
              <a:rPr lang="en-IN" dirty="0"/>
              <a:t>Here, </a:t>
            </a:r>
            <a:r>
              <a:rPr lang="en-IN" dirty="0" err="1"/>
              <a:t>pdays</a:t>
            </a:r>
            <a:r>
              <a:rPr lang="en-IN" dirty="0"/>
              <a:t>-Not contacted, month-may is carrying about 70% importance for the model, followed by month-mar and </a:t>
            </a:r>
            <a:r>
              <a:rPr lang="en-IN" dirty="0" err="1"/>
              <a:t>poutcome</a:t>
            </a:r>
            <a:r>
              <a:rPr lang="en-IN" dirty="0"/>
              <a:t> -success by </a:t>
            </a:r>
            <a:r>
              <a:rPr lang="en-IN" dirty="0" err="1"/>
              <a:t>approx</a:t>
            </a:r>
            <a:r>
              <a:rPr lang="en-IN" dirty="0"/>
              <a:t> 45%. So, for next campaign, </a:t>
            </a:r>
          </a:p>
          <a:p>
            <a:pPr marL="285750" indent="-285750">
              <a:buFont typeface="Arial" panose="020B0604020202020204" pitchFamily="34" charset="0"/>
              <a:buChar char="•"/>
            </a:pPr>
            <a:r>
              <a:rPr lang="en-IN" dirty="0"/>
              <a:t>Target those individuals who have not contacted in previous campaigns.</a:t>
            </a:r>
          </a:p>
          <a:p>
            <a:pPr marL="285750" indent="-285750">
              <a:buFont typeface="Arial" panose="020B0604020202020204" pitchFamily="34" charset="0"/>
              <a:buChar char="•"/>
            </a:pPr>
            <a:r>
              <a:rPr lang="en-IN" dirty="0"/>
              <a:t>In month march and may should be targeted to achieve higher success.</a:t>
            </a:r>
          </a:p>
          <a:p>
            <a:pPr marL="285750" indent="-285750">
              <a:buFont typeface="Arial" panose="020B0604020202020204" pitchFamily="34" charset="0"/>
              <a:buChar char="•"/>
            </a:pPr>
            <a:r>
              <a:rPr lang="en-IN" dirty="0"/>
              <a:t>Target those individuals who have marked previous campaign as success.</a:t>
            </a:r>
          </a:p>
          <a:p>
            <a:pPr marL="285750" indent="-285750">
              <a:buFont typeface="Arial" panose="020B0604020202020204" pitchFamily="34" charset="0"/>
              <a:buChar char="•"/>
            </a:pPr>
            <a:endParaRPr lang="en-IN" dirty="0"/>
          </a:p>
          <a:p>
            <a:endParaRPr lang="en-IN" dirty="0"/>
          </a:p>
        </p:txBody>
      </p:sp>
      <p:sp>
        <p:nvSpPr>
          <p:cNvPr id="12" name="TextBox 11"/>
          <p:cNvSpPr txBox="1"/>
          <p:nvPr/>
        </p:nvSpPr>
        <p:spPr>
          <a:xfrm>
            <a:off x="276225" y="5764252"/>
            <a:ext cx="4342428" cy="923330"/>
          </a:xfrm>
          <a:prstGeom prst="rect">
            <a:avLst/>
          </a:prstGeom>
          <a:noFill/>
        </p:spPr>
        <p:txBody>
          <a:bodyPr wrap="square" rtlCol="0">
            <a:spAutoFit/>
          </a:bodyPr>
          <a:lstStyle/>
          <a:p>
            <a:endParaRPr lang="en-US" dirty="0"/>
          </a:p>
          <a:p>
            <a:r>
              <a:rPr lang="en-US" dirty="0"/>
              <a:t>Recall = 61.21% (moderately good)</a:t>
            </a:r>
          </a:p>
          <a:p>
            <a:r>
              <a:rPr lang="en-US" dirty="0"/>
              <a:t>Precision = 34.55%</a:t>
            </a:r>
            <a:endParaRPr lang="en-IN" dirty="0"/>
          </a:p>
        </p:txBody>
      </p:sp>
    </p:spTree>
    <p:extLst>
      <p:ext uri="{BB962C8B-B14F-4D97-AF65-F5344CB8AC3E}">
        <p14:creationId xmlns:p14="http://schemas.microsoft.com/office/powerpoint/2010/main" val="80571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604" y="121298"/>
            <a:ext cx="7697755" cy="369332"/>
          </a:xfrm>
          <a:prstGeom prst="rect">
            <a:avLst/>
          </a:prstGeom>
          <a:noFill/>
        </p:spPr>
        <p:txBody>
          <a:bodyPr wrap="square" rtlCol="0">
            <a:spAutoFit/>
          </a:bodyPr>
          <a:lstStyle/>
          <a:p>
            <a:r>
              <a:rPr lang="en-IN" u="sng" dirty="0"/>
              <a:t>Precision-Recall Curve is More Informative than ROC in Imbalanced Data</a:t>
            </a:r>
            <a:endParaRPr lang="en-US" dirty="0"/>
          </a:p>
        </p:txBody>
      </p:sp>
      <p:sp>
        <p:nvSpPr>
          <p:cNvPr id="5" name="TextBox 4"/>
          <p:cNvSpPr txBox="1"/>
          <p:nvPr/>
        </p:nvSpPr>
        <p:spPr>
          <a:xfrm>
            <a:off x="214604" y="490630"/>
            <a:ext cx="11607282" cy="6186309"/>
          </a:xfrm>
          <a:prstGeom prst="rect">
            <a:avLst/>
          </a:prstGeom>
          <a:noFill/>
        </p:spPr>
        <p:txBody>
          <a:bodyPr wrap="square" rtlCol="0">
            <a:spAutoFit/>
          </a:bodyPr>
          <a:lstStyle/>
          <a:p>
            <a:pPr lvl="0"/>
            <a:r>
              <a:rPr lang="en-IN" b="1" u="sng" dirty="0"/>
              <a:t>Accuracy is misleading:</a:t>
            </a:r>
            <a:endParaRPr lang="en-IN" b="1" dirty="0"/>
          </a:p>
          <a:p>
            <a:r>
              <a:rPr lang="en-IN" dirty="0"/>
              <a:t>The failure of accuracy as a metric on imbalanced data is well-known. Consider the case of a dataset with the ratio of 1 positive per 100 negatives. On this task, a model that predicts all cases to be negative yields an accuracy of 99%. This model, nevertheless, is a dummy classifier that always predicts the majority class.</a:t>
            </a:r>
          </a:p>
          <a:p>
            <a:pPr lvl="0"/>
            <a:endParaRPr lang="en-IN" u="sng" dirty="0"/>
          </a:p>
          <a:p>
            <a:pPr lvl="0"/>
            <a:r>
              <a:rPr lang="en-IN" u="sng" dirty="0"/>
              <a:t>AUROC is overly optimistic:</a:t>
            </a:r>
            <a:endParaRPr lang="en-IN" dirty="0"/>
          </a:p>
          <a:p>
            <a:r>
              <a:rPr lang="en-IN" dirty="0"/>
              <a:t>AUROC is threshold-invariant. We do not have to decide what threshold separating positive and negative classes should be in order to calculate the metric. This means even when the </a:t>
            </a:r>
            <a:r>
              <a:rPr lang="en-IN" u="sng" dirty="0"/>
              <a:t>two prediction error costs</a:t>
            </a:r>
            <a:r>
              <a:rPr lang="en-IN" dirty="0"/>
              <a:t> (i.e. false positive and false negative) are unequal, the metric is indifferent to it. However, when the negative class is more prevalent but there is low value in true-negative predictions, the ROC can provide an overly optimistic measurement of a model’s performance. For example, consider the case of a dataset which has 10 positives and 100,000 negatives.</a:t>
            </a:r>
          </a:p>
          <a:p>
            <a:endParaRPr lang="en-US" dirty="0"/>
          </a:p>
          <a:p>
            <a:r>
              <a:rPr lang="en-IN" dirty="0"/>
              <a:t>We have 2 models:</a:t>
            </a:r>
          </a:p>
          <a:p>
            <a:pPr lvl="0"/>
            <a:r>
              <a:rPr lang="en-IN" dirty="0"/>
              <a:t>Model A: predicts 900 positives, in which 9 of them are true positives</a:t>
            </a:r>
          </a:p>
          <a:p>
            <a:pPr lvl="0"/>
            <a:r>
              <a:rPr lang="en-IN" dirty="0"/>
              <a:t>Model B: predicts 90 positives, in which 9 of them are true positives</a:t>
            </a:r>
          </a:p>
          <a:p>
            <a:r>
              <a:rPr lang="en-IN" dirty="0"/>
              <a:t>Obviously, Model B has better performance. Although they both predict the same number of positives, Model B does not output as many false positives. In other words, Model B is more “precise”. However, consider the ROC analysis of the two models, which measures true positive rate (TPR) against false positive rate (FPR):</a:t>
            </a:r>
          </a:p>
          <a:p>
            <a:pPr lvl="0"/>
            <a:r>
              <a:rPr lang="en-IN" dirty="0"/>
              <a:t>Model A: TPR = 9/10 = 0.9 and FPR = (900–9)/100,000 = 0.00891</a:t>
            </a:r>
          </a:p>
          <a:p>
            <a:pPr lvl="0"/>
            <a:r>
              <a:rPr lang="en-IN" dirty="0"/>
              <a:t>Model B: TPR = 9/10 = 0.9 and FPR = (90–9)/100,000 = 0.00081</a:t>
            </a:r>
          </a:p>
          <a:p>
            <a:pPr lvl="0"/>
            <a:endParaRPr lang="en-IN" dirty="0"/>
          </a:p>
          <a:p>
            <a:endParaRPr lang="en-IN" dirty="0"/>
          </a:p>
        </p:txBody>
      </p:sp>
    </p:spTree>
    <p:extLst>
      <p:ext uri="{BB962C8B-B14F-4D97-AF65-F5344CB8AC3E}">
        <p14:creationId xmlns:p14="http://schemas.microsoft.com/office/powerpoint/2010/main" val="223907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604" y="261257"/>
            <a:ext cx="11877869" cy="3970318"/>
          </a:xfrm>
          <a:prstGeom prst="rect">
            <a:avLst/>
          </a:prstGeom>
          <a:noFill/>
        </p:spPr>
        <p:txBody>
          <a:bodyPr wrap="square" rtlCol="0">
            <a:spAutoFit/>
          </a:bodyPr>
          <a:lstStyle/>
          <a:p>
            <a:r>
              <a:rPr lang="en-IN" dirty="0"/>
              <a:t>TPR is, as expected, exactly the same between both models. On the other hand, since the number of negatives largely dominates that of positives, the difference of FPR between both models (0.00891–0.00081 = 0.0081) is lost in the sense that it can be rounded to almost 0. In other words, a large change in the number of false positives resulted in a tiny change in the FPR and thereby, ROC is unable to reflect the superior performance of Model B in the context that true negatives are not relevant to the problem.</a:t>
            </a:r>
          </a:p>
          <a:p>
            <a:pPr lvl="0"/>
            <a:r>
              <a:rPr lang="en-IN" b="1" u="sng" dirty="0"/>
              <a:t>Precision-Recall curve is more informative:</a:t>
            </a:r>
            <a:endParaRPr lang="en-IN" b="1" dirty="0"/>
          </a:p>
          <a:p>
            <a:r>
              <a:rPr lang="en-IN" dirty="0"/>
              <a:t>In contrast, the Precision-Recall (PR) curve is specifically tailored for the detection of rare events and is the metric that should be used when the positive class is of more interest than the negative one. Because precision and recall don’t consider true negatives, the PR curve is not affected by the data imbalance. Back to the example above:</a:t>
            </a:r>
          </a:p>
          <a:p>
            <a:pPr lvl="0"/>
            <a:r>
              <a:rPr lang="en-IN" dirty="0"/>
              <a:t>Model A: recall = TPR = 0.9 and precision = 9/900 = 0.01</a:t>
            </a:r>
          </a:p>
          <a:p>
            <a:pPr lvl="0"/>
            <a:r>
              <a:rPr lang="en-IN" dirty="0"/>
              <a:t>Model B: recall = TPR = 0.9 and precision = 9/90 = 0.1</a:t>
            </a:r>
          </a:p>
          <a:p>
            <a:endParaRPr lang="en-IN" dirty="0"/>
          </a:p>
          <a:p>
            <a:r>
              <a:rPr lang="en-IN" dirty="0"/>
              <a:t>Clearly, PR analysis is more informative compared to the ROC analysis above.</a:t>
            </a:r>
          </a:p>
          <a:p>
            <a:endParaRPr lang="en-IN" dirty="0"/>
          </a:p>
        </p:txBody>
      </p:sp>
    </p:spTree>
    <p:extLst>
      <p:ext uri="{BB962C8B-B14F-4D97-AF65-F5344CB8AC3E}">
        <p14:creationId xmlns:p14="http://schemas.microsoft.com/office/powerpoint/2010/main" val="75979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241" y="541175"/>
            <a:ext cx="5542383" cy="4506685"/>
          </a:xfrm>
          <a:prstGeom prst="rect">
            <a:avLst/>
          </a:prstGeom>
        </p:spPr>
      </p:pic>
      <p:sp>
        <p:nvSpPr>
          <p:cNvPr id="3" name="TextBox 2"/>
          <p:cNvSpPr txBox="1"/>
          <p:nvPr/>
        </p:nvSpPr>
        <p:spPr>
          <a:xfrm>
            <a:off x="233265" y="93306"/>
            <a:ext cx="5113176" cy="369332"/>
          </a:xfrm>
          <a:prstGeom prst="rect">
            <a:avLst/>
          </a:prstGeom>
          <a:noFill/>
        </p:spPr>
        <p:txBody>
          <a:bodyPr wrap="square" rtlCol="0">
            <a:spAutoFit/>
          </a:bodyPr>
          <a:lstStyle/>
          <a:p>
            <a:r>
              <a:rPr lang="en-US" u="sng" dirty="0"/>
              <a:t>Precision-recall Curve</a:t>
            </a:r>
            <a:endParaRPr lang="en-IN" u="sng" dirty="0"/>
          </a:p>
        </p:txBody>
      </p:sp>
      <p:sp>
        <p:nvSpPr>
          <p:cNvPr id="5" name="TextBox 4"/>
          <p:cNvSpPr txBox="1"/>
          <p:nvPr/>
        </p:nvSpPr>
        <p:spPr>
          <a:xfrm>
            <a:off x="167951" y="4935892"/>
            <a:ext cx="6550089" cy="1754326"/>
          </a:xfrm>
          <a:prstGeom prst="rect">
            <a:avLst/>
          </a:prstGeom>
          <a:noFill/>
        </p:spPr>
        <p:txBody>
          <a:bodyPr wrap="square" rtlCol="0">
            <a:spAutoFit/>
          </a:bodyPr>
          <a:lstStyle/>
          <a:p>
            <a:r>
              <a:rPr lang="en-US" dirty="0"/>
              <a:t> The gray dotted line represents a “baseline” classifier — this classifier would simply predict that all instances belong to the positive class.</a:t>
            </a:r>
          </a:p>
          <a:p>
            <a:r>
              <a:rPr lang="en-IN" dirty="0"/>
              <a:t>AUC = 0.439 </a:t>
            </a:r>
          </a:p>
          <a:p>
            <a:r>
              <a:rPr lang="en-IN" dirty="0"/>
              <a:t>75% recall at 12.5% precision, i.e. to get all actual “yes” responses we have to take a high cost of more time and money.</a:t>
            </a:r>
          </a:p>
        </p:txBody>
      </p:sp>
      <p:sp>
        <p:nvSpPr>
          <p:cNvPr id="9" name="TextBox 8"/>
          <p:cNvSpPr txBox="1"/>
          <p:nvPr/>
        </p:nvSpPr>
        <p:spPr>
          <a:xfrm>
            <a:off x="8042988" y="42761"/>
            <a:ext cx="4534677" cy="373224"/>
          </a:xfrm>
          <a:prstGeom prst="rect">
            <a:avLst/>
          </a:prstGeom>
          <a:noFill/>
        </p:spPr>
        <p:txBody>
          <a:bodyPr wrap="square" rtlCol="0">
            <a:spAutoFit/>
          </a:bodyPr>
          <a:lstStyle/>
          <a:p>
            <a:r>
              <a:rPr lang="en-US" u="sng" dirty="0"/>
              <a:t>Cumulative Gain chart</a:t>
            </a:r>
            <a:endParaRPr lang="en-IN" u="sng" dirty="0"/>
          </a:p>
        </p:txBody>
      </p:sp>
      <p:sp>
        <p:nvSpPr>
          <p:cNvPr id="12" name="TextBox 11"/>
          <p:cNvSpPr txBox="1"/>
          <p:nvPr/>
        </p:nvSpPr>
        <p:spPr>
          <a:xfrm>
            <a:off x="6750400" y="5103674"/>
            <a:ext cx="4879911" cy="1754326"/>
          </a:xfrm>
          <a:prstGeom prst="rect">
            <a:avLst/>
          </a:prstGeom>
          <a:noFill/>
        </p:spPr>
        <p:txBody>
          <a:bodyPr wrap="square" rtlCol="0">
            <a:spAutoFit/>
          </a:bodyPr>
          <a:lstStyle/>
          <a:p>
            <a:r>
              <a:rPr lang="en-IN" dirty="0"/>
              <a:t>For example, if bank performs top 10%(ordered by score) of most potential customers, then they are going to receive 51.22% positive responses; followed by top 20% giving total 70.20% positive responses.</a:t>
            </a:r>
          </a:p>
          <a:p>
            <a:r>
              <a:rPr lang="en-US" dirty="0"/>
              <a:t>DALEX : </a:t>
            </a:r>
            <a:r>
              <a:rPr lang="en-US" dirty="0">
                <a:hlinkClick r:id="rId3"/>
              </a:rPr>
              <a:t>https://rpubs.com/Saikat173/914208</a:t>
            </a:r>
            <a:endParaRPr lang="en-IN" dirty="0"/>
          </a:p>
        </p:txBody>
      </p:sp>
      <p:pic>
        <p:nvPicPr>
          <p:cNvPr id="6" name="Picture 5">
            <a:extLst>
              <a:ext uri="{FF2B5EF4-FFF2-40B4-BE49-F238E27FC236}">
                <a16:creationId xmlns:a16="http://schemas.microsoft.com/office/drawing/2014/main" id="{7370EEDC-DECF-B770-C381-5AAFC8AF40E1}"/>
              </a:ext>
            </a:extLst>
          </p:cNvPr>
          <p:cNvPicPr>
            <a:picLocks noChangeAspect="1"/>
          </p:cNvPicPr>
          <p:nvPr/>
        </p:nvPicPr>
        <p:blipFill>
          <a:blip r:embed="rId4"/>
          <a:stretch>
            <a:fillRect/>
          </a:stretch>
        </p:blipFill>
        <p:spPr>
          <a:xfrm>
            <a:off x="6923016" y="462638"/>
            <a:ext cx="4534677" cy="4190942"/>
          </a:xfrm>
          <a:prstGeom prst="rect">
            <a:avLst/>
          </a:prstGeom>
        </p:spPr>
      </p:pic>
    </p:spTree>
    <p:extLst>
      <p:ext uri="{BB962C8B-B14F-4D97-AF65-F5344CB8AC3E}">
        <p14:creationId xmlns:p14="http://schemas.microsoft.com/office/powerpoint/2010/main" val="222758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950" y="0"/>
            <a:ext cx="4357396" cy="369332"/>
          </a:xfrm>
          <a:prstGeom prst="rect">
            <a:avLst/>
          </a:prstGeom>
          <a:noFill/>
        </p:spPr>
        <p:txBody>
          <a:bodyPr wrap="square" rtlCol="0">
            <a:spAutoFit/>
          </a:bodyPr>
          <a:lstStyle/>
          <a:p>
            <a:r>
              <a:rPr lang="en-US" dirty="0"/>
              <a:t>2. </a:t>
            </a:r>
            <a:r>
              <a:rPr lang="en-US" u="sng" dirty="0"/>
              <a:t>Decision Tree Classifier</a:t>
            </a:r>
            <a:endParaRPr lang="en-IN" u="sng" dirty="0"/>
          </a:p>
        </p:txBody>
      </p:sp>
      <p:pic>
        <p:nvPicPr>
          <p:cNvPr id="3" name="Picture 2"/>
          <p:cNvPicPr/>
          <p:nvPr/>
        </p:nvPicPr>
        <p:blipFill>
          <a:blip r:embed="rId2"/>
          <a:stretch>
            <a:fillRect/>
          </a:stretch>
        </p:blipFill>
        <p:spPr>
          <a:xfrm>
            <a:off x="149289" y="334084"/>
            <a:ext cx="6596744" cy="3150864"/>
          </a:xfrm>
          <a:prstGeom prst="rect">
            <a:avLst/>
          </a:prstGeom>
        </p:spPr>
      </p:pic>
      <p:pic>
        <p:nvPicPr>
          <p:cNvPr id="4" name="Picture 3"/>
          <p:cNvPicPr>
            <a:picLocks noChangeAspect="1"/>
          </p:cNvPicPr>
          <p:nvPr/>
        </p:nvPicPr>
        <p:blipFill>
          <a:blip r:embed="rId3"/>
          <a:stretch>
            <a:fillRect/>
          </a:stretch>
        </p:blipFill>
        <p:spPr>
          <a:xfrm>
            <a:off x="5794311" y="3484948"/>
            <a:ext cx="5887617" cy="3163886"/>
          </a:xfrm>
          <a:prstGeom prst="rect">
            <a:avLst/>
          </a:prstGeom>
        </p:spPr>
      </p:pic>
      <p:sp>
        <p:nvSpPr>
          <p:cNvPr id="5" name="TextBox 4"/>
          <p:cNvSpPr txBox="1"/>
          <p:nvPr/>
        </p:nvSpPr>
        <p:spPr>
          <a:xfrm>
            <a:off x="382555" y="4002833"/>
            <a:ext cx="5673012" cy="2585323"/>
          </a:xfrm>
          <a:prstGeom prst="rect">
            <a:avLst/>
          </a:prstGeom>
          <a:noFill/>
        </p:spPr>
        <p:txBody>
          <a:bodyPr wrap="square" rtlCol="0">
            <a:spAutoFit/>
          </a:bodyPr>
          <a:lstStyle/>
          <a:p>
            <a:pPr lvl="0"/>
            <a:r>
              <a:rPr lang="en-IN" dirty="0"/>
              <a:t>When nr.employed &lt; 5088 and p-outcome = success is satisfied;</a:t>
            </a:r>
          </a:p>
          <a:p>
            <a:r>
              <a:rPr lang="en-IN" dirty="0"/>
              <a:t>Only 3% people have been targeted and getting success.</a:t>
            </a:r>
          </a:p>
          <a:p>
            <a:r>
              <a:rPr lang="en-IN" dirty="0"/>
              <a:t>So, for next campaign, employees should target this segment when in financial institution, number of employees(quarterly) &lt; 5088 and those customers who said previous campaign was success.(i.e. </a:t>
            </a:r>
            <a:r>
              <a:rPr lang="en-IN" dirty="0" err="1"/>
              <a:t>poutcome</a:t>
            </a:r>
            <a:r>
              <a:rPr lang="en-IN" dirty="0"/>
              <a:t> = success)</a:t>
            </a:r>
          </a:p>
          <a:p>
            <a:endParaRPr lang="en-IN" dirty="0"/>
          </a:p>
        </p:txBody>
      </p:sp>
    </p:spTree>
    <p:extLst>
      <p:ext uri="{BB962C8B-B14F-4D97-AF65-F5344CB8AC3E}">
        <p14:creationId xmlns:p14="http://schemas.microsoft.com/office/powerpoint/2010/main" val="354560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73" y="177282"/>
            <a:ext cx="9629192" cy="369332"/>
          </a:xfrm>
          <a:prstGeom prst="rect">
            <a:avLst/>
          </a:prstGeom>
          <a:noFill/>
        </p:spPr>
        <p:txBody>
          <a:bodyPr wrap="square" rtlCol="0">
            <a:spAutoFit/>
          </a:bodyPr>
          <a:lstStyle/>
          <a:p>
            <a:r>
              <a:rPr lang="en-IN" u="sng" dirty="0"/>
              <a:t>Validation of the model by applying it to the test data:</a:t>
            </a:r>
          </a:p>
        </p:txBody>
      </p:sp>
      <p:pic>
        <p:nvPicPr>
          <p:cNvPr id="4" name="Picture 3"/>
          <p:cNvPicPr>
            <a:picLocks noChangeAspect="1"/>
          </p:cNvPicPr>
          <p:nvPr/>
        </p:nvPicPr>
        <p:blipFill>
          <a:blip r:embed="rId2"/>
          <a:stretch>
            <a:fillRect/>
          </a:stretch>
        </p:blipFill>
        <p:spPr>
          <a:xfrm>
            <a:off x="398530" y="625151"/>
            <a:ext cx="5143854" cy="5244806"/>
          </a:xfrm>
          <a:prstGeom prst="rect">
            <a:avLst/>
          </a:prstGeom>
        </p:spPr>
      </p:pic>
      <p:sp>
        <p:nvSpPr>
          <p:cNvPr id="5" name="TextBox 4"/>
          <p:cNvSpPr txBox="1"/>
          <p:nvPr/>
        </p:nvSpPr>
        <p:spPr>
          <a:xfrm>
            <a:off x="398530" y="5869957"/>
            <a:ext cx="4882597" cy="646331"/>
          </a:xfrm>
          <a:prstGeom prst="rect">
            <a:avLst/>
          </a:prstGeom>
          <a:noFill/>
        </p:spPr>
        <p:txBody>
          <a:bodyPr wrap="square" rtlCol="0">
            <a:spAutoFit/>
          </a:bodyPr>
          <a:lstStyle/>
          <a:p>
            <a:r>
              <a:rPr lang="en-US" dirty="0"/>
              <a:t>Recall = 60.34% (less than lasso-logistic model)</a:t>
            </a:r>
          </a:p>
          <a:p>
            <a:r>
              <a:rPr lang="en-US" dirty="0"/>
              <a:t>Precision = 35.38%</a:t>
            </a:r>
            <a:endParaRPr lang="en-IN" dirty="0"/>
          </a:p>
        </p:txBody>
      </p:sp>
      <p:sp>
        <p:nvSpPr>
          <p:cNvPr id="7" name="TextBox 6"/>
          <p:cNvSpPr txBox="1"/>
          <p:nvPr/>
        </p:nvSpPr>
        <p:spPr>
          <a:xfrm>
            <a:off x="8052318" y="141506"/>
            <a:ext cx="4739951" cy="369332"/>
          </a:xfrm>
          <a:prstGeom prst="rect">
            <a:avLst/>
          </a:prstGeom>
          <a:noFill/>
        </p:spPr>
        <p:txBody>
          <a:bodyPr wrap="square" rtlCol="0">
            <a:spAutoFit/>
          </a:bodyPr>
          <a:lstStyle/>
          <a:p>
            <a:r>
              <a:rPr lang="en-US" u="sng" dirty="0"/>
              <a:t>Variable Importance Plot</a:t>
            </a:r>
            <a:endParaRPr lang="en-IN" u="sng" dirty="0"/>
          </a:p>
        </p:txBody>
      </p:sp>
      <p:pic>
        <p:nvPicPr>
          <p:cNvPr id="10" name="Picture 9"/>
          <p:cNvPicPr>
            <a:picLocks noChangeAspect="1"/>
          </p:cNvPicPr>
          <p:nvPr/>
        </p:nvPicPr>
        <p:blipFill>
          <a:blip r:embed="rId3"/>
          <a:stretch>
            <a:fillRect/>
          </a:stretch>
        </p:blipFill>
        <p:spPr>
          <a:xfrm>
            <a:off x="5878286" y="546614"/>
            <a:ext cx="5946904" cy="3810782"/>
          </a:xfrm>
          <a:prstGeom prst="rect">
            <a:avLst/>
          </a:prstGeom>
        </p:spPr>
      </p:pic>
      <p:sp>
        <p:nvSpPr>
          <p:cNvPr id="11" name="TextBox 10"/>
          <p:cNvSpPr txBox="1"/>
          <p:nvPr/>
        </p:nvSpPr>
        <p:spPr>
          <a:xfrm>
            <a:off x="5607698" y="4506686"/>
            <a:ext cx="6438122" cy="1200329"/>
          </a:xfrm>
          <a:prstGeom prst="rect">
            <a:avLst/>
          </a:prstGeom>
          <a:noFill/>
        </p:spPr>
        <p:txBody>
          <a:bodyPr wrap="square" rtlCol="0">
            <a:spAutoFit/>
          </a:bodyPr>
          <a:lstStyle/>
          <a:p>
            <a:r>
              <a:rPr lang="en-US" dirty="0"/>
              <a:t>Here,  number of employees, </a:t>
            </a:r>
            <a:r>
              <a:rPr lang="en-US" dirty="0" err="1"/>
              <a:t>euribor</a:t>
            </a:r>
            <a:r>
              <a:rPr lang="en-US" dirty="0"/>
              <a:t> 3 month rate and  employment variation rate are carrying about  90% importance for the model; followed by </a:t>
            </a:r>
            <a:r>
              <a:rPr lang="en-US" dirty="0" err="1"/>
              <a:t>pdays</a:t>
            </a:r>
            <a:r>
              <a:rPr lang="en-US" dirty="0"/>
              <a:t> not contacted and p-outcome success by only 37.50% importance. </a:t>
            </a:r>
            <a:endParaRPr lang="en-IN" dirty="0"/>
          </a:p>
        </p:txBody>
      </p:sp>
    </p:spTree>
    <p:extLst>
      <p:ext uri="{BB962C8B-B14F-4D97-AF65-F5344CB8AC3E}">
        <p14:creationId xmlns:p14="http://schemas.microsoft.com/office/powerpoint/2010/main" val="7642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441" y="1492898"/>
            <a:ext cx="8892074" cy="4385816"/>
          </a:xfrm>
          <a:prstGeom prst="rect">
            <a:avLst/>
          </a:prstGeom>
          <a:noFill/>
        </p:spPr>
        <p:txBody>
          <a:bodyPr wrap="square" rtlCol="0">
            <a:spAutoFit/>
          </a:bodyPr>
          <a:lstStyle/>
          <a:p>
            <a:r>
              <a:rPr lang="en-US" dirty="0"/>
              <a:t>INDEX</a:t>
            </a:r>
          </a:p>
          <a:p>
            <a:endParaRPr lang="en-US" dirty="0"/>
          </a:p>
          <a:p>
            <a:pPr marL="285750" indent="-285750">
              <a:lnSpc>
                <a:spcPct val="150000"/>
              </a:lnSpc>
              <a:buFont typeface="Wingdings" panose="05000000000000000000" pitchFamily="2" charset="2"/>
              <a:buChar char="§"/>
            </a:pPr>
            <a:r>
              <a:rPr lang="en-US" dirty="0"/>
              <a:t>Introduction</a:t>
            </a:r>
          </a:p>
          <a:p>
            <a:pPr marL="285750" indent="-285750">
              <a:lnSpc>
                <a:spcPct val="150000"/>
              </a:lnSpc>
              <a:buFont typeface="Wingdings" panose="05000000000000000000" pitchFamily="2" charset="2"/>
              <a:buChar char="§"/>
            </a:pPr>
            <a:r>
              <a:rPr lang="en-US" dirty="0"/>
              <a:t>Defining Problem Statement</a:t>
            </a:r>
          </a:p>
          <a:p>
            <a:pPr marL="285750" indent="-285750">
              <a:lnSpc>
                <a:spcPct val="150000"/>
              </a:lnSpc>
              <a:buFont typeface="Wingdings" panose="05000000000000000000" pitchFamily="2" charset="2"/>
              <a:buChar char="§"/>
            </a:pPr>
            <a:r>
              <a:rPr lang="en-US" dirty="0"/>
              <a:t>Description of the variables</a:t>
            </a:r>
          </a:p>
          <a:p>
            <a:pPr marL="285750" indent="-285750">
              <a:lnSpc>
                <a:spcPct val="150000"/>
              </a:lnSpc>
              <a:buFont typeface="Wingdings" panose="05000000000000000000" pitchFamily="2" charset="2"/>
              <a:buChar char="§"/>
            </a:pPr>
            <a:r>
              <a:rPr lang="en-US" dirty="0"/>
              <a:t>Exploratory data analysis (Multivariate) </a:t>
            </a:r>
          </a:p>
          <a:p>
            <a:pPr marL="285750" indent="-285750">
              <a:lnSpc>
                <a:spcPct val="150000"/>
              </a:lnSpc>
              <a:buFont typeface="Wingdings" panose="05000000000000000000" pitchFamily="2" charset="2"/>
              <a:buChar char="§"/>
            </a:pPr>
            <a:r>
              <a:rPr lang="en-US" dirty="0"/>
              <a:t>Feature Selection</a:t>
            </a:r>
          </a:p>
          <a:p>
            <a:pPr marL="285750" indent="-285750">
              <a:lnSpc>
                <a:spcPct val="150000"/>
              </a:lnSpc>
              <a:buFont typeface="Wingdings" panose="05000000000000000000" pitchFamily="2" charset="2"/>
              <a:buChar char="§"/>
            </a:pPr>
            <a:r>
              <a:rPr lang="en-US" dirty="0"/>
              <a:t>Model building (Encoding, Class Imbalance treatment)</a:t>
            </a:r>
          </a:p>
          <a:p>
            <a:pPr marL="285750" indent="-285750">
              <a:lnSpc>
                <a:spcPct val="150000"/>
              </a:lnSpc>
              <a:buFont typeface="Wingdings" panose="05000000000000000000" pitchFamily="2" charset="2"/>
              <a:buChar char="§"/>
            </a:pPr>
            <a:r>
              <a:rPr lang="en-US" dirty="0"/>
              <a:t>Metric determination(performance of models)</a:t>
            </a:r>
          </a:p>
          <a:p>
            <a:pPr marL="285750" indent="-285750">
              <a:lnSpc>
                <a:spcPct val="150000"/>
              </a:lnSpc>
              <a:buFont typeface="Wingdings" panose="05000000000000000000" pitchFamily="2" charset="2"/>
              <a:buChar char="§"/>
            </a:pPr>
            <a:r>
              <a:rPr lang="en-US" dirty="0"/>
              <a:t>Comparison of algorithms</a:t>
            </a:r>
          </a:p>
          <a:p>
            <a:pPr marL="285750" indent="-285750">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353261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365" y="565275"/>
            <a:ext cx="8044542" cy="4730620"/>
          </a:xfrm>
          <a:prstGeom prst="rect">
            <a:avLst/>
          </a:prstGeom>
        </p:spPr>
      </p:pic>
      <p:sp>
        <p:nvSpPr>
          <p:cNvPr id="3" name="TextBox 2"/>
          <p:cNvSpPr txBox="1"/>
          <p:nvPr/>
        </p:nvSpPr>
        <p:spPr>
          <a:xfrm>
            <a:off x="410547" y="113513"/>
            <a:ext cx="7268547" cy="369332"/>
          </a:xfrm>
          <a:prstGeom prst="rect">
            <a:avLst/>
          </a:prstGeom>
          <a:noFill/>
        </p:spPr>
        <p:txBody>
          <a:bodyPr wrap="square" rtlCol="0">
            <a:spAutoFit/>
          </a:bodyPr>
          <a:lstStyle/>
          <a:p>
            <a:r>
              <a:rPr lang="en-US" u="sng" dirty="0"/>
              <a:t>Precision-Recall Curve</a:t>
            </a:r>
            <a:endParaRPr lang="en-IN" u="sng" dirty="0"/>
          </a:p>
        </p:txBody>
      </p:sp>
      <p:sp>
        <p:nvSpPr>
          <p:cNvPr id="4" name="TextBox 3"/>
          <p:cNvSpPr txBox="1"/>
          <p:nvPr/>
        </p:nvSpPr>
        <p:spPr>
          <a:xfrm>
            <a:off x="410547" y="5458408"/>
            <a:ext cx="11346024" cy="1477328"/>
          </a:xfrm>
          <a:prstGeom prst="rect">
            <a:avLst/>
          </a:prstGeom>
          <a:noFill/>
        </p:spPr>
        <p:txBody>
          <a:bodyPr wrap="square" rtlCol="0">
            <a:spAutoFit/>
          </a:bodyPr>
          <a:lstStyle/>
          <a:p>
            <a:r>
              <a:rPr lang="en-US" dirty="0"/>
              <a:t>Clearly, for all thresholds lasso-logistic giving better result for recall and precision than decision tree.</a:t>
            </a:r>
          </a:p>
          <a:p>
            <a:r>
              <a:rPr lang="en-IN" u="sng" dirty="0"/>
              <a:t>Disadvantage</a:t>
            </a:r>
            <a:r>
              <a:rPr lang="en-IN" dirty="0"/>
              <a:t>:</a:t>
            </a:r>
          </a:p>
          <a:p>
            <a:r>
              <a:rPr lang="en-IN" dirty="0"/>
              <a:t>(</a:t>
            </a:r>
            <a:r>
              <a:rPr lang="en-IN" dirty="0" err="1"/>
              <a:t>i</a:t>
            </a:r>
            <a:r>
              <a:rPr lang="en-IN" dirty="0"/>
              <a:t>)Decision tree suffers from high variance.</a:t>
            </a:r>
          </a:p>
          <a:p>
            <a:r>
              <a:rPr lang="en-IN" dirty="0"/>
              <a:t>Bootstrap is a general-purpose procedure for reducing the variance of a statistical learning method.</a:t>
            </a:r>
          </a:p>
          <a:p>
            <a:r>
              <a:rPr lang="en-US" dirty="0"/>
              <a:t> </a:t>
            </a:r>
            <a:endParaRPr lang="en-IN" dirty="0"/>
          </a:p>
        </p:txBody>
      </p:sp>
      <p:sp>
        <p:nvSpPr>
          <p:cNvPr id="5" name="TextBox 4"/>
          <p:cNvSpPr txBox="1"/>
          <p:nvPr/>
        </p:nvSpPr>
        <p:spPr>
          <a:xfrm>
            <a:off x="8798767" y="2388637"/>
            <a:ext cx="3275045" cy="923330"/>
          </a:xfrm>
          <a:prstGeom prst="rect">
            <a:avLst/>
          </a:prstGeom>
          <a:noFill/>
        </p:spPr>
        <p:txBody>
          <a:bodyPr wrap="square" rtlCol="0">
            <a:spAutoFit/>
          </a:bodyPr>
          <a:lstStyle/>
          <a:p>
            <a:r>
              <a:rPr lang="en-US" dirty="0"/>
              <a:t>Classifier 		       AUC</a:t>
            </a:r>
          </a:p>
          <a:p>
            <a:r>
              <a:rPr lang="en-US" dirty="0"/>
              <a:t>Lasso-logistic	      0.437 </a:t>
            </a:r>
          </a:p>
          <a:p>
            <a:r>
              <a:rPr lang="en-US" dirty="0"/>
              <a:t>Decision tree                  0.332</a:t>
            </a:r>
            <a:endParaRPr lang="en-IN" dirty="0"/>
          </a:p>
        </p:txBody>
      </p:sp>
    </p:spTree>
    <p:extLst>
      <p:ext uri="{BB962C8B-B14F-4D97-AF65-F5344CB8AC3E}">
        <p14:creationId xmlns:p14="http://schemas.microsoft.com/office/powerpoint/2010/main" val="1734536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91886" y="373224"/>
                <a:ext cx="11457992" cy="4917436"/>
              </a:xfrm>
              <a:prstGeom prst="rect">
                <a:avLst/>
              </a:prstGeom>
              <a:noFill/>
            </p:spPr>
            <p:txBody>
              <a:bodyPr wrap="square" rtlCol="0">
                <a:spAutoFit/>
              </a:bodyPr>
              <a:lstStyle/>
              <a:p>
                <a:r>
                  <a:rPr lang="en-IN" b="1" dirty="0"/>
                  <a:t>3. </a:t>
                </a:r>
                <a:r>
                  <a:rPr lang="en-IN" b="1" u="sng" dirty="0"/>
                  <a:t>BAGGING</a:t>
                </a:r>
              </a:p>
              <a:p>
                <a:endParaRPr lang="en-IN" b="1" dirty="0"/>
              </a:p>
              <a:p>
                <a:r>
                  <a:rPr lang="en-IN" b="1" dirty="0"/>
                  <a:t>What is Bagging?</a:t>
                </a:r>
              </a:p>
              <a:p>
                <a:r>
                  <a:rPr lang="en-IN" dirty="0"/>
                  <a:t>Ans. We can say that </a:t>
                </a:r>
                <a:r>
                  <a:rPr lang="en-IN" b="1" dirty="0"/>
                  <a:t>Bagging </a:t>
                </a:r>
                <a:r>
                  <a:rPr lang="en-IN" dirty="0"/>
                  <a:t>is nothing but the combination of </a:t>
                </a:r>
                <a:r>
                  <a:rPr lang="en-IN" b="1" dirty="0"/>
                  <a:t>Bootstrapping &amp; Aggregation</a:t>
                </a:r>
                <a:r>
                  <a:rPr lang="en-IN" dirty="0"/>
                  <a:t>(for reducing the variance of a statistical learning method).</a:t>
                </a:r>
              </a:p>
              <a:p>
                <a:endParaRPr lang="en-IN" b="1" dirty="0"/>
              </a:p>
              <a:p>
                <a:endParaRPr lang="en-IN" b="1" dirty="0"/>
              </a:p>
              <a:p>
                <a:endParaRPr lang="en-IN" b="1" dirty="0"/>
              </a:p>
              <a:p>
                <a:r>
                  <a:rPr lang="en-IN" b="1" dirty="0"/>
                  <a:t>Bootstrapping: </a:t>
                </a:r>
                <a:r>
                  <a:rPr lang="en-IN" dirty="0"/>
                  <a:t>Here the objective lies upon creating a number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2</m:t>
                        </m:r>
                      </m:num>
                      <m:den>
                        <m:r>
                          <a:rPr lang="en-US">
                            <a:latin typeface="Cambria Math" panose="02040503050406030204" pitchFamily="18" charset="0"/>
                          </a:rPr>
                          <m:t>3</m:t>
                        </m:r>
                      </m:den>
                    </m:f>
                    <m:r>
                      <m:rPr>
                        <m:sty m:val="p"/>
                      </m:rPr>
                      <a:rPr lang="en-US">
                        <a:latin typeface="Cambria Math" panose="02040503050406030204" pitchFamily="18" charset="0"/>
                      </a:rPr>
                      <m:t>rd</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N</m:t>
                    </m:r>
                  </m:oMath>
                </a14:m>
                <a:r>
                  <a:rPr lang="en-IN" dirty="0"/>
                  <a:t>) of random samples (WR), from a single existing sample.</a:t>
                </a:r>
              </a:p>
              <a:p>
                <a:endParaRPr lang="en-IN" b="1" dirty="0"/>
              </a:p>
              <a:p>
                <a:r>
                  <a:rPr lang="en-IN" b="1" dirty="0"/>
                  <a:t>Aggregation: </a:t>
                </a:r>
                <a:r>
                  <a:rPr lang="en-IN" dirty="0"/>
                  <a:t>Accumulation of outcome (majority vote) to each of the samples, in order to estimate the most possible accurate statistic for the overall sample.</a:t>
                </a:r>
              </a:p>
              <a:p>
                <a:endParaRPr lang="en-IN" b="1" dirty="0"/>
              </a:p>
              <a:p>
                <a:r>
                  <a:rPr lang="en-IN" b="1" dirty="0"/>
                  <a:t>In other words, </a:t>
                </a:r>
                <a:r>
                  <a:rPr lang="en-IN" dirty="0"/>
                  <a:t>Bagging estimates the most accurate statistic by minimising the variance and bias from a given sample data.</a:t>
                </a:r>
              </a:p>
              <a:p>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391886" y="373224"/>
                <a:ext cx="11457992" cy="4917436"/>
              </a:xfrm>
              <a:prstGeom prst="rect">
                <a:avLst/>
              </a:prstGeom>
              <a:blipFill>
                <a:blip r:embed="rId2"/>
                <a:stretch>
                  <a:fillRect l="-426" t="-620" r="-585"/>
                </a:stretch>
              </a:blipFill>
            </p:spPr>
            <p:txBody>
              <a:bodyPr/>
              <a:lstStyle/>
              <a:p>
                <a:r>
                  <a:rPr lang="en-IN">
                    <a:noFill/>
                  </a:rPr>
                  <a:t> </a:t>
                </a:r>
              </a:p>
            </p:txBody>
          </p:sp>
        </mc:Fallback>
      </mc:AlternateContent>
    </p:spTree>
    <p:extLst>
      <p:ext uri="{BB962C8B-B14F-4D97-AF65-F5344CB8AC3E}">
        <p14:creationId xmlns:p14="http://schemas.microsoft.com/office/powerpoint/2010/main" val="96064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5191" y="852517"/>
            <a:ext cx="10356980" cy="3029212"/>
          </a:xfrm>
          <a:prstGeom prst="rect">
            <a:avLst/>
          </a:prstGeom>
        </p:spPr>
      </p:pic>
      <p:sp>
        <p:nvSpPr>
          <p:cNvPr id="3" name="TextBox 2"/>
          <p:cNvSpPr txBox="1"/>
          <p:nvPr/>
        </p:nvSpPr>
        <p:spPr>
          <a:xfrm>
            <a:off x="485191" y="3881729"/>
            <a:ext cx="11000793" cy="923330"/>
          </a:xfrm>
          <a:prstGeom prst="rect">
            <a:avLst/>
          </a:prstGeom>
          <a:noFill/>
        </p:spPr>
        <p:txBody>
          <a:bodyPr wrap="square" rtlCol="0">
            <a:spAutoFit/>
          </a:bodyPr>
          <a:lstStyle/>
          <a:p>
            <a:r>
              <a:rPr lang="en-US" dirty="0"/>
              <a:t>For Test data,</a:t>
            </a:r>
          </a:p>
          <a:p>
            <a:r>
              <a:rPr lang="en-US" dirty="0"/>
              <a:t>Recall = 46.40% ( much less than lasso-logistic and decision tree)</a:t>
            </a:r>
          </a:p>
          <a:p>
            <a:r>
              <a:rPr lang="en-US" dirty="0"/>
              <a:t>Precision =  39.53% </a:t>
            </a:r>
            <a:endParaRPr lang="en-IN" dirty="0"/>
          </a:p>
        </p:txBody>
      </p:sp>
      <p:sp>
        <p:nvSpPr>
          <p:cNvPr id="4" name="TextBox 3"/>
          <p:cNvSpPr txBox="1"/>
          <p:nvPr/>
        </p:nvSpPr>
        <p:spPr>
          <a:xfrm>
            <a:off x="363894" y="363895"/>
            <a:ext cx="7399176" cy="369332"/>
          </a:xfrm>
          <a:prstGeom prst="rect">
            <a:avLst/>
          </a:prstGeom>
          <a:noFill/>
        </p:spPr>
        <p:txBody>
          <a:bodyPr wrap="square" rtlCol="0">
            <a:spAutoFit/>
          </a:bodyPr>
          <a:lstStyle/>
          <a:p>
            <a:r>
              <a:rPr lang="en-IN" u="sng" dirty="0"/>
              <a:t>Validation of the model by applying it to the test data:</a:t>
            </a:r>
          </a:p>
        </p:txBody>
      </p:sp>
      <p:sp>
        <p:nvSpPr>
          <p:cNvPr id="5" name="TextBox 4"/>
          <p:cNvSpPr txBox="1"/>
          <p:nvPr/>
        </p:nvSpPr>
        <p:spPr>
          <a:xfrm>
            <a:off x="279918" y="4805059"/>
            <a:ext cx="11681927" cy="2031325"/>
          </a:xfrm>
          <a:prstGeom prst="rect">
            <a:avLst/>
          </a:prstGeom>
          <a:noFill/>
        </p:spPr>
        <p:txBody>
          <a:bodyPr wrap="square" rtlCol="0">
            <a:spAutoFit/>
          </a:bodyPr>
          <a:lstStyle/>
          <a:p>
            <a:r>
              <a:rPr lang="en-US" u="sng" dirty="0"/>
              <a:t>Disadvantage of Bagging:</a:t>
            </a:r>
          </a:p>
          <a:p>
            <a:pPr marL="285750" indent="-285750">
              <a:buFont typeface="Arial" panose="020B0604020202020204" pitchFamily="34" charset="0"/>
              <a:buChar char="•"/>
            </a:pPr>
            <a:r>
              <a:rPr lang="en-IN" dirty="0"/>
              <a:t>In bagging, a tree grown every time would consider the </a:t>
            </a:r>
            <a:r>
              <a:rPr lang="en-IN" b="1" dirty="0"/>
              <a:t>very strong predictor</a:t>
            </a:r>
            <a:r>
              <a:rPr lang="en-IN" dirty="0"/>
              <a:t> at its root node, thereby resulting in trees similar to each other.</a:t>
            </a:r>
          </a:p>
          <a:p>
            <a:pPr marL="285750" indent="-285750">
              <a:buFont typeface="Arial" panose="020B0604020202020204" pitchFamily="34" charset="0"/>
              <a:buChar char="•"/>
            </a:pPr>
            <a:r>
              <a:rPr lang="en-IN" dirty="0"/>
              <a:t>The </a:t>
            </a:r>
            <a:r>
              <a:rPr lang="en-IN" b="1" dirty="0"/>
              <a:t>main difference between</a:t>
            </a:r>
            <a:r>
              <a:rPr lang="en-IN" dirty="0"/>
              <a:t> random forest and bagging is that random forest considers only a subset of predictors at a split. This results in trees with different predictors at top split, thereby resulting in </a:t>
            </a:r>
            <a:r>
              <a:rPr lang="en-IN" b="1" dirty="0" err="1"/>
              <a:t>decorrelated</a:t>
            </a:r>
            <a:r>
              <a:rPr lang="en-IN" b="1" dirty="0"/>
              <a:t> trees</a:t>
            </a:r>
            <a:r>
              <a:rPr lang="en-IN" dirty="0"/>
              <a:t> and more reliable average output. That's why we say random forest is robust to correlated predictors.</a:t>
            </a:r>
          </a:p>
          <a:p>
            <a:endParaRPr lang="en-IN" u="sng" dirty="0"/>
          </a:p>
        </p:txBody>
      </p:sp>
    </p:spTree>
    <p:extLst>
      <p:ext uri="{BB962C8B-B14F-4D97-AF65-F5344CB8AC3E}">
        <p14:creationId xmlns:p14="http://schemas.microsoft.com/office/powerpoint/2010/main" val="3323609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7241" y="130629"/>
            <a:ext cx="5393093" cy="369332"/>
          </a:xfrm>
          <a:prstGeom prst="rect">
            <a:avLst/>
          </a:prstGeom>
          <a:noFill/>
        </p:spPr>
        <p:txBody>
          <a:bodyPr wrap="square" rtlCol="0">
            <a:spAutoFit/>
          </a:bodyPr>
          <a:lstStyle/>
          <a:p>
            <a:r>
              <a:rPr lang="en-US" u="sng" dirty="0"/>
              <a:t>Random Forest Classifier</a:t>
            </a:r>
            <a:endParaRPr lang="en-IN" u="sng" dirty="0"/>
          </a:p>
        </p:txBody>
      </p:sp>
      <p:sp>
        <p:nvSpPr>
          <p:cNvPr id="5" name="TextBox 4"/>
          <p:cNvSpPr txBox="1"/>
          <p:nvPr/>
        </p:nvSpPr>
        <p:spPr>
          <a:xfrm>
            <a:off x="317241" y="578498"/>
            <a:ext cx="3648269" cy="369332"/>
          </a:xfrm>
          <a:prstGeom prst="rect">
            <a:avLst/>
          </a:prstGeom>
          <a:noFill/>
        </p:spPr>
        <p:txBody>
          <a:bodyPr wrap="square" rtlCol="0">
            <a:spAutoFit/>
          </a:bodyPr>
          <a:lstStyle/>
          <a:p>
            <a:r>
              <a:rPr lang="en-US" dirty="0"/>
              <a:t>For number of tree = 500</a:t>
            </a:r>
            <a:endParaRPr lang="en-IN" dirty="0"/>
          </a:p>
        </p:txBody>
      </p:sp>
      <p:pic>
        <p:nvPicPr>
          <p:cNvPr id="6" name="Picture 5"/>
          <p:cNvPicPr>
            <a:picLocks noChangeAspect="1"/>
          </p:cNvPicPr>
          <p:nvPr/>
        </p:nvPicPr>
        <p:blipFill>
          <a:blip r:embed="rId2"/>
          <a:stretch>
            <a:fillRect/>
          </a:stretch>
        </p:blipFill>
        <p:spPr>
          <a:xfrm>
            <a:off x="6173755" y="953268"/>
            <a:ext cx="6018245" cy="4085264"/>
          </a:xfrm>
          <a:prstGeom prst="rect">
            <a:avLst/>
          </a:prstGeom>
        </p:spPr>
      </p:pic>
      <p:sp>
        <p:nvSpPr>
          <p:cNvPr id="7" name="TextBox 6"/>
          <p:cNvSpPr txBox="1"/>
          <p:nvPr/>
        </p:nvSpPr>
        <p:spPr>
          <a:xfrm>
            <a:off x="6410130" y="417932"/>
            <a:ext cx="4730621" cy="369332"/>
          </a:xfrm>
          <a:prstGeom prst="rect">
            <a:avLst/>
          </a:prstGeom>
          <a:noFill/>
        </p:spPr>
        <p:txBody>
          <a:bodyPr wrap="square" rtlCol="0">
            <a:spAutoFit/>
          </a:bodyPr>
          <a:lstStyle/>
          <a:p>
            <a:r>
              <a:rPr lang="en-US" dirty="0"/>
              <a:t>For number of trees = 1000</a:t>
            </a:r>
            <a:endParaRPr lang="en-IN" dirty="0"/>
          </a:p>
        </p:txBody>
      </p:sp>
      <p:pic>
        <p:nvPicPr>
          <p:cNvPr id="8" name="image42.jpeg"/>
          <p:cNvPicPr/>
          <p:nvPr/>
        </p:nvPicPr>
        <p:blipFill>
          <a:blip r:embed="rId3" cstate="print"/>
          <a:stretch>
            <a:fillRect/>
          </a:stretch>
        </p:blipFill>
        <p:spPr>
          <a:xfrm>
            <a:off x="317241" y="1115780"/>
            <a:ext cx="5393093" cy="3829443"/>
          </a:xfrm>
          <a:prstGeom prst="rect">
            <a:avLst/>
          </a:prstGeom>
        </p:spPr>
      </p:pic>
      <p:sp>
        <p:nvSpPr>
          <p:cNvPr id="2" name="TextBox 1"/>
          <p:cNvSpPr txBox="1"/>
          <p:nvPr/>
        </p:nvSpPr>
        <p:spPr>
          <a:xfrm>
            <a:off x="429208" y="5206482"/>
            <a:ext cx="6083559" cy="646331"/>
          </a:xfrm>
          <a:prstGeom prst="rect">
            <a:avLst/>
          </a:prstGeom>
          <a:noFill/>
        </p:spPr>
        <p:txBody>
          <a:bodyPr wrap="square" rtlCol="0">
            <a:spAutoFit/>
          </a:bodyPr>
          <a:lstStyle/>
          <a:p>
            <a:r>
              <a:rPr lang="en-US" dirty="0"/>
              <a:t>By Tuning </a:t>
            </a:r>
            <a:r>
              <a:rPr lang="en-US" dirty="0" err="1"/>
              <a:t>mtry</a:t>
            </a:r>
            <a:r>
              <a:rPr lang="en-US" dirty="0"/>
              <a:t> and min node size we get 1 and 526 respectively.</a:t>
            </a:r>
            <a:endParaRPr lang="en-IN" dirty="0"/>
          </a:p>
        </p:txBody>
      </p:sp>
    </p:spTree>
    <p:extLst>
      <p:ext uri="{BB962C8B-B14F-4D97-AF65-F5344CB8AC3E}">
        <p14:creationId xmlns:p14="http://schemas.microsoft.com/office/powerpoint/2010/main" val="3383066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523" y="241626"/>
            <a:ext cx="5243804" cy="369332"/>
          </a:xfrm>
          <a:prstGeom prst="rect">
            <a:avLst/>
          </a:prstGeom>
          <a:noFill/>
        </p:spPr>
        <p:txBody>
          <a:bodyPr wrap="square" rtlCol="0">
            <a:spAutoFit/>
          </a:bodyPr>
          <a:lstStyle/>
          <a:p>
            <a:r>
              <a:rPr lang="en-IN" u="sng" dirty="0"/>
              <a:t>Validation of the model by applying it to the test data:</a:t>
            </a:r>
          </a:p>
        </p:txBody>
      </p:sp>
      <p:pic>
        <p:nvPicPr>
          <p:cNvPr id="6" name="image47.jpeg"/>
          <p:cNvPicPr/>
          <p:nvPr/>
        </p:nvPicPr>
        <p:blipFill>
          <a:blip r:embed="rId2" cstate="print"/>
          <a:stretch>
            <a:fillRect/>
          </a:stretch>
        </p:blipFill>
        <p:spPr>
          <a:xfrm>
            <a:off x="494523" y="873331"/>
            <a:ext cx="5383763" cy="2261753"/>
          </a:xfrm>
          <a:prstGeom prst="rect">
            <a:avLst/>
          </a:prstGeom>
        </p:spPr>
      </p:pic>
      <p:pic>
        <p:nvPicPr>
          <p:cNvPr id="7" name="Picture 6"/>
          <p:cNvPicPr>
            <a:picLocks noChangeAspect="1"/>
          </p:cNvPicPr>
          <p:nvPr/>
        </p:nvPicPr>
        <p:blipFill>
          <a:blip r:embed="rId3"/>
          <a:stretch>
            <a:fillRect/>
          </a:stretch>
        </p:blipFill>
        <p:spPr>
          <a:xfrm>
            <a:off x="6055567" y="568772"/>
            <a:ext cx="5617418" cy="5010933"/>
          </a:xfrm>
          <a:prstGeom prst="rect">
            <a:avLst/>
          </a:prstGeom>
        </p:spPr>
      </p:pic>
      <p:sp>
        <p:nvSpPr>
          <p:cNvPr id="4" name="Rectangle 3"/>
          <p:cNvSpPr/>
          <p:nvPr/>
        </p:nvSpPr>
        <p:spPr>
          <a:xfrm>
            <a:off x="7422609" y="199440"/>
            <a:ext cx="2571923" cy="369332"/>
          </a:xfrm>
          <a:prstGeom prst="rect">
            <a:avLst/>
          </a:prstGeom>
        </p:spPr>
        <p:txBody>
          <a:bodyPr wrap="none">
            <a:spAutoFit/>
          </a:bodyPr>
          <a:lstStyle/>
          <a:p>
            <a:r>
              <a:rPr lang="en-US" u="sng" dirty="0"/>
              <a:t>Variable Importance Plot:</a:t>
            </a:r>
            <a:endParaRPr lang="en-IN" u="sng" dirty="0"/>
          </a:p>
        </p:txBody>
      </p:sp>
    </p:spTree>
    <p:extLst>
      <p:ext uri="{BB962C8B-B14F-4D97-AF65-F5344CB8AC3E}">
        <p14:creationId xmlns:p14="http://schemas.microsoft.com/office/powerpoint/2010/main" val="2079752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7910" y="681136"/>
            <a:ext cx="6382139" cy="4497356"/>
          </a:xfrm>
          <a:prstGeom prst="rect">
            <a:avLst/>
          </a:prstGeom>
        </p:spPr>
      </p:pic>
      <p:sp>
        <p:nvSpPr>
          <p:cNvPr id="5" name="TextBox 4"/>
          <p:cNvSpPr txBox="1"/>
          <p:nvPr/>
        </p:nvSpPr>
        <p:spPr>
          <a:xfrm>
            <a:off x="307910" y="139959"/>
            <a:ext cx="5169160" cy="369332"/>
          </a:xfrm>
          <a:prstGeom prst="rect">
            <a:avLst/>
          </a:prstGeom>
          <a:noFill/>
        </p:spPr>
        <p:txBody>
          <a:bodyPr wrap="square" rtlCol="0">
            <a:spAutoFit/>
          </a:bodyPr>
          <a:lstStyle/>
          <a:p>
            <a:r>
              <a:rPr lang="en-US" u="sng" dirty="0"/>
              <a:t>Precision-Recall Curve</a:t>
            </a:r>
            <a:endParaRPr lang="en-IN" u="sng" dirty="0"/>
          </a:p>
        </p:txBody>
      </p:sp>
      <p:sp>
        <p:nvSpPr>
          <p:cNvPr id="8" name="TextBox 7"/>
          <p:cNvSpPr txBox="1"/>
          <p:nvPr/>
        </p:nvSpPr>
        <p:spPr>
          <a:xfrm>
            <a:off x="634481" y="5350338"/>
            <a:ext cx="5103845" cy="369332"/>
          </a:xfrm>
          <a:prstGeom prst="rect">
            <a:avLst/>
          </a:prstGeom>
          <a:noFill/>
        </p:spPr>
        <p:txBody>
          <a:bodyPr wrap="square" rtlCol="0">
            <a:spAutoFit/>
          </a:bodyPr>
          <a:lstStyle/>
          <a:p>
            <a:r>
              <a:rPr lang="en-US" dirty="0"/>
              <a:t>DALEX : </a:t>
            </a:r>
            <a:r>
              <a:rPr lang="en-US" dirty="0">
                <a:hlinkClick r:id="rId3"/>
              </a:rPr>
              <a:t>https://rpubs.com/Saikat173/911280</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07547838"/>
              </p:ext>
            </p:extLst>
          </p:nvPr>
        </p:nvGraphicFramePr>
        <p:xfrm>
          <a:off x="7696200" y="1452401"/>
          <a:ext cx="3769568" cy="1523267"/>
        </p:xfrm>
        <a:graphic>
          <a:graphicData uri="http://schemas.openxmlformats.org/drawingml/2006/table">
            <a:tbl>
              <a:tblPr firstRow="1" firstCol="1" lastRow="1" lastCol="1" bandRow="1" bandCol="1">
                <a:tableStyleId>{5C22544A-7EE6-4342-B048-85BDC9FD1C3A}</a:tableStyleId>
              </a:tblPr>
              <a:tblGrid>
                <a:gridCol w="2031662">
                  <a:extLst>
                    <a:ext uri="{9D8B030D-6E8A-4147-A177-3AD203B41FA5}">
                      <a16:colId xmlns:a16="http://schemas.microsoft.com/office/drawing/2014/main" val="1943998084"/>
                    </a:ext>
                  </a:extLst>
                </a:gridCol>
                <a:gridCol w="1737906">
                  <a:extLst>
                    <a:ext uri="{9D8B030D-6E8A-4147-A177-3AD203B41FA5}">
                      <a16:colId xmlns:a16="http://schemas.microsoft.com/office/drawing/2014/main" val="806636527"/>
                    </a:ext>
                  </a:extLst>
                </a:gridCol>
              </a:tblGrid>
              <a:tr h="313364">
                <a:tc>
                  <a:txBody>
                    <a:bodyPr/>
                    <a:lstStyle/>
                    <a:p>
                      <a:pPr marL="67945" algn="l">
                        <a:spcAft>
                          <a:spcPts val="0"/>
                        </a:spcAft>
                      </a:pPr>
                      <a:r>
                        <a:rPr lang="en-US"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a:effectLst/>
                        </a:rPr>
                        <a:t>AUC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64322582"/>
                  </a:ext>
                </a:extLst>
              </a:tr>
              <a:tr h="401931">
                <a:tc>
                  <a:txBody>
                    <a:bodyPr/>
                    <a:lstStyle/>
                    <a:p>
                      <a:pPr marL="73025" algn="l">
                        <a:spcBef>
                          <a:spcPts val="10"/>
                        </a:spcBef>
                        <a:spcAft>
                          <a:spcPts val="0"/>
                        </a:spcAft>
                      </a:pPr>
                      <a:r>
                        <a:rPr lang="en-US" sz="1400" dirty="0">
                          <a:effectLst/>
                        </a:rPr>
                        <a:t>Random-Forest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a:effectLst/>
                        </a:rPr>
                        <a:t>0.4496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13861832"/>
                  </a:ext>
                </a:extLst>
              </a:tr>
              <a:tr h="403986">
                <a:tc>
                  <a:txBody>
                    <a:bodyPr/>
                    <a:lstStyle/>
                    <a:p>
                      <a:pPr marL="73025" algn="l">
                        <a:spcBef>
                          <a:spcPts val="10"/>
                        </a:spcBef>
                        <a:spcAft>
                          <a:spcPts val="0"/>
                        </a:spcAft>
                      </a:pPr>
                      <a:r>
                        <a:rPr lang="en-US" sz="1400" dirty="0">
                          <a:effectLst/>
                        </a:rPr>
                        <a:t>Lasso-logistic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a:effectLst/>
                        </a:rPr>
                        <a:t>0.4385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87796096"/>
                  </a:ext>
                </a:extLst>
              </a:tr>
              <a:tr h="403986">
                <a:tc>
                  <a:txBody>
                    <a:bodyPr/>
                    <a:lstStyle/>
                    <a:p>
                      <a:pPr marL="73025" algn="l">
                        <a:spcBef>
                          <a:spcPts val="10"/>
                        </a:spcBef>
                        <a:spcAft>
                          <a:spcPts val="0"/>
                        </a:spcAft>
                      </a:pPr>
                      <a:r>
                        <a:rPr lang="en-US" sz="1400" dirty="0">
                          <a:effectLst/>
                        </a:rPr>
                        <a:t>Decision</a:t>
                      </a:r>
                      <a:r>
                        <a:rPr lang="en-US" sz="1400" spc="-15" dirty="0">
                          <a:effectLst/>
                        </a:rPr>
                        <a:t> </a:t>
                      </a:r>
                      <a:r>
                        <a:rPr lang="en-US" sz="1400" dirty="0">
                          <a:effectLst/>
                        </a:rPr>
                        <a:t>Tree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dirty="0">
                          <a:effectLst/>
                        </a:rPr>
                        <a:t>0.3324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48660358"/>
                  </a:ext>
                </a:extLst>
              </a:tr>
            </a:tbl>
          </a:graphicData>
        </a:graphic>
      </p:graphicFrame>
    </p:spTree>
    <p:extLst>
      <p:ext uri="{BB962C8B-B14F-4D97-AF65-F5344CB8AC3E}">
        <p14:creationId xmlns:p14="http://schemas.microsoft.com/office/powerpoint/2010/main" val="3636626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8" y="242596"/>
            <a:ext cx="7109926" cy="369332"/>
          </a:xfrm>
          <a:prstGeom prst="rect">
            <a:avLst/>
          </a:prstGeom>
          <a:noFill/>
        </p:spPr>
        <p:txBody>
          <a:bodyPr wrap="square" rtlCol="0">
            <a:spAutoFit/>
          </a:bodyPr>
          <a:lstStyle/>
          <a:p>
            <a:r>
              <a:rPr lang="en-US" u="sng" dirty="0"/>
              <a:t>Extreme Gradient Boosting</a:t>
            </a:r>
            <a:endParaRPr lang="en-IN" u="sng" dirty="0"/>
          </a:p>
        </p:txBody>
      </p:sp>
      <p:pic>
        <p:nvPicPr>
          <p:cNvPr id="3" name="Picture 2"/>
          <p:cNvPicPr/>
          <p:nvPr/>
        </p:nvPicPr>
        <p:blipFill>
          <a:blip r:embed="rId2"/>
          <a:stretch>
            <a:fillRect/>
          </a:stretch>
        </p:blipFill>
        <p:spPr>
          <a:xfrm>
            <a:off x="337755" y="825863"/>
            <a:ext cx="5363249" cy="3372913"/>
          </a:xfrm>
          <a:prstGeom prst="rect">
            <a:avLst/>
          </a:prstGeom>
        </p:spPr>
      </p:pic>
      <p:pic>
        <p:nvPicPr>
          <p:cNvPr id="4" name="Picture 3"/>
          <p:cNvPicPr/>
          <p:nvPr/>
        </p:nvPicPr>
        <p:blipFill>
          <a:blip r:embed="rId3"/>
          <a:stretch>
            <a:fillRect/>
          </a:stretch>
        </p:blipFill>
        <p:spPr>
          <a:xfrm>
            <a:off x="337755" y="5180809"/>
            <a:ext cx="6279502" cy="1247982"/>
          </a:xfrm>
          <a:prstGeom prst="rect">
            <a:avLst/>
          </a:prstGeom>
        </p:spPr>
      </p:pic>
      <p:sp>
        <p:nvSpPr>
          <p:cNvPr id="5" name="TextBox 4"/>
          <p:cNvSpPr txBox="1"/>
          <p:nvPr/>
        </p:nvSpPr>
        <p:spPr>
          <a:xfrm>
            <a:off x="419878" y="4450702"/>
            <a:ext cx="5346440" cy="369332"/>
          </a:xfrm>
          <a:prstGeom prst="rect">
            <a:avLst/>
          </a:prstGeom>
          <a:noFill/>
        </p:spPr>
        <p:txBody>
          <a:bodyPr wrap="square" rtlCol="0">
            <a:spAutoFit/>
          </a:bodyPr>
          <a:lstStyle/>
          <a:p>
            <a:r>
              <a:rPr lang="en-US" u="sng" dirty="0"/>
              <a:t>Best hyper-parameters</a:t>
            </a:r>
            <a:endParaRPr lang="en-IN" u="sng" dirty="0"/>
          </a:p>
        </p:txBody>
      </p:sp>
      <p:sp>
        <p:nvSpPr>
          <p:cNvPr id="6" name="TextBox 5"/>
          <p:cNvSpPr txBox="1"/>
          <p:nvPr/>
        </p:nvSpPr>
        <p:spPr>
          <a:xfrm>
            <a:off x="6242180" y="242596"/>
            <a:ext cx="5617028" cy="369332"/>
          </a:xfrm>
          <a:prstGeom prst="rect">
            <a:avLst/>
          </a:prstGeom>
          <a:noFill/>
        </p:spPr>
        <p:txBody>
          <a:bodyPr wrap="square" rtlCol="0">
            <a:spAutoFit/>
          </a:bodyPr>
          <a:lstStyle/>
          <a:p>
            <a:r>
              <a:rPr lang="en-IN" u="sng" dirty="0"/>
              <a:t>Validation of the model by applying it to the test data:</a:t>
            </a:r>
          </a:p>
        </p:txBody>
      </p:sp>
      <p:pic>
        <p:nvPicPr>
          <p:cNvPr id="7" name="Picture 6"/>
          <p:cNvPicPr/>
          <p:nvPr/>
        </p:nvPicPr>
        <p:blipFill>
          <a:blip r:embed="rId4"/>
          <a:stretch>
            <a:fillRect/>
          </a:stretch>
        </p:blipFill>
        <p:spPr>
          <a:xfrm>
            <a:off x="6184939" y="870106"/>
            <a:ext cx="5731510" cy="3328670"/>
          </a:xfrm>
          <a:prstGeom prst="rect">
            <a:avLst/>
          </a:prstGeom>
        </p:spPr>
      </p:pic>
      <p:sp>
        <p:nvSpPr>
          <p:cNvPr id="8" name="TextBox 7"/>
          <p:cNvSpPr txBox="1"/>
          <p:nvPr/>
        </p:nvSpPr>
        <p:spPr>
          <a:xfrm>
            <a:off x="6419461" y="4562669"/>
            <a:ext cx="5439747" cy="646331"/>
          </a:xfrm>
          <a:prstGeom prst="rect">
            <a:avLst/>
          </a:prstGeom>
          <a:noFill/>
        </p:spPr>
        <p:txBody>
          <a:bodyPr wrap="square" rtlCol="0">
            <a:spAutoFit/>
          </a:bodyPr>
          <a:lstStyle/>
          <a:p>
            <a:r>
              <a:rPr lang="en-US" dirty="0"/>
              <a:t>Recall = 90.09% ( smaller than Random-forest)</a:t>
            </a:r>
          </a:p>
          <a:p>
            <a:r>
              <a:rPr lang="en-US" dirty="0"/>
              <a:t>Precision = 15.02%</a:t>
            </a:r>
            <a:endParaRPr lang="en-IN" dirty="0"/>
          </a:p>
        </p:txBody>
      </p:sp>
    </p:spTree>
    <p:extLst>
      <p:ext uri="{BB962C8B-B14F-4D97-AF65-F5344CB8AC3E}">
        <p14:creationId xmlns:p14="http://schemas.microsoft.com/office/powerpoint/2010/main" val="3392410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563" y="4068147"/>
            <a:ext cx="5430417" cy="369332"/>
          </a:xfrm>
          <a:prstGeom prst="rect">
            <a:avLst/>
          </a:prstGeom>
          <a:noFill/>
        </p:spPr>
        <p:txBody>
          <a:bodyPr wrap="square" rtlCol="0">
            <a:spAutoFit/>
          </a:bodyPr>
          <a:lstStyle/>
          <a:p>
            <a:r>
              <a:rPr lang="en-US" dirty="0"/>
              <a:t>Here, we have used ‘Gain’ as Importance criterion.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843300157"/>
              </p:ext>
            </p:extLst>
          </p:nvPr>
        </p:nvGraphicFramePr>
        <p:xfrm>
          <a:off x="494522" y="4754721"/>
          <a:ext cx="3769568" cy="1949455"/>
        </p:xfrm>
        <a:graphic>
          <a:graphicData uri="http://schemas.openxmlformats.org/drawingml/2006/table">
            <a:tbl>
              <a:tblPr firstRow="1" firstCol="1" lastRow="1" lastCol="1" bandRow="1" bandCol="1">
                <a:tableStyleId>{5C22544A-7EE6-4342-B048-85BDC9FD1C3A}</a:tableStyleId>
              </a:tblPr>
              <a:tblGrid>
                <a:gridCol w="2031662">
                  <a:extLst>
                    <a:ext uri="{9D8B030D-6E8A-4147-A177-3AD203B41FA5}">
                      <a16:colId xmlns:a16="http://schemas.microsoft.com/office/drawing/2014/main" val="3187347139"/>
                    </a:ext>
                  </a:extLst>
                </a:gridCol>
                <a:gridCol w="1737906">
                  <a:extLst>
                    <a:ext uri="{9D8B030D-6E8A-4147-A177-3AD203B41FA5}">
                      <a16:colId xmlns:a16="http://schemas.microsoft.com/office/drawing/2014/main" val="530875396"/>
                    </a:ext>
                  </a:extLst>
                </a:gridCol>
              </a:tblGrid>
              <a:tr h="313364">
                <a:tc>
                  <a:txBody>
                    <a:bodyPr/>
                    <a:lstStyle/>
                    <a:p>
                      <a:pPr marL="67945" algn="l">
                        <a:spcAft>
                          <a:spcPts val="0"/>
                        </a:spcAft>
                      </a:pPr>
                      <a:r>
                        <a:rPr lang="en-US"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a:effectLst/>
                        </a:rPr>
                        <a:t>AUC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7902975"/>
                  </a:ext>
                </a:extLst>
              </a:tr>
              <a:tr h="426188">
                <a:tc>
                  <a:txBody>
                    <a:bodyPr/>
                    <a:lstStyle/>
                    <a:p>
                      <a:pPr marL="73025" algn="l">
                        <a:spcBef>
                          <a:spcPts val="10"/>
                        </a:spcBef>
                        <a:spcAft>
                          <a:spcPts val="0"/>
                        </a:spcAft>
                      </a:pPr>
                      <a:r>
                        <a:rPr lang="en-US" sz="1400">
                          <a:effectLst/>
                        </a:rPr>
                        <a:t>Xg-Boost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a:effectLst/>
                        </a:rPr>
                        <a:t>0.4605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316970"/>
                  </a:ext>
                </a:extLst>
              </a:tr>
              <a:tr h="401931">
                <a:tc>
                  <a:txBody>
                    <a:bodyPr/>
                    <a:lstStyle/>
                    <a:p>
                      <a:pPr marL="73025" algn="l">
                        <a:spcBef>
                          <a:spcPts val="10"/>
                        </a:spcBef>
                        <a:spcAft>
                          <a:spcPts val="0"/>
                        </a:spcAft>
                      </a:pPr>
                      <a:r>
                        <a:rPr lang="en-US" sz="1400">
                          <a:effectLst/>
                        </a:rPr>
                        <a:t>Random-Forest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a:effectLst/>
                        </a:rPr>
                        <a:t>0.4496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47488495"/>
                  </a:ext>
                </a:extLst>
              </a:tr>
              <a:tr h="403986">
                <a:tc>
                  <a:txBody>
                    <a:bodyPr/>
                    <a:lstStyle/>
                    <a:p>
                      <a:pPr marL="73025" algn="l">
                        <a:spcBef>
                          <a:spcPts val="10"/>
                        </a:spcBef>
                        <a:spcAft>
                          <a:spcPts val="0"/>
                        </a:spcAft>
                      </a:pPr>
                      <a:r>
                        <a:rPr lang="en-US" sz="1400">
                          <a:effectLst/>
                        </a:rPr>
                        <a:t>Lasso-logistic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a:effectLst/>
                        </a:rPr>
                        <a:t>0.4385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91546935"/>
                  </a:ext>
                </a:extLst>
              </a:tr>
              <a:tr h="403986">
                <a:tc>
                  <a:txBody>
                    <a:bodyPr/>
                    <a:lstStyle/>
                    <a:p>
                      <a:pPr marL="73025" algn="l">
                        <a:spcBef>
                          <a:spcPts val="10"/>
                        </a:spcBef>
                        <a:spcAft>
                          <a:spcPts val="0"/>
                        </a:spcAft>
                      </a:pPr>
                      <a:r>
                        <a:rPr lang="en-US" sz="1400" dirty="0">
                          <a:effectLst/>
                        </a:rPr>
                        <a:t>Decision</a:t>
                      </a:r>
                      <a:r>
                        <a:rPr lang="en-US" sz="1400" spc="-15" dirty="0">
                          <a:effectLst/>
                        </a:rPr>
                        <a:t> </a:t>
                      </a:r>
                      <a:r>
                        <a:rPr lang="en-US" sz="1400" dirty="0">
                          <a:effectLst/>
                        </a:rPr>
                        <a:t>Tree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765" algn="l">
                        <a:spcBef>
                          <a:spcPts val="10"/>
                        </a:spcBef>
                        <a:spcAft>
                          <a:spcPts val="0"/>
                        </a:spcAft>
                      </a:pPr>
                      <a:r>
                        <a:rPr lang="en-US" sz="1400" dirty="0">
                          <a:effectLst/>
                        </a:rPr>
                        <a:t>0.3324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88817128"/>
                  </a:ext>
                </a:extLst>
              </a:tr>
            </a:tbl>
          </a:graphicData>
        </a:graphic>
      </p:graphicFrame>
      <p:sp>
        <p:nvSpPr>
          <p:cNvPr id="12" name="Rectangle 11"/>
          <p:cNvSpPr/>
          <p:nvPr/>
        </p:nvSpPr>
        <p:spPr>
          <a:xfrm>
            <a:off x="1417916" y="0"/>
            <a:ext cx="1313180" cy="369332"/>
          </a:xfrm>
          <a:prstGeom prst="rect">
            <a:avLst/>
          </a:prstGeom>
        </p:spPr>
        <p:txBody>
          <a:bodyPr wrap="none">
            <a:spAutoFit/>
          </a:bodyPr>
          <a:lstStyle/>
          <a:p>
            <a:r>
              <a:rPr lang="en-US" u="sng" dirty="0"/>
              <a:t>Comparison</a:t>
            </a:r>
            <a:endParaRPr lang="en-IN" u="sng" dirty="0"/>
          </a:p>
        </p:txBody>
      </p:sp>
      <p:pic>
        <p:nvPicPr>
          <p:cNvPr id="13" name="image53.png"/>
          <p:cNvPicPr/>
          <p:nvPr/>
        </p:nvPicPr>
        <p:blipFill>
          <a:blip r:embed="rId2" cstate="print"/>
          <a:stretch>
            <a:fillRect/>
          </a:stretch>
        </p:blipFill>
        <p:spPr>
          <a:xfrm>
            <a:off x="6851054" y="647753"/>
            <a:ext cx="4704080" cy="2875280"/>
          </a:xfrm>
          <a:prstGeom prst="rect">
            <a:avLst/>
          </a:prstGeom>
        </p:spPr>
      </p:pic>
      <p:sp>
        <p:nvSpPr>
          <p:cNvPr id="14" name="TextBox 13"/>
          <p:cNvSpPr txBox="1"/>
          <p:nvPr/>
        </p:nvSpPr>
        <p:spPr>
          <a:xfrm>
            <a:off x="7277877" y="53080"/>
            <a:ext cx="4202612" cy="375171"/>
          </a:xfrm>
          <a:prstGeom prst="rect">
            <a:avLst/>
          </a:prstGeom>
          <a:noFill/>
        </p:spPr>
        <p:txBody>
          <a:bodyPr wrap="square" rtlCol="0">
            <a:spAutoFit/>
          </a:bodyPr>
          <a:lstStyle/>
          <a:p>
            <a:r>
              <a:rPr lang="en-US" u="sng" dirty="0"/>
              <a:t>Cumulative Gain &amp; Lift Chart</a:t>
            </a:r>
            <a:endParaRPr lang="en-IN" u="sng" dirty="0"/>
          </a:p>
        </p:txBody>
      </p:sp>
      <p:graphicFrame>
        <p:nvGraphicFramePr>
          <p:cNvPr id="15" name="Table 14"/>
          <p:cNvGraphicFramePr>
            <a:graphicFrameLocks noGrp="1"/>
          </p:cNvGraphicFramePr>
          <p:nvPr>
            <p:extLst>
              <p:ext uri="{D42A27DB-BD31-4B8C-83A1-F6EECF244321}">
                <p14:modId xmlns:p14="http://schemas.microsoft.com/office/powerpoint/2010/main" val="2219632397"/>
              </p:ext>
            </p:extLst>
          </p:nvPr>
        </p:nvGraphicFramePr>
        <p:xfrm>
          <a:off x="6172497" y="3879996"/>
          <a:ext cx="5735320" cy="2743200"/>
        </p:xfrm>
        <a:graphic>
          <a:graphicData uri="http://schemas.openxmlformats.org/drawingml/2006/table">
            <a:tbl>
              <a:tblPr firstRow="1" firstCol="1" lastRow="1" lastCol="1" bandRow="1" bandCol="1">
                <a:tableStyleId>{5C22544A-7EE6-4342-B048-85BDC9FD1C3A}</a:tableStyleId>
              </a:tblPr>
              <a:tblGrid>
                <a:gridCol w="1412875">
                  <a:extLst>
                    <a:ext uri="{9D8B030D-6E8A-4147-A177-3AD203B41FA5}">
                      <a16:colId xmlns:a16="http://schemas.microsoft.com/office/drawing/2014/main" val="1828501777"/>
                    </a:ext>
                  </a:extLst>
                </a:gridCol>
                <a:gridCol w="1418590">
                  <a:extLst>
                    <a:ext uri="{9D8B030D-6E8A-4147-A177-3AD203B41FA5}">
                      <a16:colId xmlns:a16="http://schemas.microsoft.com/office/drawing/2014/main" val="403029976"/>
                    </a:ext>
                  </a:extLst>
                </a:gridCol>
                <a:gridCol w="1590675">
                  <a:extLst>
                    <a:ext uri="{9D8B030D-6E8A-4147-A177-3AD203B41FA5}">
                      <a16:colId xmlns:a16="http://schemas.microsoft.com/office/drawing/2014/main" val="116356157"/>
                    </a:ext>
                  </a:extLst>
                </a:gridCol>
                <a:gridCol w="1313180">
                  <a:extLst>
                    <a:ext uri="{9D8B030D-6E8A-4147-A177-3AD203B41FA5}">
                      <a16:colId xmlns:a16="http://schemas.microsoft.com/office/drawing/2014/main" val="728218358"/>
                    </a:ext>
                  </a:extLst>
                </a:gridCol>
              </a:tblGrid>
              <a:tr h="249555">
                <a:tc>
                  <a:txBody>
                    <a:bodyPr/>
                    <a:lstStyle/>
                    <a:p>
                      <a:pPr marL="281940" marR="244475" algn="ctr">
                        <a:spcBef>
                          <a:spcPts val="10"/>
                        </a:spcBef>
                        <a:spcAft>
                          <a:spcPts val="0"/>
                        </a:spcAft>
                      </a:pPr>
                      <a:r>
                        <a:rPr lang="en-US" sz="1400">
                          <a:effectLst/>
                        </a:rPr>
                        <a:t>Sample 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840" marR="176530" algn="ctr">
                        <a:spcBef>
                          <a:spcPts val="10"/>
                        </a:spcBef>
                        <a:spcAft>
                          <a:spcPts val="0"/>
                        </a:spcAft>
                      </a:pPr>
                      <a:r>
                        <a:rPr lang="en-US" sz="1400">
                          <a:effectLst/>
                        </a:rPr>
                        <a:t>Lasso-logistic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895" marR="253365" algn="ctr">
                        <a:spcBef>
                          <a:spcPts val="10"/>
                        </a:spcBef>
                        <a:spcAft>
                          <a:spcPts val="0"/>
                        </a:spcAft>
                      </a:pPr>
                      <a:r>
                        <a:rPr lang="en-US" sz="1400">
                          <a:effectLst/>
                        </a:rPr>
                        <a:t>Random-Forest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4635" marR="372110" algn="ctr">
                        <a:spcBef>
                          <a:spcPts val="10"/>
                        </a:spcBef>
                        <a:spcAft>
                          <a:spcPts val="0"/>
                        </a:spcAft>
                      </a:pPr>
                      <a:r>
                        <a:rPr lang="en-US" sz="1400">
                          <a:effectLst/>
                        </a:rPr>
                        <a:t>Xg-Boost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57052200"/>
                  </a:ext>
                </a:extLst>
              </a:tr>
              <a:tr h="249555">
                <a:tc>
                  <a:txBody>
                    <a:bodyPr/>
                    <a:lstStyle/>
                    <a:p>
                      <a:pPr marL="280670" marR="244475" algn="ctr">
                        <a:spcBef>
                          <a:spcPts val="10"/>
                        </a:spcBef>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lnSpc>
                          <a:spcPts val="1705"/>
                        </a:lnSpc>
                        <a:spcAft>
                          <a:spcPts val="0"/>
                        </a:spcAft>
                      </a:pPr>
                      <a:r>
                        <a:rPr lang="en-US" sz="1400">
                          <a:effectLst/>
                        </a:rPr>
                        <a:t>42.1%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895" marR="253365" algn="ctr">
                        <a:spcBef>
                          <a:spcPts val="10"/>
                        </a:spcBef>
                        <a:spcAft>
                          <a:spcPts val="0"/>
                        </a:spcAft>
                      </a:pPr>
                      <a:r>
                        <a:rPr lang="en-US" sz="1400">
                          <a:effectLst/>
                        </a:rPr>
                        <a:t>43.3%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3365" marR="372110" algn="ctr">
                        <a:spcBef>
                          <a:spcPts val="10"/>
                        </a:spcBef>
                        <a:spcAft>
                          <a:spcPts val="0"/>
                        </a:spcAft>
                      </a:pPr>
                      <a:r>
                        <a:rPr lang="en-US" sz="1400">
                          <a:effectLst/>
                        </a:rPr>
                        <a:t>44.7%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48402918"/>
                  </a:ext>
                </a:extLst>
              </a:tr>
              <a:tr h="249555">
                <a:tc>
                  <a:txBody>
                    <a:bodyPr/>
                    <a:lstStyle/>
                    <a:p>
                      <a:pPr marL="280670" marR="244475" algn="ctr">
                        <a:spcBef>
                          <a:spcPts val="10"/>
                        </a:spcBef>
                        <a:spcAft>
                          <a:spcPts val="0"/>
                        </a:spcAft>
                      </a:pPr>
                      <a:r>
                        <a:rPr lang="en-US" sz="14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lnSpc>
                          <a:spcPts val="1710"/>
                        </a:lnSpc>
                        <a:spcAft>
                          <a:spcPts val="0"/>
                        </a:spcAft>
                      </a:pPr>
                      <a:r>
                        <a:rPr lang="en-US" sz="1400">
                          <a:effectLst/>
                        </a:rPr>
                        <a:t>61.3%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895" marR="253365" algn="ctr">
                        <a:spcBef>
                          <a:spcPts val="10"/>
                        </a:spcBef>
                        <a:spcAft>
                          <a:spcPts val="0"/>
                        </a:spcAft>
                      </a:pPr>
                      <a:r>
                        <a:rPr lang="en-US" sz="1400">
                          <a:effectLst/>
                        </a:rPr>
                        <a:t>63.2%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3365" marR="372110" algn="ctr">
                        <a:spcBef>
                          <a:spcPts val="10"/>
                        </a:spcBef>
                        <a:spcAft>
                          <a:spcPts val="0"/>
                        </a:spcAft>
                      </a:pPr>
                      <a:r>
                        <a:rPr lang="en-US" sz="1400">
                          <a:effectLst/>
                        </a:rPr>
                        <a:t>63.2%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3663773"/>
                  </a:ext>
                </a:extLst>
              </a:tr>
              <a:tr h="248285">
                <a:tc>
                  <a:txBody>
                    <a:bodyPr/>
                    <a:lstStyle/>
                    <a:p>
                      <a:pPr marL="280670" marR="244475" algn="ctr">
                        <a:spcBef>
                          <a:spcPts val="10"/>
                        </a:spcBef>
                        <a:spcAft>
                          <a:spcPts val="0"/>
                        </a:spcAft>
                      </a:pPr>
                      <a:r>
                        <a:rPr lang="en-US" sz="14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lnSpc>
                          <a:spcPts val="1710"/>
                        </a:lnSpc>
                        <a:spcAft>
                          <a:spcPts val="0"/>
                        </a:spcAft>
                      </a:pPr>
                      <a:r>
                        <a:rPr lang="en-US" sz="1400">
                          <a:effectLst/>
                        </a:rPr>
                        <a:t>69.5%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3355" marR="253365" algn="ctr">
                        <a:spcBef>
                          <a:spcPts val="10"/>
                        </a:spcBef>
                        <a:spcAft>
                          <a:spcPts val="0"/>
                        </a:spcAft>
                      </a:pPr>
                      <a:r>
                        <a:rPr lang="en-US" sz="14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1460" marR="372110" algn="ctr">
                        <a:spcBef>
                          <a:spcPts val="10"/>
                        </a:spcBef>
                        <a:spcAft>
                          <a:spcPts val="0"/>
                        </a:spcAft>
                      </a:pPr>
                      <a:r>
                        <a:rPr lang="en-US" sz="14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41652344"/>
                  </a:ext>
                </a:extLst>
              </a:tr>
              <a:tr h="249555">
                <a:tc>
                  <a:txBody>
                    <a:bodyPr/>
                    <a:lstStyle/>
                    <a:p>
                      <a:pPr marL="280670" marR="244475" algn="ctr">
                        <a:spcBef>
                          <a:spcPts val="10"/>
                        </a:spcBef>
                        <a:spcAft>
                          <a:spcPts val="0"/>
                        </a:spcAft>
                      </a:pPr>
                      <a:r>
                        <a:rPr lang="en-US" sz="14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lnSpc>
                          <a:spcPts val="1710"/>
                        </a:lnSpc>
                        <a:spcAft>
                          <a:spcPts val="0"/>
                        </a:spcAft>
                      </a:pPr>
                      <a:r>
                        <a:rPr lang="en-US" sz="1400">
                          <a:effectLst/>
                        </a:rPr>
                        <a:t>74.9%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3355" marR="253365" algn="ctr">
                        <a:spcBef>
                          <a:spcPts val="10"/>
                        </a:spcBef>
                        <a:spcAft>
                          <a:spcPts val="0"/>
                        </a:spcAft>
                      </a:pPr>
                      <a:r>
                        <a:rPr lang="en-US" sz="1400">
                          <a:effectLst/>
                        </a:rPr>
                        <a:t>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3365" marR="372110" algn="ctr">
                        <a:spcBef>
                          <a:spcPts val="10"/>
                        </a:spcBef>
                        <a:spcAft>
                          <a:spcPts val="0"/>
                        </a:spcAft>
                      </a:pPr>
                      <a:r>
                        <a:rPr lang="en-US" sz="1400">
                          <a:effectLst/>
                        </a:rPr>
                        <a:t>76.3%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53666111"/>
                  </a:ext>
                </a:extLst>
              </a:tr>
              <a:tr h="250190">
                <a:tc>
                  <a:txBody>
                    <a:bodyPr/>
                    <a:lstStyle/>
                    <a:p>
                      <a:pPr marL="280670" marR="244475" algn="ctr">
                        <a:spcBef>
                          <a:spcPts val="10"/>
                        </a:spcBef>
                        <a:spcAft>
                          <a:spcPts val="0"/>
                        </a:spcAft>
                      </a:pPr>
                      <a:r>
                        <a:rPr lang="en-US" sz="14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spcAft>
                          <a:spcPts val="0"/>
                        </a:spcAft>
                      </a:pPr>
                      <a:r>
                        <a:rPr lang="en-US" sz="1400">
                          <a:effectLst/>
                        </a:rPr>
                        <a:t>80.1%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895" marR="253365" algn="ctr">
                        <a:spcBef>
                          <a:spcPts val="10"/>
                        </a:spcBef>
                        <a:spcAft>
                          <a:spcPts val="0"/>
                        </a:spcAft>
                      </a:pPr>
                      <a:r>
                        <a:rPr lang="en-US" sz="1400">
                          <a:effectLst/>
                        </a:rPr>
                        <a:t>81.4%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3365" marR="372110" algn="ctr">
                        <a:spcBef>
                          <a:spcPts val="10"/>
                        </a:spcBef>
                        <a:spcAft>
                          <a:spcPts val="0"/>
                        </a:spcAft>
                      </a:pPr>
                      <a:r>
                        <a:rPr lang="en-US" sz="1400">
                          <a:effectLst/>
                        </a:rPr>
                        <a:t>81.6%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20002726"/>
                  </a:ext>
                </a:extLst>
              </a:tr>
              <a:tr h="249555">
                <a:tc>
                  <a:txBody>
                    <a:bodyPr/>
                    <a:lstStyle/>
                    <a:p>
                      <a:pPr marL="280670" marR="244475" algn="ctr">
                        <a:spcBef>
                          <a:spcPts val="10"/>
                        </a:spcBef>
                        <a:spcAft>
                          <a:spcPts val="0"/>
                        </a:spcAft>
                      </a:pPr>
                      <a:r>
                        <a:rPr lang="en-US" sz="14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lnSpc>
                          <a:spcPts val="1710"/>
                        </a:lnSpc>
                        <a:spcAft>
                          <a:spcPts val="0"/>
                        </a:spcAft>
                      </a:pPr>
                      <a:r>
                        <a:rPr lang="en-US" sz="1400">
                          <a:effectLst/>
                        </a:rPr>
                        <a:t>86.4%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895" marR="253365" algn="ctr">
                        <a:spcBef>
                          <a:spcPts val="10"/>
                        </a:spcBef>
                        <a:spcAft>
                          <a:spcPts val="0"/>
                        </a:spcAft>
                      </a:pPr>
                      <a:r>
                        <a:rPr lang="en-US" sz="1400">
                          <a:effectLst/>
                        </a:rPr>
                        <a:t>86.6%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3365" marR="372110" algn="ctr">
                        <a:spcBef>
                          <a:spcPts val="10"/>
                        </a:spcBef>
                        <a:spcAft>
                          <a:spcPts val="0"/>
                        </a:spcAft>
                      </a:pPr>
                      <a:r>
                        <a:rPr lang="en-US" sz="1400">
                          <a:effectLst/>
                        </a:rPr>
                        <a:t>86.4%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6718408"/>
                  </a:ext>
                </a:extLst>
              </a:tr>
              <a:tr h="248285">
                <a:tc>
                  <a:txBody>
                    <a:bodyPr/>
                    <a:lstStyle/>
                    <a:p>
                      <a:pPr marL="280670" marR="244475" algn="ctr">
                        <a:spcBef>
                          <a:spcPts val="10"/>
                        </a:spcBef>
                        <a:spcAft>
                          <a:spcPts val="0"/>
                        </a:spcAft>
                      </a:pPr>
                      <a:r>
                        <a:rPr lang="en-US" sz="14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lnSpc>
                          <a:spcPts val="1710"/>
                        </a:lnSpc>
                        <a:spcAft>
                          <a:spcPts val="0"/>
                        </a:spcAft>
                      </a:pPr>
                      <a:r>
                        <a:rPr lang="en-US" sz="1400">
                          <a:effectLst/>
                        </a:rPr>
                        <a:t>90.2%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895" marR="253365" algn="ctr">
                        <a:spcBef>
                          <a:spcPts val="10"/>
                        </a:spcBef>
                        <a:spcAft>
                          <a:spcPts val="0"/>
                        </a:spcAft>
                      </a:pPr>
                      <a:r>
                        <a:rPr lang="en-US" sz="1400">
                          <a:effectLst/>
                        </a:rPr>
                        <a:t>90.8%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3365" marR="372110" algn="ctr">
                        <a:spcBef>
                          <a:spcPts val="10"/>
                        </a:spcBef>
                        <a:spcAft>
                          <a:spcPts val="0"/>
                        </a:spcAft>
                      </a:pPr>
                      <a:r>
                        <a:rPr lang="en-US" sz="1400">
                          <a:effectLst/>
                        </a:rPr>
                        <a:t>90.8%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31731974"/>
                  </a:ext>
                </a:extLst>
              </a:tr>
              <a:tr h="249555">
                <a:tc>
                  <a:txBody>
                    <a:bodyPr/>
                    <a:lstStyle/>
                    <a:p>
                      <a:pPr marL="280670" marR="244475" algn="ctr">
                        <a:spcBef>
                          <a:spcPts val="10"/>
                        </a:spcBef>
                        <a:spcAft>
                          <a:spcPts val="0"/>
                        </a:spcAft>
                      </a:pPr>
                      <a:r>
                        <a:rPr lang="en-US" sz="14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lnSpc>
                          <a:spcPts val="1710"/>
                        </a:lnSpc>
                        <a:spcAft>
                          <a:spcPts val="0"/>
                        </a:spcAft>
                      </a:pPr>
                      <a:r>
                        <a:rPr lang="en-US" sz="1400">
                          <a:effectLst/>
                        </a:rPr>
                        <a:t>94.6%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895" marR="253365" algn="ctr">
                        <a:spcBef>
                          <a:spcPts val="10"/>
                        </a:spcBef>
                        <a:spcAft>
                          <a:spcPts val="0"/>
                        </a:spcAft>
                      </a:pPr>
                      <a:r>
                        <a:rPr lang="en-US" sz="1400">
                          <a:effectLst/>
                        </a:rPr>
                        <a:t>94.8%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3365" marR="372110" algn="ctr">
                        <a:spcBef>
                          <a:spcPts val="10"/>
                        </a:spcBef>
                        <a:spcAft>
                          <a:spcPts val="0"/>
                        </a:spcAft>
                      </a:pPr>
                      <a:r>
                        <a:rPr lang="en-US" sz="1400">
                          <a:effectLst/>
                        </a:rPr>
                        <a:t>94.9%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25985562"/>
                  </a:ext>
                </a:extLst>
              </a:tr>
              <a:tr h="249555">
                <a:tc>
                  <a:txBody>
                    <a:bodyPr/>
                    <a:lstStyle/>
                    <a:p>
                      <a:pPr marL="280670" marR="244475" algn="ctr">
                        <a:spcBef>
                          <a:spcPts val="10"/>
                        </a:spcBef>
                        <a:spcAft>
                          <a:spcPts val="0"/>
                        </a:spcAft>
                      </a:pPr>
                      <a:r>
                        <a:rPr lang="en-US" sz="1400">
                          <a:effectLst/>
                        </a:rPr>
                        <a:t>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1935" marR="176530" algn="ctr">
                        <a:lnSpc>
                          <a:spcPts val="1710"/>
                        </a:lnSpc>
                        <a:spcAft>
                          <a:spcPts val="0"/>
                        </a:spcAft>
                      </a:pPr>
                      <a:r>
                        <a:rPr lang="en-US" sz="1400">
                          <a:effectLst/>
                        </a:rPr>
                        <a:t>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895" marR="253365" algn="ctr">
                        <a:spcBef>
                          <a:spcPts val="10"/>
                        </a:spcBef>
                        <a:spcAft>
                          <a:spcPts val="0"/>
                        </a:spcAft>
                      </a:pPr>
                      <a:r>
                        <a:rPr lang="en-US" sz="1400">
                          <a:effectLst/>
                        </a:rPr>
                        <a:t>97.3%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3365" marR="372110" algn="ctr">
                        <a:spcBef>
                          <a:spcPts val="10"/>
                        </a:spcBef>
                        <a:spcAft>
                          <a:spcPts val="0"/>
                        </a:spcAft>
                      </a:pPr>
                      <a:r>
                        <a:rPr lang="en-US" sz="1400">
                          <a:effectLst/>
                        </a:rPr>
                        <a:t>97.7%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02574159"/>
                  </a:ext>
                </a:extLst>
              </a:tr>
              <a:tr h="249555">
                <a:tc>
                  <a:txBody>
                    <a:bodyPr/>
                    <a:lstStyle/>
                    <a:p>
                      <a:pPr marL="278765" marR="244475" algn="ctr">
                        <a:spcBef>
                          <a:spcPts val="10"/>
                        </a:spcBef>
                        <a:spcAft>
                          <a:spcPts val="0"/>
                        </a:spcAft>
                      </a:pPr>
                      <a:r>
                        <a:rPr lang="en-US" sz="14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3205" marR="176530" algn="ctr">
                        <a:lnSpc>
                          <a:spcPts val="1710"/>
                        </a:lnSpc>
                        <a:spcAft>
                          <a:spcPts val="0"/>
                        </a:spcAft>
                      </a:pPr>
                      <a:r>
                        <a:rPr lang="en-US" sz="14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5260" marR="253365" algn="ctr">
                        <a:spcBef>
                          <a:spcPts val="10"/>
                        </a:spcBef>
                        <a:spcAft>
                          <a:spcPts val="0"/>
                        </a:spcAft>
                      </a:pPr>
                      <a:r>
                        <a:rPr lang="en-US" sz="14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52730" marR="372110" algn="ctr">
                        <a:spcBef>
                          <a:spcPts val="10"/>
                        </a:spcBef>
                        <a:spcAft>
                          <a:spcPts val="0"/>
                        </a:spcAft>
                      </a:pPr>
                      <a:r>
                        <a:rPr lang="en-US" sz="1400" dirty="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83009940"/>
                  </a:ext>
                </a:extLst>
              </a:tr>
            </a:tbl>
          </a:graphicData>
        </a:graphic>
      </p:graphicFrame>
      <p:pic>
        <p:nvPicPr>
          <p:cNvPr id="16" name="image52.png"/>
          <p:cNvPicPr/>
          <p:nvPr/>
        </p:nvPicPr>
        <p:blipFill>
          <a:blip r:embed="rId3" cstate="print"/>
          <a:stretch>
            <a:fillRect/>
          </a:stretch>
        </p:blipFill>
        <p:spPr>
          <a:xfrm>
            <a:off x="280948" y="516876"/>
            <a:ext cx="5438717" cy="3234029"/>
          </a:xfrm>
          <a:prstGeom prst="rect">
            <a:avLst/>
          </a:prstGeom>
        </p:spPr>
      </p:pic>
    </p:spTree>
    <p:extLst>
      <p:ext uri="{BB962C8B-B14F-4D97-AF65-F5344CB8AC3E}">
        <p14:creationId xmlns:p14="http://schemas.microsoft.com/office/powerpoint/2010/main" val="69339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24705" y="680020"/>
            <a:ext cx="5731510" cy="3074139"/>
          </a:xfrm>
          <a:prstGeom prst="rect">
            <a:avLst/>
          </a:prstGeom>
        </p:spPr>
      </p:pic>
      <p:sp>
        <p:nvSpPr>
          <p:cNvPr id="4" name="Rectangle 3"/>
          <p:cNvSpPr/>
          <p:nvPr/>
        </p:nvSpPr>
        <p:spPr>
          <a:xfrm>
            <a:off x="194652" y="118579"/>
            <a:ext cx="2509405" cy="369332"/>
          </a:xfrm>
          <a:prstGeom prst="rect">
            <a:avLst/>
          </a:prstGeom>
        </p:spPr>
        <p:txBody>
          <a:bodyPr wrap="none">
            <a:spAutoFit/>
          </a:bodyPr>
          <a:lstStyle/>
          <a:p>
            <a:r>
              <a:rPr lang="en-US" u="sng" dirty="0"/>
              <a:t>Variable Importance Plot</a:t>
            </a:r>
            <a:endParaRPr lang="en-IN" u="sng" dirty="0"/>
          </a:p>
        </p:txBody>
      </p:sp>
      <p:sp>
        <p:nvSpPr>
          <p:cNvPr id="5" name="TextBox 4"/>
          <p:cNvSpPr txBox="1"/>
          <p:nvPr/>
        </p:nvSpPr>
        <p:spPr>
          <a:xfrm>
            <a:off x="6008914" y="694016"/>
            <a:ext cx="6008915" cy="3139321"/>
          </a:xfrm>
          <a:prstGeom prst="rect">
            <a:avLst/>
          </a:prstGeom>
          <a:noFill/>
        </p:spPr>
        <p:txBody>
          <a:bodyPr wrap="square" rtlCol="0">
            <a:spAutoFit/>
          </a:bodyPr>
          <a:lstStyle/>
          <a:p>
            <a:r>
              <a:rPr lang="en-US" dirty="0"/>
              <a:t>So, As </a:t>
            </a:r>
            <a:r>
              <a:rPr lang="en-US" dirty="0" err="1"/>
              <a:t>Xg</a:t>
            </a:r>
            <a:r>
              <a:rPr lang="en-US" dirty="0"/>
              <a:t>-Boost is the best model for prediction and explaining the success, the above graph explaining variable’s global importance. Here, </a:t>
            </a:r>
            <a:r>
              <a:rPr lang="en-US" dirty="0" err="1"/>
              <a:t>Euribor</a:t>
            </a:r>
            <a:r>
              <a:rPr lang="en-US" dirty="0"/>
              <a:t> 3 month rate is highest followed by Age and </a:t>
            </a:r>
            <a:r>
              <a:rPr lang="en-US" dirty="0" err="1"/>
              <a:t>poutcome</a:t>
            </a:r>
            <a:r>
              <a:rPr lang="en-US" dirty="0"/>
              <a:t> (if having value as yes) are the top 3 predictors of explaining the prediction by </a:t>
            </a:r>
            <a:r>
              <a:rPr lang="en-US" dirty="0" err="1"/>
              <a:t>Xg</a:t>
            </a:r>
            <a:r>
              <a:rPr lang="en-US" dirty="0"/>
              <a:t>-Boost model. Next, Number of Employed, previous and </a:t>
            </a:r>
            <a:r>
              <a:rPr lang="en-US" dirty="0" err="1"/>
              <a:t>pdays</a:t>
            </a:r>
            <a:r>
              <a:rPr lang="en-US" dirty="0"/>
              <a:t> (if having value as Not Contacted) are the next set of predictor’s almost same percentage of explaining. Least four are consumer confidence index, weekday (having value as Tuesday) , campaign and </a:t>
            </a:r>
            <a:r>
              <a:rPr lang="en-US" dirty="0" err="1"/>
              <a:t>pdays</a:t>
            </a:r>
            <a:r>
              <a:rPr lang="en-US" dirty="0"/>
              <a:t>(having values in the class [9,18) ).</a:t>
            </a:r>
            <a:endParaRPr lang="en-IN" dirty="0"/>
          </a:p>
          <a:p>
            <a:endParaRPr lang="en-IN" dirty="0"/>
          </a:p>
        </p:txBody>
      </p:sp>
      <p:sp>
        <p:nvSpPr>
          <p:cNvPr id="2" name="TextBox 1"/>
          <p:cNvSpPr txBox="1"/>
          <p:nvPr/>
        </p:nvSpPr>
        <p:spPr>
          <a:xfrm>
            <a:off x="382555" y="4021494"/>
            <a:ext cx="9255967" cy="2585323"/>
          </a:xfrm>
          <a:prstGeom prst="rect">
            <a:avLst/>
          </a:prstGeom>
          <a:noFill/>
        </p:spPr>
        <p:txBody>
          <a:bodyPr wrap="square" rtlCol="0">
            <a:spAutoFit/>
          </a:bodyPr>
          <a:lstStyle/>
          <a:p>
            <a:r>
              <a:rPr lang="en-US" u="sng" dirty="0"/>
              <a:t>Conclusion</a:t>
            </a:r>
          </a:p>
          <a:p>
            <a:r>
              <a:rPr lang="en-US" dirty="0"/>
              <a:t>Among all the DM methods, XG-Boost having AUC 0.4605 of PR curve and also from Cumulative gain chart we see that from 10%-50% the chance of getting percentage of yes response is high compared to other DM models by targeting small percentage of clients. Now, from the point of view of Variable Importance, </a:t>
            </a:r>
            <a:r>
              <a:rPr lang="en-US" dirty="0" err="1"/>
              <a:t>Euribor</a:t>
            </a:r>
            <a:r>
              <a:rPr lang="en-US" dirty="0"/>
              <a:t> 3 month rate, Age and Those clients who marked previous campaign as success are highly important predictors for the model. Also, Number of Employees, Number of contacts performed before this campaign, Number of days that passed by after the client was last contacted from a previous campaign are second cluster of important predictors for the model. </a:t>
            </a:r>
            <a:endParaRPr lang="en-IN" u="sng" dirty="0"/>
          </a:p>
        </p:txBody>
      </p:sp>
    </p:spTree>
    <p:extLst>
      <p:ext uri="{BB962C8B-B14F-4D97-AF65-F5344CB8AC3E}">
        <p14:creationId xmlns:p14="http://schemas.microsoft.com/office/powerpoint/2010/main" val="36021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265" y="121298"/>
            <a:ext cx="11812555" cy="6309420"/>
          </a:xfrm>
          <a:prstGeom prst="rect">
            <a:avLst/>
          </a:prstGeom>
          <a:noFill/>
        </p:spPr>
        <p:txBody>
          <a:bodyPr wrap="square" rtlCol="0">
            <a:spAutoFit/>
          </a:bodyPr>
          <a:lstStyle/>
          <a:p>
            <a:endParaRPr lang="en-US" sz="2400" dirty="0">
              <a:solidFill>
                <a:schemeClr val="tx2"/>
              </a:solidFill>
            </a:endParaRPr>
          </a:p>
          <a:p>
            <a:r>
              <a:rPr lang="en-US" sz="3200" dirty="0">
                <a:solidFill>
                  <a:schemeClr val="tx2"/>
                </a:solidFill>
              </a:rPr>
              <a:t>Introduction</a:t>
            </a:r>
          </a:p>
          <a:p>
            <a:endParaRPr lang="en-US" dirty="0">
              <a:solidFill>
                <a:schemeClr val="tx2"/>
              </a:solidFill>
            </a:endParaRPr>
          </a:p>
          <a:p>
            <a:pPr>
              <a:lnSpc>
                <a:spcPct val="150000"/>
              </a:lnSpc>
            </a:pPr>
            <a:r>
              <a:rPr lang="en-US" sz="2000" dirty="0"/>
              <a:t>Bank marketing is the design structure, layout and delivery of customer-needed services worked out by checking out the corporate objectives of the bank and environmental constraints. </a:t>
            </a:r>
          </a:p>
          <a:p>
            <a:pPr>
              <a:lnSpc>
                <a:spcPct val="150000"/>
              </a:lnSpc>
            </a:pPr>
            <a:r>
              <a:rPr lang="en-US" sz="2000" dirty="0"/>
              <a:t>A  term-deposit is a fixed term investment that includes the deposit of money into an account at a financial institution. </a:t>
            </a:r>
          </a:p>
          <a:p>
            <a:pPr>
              <a:lnSpc>
                <a:spcPct val="150000"/>
              </a:lnSpc>
            </a:pPr>
            <a:endParaRPr lang="en-US" sz="2000" dirty="0"/>
          </a:p>
          <a:p>
            <a:pPr>
              <a:lnSpc>
                <a:spcPct val="150000"/>
              </a:lnSpc>
            </a:pPr>
            <a:r>
              <a:rPr lang="en-US" sz="2000" dirty="0"/>
              <a:t>Term-deposit investments usually carry short term maturities ranging from one month to few years and will have varying levels of required minimum deposits.</a:t>
            </a:r>
          </a:p>
          <a:p>
            <a:pPr>
              <a:lnSpc>
                <a:spcPct val="150000"/>
              </a:lnSpc>
            </a:pPr>
            <a:endParaRPr lang="en-US" sz="2000" dirty="0"/>
          </a:p>
          <a:p>
            <a:pPr>
              <a:lnSpc>
                <a:spcPct val="150000"/>
              </a:lnSpc>
            </a:pPr>
            <a:r>
              <a:rPr lang="en-US" sz="2000" dirty="0"/>
              <a:t>The investor must understand when buying a term-deposit that they can withdraw their funds only after the term ends. In some cases, the account holder may allow the investor early termination-or withdrawal-if they give several days notification. Also, there will be a penalty assessed for early termination.</a:t>
            </a:r>
            <a:endParaRPr lang="en-IN" sz="2000" dirty="0"/>
          </a:p>
        </p:txBody>
      </p:sp>
    </p:spTree>
    <p:extLst>
      <p:ext uri="{BB962C8B-B14F-4D97-AF65-F5344CB8AC3E}">
        <p14:creationId xmlns:p14="http://schemas.microsoft.com/office/powerpoint/2010/main" val="240852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44825"/>
            <a:ext cx="11308702" cy="2800767"/>
          </a:xfrm>
          <a:prstGeom prst="rect">
            <a:avLst/>
          </a:prstGeom>
          <a:noFill/>
        </p:spPr>
        <p:txBody>
          <a:bodyPr wrap="square" rtlCol="0">
            <a:spAutoFit/>
          </a:bodyPr>
          <a:lstStyle/>
          <a:p>
            <a:r>
              <a:rPr lang="en-US" sz="2800" dirty="0"/>
              <a:t>Problem Statement</a:t>
            </a:r>
          </a:p>
          <a:p>
            <a:endParaRPr lang="en-US" sz="2800" dirty="0"/>
          </a:p>
          <a:p>
            <a:pPr>
              <a:lnSpc>
                <a:spcPct val="150000"/>
              </a:lnSpc>
            </a:pPr>
            <a:r>
              <a:rPr lang="en-US" sz="2000" dirty="0"/>
              <a:t>The data is related with direct marketing campaigns (phone calls) of a Portuguese banking institution. The marketing campaigns were based on phone calls . Often, more than one contact to the same client was required, in order to access if the product (bank term deposit) would be (‘yes’) or not (‘no’) subscribed. The classification goal is to predict if the client will subscribe a term deposit (variable y)</a:t>
            </a:r>
            <a:endParaRPr lang="en-IN" sz="2000" dirty="0"/>
          </a:p>
        </p:txBody>
      </p:sp>
    </p:spTree>
    <p:extLst>
      <p:ext uri="{BB962C8B-B14F-4D97-AF65-F5344CB8AC3E}">
        <p14:creationId xmlns:p14="http://schemas.microsoft.com/office/powerpoint/2010/main" val="13071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192" y="373224"/>
            <a:ext cx="5878286" cy="369332"/>
          </a:xfrm>
          <a:prstGeom prst="rect">
            <a:avLst/>
          </a:prstGeom>
          <a:noFill/>
        </p:spPr>
        <p:txBody>
          <a:bodyPr wrap="square" rtlCol="0">
            <a:spAutoFit/>
          </a:bodyPr>
          <a:lstStyle/>
          <a:p>
            <a:r>
              <a:rPr lang="en-US" u="sng" dirty="0"/>
              <a:t>Description of variables</a:t>
            </a:r>
            <a:endParaRPr lang="en-IN" u="sng" dirty="0"/>
          </a:p>
        </p:txBody>
      </p:sp>
      <p:graphicFrame>
        <p:nvGraphicFramePr>
          <p:cNvPr id="3" name="Table 2"/>
          <p:cNvGraphicFramePr>
            <a:graphicFrameLocks noGrp="1"/>
          </p:cNvGraphicFramePr>
          <p:nvPr>
            <p:extLst>
              <p:ext uri="{D42A27DB-BD31-4B8C-83A1-F6EECF244321}">
                <p14:modId xmlns:p14="http://schemas.microsoft.com/office/powerpoint/2010/main" val="810986627"/>
              </p:ext>
            </p:extLst>
          </p:nvPr>
        </p:nvGraphicFramePr>
        <p:xfrm>
          <a:off x="634481" y="886413"/>
          <a:ext cx="9818556" cy="5167873"/>
        </p:xfrm>
        <a:graphic>
          <a:graphicData uri="http://schemas.openxmlformats.org/drawingml/2006/table">
            <a:tbl>
              <a:tblPr firstRow="1" firstCol="1" lastRow="1" lastCol="1" bandRow="1" bandCol="1">
                <a:tableStyleId>{5C22544A-7EE6-4342-B048-85BDC9FD1C3A}</a:tableStyleId>
              </a:tblPr>
              <a:tblGrid>
                <a:gridCol w="1579186">
                  <a:extLst>
                    <a:ext uri="{9D8B030D-6E8A-4147-A177-3AD203B41FA5}">
                      <a16:colId xmlns:a16="http://schemas.microsoft.com/office/drawing/2014/main" val="1216667780"/>
                    </a:ext>
                  </a:extLst>
                </a:gridCol>
                <a:gridCol w="6579758">
                  <a:extLst>
                    <a:ext uri="{9D8B030D-6E8A-4147-A177-3AD203B41FA5}">
                      <a16:colId xmlns:a16="http://schemas.microsoft.com/office/drawing/2014/main" val="2369780485"/>
                    </a:ext>
                  </a:extLst>
                </a:gridCol>
                <a:gridCol w="1659612">
                  <a:extLst>
                    <a:ext uri="{9D8B030D-6E8A-4147-A177-3AD203B41FA5}">
                      <a16:colId xmlns:a16="http://schemas.microsoft.com/office/drawing/2014/main" val="1209861011"/>
                    </a:ext>
                  </a:extLst>
                </a:gridCol>
              </a:tblGrid>
              <a:tr h="296149">
                <a:tc>
                  <a:txBody>
                    <a:bodyPr/>
                    <a:lstStyle/>
                    <a:p>
                      <a:pPr marL="73025" algn="l">
                        <a:lnSpc>
                          <a:spcPts val="1615"/>
                        </a:lnSpc>
                        <a:spcAft>
                          <a:spcPts val="0"/>
                        </a:spcAft>
                      </a:pPr>
                      <a:r>
                        <a:rPr lang="en-US" sz="1400">
                          <a:effectLst/>
                        </a:rPr>
                        <a:t>Variable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615"/>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615"/>
                        </a:lnSpc>
                        <a:spcAft>
                          <a:spcPts val="0"/>
                        </a:spcAft>
                      </a:pPr>
                      <a:r>
                        <a:rPr lang="en-US" sz="14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64514321"/>
                  </a:ext>
                </a:extLst>
              </a:tr>
              <a:tr h="248522">
                <a:tc>
                  <a:txBody>
                    <a:bodyPr/>
                    <a:lstStyle/>
                    <a:p>
                      <a:pPr marL="73025" algn="l">
                        <a:lnSpc>
                          <a:spcPts val="1340"/>
                        </a:lnSpc>
                        <a:spcAft>
                          <a:spcPts val="0"/>
                        </a:spcAft>
                      </a:pPr>
                      <a:r>
                        <a:rPr lang="en-US" sz="1100">
                          <a:effectLst/>
                        </a:rPr>
                        <a: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340"/>
                        </a:lnSpc>
                        <a:spcAft>
                          <a:spcPts val="0"/>
                        </a:spcAft>
                      </a:pPr>
                      <a:r>
                        <a:rPr lang="en-US" sz="1100">
                          <a:effectLst/>
                        </a:rPr>
                        <a:t>Indicates</a:t>
                      </a:r>
                      <a:r>
                        <a:rPr lang="en-US" sz="1100" spc="-5">
                          <a:effectLst/>
                        </a:rPr>
                        <a:t> </a:t>
                      </a:r>
                      <a:r>
                        <a:rPr lang="en-US" sz="1100">
                          <a:effectLst/>
                        </a:rPr>
                        <a:t>whether</a:t>
                      </a:r>
                      <a:r>
                        <a:rPr lang="en-US" sz="1100" spc="-20">
                          <a:effectLst/>
                        </a:rPr>
                        <a:t> </a:t>
                      </a:r>
                      <a:r>
                        <a:rPr lang="en-US" sz="1100">
                          <a:effectLst/>
                        </a:rPr>
                        <a:t>client</a:t>
                      </a:r>
                      <a:r>
                        <a:rPr lang="en-US" sz="1100" spc="-5">
                          <a:effectLst/>
                        </a:rPr>
                        <a:t> </a:t>
                      </a:r>
                      <a:r>
                        <a:rPr lang="en-US" sz="1100">
                          <a:effectLst/>
                        </a:rPr>
                        <a:t>has</a:t>
                      </a:r>
                      <a:r>
                        <a:rPr lang="en-US" sz="1100" spc="-10">
                          <a:effectLst/>
                        </a:rPr>
                        <a:t> </a:t>
                      </a:r>
                      <a:r>
                        <a:rPr lang="en-US" sz="1100">
                          <a:effectLst/>
                        </a:rPr>
                        <a:t>subscribed</a:t>
                      </a:r>
                      <a:r>
                        <a:rPr lang="en-US" sz="1100" spc="-5">
                          <a:effectLst/>
                        </a:rPr>
                        <a:t> </a:t>
                      </a:r>
                      <a:r>
                        <a:rPr lang="en-US" sz="1100">
                          <a:effectLst/>
                        </a:rPr>
                        <a:t>to</a:t>
                      </a:r>
                      <a:r>
                        <a:rPr lang="en-US" sz="1100" spc="-5">
                          <a:effectLst/>
                        </a:rPr>
                        <a:t> </a:t>
                      </a:r>
                      <a:r>
                        <a:rPr lang="en-US" sz="1100">
                          <a:effectLst/>
                        </a:rPr>
                        <a:t>a</a:t>
                      </a:r>
                      <a:r>
                        <a:rPr lang="en-US" sz="1100" spc="-15">
                          <a:effectLst/>
                        </a:rPr>
                        <a:t> </a:t>
                      </a:r>
                      <a:r>
                        <a:rPr lang="en-US" sz="1100">
                          <a:effectLst/>
                        </a:rPr>
                        <a:t>term</a:t>
                      </a:r>
                      <a:r>
                        <a:rPr lang="en-US" sz="1100" spc="-5">
                          <a:effectLst/>
                        </a:rPr>
                        <a:t> </a:t>
                      </a:r>
                      <a:r>
                        <a:rPr lang="en-US" sz="1100">
                          <a:effectLst/>
                        </a:rPr>
                        <a:t>deposit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340"/>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476263646"/>
                  </a:ext>
                </a:extLst>
              </a:tr>
              <a:tr h="231204">
                <a:tc>
                  <a:txBody>
                    <a:bodyPr/>
                    <a:lstStyle/>
                    <a:p>
                      <a:pPr marL="73025" algn="l">
                        <a:lnSpc>
                          <a:spcPts val="1240"/>
                        </a:lnSpc>
                        <a:spcAft>
                          <a:spcPts val="0"/>
                        </a:spcAft>
                      </a:pPr>
                      <a:r>
                        <a:rPr lang="en-US" sz="1100">
                          <a:effectLst/>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0"/>
                        </a:lnSpc>
                        <a:spcAft>
                          <a:spcPts val="0"/>
                        </a:spcAft>
                      </a:pPr>
                      <a:r>
                        <a:rPr lang="en-US" sz="1100">
                          <a:effectLst/>
                        </a:rPr>
                        <a:t>Age</a:t>
                      </a:r>
                      <a:r>
                        <a:rPr lang="en-US" sz="1100" spc="5">
                          <a:effectLst/>
                        </a:rPr>
                        <a:t> </a:t>
                      </a:r>
                      <a:r>
                        <a:rPr lang="en-US" sz="1100">
                          <a:effectLst/>
                        </a:rPr>
                        <a:t>of</a:t>
                      </a:r>
                      <a:r>
                        <a:rPr lang="en-US" sz="1100" spc="-10">
                          <a:effectLst/>
                        </a:rPr>
                        <a:t> </a:t>
                      </a:r>
                      <a:r>
                        <a:rPr lang="en-US" sz="1100">
                          <a:effectLst/>
                        </a:rPr>
                        <a:t>the client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0"/>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64861540"/>
                  </a:ext>
                </a:extLst>
              </a:tr>
              <a:tr h="231204">
                <a:tc>
                  <a:txBody>
                    <a:bodyPr/>
                    <a:lstStyle/>
                    <a:p>
                      <a:pPr marL="73025" algn="l">
                        <a:lnSpc>
                          <a:spcPts val="1235"/>
                        </a:lnSpc>
                        <a:spcAft>
                          <a:spcPts val="0"/>
                        </a:spcAft>
                      </a:pPr>
                      <a:r>
                        <a:rPr lang="en-US" sz="1100">
                          <a:effectLst/>
                        </a:rPr>
                        <a:t>job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35"/>
                        </a:lnSpc>
                        <a:spcAft>
                          <a:spcPts val="0"/>
                        </a:spcAft>
                      </a:pPr>
                      <a:r>
                        <a:rPr lang="en-US" sz="1100">
                          <a:effectLst/>
                        </a:rPr>
                        <a:t>Job of</a:t>
                      </a:r>
                      <a:r>
                        <a:rPr lang="en-US" sz="1100" spc="-5">
                          <a:effectLst/>
                        </a:rPr>
                        <a:t> </a:t>
                      </a:r>
                      <a:r>
                        <a:rPr lang="en-US" sz="1100">
                          <a:effectLst/>
                        </a:rPr>
                        <a:t>the</a:t>
                      </a:r>
                      <a:r>
                        <a:rPr lang="en-US" sz="1100" spc="-5">
                          <a:effectLst/>
                        </a:rPr>
                        <a:t> </a:t>
                      </a:r>
                      <a:r>
                        <a:rPr lang="en-US" sz="1100">
                          <a:effectLst/>
                        </a:rPr>
                        <a:t>client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3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485975542"/>
                  </a:ext>
                </a:extLst>
              </a:tr>
              <a:tr h="232069">
                <a:tc>
                  <a:txBody>
                    <a:bodyPr/>
                    <a:lstStyle/>
                    <a:p>
                      <a:pPr marL="73025" algn="l">
                        <a:lnSpc>
                          <a:spcPts val="1245"/>
                        </a:lnSpc>
                        <a:spcAft>
                          <a:spcPts val="0"/>
                        </a:spcAft>
                      </a:pPr>
                      <a:r>
                        <a:rPr lang="en-US" sz="1100">
                          <a:effectLst/>
                        </a:rPr>
                        <a:t>marital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Marital status</a:t>
                      </a:r>
                      <a:r>
                        <a:rPr lang="en-US" sz="1100" spc="-10">
                          <a:effectLst/>
                        </a:rPr>
                        <a:t> </a:t>
                      </a:r>
                      <a:r>
                        <a:rPr lang="en-US" sz="1100">
                          <a:effectLst/>
                        </a:rPr>
                        <a:t>of</a:t>
                      </a:r>
                      <a:r>
                        <a:rPr lang="en-US" sz="1100" spc="-10">
                          <a:effectLst/>
                        </a:rPr>
                        <a:t> </a:t>
                      </a:r>
                      <a:r>
                        <a:rPr lang="en-US" sz="1100">
                          <a:effectLst/>
                        </a:rPr>
                        <a:t>the client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50388077"/>
                  </a:ext>
                </a:extLst>
              </a:tr>
              <a:tr h="232069">
                <a:tc>
                  <a:txBody>
                    <a:bodyPr/>
                    <a:lstStyle/>
                    <a:p>
                      <a:pPr marL="73025" algn="l">
                        <a:lnSpc>
                          <a:spcPts val="1245"/>
                        </a:lnSpc>
                        <a:spcAft>
                          <a:spcPts val="0"/>
                        </a:spcAft>
                      </a:pPr>
                      <a:r>
                        <a:rPr lang="en-US" sz="1100">
                          <a:effectLst/>
                        </a:rPr>
                        <a:t>education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Education</a:t>
                      </a:r>
                      <a:r>
                        <a:rPr lang="en-US" sz="1100" spc="-15">
                          <a:effectLst/>
                        </a:rPr>
                        <a:t> </a:t>
                      </a:r>
                      <a:r>
                        <a:rPr lang="en-US" sz="1100">
                          <a:effectLst/>
                        </a:rPr>
                        <a:t>of</a:t>
                      </a:r>
                      <a:r>
                        <a:rPr lang="en-US" sz="1100" spc="-10">
                          <a:effectLst/>
                        </a:rPr>
                        <a:t> </a:t>
                      </a:r>
                      <a:r>
                        <a:rPr lang="en-US" sz="1100">
                          <a:effectLst/>
                        </a:rPr>
                        <a:t>the</a:t>
                      </a:r>
                      <a:r>
                        <a:rPr lang="en-US" sz="1100" spc="10">
                          <a:effectLst/>
                        </a:rPr>
                        <a:t> </a:t>
                      </a:r>
                      <a:r>
                        <a:rPr lang="en-US" sz="1100">
                          <a:effectLst/>
                        </a:rPr>
                        <a:t>client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31586454"/>
                  </a:ext>
                </a:extLst>
              </a:tr>
              <a:tr h="232069">
                <a:tc>
                  <a:txBody>
                    <a:bodyPr/>
                    <a:lstStyle/>
                    <a:p>
                      <a:pPr marL="73025" algn="l">
                        <a:lnSpc>
                          <a:spcPts val="1245"/>
                        </a:lnSpc>
                        <a:spcAft>
                          <a:spcPts val="0"/>
                        </a:spcAft>
                      </a:pPr>
                      <a:r>
                        <a:rPr lang="en-US" sz="1100">
                          <a:effectLst/>
                        </a:rPr>
                        <a:t>default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Indicates whether</a:t>
                      </a:r>
                      <a:r>
                        <a:rPr lang="en-US" sz="1100" spc="-15">
                          <a:effectLst/>
                        </a:rPr>
                        <a:t> </a:t>
                      </a:r>
                      <a:r>
                        <a:rPr lang="en-US" sz="1100">
                          <a:effectLst/>
                        </a:rPr>
                        <a:t>client has</a:t>
                      </a:r>
                      <a:r>
                        <a:rPr lang="en-US" sz="1100" spc="-5">
                          <a:effectLst/>
                        </a:rPr>
                        <a:t> </a:t>
                      </a:r>
                      <a:r>
                        <a:rPr lang="en-US" sz="1100">
                          <a:effectLst/>
                        </a:rPr>
                        <a:t>credit</a:t>
                      </a:r>
                      <a:r>
                        <a:rPr lang="en-US" sz="1100" spc="-5">
                          <a:effectLst/>
                        </a:rPr>
                        <a:t> </a:t>
                      </a:r>
                      <a:r>
                        <a:rPr lang="en-US" sz="1100">
                          <a:effectLst/>
                        </a:rPr>
                        <a:t>in</a:t>
                      </a:r>
                      <a:r>
                        <a:rPr lang="en-US" sz="1100" spc="-20">
                          <a:effectLst/>
                        </a:rPr>
                        <a:t> </a:t>
                      </a:r>
                      <a:r>
                        <a:rPr lang="en-US" sz="1100">
                          <a:effectLst/>
                        </a:rPr>
                        <a:t>default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73882392"/>
                  </a:ext>
                </a:extLst>
              </a:tr>
              <a:tr h="232069">
                <a:tc>
                  <a:txBody>
                    <a:bodyPr/>
                    <a:lstStyle/>
                    <a:p>
                      <a:pPr marL="73025" algn="l">
                        <a:lnSpc>
                          <a:spcPts val="1245"/>
                        </a:lnSpc>
                        <a:spcAft>
                          <a:spcPts val="0"/>
                        </a:spcAft>
                      </a:pPr>
                      <a:r>
                        <a:rPr lang="en-US" sz="1100">
                          <a:effectLst/>
                        </a:rPr>
                        <a:t>housing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Indicates whether</a:t>
                      </a:r>
                      <a:r>
                        <a:rPr lang="en-US" sz="1100" spc="-15">
                          <a:effectLst/>
                        </a:rPr>
                        <a:t> </a:t>
                      </a:r>
                      <a:r>
                        <a:rPr lang="en-US" sz="1100">
                          <a:effectLst/>
                        </a:rPr>
                        <a:t>client</a:t>
                      </a:r>
                      <a:r>
                        <a:rPr lang="en-US" sz="1100" spc="-5">
                          <a:effectLst/>
                        </a:rPr>
                        <a:t> </a:t>
                      </a:r>
                      <a:r>
                        <a:rPr lang="en-US" sz="1100">
                          <a:effectLst/>
                        </a:rPr>
                        <a:t>has</a:t>
                      </a:r>
                      <a:r>
                        <a:rPr lang="en-US" sz="1100" spc="-5">
                          <a:effectLst/>
                        </a:rPr>
                        <a:t> </a:t>
                      </a:r>
                      <a:r>
                        <a:rPr lang="en-US" sz="1100">
                          <a:effectLst/>
                        </a:rPr>
                        <a:t>a</a:t>
                      </a:r>
                      <a:r>
                        <a:rPr lang="en-US" sz="1100" spc="-5">
                          <a:effectLst/>
                        </a:rPr>
                        <a:t> </a:t>
                      </a:r>
                      <a:r>
                        <a:rPr lang="en-US" sz="1100">
                          <a:effectLst/>
                        </a:rPr>
                        <a:t>housing</a:t>
                      </a:r>
                      <a:r>
                        <a:rPr lang="en-US" sz="1100" spc="-5">
                          <a:effectLst/>
                        </a:rPr>
                        <a:t> </a:t>
                      </a:r>
                      <a:r>
                        <a:rPr lang="en-US" sz="1100">
                          <a:effectLst/>
                        </a:rPr>
                        <a:t>loan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86196881"/>
                  </a:ext>
                </a:extLst>
              </a:tr>
              <a:tr h="232069">
                <a:tc>
                  <a:txBody>
                    <a:bodyPr/>
                    <a:lstStyle/>
                    <a:p>
                      <a:pPr marL="73025" algn="l">
                        <a:lnSpc>
                          <a:spcPts val="1245"/>
                        </a:lnSpc>
                        <a:spcAft>
                          <a:spcPts val="0"/>
                        </a:spcAft>
                      </a:pPr>
                      <a:r>
                        <a:rPr lang="en-US" sz="1100">
                          <a:effectLst/>
                        </a:rPr>
                        <a:t>loan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Indicates whether</a:t>
                      </a:r>
                      <a:r>
                        <a:rPr lang="en-US" sz="1100" spc="-15">
                          <a:effectLst/>
                        </a:rPr>
                        <a:t> </a:t>
                      </a:r>
                      <a:r>
                        <a:rPr lang="en-US" sz="1100">
                          <a:effectLst/>
                        </a:rPr>
                        <a:t>client has</a:t>
                      </a:r>
                      <a:r>
                        <a:rPr lang="en-US" sz="1100" spc="-5">
                          <a:effectLst/>
                        </a:rPr>
                        <a:t> </a:t>
                      </a:r>
                      <a:r>
                        <a:rPr lang="en-US" sz="1100">
                          <a:effectLst/>
                        </a:rPr>
                        <a:t>a</a:t>
                      </a:r>
                      <a:r>
                        <a:rPr lang="en-US" sz="1100" spc="-5">
                          <a:effectLst/>
                        </a:rPr>
                        <a:t> </a:t>
                      </a:r>
                      <a:r>
                        <a:rPr lang="en-US" sz="1100">
                          <a:effectLst/>
                        </a:rPr>
                        <a:t>personal loan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23383629"/>
                  </a:ext>
                </a:extLst>
              </a:tr>
              <a:tr h="232936">
                <a:tc>
                  <a:txBody>
                    <a:bodyPr/>
                    <a:lstStyle/>
                    <a:p>
                      <a:pPr marL="73025" algn="l">
                        <a:lnSpc>
                          <a:spcPts val="1245"/>
                        </a:lnSpc>
                        <a:spcAft>
                          <a:spcPts val="0"/>
                        </a:spcAft>
                      </a:pPr>
                      <a:r>
                        <a:rPr lang="en-US" sz="1100">
                          <a:effectLst/>
                        </a:rPr>
                        <a:t>contact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Type</a:t>
                      </a:r>
                      <a:r>
                        <a:rPr lang="en-US" sz="1100" spc="-10">
                          <a:effectLst/>
                        </a:rPr>
                        <a:t> </a:t>
                      </a:r>
                      <a:r>
                        <a:rPr lang="en-US" sz="1100">
                          <a:effectLst/>
                        </a:rPr>
                        <a:t>of</a:t>
                      </a:r>
                      <a:r>
                        <a:rPr lang="en-US" sz="1100" spc="-5">
                          <a:effectLst/>
                        </a:rPr>
                        <a:t> </a:t>
                      </a:r>
                      <a:r>
                        <a:rPr lang="en-US" sz="1100">
                          <a:effectLst/>
                        </a:rPr>
                        <a:t>call</a:t>
                      </a:r>
                      <a:r>
                        <a:rPr lang="en-US" sz="1100" spc="-5">
                          <a:effectLst/>
                        </a:rPr>
                        <a:t> </a:t>
                      </a:r>
                      <a:r>
                        <a:rPr lang="en-US" sz="1100">
                          <a:effectLst/>
                        </a:rPr>
                        <a:t>contact</a:t>
                      </a:r>
                      <a:r>
                        <a:rPr lang="en-US" sz="1100" spc="-5">
                          <a:effectLst/>
                        </a:rPr>
                        <a:t> </a:t>
                      </a:r>
                      <a:r>
                        <a:rPr lang="en-US" sz="1100">
                          <a:effectLst/>
                        </a:rPr>
                        <a:t>communication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29479444"/>
                  </a:ext>
                </a:extLst>
              </a:tr>
              <a:tr h="232936">
                <a:tc>
                  <a:txBody>
                    <a:bodyPr/>
                    <a:lstStyle/>
                    <a:p>
                      <a:pPr marL="73025" algn="l">
                        <a:lnSpc>
                          <a:spcPts val="1245"/>
                        </a:lnSpc>
                        <a:spcAft>
                          <a:spcPts val="0"/>
                        </a:spcAft>
                      </a:pPr>
                      <a:r>
                        <a:rPr lang="en-US" sz="1100">
                          <a:effectLst/>
                        </a:rPr>
                        <a:t>month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Month</a:t>
                      </a:r>
                      <a:r>
                        <a:rPr lang="en-US" sz="1100" spc="-10">
                          <a:effectLst/>
                        </a:rPr>
                        <a:t> </a:t>
                      </a:r>
                      <a:r>
                        <a:rPr lang="en-US" sz="1100">
                          <a:effectLst/>
                        </a:rPr>
                        <a:t>of</a:t>
                      </a:r>
                      <a:r>
                        <a:rPr lang="en-US" sz="1100" spc="-5">
                          <a:effectLst/>
                        </a:rPr>
                        <a:t> </a:t>
                      </a:r>
                      <a:r>
                        <a:rPr lang="en-US" sz="1100">
                          <a:effectLst/>
                        </a:rPr>
                        <a:t>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79718197"/>
                  </a:ext>
                </a:extLst>
              </a:tr>
              <a:tr h="232069">
                <a:tc>
                  <a:txBody>
                    <a:bodyPr/>
                    <a:lstStyle/>
                    <a:p>
                      <a:pPr marL="73025" algn="l">
                        <a:lnSpc>
                          <a:spcPts val="1245"/>
                        </a:lnSpc>
                        <a:spcAft>
                          <a:spcPts val="0"/>
                        </a:spcAft>
                      </a:pPr>
                      <a:r>
                        <a:rPr lang="en-US" sz="1100">
                          <a:effectLst/>
                        </a:rPr>
                        <a:t>day</a:t>
                      </a:r>
                      <a:r>
                        <a:rPr lang="en-US" sz="1100" spc="5">
                          <a:effectLst/>
                        </a:rPr>
                        <a:t> </a:t>
                      </a:r>
                      <a:r>
                        <a:rPr lang="en-US" sz="1100">
                          <a:effectLst/>
                        </a:rPr>
                        <a:t>of</a:t>
                      </a:r>
                      <a:r>
                        <a:rPr lang="en-US" sz="1100" spc="-15">
                          <a:effectLst/>
                        </a:rPr>
                        <a:t> </a:t>
                      </a:r>
                      <a:r>
                        <a:rPr lang="en-US" sz="1100">
                          <a:effectLst/>
                        </a:rPr>
                        <a:t>week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Day</a:t>
                      </a:r>
                      <a:r>
                        <a:rPr lang="en-US" sz="1100" spc="-5">
                          <a:effectLst/>
                        </a:rPr>
                        <a:t> </a:t>
                      </a:r>
                      <a:r>
                        <a:rPr lang="en-US" sz="1100">
                          <a:effectLst/>
                        </a:rPr>
                        <a:t>of</a:t>
                      </a:r>
                      <a:r>
                        <a:rPr lang="en-US" sz="1100" spc="-5">
                          <a:effectLst/>
                        </a:rPr>
                        <a:t> </a:t>
                      </a:r>
                      <a:r>
                        <a:rPr lang="en-US" sz="1100">
                          <a:effectLst/>
                        </a:rPr>
                        <a:t>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25870187"/>
                  </a:ext>
                </a:extLst>
              </a:tr>
              <a:tr h="231204">
                <a:tc>
                  <a:txBody>
                    <a:bodyPr/>
                    <a:lstStyle/>
                    <a:p>
                      <a:pPr marL="73025" algn="l">
                        <a:lnSpc>
                          <a:spcPts val="1240"/>
                        </a:lnSpc>
                        <a:spcAft>
                          <a:spcPts val="0"/>
                        </a:spcAft>
                      </a:pPr>
                      <a:r>
                        <a:rPr lang="en-US" sz="1100">
                          <a:effectLst/>
                        </a:rPr>
                        <a:t>duration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0"/>
                        </a:lnSpc>
                        <a:spcAft>
                          <a:spcPts val="0"/>
                        </a:spcAft>
                      </a:pPr>
                      <a:r>
                        <a:rPr lang="en-US" sz="1100">
                          <a:effectLst/>
                        </a:rPr>
                        <a:t>Duration</a:t>
                      </a:r>
                      <a:r>
                        <a:rPr lang="en-US" sz="1100" spc="-20">
                          <a:effectLst/>
                        </a:rPr>
                        <a:t> </a:t>
                      </a:r>
                      <a:r>
                        <a:rPr lang="en-US" sz="1100">
                          <a:effectLst/>
                        </a:rPr>
                        <a:t>of</a:t>
                      </a:r>
                      <a:r>
                        <a:rPr lang="en-US" sz="1100" spc="-15">
                          <a:effectLst/>
                        </a:rPr>
                        <a:t> </a:t>
                      </a:r>
                      <a:r>
                        <a:rPr lang="en-US" sz="1100">
                          <a:effectLst/>
                        </a:rPr>
                        <a:t>call in seconds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0"/>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8135064"/>
                  </a:ext>
                </a:extLst>
              </a:tr>
              <a:tr h="231204">
                <a:tc>
                  <a:txBody>
                    <a:bodyPr/>
                    <a:lstStyle/>
                    <a:p>
                      <a:pPr marL="73025" algn="l">
                        <a:lnSpc>
                          <a:spcPts val="1235"/>
                        </a:lnSpc>
                        <a:spcAft>
                          <a:spcPts val="0"/>
                        </a:spcAft>
                      </a:pPr>
                      <a:r>
                        <a:rPr lang="en-US" sz="1100">
                          <a:effectLst/>
                        </a:rPr>
                        <a:t>campaign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35"/>
                        </a:lnSpc>
                        <a:spcAft>
                          <a:spcPts val="0"/>
                        </a:spcAft>
                      </a:pPr>
                      <a:r>
                        <a:rPr lang="en-US" sz="1100">
                          <a:effectLst/>
                        </a:rPr>
                        <a:t>Number</a:t>
                      </a:r>
                      <a:r>
                        <a:rPr lang="en-US" sz="1100" spc="-15">
                          <a:effectLst/>
                        </a:rPr>
                        <a:t> </a:t>
                      </a:r>
                      <a:r>
                        <a:rPr lang="en-US" sz="1100">
                          <a:effectLst/>
                        </a:rPr>
                        <a:t>of contacts</a:t>
                      </a:r>
                      <a:r>
                        <a:rPr lang="en-US" sz="1100" spc="-10">
                          <a:effectLst/>
                        </a:rPr>
                        <a:t> </a:t>
                      </a:r>
                      <a:r>
                        <a:rPr lang="en-US" sz="1100">
                          <a:effectLst/>
                        </a:rPr>
                        <a:t>made</a:t>
                      </a:r>
                      <a:r>
                        <a:rPr lang="en-US" sz="1100" spc="-10">
                          <a:effectLst/>
                        </a:rPr>
                        <a:t> </a:t>
                      </a:r>
                      <a:r>
                        <a:rPr lang="en-US" sz="1100">
                          <a:effectLst/>
                        </a:rPr>
                        <a:t>during</a:t>
                      </a:r>
                      <a:r>
                        <a:rPr lang="en-US" sz="1100" spc="-10">
                          <a:effectLst/>
                        </a:rPr>
                        <a:t> </a:t>
                      </a:r>
                      <a:r>
                        <a:rPr lang="en-US" sz="1100">
                          <a:effectLst/>
                        </a:rPr>
                        <a:t>current campaign</a:t>
                      </a:r>
                      <a:r>
                        <a:rPr lang="en-US" sz="1100" spc="-5">
                          <a:effectLst/>
                        </a:rPr>
                        <a:t> </a:t>
                      </a:r>
                      <a:r>
                        <a:rPr lang="en-US" sz="1100">
                          <a:effectLst/>
                        </a:rPr>
                        <a:t>for this</a:t>
                      </a:r>
                      <a:r>
                        <a:rPr lang="en-US" sz="1100" spc="-5">
                          <a:effectLst/>
                        </a:rPr>
                        <a:t> </a:t>
                      </a:r>
                      <a:r>
                        <a:rPr lang="en-US" sz="1100">
                          <a:effectLst/>
                        </a:rPr>
                        <a:t>client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35"/>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71567368"/>
                  </a:ext>
                </a:extLst>
              </a:tr>
              <a:tr h="232069">
                <a:tc>
                  <a:txBody>
                    <a:bodyPr/>
                    <a:lstStyle/>
                    <a:p>
                      <a:pPr marL="73025" algn="l">
                        <a:lnSpc>
                          <a:spcPts val="1245"/>
                        </a:lnSpc>
                        <a:spcAft>
                          <a:spcPts val="0"/>
                        </a:spcAft>
                      </a:pPr>
                      <a:r>
                        <a:rPr lang="en-US" sz="1100">
                          <a:effectLst/>
                        </a:rPr>
                        <a:t>pdays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Days</a:t>
                      </a:r>
                      <a:r>
                        <a:rPr lang="en-US" sz="1100" spc="-20">
                          <a:effectLst/>
                        </a:rPr>
                        <a:t> </a:t>
                      </a:r>
                      <a:r>
                        <a:rPr lang="en-US" sz="1100">
                          <a:effectLst/>
                        </a:rPr>
                        <a:t>since</a:t>
                      </a:r>
                      <a:r>
                        <a:rPr lang="en-US" sz="1100" spc="-5">
                          <a:effectLst/>
                        </a:rPr>
                        <a:t> </a:t>
                      </a:r>
                      <a:r>
                        <a:rPr lang="en-US" sz="1100">
                          <a:effectLst/>
                        </a:rPr>
                        <a:t>last</a:t>
                      </a:r>
                      <a:r>
                        <a:rPr lang="en-US" sz="1100" spc="-5">
                          <a:effectLst/>
                        </a:rPr>
                        <a:t> </a:t>
                      </a:r>
                      <a:r>
                        <a:rPr lang="en-US" sz="1100">
                          <a:effectLst/>
                        </a:rPr>
                        <a:t>contact previous</a:t>
                      </a:r>
                      <a:r>
                        <a:rPr lang="en-US" sz="1100" spc="-15">
                          <a:effectLst/>
                        </a:rPr>
                        <a:t> </a:t>
                      </a:r>
                      <a:r>
                        <a:rPr lang="en-US" sz="1100">
                          <a:effectLst/>
                        </a:rPr>
                        <a:t>campaign</a:t>
                      </a:r>
                      <a:r>
                        <a:rPr lang="en-US" sz="1100" spc="-10">
                          <a:effectLst/>
                        </a:rPr>
                        <a:t> </a:t>
                      </a:r>
                      <a:r>
                        <a:rPr lang="en-US" sz="1100">
                          <a:effectLst/>
                        </a:rPr>
                        <a:t>for</a:t>
                      </a:r>
                      <a:r>
                        <a:rPr lang="en-US" sz="1100" spc="-15">
                          <a:effectLst/>
                        </a:rPr>
                        <a:t> </a:t>
                      </a:r>
                      <a:r>
                        <a:rPr lang="en-US" sz="1100">
                          <a:effectLst/>
                        </a:rPr>
                        <a:t>this</a:t>
                      </a:r>
                      <a:r>
                        <a:rPr lang="en-US" sz="1100" spc="-5">
                          <a:effectLst/>
                        </a:rPr>
                        <a:t> </a:t>
                      </a:r>
                      <a:r>
                        <a:rPr lang="en-US" sz="1100">
                          <a:effectLst/>
                        </a:rPr>
                        <a:t>client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75555104"/>
                  </a:ext>
                </a:extLst>
              </a:tr>
              <a:tr h="232069">
                <a:tc>
                  <a:txBody>
                    <a:bodyPr/>
                    <a:lstStyle/>
                    <a:p>
                      <a:pPr marL="73025" algn="l">
                        <a:lnSpc>
                          <a:spcPts val="1245"/>
                        </a:lnSpc>
                        <a:spcAft>
                          <a:spcPts val="0"/>
                        </a:spcAft>
                      </a:pPr>
                      <a:r>
                        <a:rPr lang="en-US" sz="1100">
                          <a:effectLst/>
                        </a:rPr>
                        <a:t>previous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Number</a:t>
                      </a:r>
                      <a:r>
                        <a:rPr lang="en-US" sz="1100" spc="-20">
                          <a:effectLst/>
                        </a:rPr>
                        <a:t> </a:t>
                      </a:r>
                      <a:r>
                        <a:rPr lang="en-US" sz="1100">
                          <a:effectLst/>
                        </a:rPr>
                        <a:t>of</a:t>
                      </a:r>
                      <a:r>
                        <a:rPr lang="en-US" sz="1100" spc="-5">
                          <a:effectLst/>
                        </a:rPr>
                        <a:t> </a:t>
                      </a:r>
                      <a:r>
                        <a:rPr lang="en-US" sz="1100">
                          <a:effectLst/>
                        </a:rPr>
                        <a:t>contacts for</a:t>
                      </a:r>
                      <a:r>
                        <a:rPr lang="en-US" sz="1100" spc="-10">
                          <a:effectLst/>
                        </a:rPr>
                        <a:t> </a:t>
                      </a:r>
                      <a:r>
                        <a:rPr lang="en-US" sz="1100">
                          <a:effectLst/>
                        </a:rPr>
                        <a:t>this</a:t>
                      </a:r>
                      <a:r>
                        <a:rPr lang="en-US" sz="1100" spc="-5">
                          <a:effectLst/>
                        </a:rPr>
                        <a:t> </a:t>
                      </a:r>
                      <a:r>
                        <a:rPr lang="en-US" sz="1100">
                          <a:effectLst/>
                        </a:rPr>
                        <a:t>client</a:t>
                      </a:r>
                      <a:r>
                        <a:rPr lang="en-US" sz="1100" spc="-5">
                          <a:effectLst/>
                        </a:rPr>
                        <a:t> </a:t>
                      </a:r>
                      <a:r>
                        <a:rPr lang="en-US" sz="1100">
                          <a:effectLst/>
                        </a:rPr>
                        <a:t>before</a:t>
                      </a:r>
                      <a:r>
                        <a:rPr lang="en-US" sz="1100" spc="-5">
                          <a:effectLst/>
                        </a:rPr>
                        <a:t> </a:t>
                      </a:r>
                      <a:r>
                        <a:rPr lang="en-US" sz="1100">
                          <a:effectLst/>
                        </a:rPr>
                        <a:t>current</a:t>
                      </a:r>
                      <a:r>
                        <a:rPr lang="en-US" sz="1100" spc="-5">
                          <a:effectLst/>
                        </a:rPr>
                        <a:t> </a:t>
                      </a:r>
                      <a:r>
                        <a:rPr lang="en-US" sz="1100">
                          <a:effectLst/>
                        </a:rPr>
                        <a:t>campaign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65808107"/>
                  </a:ext>
                </a:extLst>
              </a:tr>
              <a:tr h="232069">
                <a:tc>
                  <a:txBody>
                    <a:bodyPr/>
                    <a:lstStyle/>
                    <a:p>
                      <a:pPr marL="73025" algn="l">
                        <a:lnSpc>
                          <a:spcPts val="1245"/>
                        </a:lnSpc>
                        <a:spcAft>
                          <a:spcPts val="0"/>
                        </a:spcAft>
                      </a:pPr>
                      <a:r>
                        <a:rPr lang="en-US" sz="1100">
                          <a:effectLst/>
                        </a:rPr>
                        <a:t>poutcome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Outcome</a:t>
                      </a:r>
                      <a:r>
                        <a:rPr lang="en-US" sz="1100" spc="-20">
                          <a:effectLst/>
                        </a:rPr>
                        <a:t> </a:t>
                      </a:r>
                      <a:r>
                        <a:rPr lang="en-US" sz="1100">
                          <a:effectLst/>
                        </a:rPr>
                        <a:t>previous</a:t>
                      </a:r>
                      <a:r>
                        <a:rPr lang="en-US" sz="1100" spc="-15">
                          <a:effectLst/>
                        </a:rPr>
                        <a:t> </a:t>
                      </a:r>
                      <a:r>
                        <a:rPr lang="en-US" sz="1100">
                          <a:effectLst/>
                        </a:rPr>
                        <a:t>campaign</a:t>
                      </a:r>
                      <a:r>
                        <a:rPr lang="en-US" sz="1100" spc="-10">
                          <a:effectLst/>
                        </a:rPr>
                        <a:t> </a:t>
                      </a:r>
                      <a:r>
                        <a:rPr lang="en-US" sz="1100">
                          <a:effectLst/>
                        </a:rPr>
                        <a:t>for</a:t>
                      </a:r>
                      <a:r>
                        <a:rPr lang="en-US" sz="1100" spc="-5">
                          <a:effectLst/>
                        </a:rPr>
                        <a:t> </a:t>
                      </a:r>
                      <a:r>
                        <a:rPr lang="en-US" sz="1100">
                          <a:effectLst/>
                        </a:rPr>
                        <a:t>this</a:t>
                      </a:r>
                      <a:r>
                        <a:rPr lang="en-US" sz="1100" spc="-20">
                          <a:effectLst/>
                        </a:rPr>
                        <a:t> </a:t>
                      </a:r>
                      <a:r>
                        <a:rPr lang="en-US" sz="1100">
                          <a:effectLst/>
                        </a:rPr>
                        <a:t>client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Categorical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17334359"/>
                  </a:ext>
                </a:extLst>
              </a:tr>
              <a:tr h="232069">
                <a:tc>
                  <a:txBody>
                    <a:bodyPr/>
                    <a:lstStyle/>
                    <a:p>
                      <a:pPr marL="73025" algn="l">
                        <a:lnSpc>
                          <a:spcPts val="1245"/>
                        </a:lnSpc>
                        <a:spcAft>
                          <a:spcPts val="0"/>
                        </a:spcAft>
                      </a:pPr>
                      <a:r>
                        <a:rPr lang="en-US" sz="1100">
                          <a:effectLst/>
                        </a:rPr>
                        <a:t>emp.var.rate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Employment</a:t>
                      </a:r>
                      <a:r>
                        <a:rPr lang="en-US" sz="1100" spc="-15">
                          <a:effectLst/>
                        </a:rPr>
                        <a:t> </a:t>
                      </a:r>
                      <a:r>
                        <a:rPr lang="en-US" sz="1100">
                          <a:effectLst/>
                        </a:rPr>
                        <a:t>variation</a:t>
                      </a:r>
                      <a:r>
                        <a:rPr lang="en-US" sz="1100" spc="-10">
                          <a:effectLst/>
                        </a:rPr>
                        <a:t> </a:t>
                      </a:r>
                      <a:r>
                        <a:rPr lang="en-US" sz="1100">
                          <a:effectLst/>
                        </a:rPr>
                        <a:t>rate</a:t>
                      </a:r>
                      <a:r>
                        <a:rPr lang="en-US" sz="1100" spc="-15">
                          <a:effectLst/>
                        </a:rPr>
                        <a:t> </a:t>
                      </a:r>
                      <a:r>
                        <a:rPr lang="en-US" sz="1100">
                          <a:effectLst/>
                        </a:rPr>
                        <a:t>(quarterly indicator)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6499373"/>
                  </a:ext>
                </a:extLst>
              </a:tr>
              <a:tr h="232069">
                <a:tc>
                  <a:txBody>
                    <a:bodyPr/>
                    <a:lstStyle/>
                    <a:p>
                      <a:pPr marL="73025" algn="l">
                        <a:lnSpc>
                          <a:spcPts val="1245"/>
                        </a:lnSpc>
                        <a:spcAft>
                          <a:spcPts val="0"/>
                        </a:spcAft>
                      </a:pPr>
                      <a:r>
                        <a:rPr lang="en-US" sz="1100">
                          <a:effectLst/>
                        </a:rPr>
                        <a:t>cons.price.idx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Consumer</a:t>
                      </a:r>
                      <a:r>
                        <a:rPr lang="en-US" sz="1100" spc="-10">
                          <a:effectLst/>
                        </a:rPr>
                        <a:t> </a:t>
                      </a:r>
                      <a:r>
                        <a:rPr lang="en-US" sz="1100">
                          <a:effectLst/>
                        </a:rPr>
                        <a:t>price</a:t>
                      </a:r>
                      <a:r>
                        <a:rPr lang="en-US" sz="1100" spc="-5">
                          <a:effectLst/>
                        </a:rPr>
                        <a:t> </a:t>
                      </a:r>
                      <a:r>
                        <a:rPr lang="en-US" sz="1100">
                          <a:effectLst/>
                        </a:rPr>
                        <a:t>index</a:t>
                      </a:r>
                      <a:r>
                        <a:rPr lang="en-US" sz="1100" spc="-20">
                          <a:effectLst/>
                        </a:rPr>
                        <a:t> </a:t>
                      </a:r>
                      <a:r>
                        <a:rPr lang="en-US" sz="1100">
                          <a:effectLst/>
                        </a:rPr>
                        <a:t>(monthly</a:t>
                      </a:r>
                      <a:r>
                        <a:rPr lang="en-US" sz="1100" spc="-5">
                          <a:effectLst/>
                        </a:rPr>
                        <a:t> </a:t>
                      </a:r>
                      <a:r>
                        <a:rPr lang="en-US" sz="1100">
                          <a:effectLst/>
                        </a:rPr>
                        <a:t>indicator)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10431074"/>
                  </a:ext>
                </a:extLst>
              </a:tr>
              <a:tr h="232069">
                <a:tc>
                  <a:txBody>
                    <a:bodyPr/>
                    <a:lstStyle/>
                    <a:p>
                      <a:pPr marL="73025" algn="l">
                        <a:lnSpc>
                          <a:spcPts val="1245"/>
                        </a:lnSpc>
                        <a:spcAft>
                          <a:spcPts val="0"/>
                        </a:spcAft>
                      </a:pPr>
                      <a:r>
                        <a:rPr lang="en-US" sz="1100">
                          <a:effectLst/>
                        </a:rPr>
                        <a:t>cons.conf.idx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Consumer</a:t>
                      </a:r>
                      <a:r>
                        <a:rPr lang="en-US" sz="1100" spc="-15">
                          <a:effectLst/>
                        </a:rPr>
                        <a:t> </a:t>
                      </a:r>
                      <a:r>
                        <a:rPr lang="en-US" sz="1100">
                          <a:effectLst/>
                        </a:rPr>
                        <a:t>confidence</a:t>
                      </a:r>
                      <a:r>
                        <a:rPr lang="en-US" sz="1100" spc="-20">
                          <a:effectLst/>
                        </a:rPr>
                        <a:t> </a:t>
                      </a:r>
                      <a:r>
                        <a:rPr lang="en-US" sz="1100">
                          <a:effectLst/>
                        </a:rPr>
                        <a:t>index</a:t>
                      </a:r>
                      <a:r>
                        <a:rPr lang="en-US" sz="1100" spc="-15">
                          <a:effectLst/>
                        </a:rPr>
                        <a:t> </a:t>
                      </a:r>
                      <a:r>
                        <a:rPr lang="en-US" sz="1100">
                          <a:effectLst/>
                        </a:rPr>
                        <a:t>(monthly</a:t>
                      </a:r>
                      <a:r>
                        <a:rPr lang="en-US" sz="1100" spc="-10">
                          <a:effectLst/>
                        </a:rPr>
                        <a:t> </a:t>
                      </a:r>
                      <a:r>
                        <a:rPr lang="en-US" sz="1100">
                          <a:effectLst/>
                        </a:rPr>
                        <a:t>indicator)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21501989"/>
                  </a:ext>
                </a:extLst>
              </a:tr>
              <a:tr h="232069">
                <a:tc>
                  <a:txBody>
                    <a:bodyPr/>
                    <a:lstStyle/>
                    <a:p>
                      <a:pPr marL="73025" algn="l">
                        <a:lnSpc>
                          <a:spcPts val="1245"/>
                        </a:lnSpc>
                        <a:spcAft>
                          <a:spcPts val="0"/>
                        </a:spcAft>
                      </a:pPr>
                      <a:r>
                        <a:rPr lang="en-US" sz="1100">
                          <a:effectLst/>
                        </a:rPr>
                        <a:t>euribor3m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245"/>
                        </a:lnSpc>
                        <a:spcAft>
                          <a:spcPts val="0"/>
                        </a:spcAft>
                      </a:pPr>
                      <a:r>
                        <a:rPr lang="en-US" sz="1100">
                          <a:effectLst/>
                        </a:rPr>
                        <a:t>Euribor</a:t>
                      </a:r>
                      <a:r>
                        <a:rPr lang="en-US" sz="1100" spc="-5">
                          <a:effectLst/>
                        </a:rPr>
                        <a:t> </a:t>
                      </a:r>
                      <a:r>
                        <a:rPr lang="en-US" sz="1100">
                          <a:effectLst/>
                        </a:rPr>
                        <a:t>3</a:t>
                      </a:r>
                      <a:r>
                        <a:rPr lang="en-US" sz="1100" spc="-15">
                          <a:effectLst/>
                        </a:rPr>
                        <a:t> </a:t>
                      </a:r>
                      <a:r>
                        <a:rPr lang="en-US" sz="1100">
                          <a:effectLst/>
                        </a:rPr>
                        <a:t>month</a:t>
                      </a:r>
                      <a:r>
                        <a:rPr lang="en-US" sz="1100" spc="-5">
                          <a:effectLst/>
                        </a:rPr>
                        <a:t> </a:t>
                      </a:r>
                      <a:r>
                        <a:rPr lang="en-US" sz="1100">
                          <a:effectLst/>
                        </a:rPr>
                        <a:t>interest</a:t>
                      </a:r>
                      <a:r>
                        <a:rPr lang="en-US" sz="1100" spc="-5">
                          <a:effectLst/>
                        </a:rPr>
                        <a:t> </a:t>
                      </a:r>
                      <a:r>
                        <a:rPr lang="en-US" sz="1100">
                          <a:effectLst/>
                        </a:rPr>
                        <a:t>rate</a:t>
                      </a:r>
                      <a:r>
                        <a:rPr lang="en-US" sz="1100" spc="-5">
                          <a:effectLst/>
                        </a:rPr>
                        <a:t> </a:t>
                      </a:r>
                      <a:r>
                        <a:rPr lang="en-US" sz="1100">
                          <a:effectLst/>
                        </a:rPr>
                        <a:t>(daily</a:t>
                      </a:r>
                      <a:r>
                        <a:rPr lang="en-US" sz="1100" spc="-5">
                          <a:effectLst/>
                        </a:rPr>
                        <a:t> </a:t>
                      </a:r>
                      <a:r>
                        <a:rPr lang="en-US" sz="1100">
                          <a:effectLst/>
                        </a:rPr>
                        <a:t>indicator)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245"/>
                        </a:lnSpc>
                        <a:spcAft>
                          <a:spcPts val="0"/>
                        </a:spcAft>
                      </a:pPr>
                      <a:r>
                        <a:rPr lang="en-US" sz="1100">
                          <a:effectLst/>
                        </a:rPr>
                        <a:t>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60472881"/>
                  </a:ext>
                </a:extLst>
              </a:tr>
              <a:tr h="215617">
                <a:tc>
                  <a:txBody>
                    <a:bodyPr/>
                    <a:lstStyle/>
                    <a:p>
                      <a:pPr marL="73025" algn="l">
                        <a:lnSpc>
                          <a:spcPts val="1145"/>
                        </a:lnSpc>
                        <a:spcAft>
                          <a:spcPts val="0"/>
                        </a:spcAft>
                      </a:pPr>
                      <a:r>
                        <a:rPr lang="en-US" sz="1100">
                          <a:effectLst/>
                        </a:rPr>
                        <a:t>nr.employed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gn="l">
                        <a:lnSpc>
                          <a:spcPts val="1145"/>
                        </a:lnSpc>
                        <a:spcAft>
                          <a:spcPts val="0"/>
                        </a:spcAft>
                      </a:pPr>
                      <a:r>
                        <a:rPr lang="en-US" sz="1100">
                          <a:effectLst/>
                        </a:rPr>
                        <a:t>Number</a:t>
                      </a:r>
                      <a:r>
                        <a:rPr lang="en-US" sz="1100" spc="-15">
                          <a:effectLst/>
                        </a:rPr>
                        <a:t> </a:t>
                      </a:r>
                      <a:r>
                        <a:rPr lang="en-US" sz="1100">
                          <a:effectLst/>
                        </a:rPr>
                        <a:t>of employed</a:t>
                      </a:r>
                      <a:r>
                        <a:rPr lang="en-US" sz="1100" spc="-15">
                          <a:effectLst/>
                        </a:rPr>
                        <a:t> </a:t>
                      </a:r>
                      <a:r>
                        <a:rPr lang="en-US" sz="1100">
                          <a:effectLst/>
                        </a:rPr>
                        <a:t>citizens in Portugal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4455" algn="l">
                        <a:lnSpc>
                          <a:spcPts val="1145"/>
                        </a:lnSpc>
                        <a:spcAft>
                          <a:spcPts val="0"/>
                        </a:spcAft>
                      </a:pPr>
                      <a:r>
                        <a:rPr lang="en-US" sz="1100" dirty="0">
                          <a:effectLst/>
                        </a:rPr>
                        <a:t>Numeric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99731503"/>
                  </a:ext>
                </a:extLst>
              </a:tr>
            </a:tbl>
          </a:graphicData>
        </a:graphic>
      </p:graphicFrame>
    </p:spTree>
    <p:extLst>
      <p:ext uri="{BB962C8B-B14F-4D97-AF65-F5344CB8AC3E}">
        <p14:creationId xmlns:p14="http://schemas.microsoft.com/office/powerpoint/2010/main" val="31111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86" y="382555"/>
            <a:ext cx="10217020" cy="400110"/>
          </a:xfrm>
          <a:prstGeom prst="rect">
            <a:avLst/>
          </a:prstGeom>
          <a:noFill/>
        </p:spPr>
        <p:txBody>
          <a:bodyPr wrap="square" rtlCol="0">
            <a:spAutoFit/>
          </a:bodyPr>
          <a:lstStyle/>
          <a:p>
            <a:r>
              <a:rPr lang="en-US" sz="2000" dirty="0"/>
              <a:t>An Analysis and Classification of Bank Marketing Effectiveness using ML/Statistical Techniques</a:t>
            </a:r>
            <a:endParaRPr lang="en-IN" sz="2000" dirty="0"/>
          </a:p>
        </p:txBody>
      </p:sp>
      <p:sp>
        <p:nvSpPr>
          <p:cNvPr id="3" name="TextBox 2"/>
          <p:cNvSpPr txBox="1"/>
          <p:nvPr/>
        </p:nvSpPr>
        <p:spPr>
          <a:xfrm>
            <a:off x="690465" y="1110343"/>
            <a:ext cx="7081935" cy="5878532"/>
          </a:xfrm>
          <a:prstGeom prst="rect">
            <a:avLst/>
          </a:prstGeom>
          <a:noFill/>
        </p:spPr>
        <p:txBody>
          <a:bodyPr wrap="square" rtlCol="0">
            <a:spAutoFit/>
          </a:bodyPr>
          <a:lstStyle/>
          <a:p>
            <a:pPr lvl="0" indent="-228600" fontAlgn="base">
              <a:lnSpc>
                <a:spcPct val="150000"/>
              </a:lnSpc>
              <a:spcBef>
                <a:spcPct val="0"/>
              </a:spcBef>
              <a:spcAft>
                <a:spcPts val="600"/>
              </a:spcAft>
              <a:buFont typeface="Arial" panose="020B0604020202020204" pitchFamily="34" charset="0"/>
              <a:buChar char="•"/>
            </a:pPr>
            <a:r>
              <a:rPr lang="en-US" altLang="en-US" b="1" dirty="0"/>
              <a:t>Idea:</a:t>
            </a:r>
            <a:endParaRPr lang="en-US" altLang="en-US" dirty="0"/>
          </a:p>
          <a:p>
            <a:pPr lvl="0" indent="-228600" fontAlgn="base">
              <a:lnSpc>
                <a:spcPct val="150000"/>
              </a:lnSpc>
              <a:spcBef>
                <a:spcPct val="0"/>
              </a:spcBef>
              <a:spcAft>
                <a:spcPts val="600"/>
              </a:spcAft>
              <a:buFont typeface="Arial" panose="020B0604020202020204" pitchFamily="34" charset="0"/>
              <a:buChar char="•"/>
            </a:pPr>
            <a:r>
              <a:rPr lang="en-US" altLang="en-US" dirty="0"/>
              <a:t>In the first segment, we will be trying to carry on a classification framework-based ensemble supervised learning approaches, with the help of which we will classify and predict term-deposit effectiveness based on certain parameters.</a:t>
            </a:r>
          </a:p>
          <a:p>
            <a:pPr lvl="0" indent="-228600" fontAlgn="base">
              <a:lnSpc>
                <a:spcPct val="150000"/>
              </a:lnSpc>
              <a:spcBef>
                <a:spcPct val="0"/>
              </a:spcBef>
              <a:spcAft>
                <a:spcPts val="600"/>
              </a:spcAft>
              <a:buFont typeface="Arial" panose="020B0604020202020204" pitchFamily="34" charset="0"/>
              <a:buChar char="•"/>
            </a:pPr>
            <a:r>
              <a:rPr lang="en-US" altLang="en-US" dirty="0"/>
              <a:t>For this purpose, we are considering 5 classes, namely:</a:t>
            </a:r>
          </a:p>
          <a:p>
            <a:pPr lvl="0" indent="-228600" fontAlgn="base">
              <a:lnSpc>
                <a:spcPct val="150000"/>
              </a:lnSpc>
              <a:spcBef>
                <a:spcPct val="0"/>
              </a:spcBef>
              <a:spcAft>
                <a:spcPts val="600"/>
              </a:spcAft>
              <a:buFont typeface="Arial" panose="020B0604020202020204" pitchFamily="34" charset="0"/>
              <a:buChar char="•"/>
            </a:pPr>
            <a:r>
              <a:rPr lang="en-US" altLang="en-US" dirty="0"/>
              <a:t>In this study, 4 different classification models will be used after the pre-processing of the dataset, namely: </a:t>
            </a:r>
            <a:r>
              <a:rPr lang="en-US" altLang="en-US" b="1" dirty="0"/>
              <a:t>Random Forest, Decision Tree, Bootstrap Aggregating (Bagging), XG Boost and Logistic Regression</a:t>
            </a:r>
            <a:r>
              <a:rPr lang="en-US" altLang="en-US" dirty="0"/>
              <a:t>.</a:t>
            </a:r>
          </a:p>
          <a:p>
            <a:pPr lvl="0" indent="-228600" fontAlgn="base">
              <a:lnSpc>
                <a:spcPct val="150000"/>
              </a:lnSpc>
              <a:spcBef>
                <a:spcPct val="0"/>
              </a:spcBef>
              <a:spcAft>
                <a:spcPts val="600"/>
              </a:spcAft>
              <a:buFont typeface="Arial" panose="020B0604020202020204" pitchFamily="34" charset="0"/>
              <a:buChar char="•"/>
            </a:pPr>
            <a:r>
              <a:rPr lang="en-US" altLang="en-US" dirty="0"/>
              <a:t>For creating the data for the </a:t>
            </a:r>
            <a:r>
              <a:rPr lang="en-US" altLang="en-US" b="1" dirty="0"/>
              <a:t>pre-processing state</a:t>
            </a:r>
            <a:r>
              <a:rPr lang="en-US" altLang="en-US" dirty="0"/>
              <a:t>, we would at first use some </a:t>
            </a:r>
            <a:r>
              <a:rPr lang="en-US" altLang="en-US" b="1" dirty="0"/>
              <a:t>Feature Selection </a:t>
            </a:r>
            <a:r>
              <a:rPr lang="en-US" altLang="en-US" dirty="0"/>
              <a:t>method to remove the redundant variables and reduce the dimension of the data, as the data has too many features.</a:t>
            </a:r>
          </a:p>
          <a:p>
            <a:pPr>
              <a:lnSpc>
                <a:spcPct val="150000"/>
              </a:lnSpc>
            </a:pPr>
            <a:endParaRPr lang="en-IN" dirty="0"/>
          </a:p>
        </p:txBody>
      </p:sp>
    </p:spTree>
    <p:extLst>
      <p:ext uri="{BB962C8B-B14F-4D97-AF65-F5344CB8AC3E}">
        <p14:creationId xmlns:p14="http://schemas.microsoft.com/office/powerpoint/2010/main" val="326277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A6535-6914-A804-B3CD-01F1785B5691}"/>
              </a:ext>
            </a:extLst>
          </p:cNvPr>
          <p:cNvPicPr>
            <a:picLocks noChangeAspect="1"/>
          </p:cNvPicPr>
          <p:nvPr/>
        </p:nvPicPr>
        <p:blipFill>
          <a:blip r:embed="rId2"/>
          <a:stretch>
            <a:fillRect/>
          </a:stretch>
        </p:blipFill>
        <p:spPr>
          <a:xfrm>
            <a:off x="114575" y="754922"/>
            <a:ext cx="5921605" cy="2358665"/>
          </a:xfrm>
          <a:prstGeom prst="rect">
            <a:avLst/>
          </a:prstGeom>
        </p:spPr>
      </p:pic>
      <p:sp>
        <p:nvSpPr>
          <p:cNvPr id="4" name="TextBox 3">
            <a:extLst>
              <a:ext uri="{FF2B5EF4-FFF2-40B4-BE49-F238E27FC236}">
                <a16:creationId xmlns:a16="http://schemas.microsoft.com/office/drawing/2014/main" id="{D5A98457-26FD-F3DD-E11E-9583DFD74CEF}"/>
              </a:ext>
            </a:extLst>
          </p:cNvPr>
          <p:cNvSpPr txBox="1"/>
          <p:nvPr/>
        </p:nvSpPr>
        <p:spPr>
          <a:xfrm>
            <a:off x="336884" y="250257"/>
            <a:ext cx="5861785" cy="400110"/>
          </a:xfrm>
          <a:prstGeom prst="rect">
            <a:avLst/>
          </a:prstGeom>
          <a:noFill/>
        </p:spPr>
        <p:txBody>
          <a:bodyPr wrap="square" rtlCol="0">
            <a:spAutoFit/>
          </a:bodyPr>
          <a:lstStyle/>
          <a:p>
            <a:r>
              <a:rPr lang="en-US" sz="2000" u="sng" dirty="0"/>
              <a:t>Percentage of term deposit subscription by year</a:t>
            </a:r>
            <a:endParaRPr lang="en-IN" sz="2000" u="sng" dirty="0"/>
          </a:p>
        </p:txBody>
      </p:sp>
      <p:sp>
        <p:nvSpPr>
          <p:cNvPr id="5" name="TextBox 4">
            <a:extLst>
              <a:ext uri="{FF2B5EF4-FFF2-40B4-BE49-F238E27FC236}">
                <a16:creationId xmlns:a16="http://schemas.microsoft.com/office/drawing/2014/main" id="{BCA41147-43BD-DCED-A668-BDDEC786BEC9}"/>
              </a:ext>
            </a:extLst>
          </p:cNvPr>
          <p:cNvSpPr txBox="1"/>
          <p:nvPr/>
        </p:nvSpPr>
        <p:spPr>
          <a:xfrm>
            <a:off x="5900286" y="754922"/>
            <a:ext cx="5707781" cy="1754326"/>
          </a:xfrm>
          <a:prstGeom prst="rect">
            <a:avLst/>
          </a:prstGeom>
          <a:noFill/>
        </p:spPr>
        <p:txBody>
          <a:bodyPr wrap="square" rtlCol="0">
            <a:spAutoFit/>
          </a:bodyPr>
          <a:lstStyle/>
          <a:p>
            <a:r>
              <a:rPr lang="en-US" dirty="0"/>
              <a:t>Here, we are adding year ordered by date (from May 2008 to November 2010) as an auxiliary variable to find insights of this as well as socio economic context predictors. Here, in 2010 proportion of yes getting unusually high compared to 2008 , 2009 and this is because of </a:t>
            </a:r>
            <a:r>
              <a:rPr lang="en-US" dirty="0" err="1"/>
              <a:t>euribor</a:t>
            </a:r>
            <a:r>
              <a:rPr lang="en-US" dirty="0"/>
              <a:t> 3 month rate, employment variation rate explained in later. </a:t>
            </a:r>
            <a:endParaRPr lang="en-IN" dirty="0"/>
          </a:p>
        </p:txBody>
      </p:sp>
      <p:pic>
        <p:nvPicPr>
          <p:cNvPr id="7" name="Picture 6">
            <a:extLst>
              <a:ext uri="{FF2B5EF4-FFF2-40B4-BE49-F238E27FC236}">
                <a16:creationId xmlns:a16="http://schemas.microsoft.com/office/drawing/2014/main" id="{2FBFFD0B-8F85-0F19-D1CB-0E705682D803}"/>
              </a:ext>
            </a:extLst>
          </p:cNvPr>
          <p:cNvPicPr>
            <a:picLocks noChangeAspect="1"/>
          </p:cNvPicPr>
          <p:nvPr/>
        </p:nvPicPr>
        <p:blipFill>
          <a:blip r:embed="rId3"/>
          <a:stretch>
            <a:fillRect/>
          </a:stretch>
        </p:blipFill>
        <p:spPr>
          <a:xfrm>
            <a:off x="336884" y="3744414"/>
            <a:ext cx="6451932" cy="2736991"/>
          </a:xfrm>
          <a:prstGeom prst="rect">
            <a:avLst/>
          </a:prstGeom>
        </p:spPr>
      </p:pic>
      <p:sp>
        <p:nvSpPr>
          <p:cNvPr id="8" name="TextBox 7">
            <a:extLst>
              <a:ext uri="{FF2B5EF4-FFF2-40B4-BE49-F238E27FC236}">
                <a16:creationId xmlns:a16="http://schemas.microsoft.com/office/drawing/2014/main" id="{D636DE53-D2E8-18D0-C6B7-1B68590B5B84}"/>
              </a:ext>
            </a:extLst>
          </p:cNvPr>
          <p:cNvSpPr txBox="1"/>
          <p:nvPr/>
        </p:nvSpPr>
        <p:spPr>
          <a:xfrm>
            <a:off x="6198669" y="4955202"/>
            <a:ext cx="5457524" cy="923330"/>
          </a:xfrm>
          <a:prstGeom prst="rect">
            <a:avLst/>
          </a:prstGeom>
          <a:noFill/>
        </p:spPr>
        <p:txBody>
          <a:bodyPr wrap="square" rtlCol="0">
            <a:spAutoFit/>
          </a:bodyPr>
          <a:lstStyle/>
          <a:p>
            <a:r>
              <a:rPr lang="en-IN" dirty="0"/>
              <a:t>Here, Age higher than 65 are less percentage targeted and within those targeted clients, bank getting high ‘yes’ proportion than other Age categories.</a:t>
            </a:r>
          </a:p>
        </p:txBody>
      </p:sp>
    </p:spTree>
    <p:extLst>
      <p:ext uri="{BB962C8B-B14F-4D97-AF65-F5344CB8AC3E}">
        <p14:creationId xmlns:p14="http://schemas.microsoft.com/office/powerpoint/2010/main" val="363972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0588" y="186612"/>
            <a:ext cx="11038114" cy="461665"/>
          </a:xfrm>
          <a:prstGeom prst="rect">
            <a:avLst/>
          </a:prstGeom>
          <a:noFill/>
        </p:spPr>
        <p:txBody>
          <a:bodyPr wrap="square" rtlCol="0">
            <a:spAutoFit/>
          </a:bodyPr>
          <a:lstStyle/>
          <a:p>
            <a:pPr algn="ctr"/>
            <a:r>
              <a:rPr lang="en-US" sz="2400" u="sng" dirty="0"/>
              <a:t>Age distribution of clients by profession</a:t>
            </a:r>
            <a:endParaRPr lang="en-IN" sz="24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45" y="994682"/>
            <a:ext cx="10058400" cy="22789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8" y="3539996"/>
            <a:ext cx="10468947" cy="2341721"/>
          </a:xfrm>
          <a:prstGeom prst="rect">
            <a:avLst/>
          </a:prstGeom>
        </p:spPr>
      </p:pic>
    </p:spTree>
    <p:extLst>
      <p:ext uri="{BB962C8B-B14F-4D97-AF65-F5344CB8AC3E}">
        <p14:creationId xmlns:p14="http://schemas.microsoft.com/office/powerpoint/2010/main" val="43785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C11930-1D77-532D-6080-8EE3F8E28FE1}"/>
              </a:ext>
            </a:extLst>
          </p:cNvPr>
          <p:cNvPicPr>
            <a:picLocks noChangeAspect="1"/>
          </p:cNvPicPr>
          <p:nvPr/>
        </p:nvPicPr>
        <p:blipFill>
          <a:blip r:embed="rId2"/>
          <a:stretch>
            <a:fillRect/>
          </a:stretch>
        </p:blipFill>
        <p:spPr>
          <a:xfrm>
            <a:off x="202131" y="904775"/>
            <a:ext cx="6373079" cy="2258638"/>
          </a:xfrm>
          <a:prstGeom prst="rect">
            <a:avLst/>
          </a:prstGeom>
        </p:spPr>
      </p:pic>
      <p:sp>
        <p:nvSpPr>
          <p:cNvPr id="4" name="TextBox 3">
            <a:extLst>
              <a:ext uri="{FF2B5EF4-FFF2-40B4-BE49-F238E27FC236}">
                <a16:creationId xmlns:a16="http://schemas.microsoft.com/office/drawing/2014/main" id="{F5FE7B7F-9850-11B2-AED4-666B749B1D2F}"/>
              </a:ext>
            </a:extLst>
          </p:cNvPr>
          <p:cNvSpPr txBox="1"/>
          <p:nvPr/>
        </p:nvSpPr>
        <p:spPr>
          <a:xfrm>
            <a:off x="346509" y="240632"/>
            <a:ext cx="6150544" cy="369332"/>
          </a:xfrm>
          <a:prstGeom prst="rect">
            <a:avLst/>
          </a:prstGeom>
          <a:noFill/>
        </p:spPr>
        <p:txBody>
          <a:bodyPr wrap="square" rtlCol="0">
            <a:spAutoFit/>
          </a:bodyPr>
          <a:lstStyle/>
          <a:p>
            <a:r>
              <a:rPr lang="en-US" u="sng" dirty="0"/>
              <a:t>Distribution of employment variation rate by year</a:t>
            </a:r>
            <a:endParaRPr lang="en-IN" u="sng" dirty="0"/>
          </a:p>
        </p:txBody>
      </p:sp>
      <p:sp>
        <p:nvSpPr>
          <p:cNvPr id="5" name="TextBox 4">
            <a:extLst>
              <a:ext uri="{FF2B5EF4-FFF2-40B4-BE49-F238E27FC236}">
                <a16:creationId xmlns:a16="http://schemas.microsoft.com/office/drawing/2014/main" id="{56A1A52F-F3D9-1D00-5003-B1E773AA692C}"/>
              </a:ext>
            </a:extLst>
          </p:cNvPr>
          <p:cNvSpPr txBox="1"/>
          <p:nvPr/>
        </p:nvSpPr>
        <p:spPr>
          <a:xfrm>
            <a:off x="346509" y="3311091"/>
            <a:ext cx="6373079" cy="2031325"/>
          </a:xfrm>
          <a:prstGeom prst="rect">
            <a:avLst/>
          </a:prstGeom>
          <a:noFill/>
        </p:spPr>
        <p:txBody>
          <a:bodyPr wrap="square" rtlCol="0">
            <a:spAutoFit/>
          </a:bodyPr>
          <a:lstStyle/>
          <a:p>
            <a:r>
              <a:rPr lang="en-US" dirty="0"/>
              <a:t>As you see, it is a light negative correlation. That means, the higher employment variation rate - the lower YES-proportion we got, and vice versa. And that seems quite reasonable: </a:t>
            </a:r>
            <a:r>
              <a:rPr lang="en-US" u="sng" dirty="0">
                <a:solidFill>
                  <a:schemeClr val="accent1">
                    <a:lumMod val="75000"/>
                  </a:schemeClr>
                </a:solidFill>
              </a:rPr>
              <a:t>if the employment rate is highly various, people are not sure about their future and tend to make cautious decisions - so they give YES-answer less frequent.</a:t>
            </a:r>
            <a:r>
              <a:rPr lang="en-US" dirty="0"/>
              <a:t> But we should be careful here and recall that correlation is not causation. </a:t>
            </a:r>
            <a:endParaRPr lang="en-IN" dirty="0"/>
          </a:p>
        </p:txBody>
      </p:sp>
      <p:pic>
        <p:nvPicPr>
          <p:cNvPr id="7" name="Picture 6">
            <a:extLst>
              <a:ext uri="{FF2B5EF4-FFF2-40B4-BE49-F238E27FC236}">
                <a16:creationId xmlns:a16="http://schemas.microsoft.com/office/drawing/2014/main" id="{E317BE1B-30E6-076C-5C19-801FCCF685B2}"/>
              </a:ext>
            </a:extLst>
          </p:cNvPr>
          <p:cNvPicPr>
            <a:picLocks noChangeAspect="1"/>
          </p:cNvPicPr>
          <p:nvPr/>
        </p:nvPicPr>
        <p:blipFill>
          <a:blip r:embed="rId3"/>
          <a:stretch>
            <a:fillRect/>
          </a:stretch>
        </p:blipFill>
        <p:spPr>
          <a:xfrm>
            <a:off x="7565371" y="146165"/>
            <a:ext cx="4280120" cy="2701127"/>
          </a:xfrm>
          <a:prstGeom prst="rect">
            <a:avLst/>
          </a:prstGeom>
        </p:spPr>
      </p:pic>
      <p:sp>
        <p:nvSpPr>
          <p:cNvPr id="10" name="TextBox 9">
            <a:extLst>
              <a:ext uri="{FF2B5EF4-FFF2-40B4-BE49-F238E27FC236}">
                <a16:creationId xmlns:a16="http://schemas.microsoft.com/office/drawing/2014/main" id="{3374AEEA-7D10-6E0F-5B10-264EAB371A3B}"/>
              </a:ext>
            </a:extLst>
          </p:cNvPr>
          <p:cNvSpPr txBox="1"/>
          <p:nvPr/>
        </p:nvSpPr>
        <p:spPr>
          <a:xfrm>
            <a:off x="7440328" y="2983832"/>
            <a:ext cx="4148489" cy="1200329"/>
          </a:xfrm>
          <a:prstGeom prst="rect">
            <a:avLst/>
          </a:prstGeom>
          <a:noFill/>
        </p:spPr>
        <p:txBody>
          <a:bodyPr wrap="square" rtlCol="0">
            <a:spAutoFit/>
          </a:bodyPr>
          <a:lstStyle/>
          <a:p>
            <a:r>
              <a:rPr lang="en-US" dirty="0"/>
              <a:t>Obviously, there is a huge difference between medians, and that's why this feature will be really useful for classification. </a:t>
            </a:r>
            <a:endParaRPr lang="en-IN" dirty="0"/>
          </a:p>
        </p:txBody>
      </p:sp>
    </p:spTree>
    <p:extLst>
      <p:ext uri="{BB962C8B-B14F-4D97-AF65-F5344CB8AC3E}">
        <p14:creationId xmlns:p14="http://schemas.microsoft.com/office/powerpoint/2010/main" val="1803741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9153</TotalTime>
  <Words>2809</Words>
  <Application>Microsoft Office PowerPoint</Application>
  <PresentationFormat>Widescreen</PresentationFormat>
  <Paragraphs>310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Aritra</cp:lastModifiedBy>
  <cp:revision>71</cp:revision>
  <dcterms:created xsi:type="dcterms:W3CDTF">2022-06-11T05:18:56Z</dcterms:created>
  <dcterms:modified xsi:type="dcterms:W3CDTF">2022-07-15T06:45:20Z</dcterms:modified>
</cp:coreProperties>
</file>