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2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11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917621"/>
            <a:ext cx="7415927" cy="2129314"/>
          </a:xfrm>
          <a:prstGeom prst="rect">
            <a:avLst/>
          </a:prstGeom>
          <a:noFill/>
          <a:ln/>
        </p:spPr>
        <p:txBody>
          <a:bodyPr wrap="square" rtlCol="0" anchor="t"/>
          <a:lstStyle/>
          <a:p>
            <a:pPr marL="0" indent="0">
              <a:lnSpc>
                <a:spcPts val="8384"/>
              </a:lnSpc>
              <a:buNone/>
            </a:pPr>
            <a:r>
              <a:rPr lang="en-US" sz="6707" b="1" dirty="0">
                <a:solidFill>
                  <a:srgbClr val="FF726D"/>
                </a:solidFill>
                <a:latin typeface="Inconsolata" pitchFamily="34" charset="0"/>
                <a:ea typeface="Inconsolata" pitchFamily="34" charset="-122"/>
                <a:cs typeface="Inconsolata" pitchFamily="34" charset="-120"/>
              </a:rPr>
              <a:t>Tic Tac Toe Game Implementation</a:t>
            </a:r>
            <a:endParaRPr lang="en-US" sz="6707" dirty="0"/>
          </a:p>
        </p:txBody>
      </p:sp>
      <p:sp>
        <p:nvSpPr>
          <p:cNvPr id="6" name="Text 3"/>
          <p:cNvSpPr/>
          <p:nvPr/>
        </p:nvSpPr>
        <p:spPr>
          <a:xfrm>
            <a:off x="864037" y="4417219"/>
            <a:ext cx="7415927" cy="1185148"/>
          </a:xfrm>
          <a:prstGeom prst="rect">
            <a:avLst/>
          </a:prstGeom>
          <a:noFill/>
          <a:ln/>
        </p:spPr>
        <p:txBody>
          <a:bodyPr wrap="square" rtlCol="0" anchor="t"/>
          <a:lstStyle/>
          <a:p>
            <a:pPr marL="0" indent="0">
              <a:lnSpc>
                <a:spcPts val="3110"/>
              </a:lnSpc>
              <a:buNone/>
            </a:pPr>
            <a:r>
              <a:rPr lang="en-US" sz="1944" dirty="0">
                <a:solidFill>
                  <a:srgbClr val="DAD1E6"/>
                </a:solidFill>
                <a:latin typeface="Fira Sans" pitchFamily="34" charset="0"/>
                <a:ea typeface="Fira Sans" pitchFamily="34" charset="-122"/>
                <a:cs typeface="Fira Sans" pitchFamily="34" charset="-120"/>
              </a:rPr>
              <a:t>A Java Swing-based GUI application that allows users to play the classic Tic Tac Toe game. Includes features like player turns, win detection, and game reset.</a:t>
            </a:r>
            <a:endParaRPr lang="en-US" sz="1944"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459986"/>
          </a:xfrm>
          <a:prstGeom prst="rect">
            <a:avLst/>
          </a:prstGeom>
          <a:solidFill>
            <a:srgbClr val="241631"/>
          </a:solidFill>
          <a:ln/>
        </p:spPr>
      </p:sp>
      <p:sp>
        <p:nvSpPr>
          <p:cNvPr id="4" name="Text 2"/>
          <p:cNvSpPr/>
          <p:nvPr/>
        </p:nvSpPr>
        <p:spPr>
          <a:xfrm>
            <a:off x="2594967" y="475178"/>
            <a:ext cx="4320540" cy="540068"/>
          </a:xfrm>
          <a:prstGeom prst="rect">
            <a:avLst/>
          </a:prstGeom>
          <a:noFill/>
          <a:ln/>
        </p:spPr>
        <p:txBody>
          <a:bodyPr wrap="none" rtlCol="0" anchor="t"/>
          <a:lstStyle/>
          <a:p>
            <a:pPr marL="0" indent="0">
              <a:lnSpc>
                <a:spcPts val="4253"/>
              </a:lnSpc>
              <a:buNone/>
            </a:pPr>
            <a:r>
              <a:rPr lang="en-US" sz="3402" b="1" dirty="0">
                <a:solidFill>
                  <a:srgbClr val="FF726D"/>
                </a:solidFill>
                <a:latin typeface="Inconsolata" pitchFamily="34" charset="0"/>
                <a:ea typeface="Inconsolata" pitchFamily="34" charset="-122"/>
                <a:cs typeface="Inconsolata" pitchFamily="34" charset="-120"/>
              </a:rPr>
              <a:t>Game Flow</a:t>
            </a:r>
            <a:endParaRPr lang="en-US" sz="3402" dirty="0"/>
          </a:p>
        </p:txBody>
      </p:sp>
      <p:sp>
        <p:nvSpPr>
          <p:cNvPr id="5" name="Shape 3"/>
          <p:cNvSpPr/>
          <p:nvPr/>
        </p:nvSpPr>
        <p:spPr>
          <a:xfrm>
            <a:off x="2594967" y="1360884"/>
            <a:ext cx="943928" cy="995601"/>
          </a:xfrm>
          <a:prstGeom prst="roundRect">
            <a:avLst>
              <a:gd name="adj" fmla="val 5493"/>
            </a:avLst>
          </a:prstGeom>
          <a:solidFill>
            <a:srgbClr val="382748"/>
          </a:solidFill>
          <a:ln/>
        </p:spPr>
      </p:sp>
      <p:sp>
        <p:nvSpPr>
          <p:cNvPr id="6" name="Text 4"/>
          <p:cNvSpPr/>
          <p:nvPr/>
        </p:nvSpPr>
        <p:spPr>
          <a:xfrm>
            <a:off x="2767727" y="1685925"/>
            <a:ext cx="107990" cy="345519"/>
          </a:xfrm>
          <a:prstGeom prst="rect">
            <a:avLst/>
          </a:prstGeom>
          <a:noFill/>
          <a:ln/>
        </p:spPr>
        <p:txBody>
          <a:bodyPr wrap="none" rtlCol="0" anchor="t"/>
          <a:lstStyle/>
          <a:p>
            <a:pPr marL="0" indent="0" algn="ctr">
              <a:lnSpc>
                <a:spcPts val="2722"/>
              </a:lnSpc>
              <a:buNone/>
            </a:pPr>
            <a:r>
              <a:rPr lang="en-US" sz="1701" b="1" dirty="0">
                <a:solidFill>
                  <a:srgbClr val="FF726D"/>
                </a:solidFill>
                <a:latin typeface="Inconsolata" pitchFamily="34" charset="0"/>
                <a:ea typeface="Inconsolata" pitchFamily="34" charset="-122"/>
                <a:cs typeface="Inconsolata" pitchFamily="34" charset="-120"/>
              </a:rPr>
              <a:t>1</a:t>
            </a:r>
            <a:endParaRPr lang="en-US" sz="1701" dirty="0"/>
          </a:p>
        </p:txBody>
      </p:sp>
      <p:sp>
        <p:nvSpPr>
          <p:cNvPr id="7" name="Text 5"/>
          <p:cNvSpPr/>
          <p:nvPr/>
        </p:nvSpPr>
        <p:spPr>
          <a:xfrm>
            <a:off x="3711654" y="1533644"/>
            <a:ext cx="2160270" cy="269915"/>
          </a:xfrm>
          <a:prstGeom prst="rect">
            <a:avLst/>
          </a:prstGeom>
          <a:noFill/>
          <a:ln/>
        </p:spPr>
        <p:txBody>
          <a:bodyPr wrap="none" rtlCol="0" anchor="t"/>
          <a:lstStyle/>
          <a:p>
            <a:pPr marL="0" indent="0" algn="l">
              <a:lnSpc>
                <a:spcPts val="2126"/>
              </a:lnSpc>
              <a:buNone/>
            </a:pPr>
            <a:r>
              <a:rPr lang="en-US" sz="1701" b="1" dirty="0">
                <a:solidFill>
                  <a:srgbClr val="FF726D"/>
                </a:solidFill>
                <a:latin typeface="Inconsolata" pitchFamily="34" charset="0"/>
                <a:ea typeface="Inconsolata" pitchFamily="34" charset="-122"/>
                <a:cs typeface="Inconsolata" pitchFamily="34" charset="-120"/>
              </a:rPr>
              <a:t>Start Game</a:t>
            </a:r>
            <a:endParaRPr lang="en-US" sz="1701" dirty="0"/>
          </a:p>
        </p:txBody>
      </p:sp>
      <p:sp>
        <p:nvSpPr>
          <p:cNvPr id="8" name="Text 6"/>
          <p:cNvSpPr/>
          <p:nvPr/>
        </p:nvSpPr>
        <p:spPr>
          <a:xfrm>
            <a:off x="3711654" y="1907143"/>
            <a:ext cx="2515791" cy="276582"/>
          </a:xfrm>
          <a:prstGeom prst="rect">
            <a:avLst/>
          </a:prstGeom>
          <a:noFill/>
          <a:ln/>
        </p:spPr>
        <p:txBody>
          <a:bodyPr wrap="none" rtlCol="0" anchor="t"/>
          <a:lstStyle/>
          <a:p>
            <a:pPr marL="0" indent="0" algn="l">
              <a:lnSpc>
                <a:spcPts val="2177"/>
              </a:lnSpc>
              <a:buNone/>
            </a:pPr>
            <a:r>
              <a:rPr lang="en-US" sz="1361" dirty="0">
                <a:solidFill>
                  <a:srgbClr val="DAD1E6"/>
                </a:solidFill>
                <a:latin typeface="Fira Sans" pitchFamily="34" charset="0"/>
                <a:ea typeface="Fira Sans" pitchFamily="34" charset="-122"/>
                <a:cs typeface="Fira Sans" pitchFamily="34" charset="-120"/>
              </a:rPr>
              <a:t>Initialize the frame and buttons.</a:t>
            </a:r>
            <a:endParaRPr lang="en-US" sz="1361" dirty="0"/>
          </a:p>
        </p:txBody>
      </p:sp>
      <p:sp>
        <p:nvSpPr>
          <p:cNvPr id="9" name="Shape 7"/>
          <p:cNvSpPr/>
          <p:nvPr/>
        </p:nvSpPr>
        <p:spPr>
          <a:xfrm>
            <a:off x="3625215" y="2347942"/>
            <a:ext cx="8323778" cy="10775"/>
          </a:xfrm>
          <a:prstGeom prst="rect">
            <a:avLst/>
          </a:prstGeom>
          <a:solidFill>
            <a:srgbClr val="FF6680"/>
          </a:solidFill>
          <a:ln/>
        </p:spPr>
      </p:sp>
      <p:sp>
        <p:nvSpPr>
          <p:cNvPr id="10" name="Shape 8"/>
          <p:cNvSpPr/>
          <p:nvPr/>
        </p:nvSpPr>
        <p:spPr>
          <a:xfrm>
            <a:off x="2594967" y="2442805"/>
            <a:ext cx="1887974" cy="995601"/>
          </a:xfrm>
          <a:prstGeom prst="roundRect">
            <a:avLst>
              <a:gd name="adj" fmla="val 5208"/>
            </a:avLst>
          </a:prstGeom>
          <a:solidFill>
            <a:srgbClr val="382748"/>
          </a:solidFill>
          <a:ln/>
        </p:spPr>
      </p:sp>
      <p:sp>
        <p:nvSpPr>
          <p:cNvPr id="11" name="Text 9"/>
          <p:cNvSpPr/>
          <p:nvPr/>
        </p:nvSpPr>
        <p:spPr>
          <a:xfrm>
            <a:off x="2767727" y="2767846"/>
            <a:ext cx="107990" cy="345519"/>
          </a:xfrm>
          <a:prstGeom prst="rect">
            <a:avLst/>
          </a:prstGeom>
          <a:noFill/>
          <a:ln/>
        </p:spPr>
        <p:txBody>
          <a:bodyPr wrap="none" rtlCol="0" anchor="t"/>
          <a:lstStyle/>
          <a:p>
            <a:pPr marL="0" indent="0" algn="ctr">
              <a:lnSpc>
                <a:spcPts val="2722"/>
              </a:lnSpc>
              <a:buNone/>
            </a:pPr>
            <a:r>
              <a:rPr lang="en-US" sz="1701" b="1" dirty="0">
                <a:solidFill>
                  <a:srgbClr val="FF726D"/>
                </a:solidFill>
                <a:latin typeface="Inconsolata" pitchFamily="34" charset="0"/>
                <a:ea typeface="Inconsolata" pitchFamily="34" charset="-122"/>
                <a:cs typeface="Inconsolata" pitchFamily="34" charset="-120"/>
              </a:rPr>
              <a:t>2</a:t>
            </a:r>
            <a:endParaRPr lang="en-US" sz="1701" dirty="0"/>
          </a:p>
        </p:txBody>
      </p:sp>
      <p:sp>
        <p:nvSpPr>
          <p:cNvPr id="12" name="Text 10"/>
          <p:cNvSpPr/>
          <p:nvPr/>
        </p:nvSpPr>
        <p:spPr>
          <a:xfrm>
            <a:off x="4655701" y="2615565"/>
            <a:ext cx="2160270" cy="269915"/>
          </a:xfrm>
          <a:prstGeom prst="rect">
            <a:avLst/>
          </a:prstGeom>
          <a:noFill/>
          <a:ln/>
        </p:spPr>
        <p:txBody>
          <a:bodyPr wrap="none" rtlCol="0" anchor="t"/>
          <a:lstStyle/>
          <a:p>
            <a:pPr marL="0" indent="0" algn="l">
              <a:lnSpc>
                <a:spcPts val="2126"/>
              </a:lnSpc>
              <a:buNone/>
            </a:pPr>
            <a:r>
              <a:rPr lang="en-US" sz="1701" b="1" dirty="0">
                <a:solidFill>
                  <a:srgbClr val="FF726D"/>
                </a:solidFill>
                <a:latin typeface="Inconsolata" pitchFamily="34" charset="0"/>
                <a:ea typeface="Inconsolata" pitchFamily="34" charset="-122"/>
                <a:cs typeface="Inconsolata" pitchFamily="34" charset="-120"/>
              </a:rPr>
              <a:t>Player Move</a:t>
            </a:r>
            <a:endParaRPr lang="en-US" sz="1701" dirty="0"/>
          </a:p>
        </p:txBody>
      </p:sp>
      <p:sp>
        <p:nvSpPr>
          <p:cNvPr id="13" name="Text 11"/>
          <p:cNvSpPr/>
          <p:nvPr/>
        </p:nvSpPr>
        <p:spPr>
          <a:xfrm>
            <a:off x="4655701" y="2989064"/>
            <a:ext cx="3003828" cy="276582"/>
          </a:xfrm>
          <a:prstGeom prst="rect">
            <a:avLst/>
          </a:prstGeom>
          <a:noFill/>
          <a:ln/>
        </p:spPr>
        <p:txBody>
          <a:bodyPr wrap="none" rtlCol="0" anchor="t"/>
          <a:lstStyle/>
          <a:p>
            <a:pPr marL="0" indent="0" algn="l">
              <a:lnSpc>
                <a:spcPts val="2177"/>
              </a:lnSpc>
              <a:buNone/>
            </a:pPr>
            <a:r>
              <a:rPr lang="en-US" sz="1361" dirty="0">
                <a:solidFill>
                  <a:srgbClr val="DAD1E6"/>
                </a:solidFill>
                <a:latin typeface="Fira Sans" pitchFamily="34" charset="0"/>
                <a:ea typeface="Fira Sans" pitchFamily="34" charset="-122"/>
                <a:cs typeface="Fira Sans" pitchFamily="34" charset="-120"/>
              </a:rPr>
              <a:t>Player clicks a button to make a move.</a:t>
            </a:r>
            <a:endParaRPr lang="en-US" sz="1361" dirty="0"/>
          </a:p>
        </p:txBody>
      </p:sp>
      <p:sp>
        <p:nvSpPr>
          <p:cNvPr id="14" name="Shape 12"/>
          <p:cNvSpPr/>
          <p:nvPr/>
        </p:nvSpPr>
        <p:spPr>
          <a:xfrm>
            <a:off x="4569262" y="3429863"/>
            <a:ext cx="7379732" cy="10775"/>
          </a:xfrm>
          <a:prstGeom prst="rect">
            <a:avLst/>
          </a:prstGeom>
          <a:solidFill>
            <a:srgbClr val="FF6680"/>
          </a:solidFill>
          <a:ln/>
        </p:spPr>
      </p:sp>
      <p:sp>
        <p:nvSpPr>
          <p:cNvPr id="15" name="Shape 13"/>
          <p:cNvSpPr/>
          <p:nvPr/>
        </p:nvSpPr>
        <p:spPr>
          <a:xfrm>
            <a:off x="2594967" y="3524726"/>
            <a:ext cx="2832021" cy="995601"/>
          </a:xfrm>
          <a:prstGeom prst="roundRect">
            <a:avLst>
              <a:gd name="adj" fmla="val 5208"/>
            </a:avLst>
          </a:prstGeom>
          <a:solidFill>
            <a:srgbClr val="382748"/>
          </a:solidFill>
          <a:ln/>
        </p:spPr>
      </p:sp>
      <p:sp>
        <p:nvSpPr>
          <p:cNvPr id="16" name="Text 14"/>
          <p:cNvSpPr/>
          <p:nvPr/>
        </p:nvSpPr>
        <p:spPr>
          <a:xfrm>
            <a:off x="2767727" y="3849767"/>
            <a:ext cx="107990" cy="345519"/>
          </a:xfrm>
          <a:prstGeom prst="rect">
            <a:avLst/>
          </a:prstGeom>
          <a:noFill/>
          <a:ln/>
        </p:spPr>
        <p:txBody>
          <a:bodyPr wrap="none" rtlCol="0" anchor="t"/>
          <a:lstStyle/>
          <a:p>
            <a:pPr marL="0" indent="0" algn="ctr">
              <a:lnSpc>
                <a:spcPts val="2722"/>
              </a:lnSpc>
              <a:buNone/>
            </a:pPr>
            <a:r>
              <a:rPr lang="en-US" sz="1701" b="1" dirty="0">
                <a:solidFill>
                  <a:srgbClr val="FF726D"/>
                </a:solidFill>
                <a:latin typeface="Inconsolata" pitchFamily="34" charset="0"/>
                <a:ea typeface="Inconsolata" pitchFamily="34" charset="-122"/>
                <a:cs typeface="Inconsolata" pitchFamily="34" charset="-120"/>
              </a:rPr>
              <a:t>3</a:t>
            </a:r>
            <a:endParaRPr lang="en-US" sz="1701" dirty="0"/>
          </a:p>
        </p:txBody>
      </p:sp>
      <p:sp>
        <p:nvSpPr>
          <p:cNvPr id="17" name="Text 15"/>
          <p:cNvSpPr/>
          <p:nvPr/>
        </p:nvSpPr>
        <p:spPr>
          <a:xfrm>
            <a:off x="5599748" y="3697486"/>
            <a:ext cx="2160270" cy="269915"/>
          </a:xfrm>
          <a:prstGeom prst="rect">
            <a:avLst/>
          </a:prstGeom>
          <a:noFill/>
          <a:ln/>
        </p:spPr>
        <p:txBody>
          <a:bodyPr wrap="none" rtlCol="0" anchor="t"/>
          <a:lstStyle/>
          <a:p>
            <a:pPr marL="0" indent="0" algn="l">
              <a:lnSpc>
                <a:spcPts val="2126"/>
              </a:lnSpc>
              <a:buNone/>
            </a:pPr>
            <a:r>
              <a:rPr lang="en-US" sz="1701" b="1" dirty="0">
                <a:solidFill>
                  <a:srgbClr val="FF726D"/>
                </a:solidFill>
                <a:latin typeface="Inconsolata" pitchFamily="34" charset="0"/>
                <a:ea typeface="Inconsolata" pitchFamily="34" charset="-122"/>
                <a:cs typeface="Inconsolata" pitchFamily="34" charset="-120"/>
              </a:rPr>
              <a:t>Check Status</a:t>
            </a:r>
            <a:endParaRPr lang="en-US" sz="1701" dirty="0"/>
          </a:p>
        </p:txBody>
      </p:sp>
      <p:sp>
        <p:nvSpPr>
          <p:cNvPr id="18" name="Text 16"/>
          <p:cNvSpPr/>
          <p:nvPr/>
        </p:nvSpPr>
        <p:spPr>
          <a:xfrm>
            <a:off x="5599748" y="4070985"/>
            <a:ext cx="2865239" cy="276582"/>
          </a:xfrm>
          <a:prstGeom prst="rect">
            <a:avLst/>
          </a:prstGeom>
          <a:noFill/>
          <a:ln/>
        </p:spPr>
        <p:txBody>
          <a:bodyPr wrap="none" rtlCol="0" anchor="t"/>
          <a:lstStyle/>
          <a:p>
            <a:pPr marL="0" indent="0" algn="l">
              <a:lnSpc>
                <a:spcPts val="2177"/>
              </a:lnSpc>
              <a:buNone/>
            </a:pPr>
            <a:r>
              <a:rPr lang="en-US" sz="1361" dirty="0">
                <a:solidFill>
                  <a:srgbClr val="DAD1E6"/>
                </a:solidFill>
                <a:latin typeface="Fira Sans" pitchFamily="34" charset="0"/>
                <a:ea typeface="Fira Sans" pitchFamily="34" charset="-122"/>
                <a:cs typeface="Fira Sans" pitchFamily="34" charset="-120"/>
              </a:rPr>
              <a:t>Evaluate for a win or draw condition.</a:t>
            </a:r>
            <a:endParaRPr lang="en-US" sz="1361" dirty="0"/>
          </a:p>
        </p:txBody>
      </p:sp>
      <p:sp>
        <p:nvSpPr>
          <p:cNvPr id="19" name="Shape 17"/>
          <p:cNvSpPr/>
          <p:nvPr/>
        </p:nvSpPr>
        <p:spPr>
          <a:xfrm>
            <a:off x="5513308" y="4511784"/>
            <a:ext cx="6435685" cy="10775"/>
          </a:xfrm>
          <a:prstGeom prst="rect">
            <a:avLst/>
          </a:prstGeom>
          <a:solidFill>
            <a:srgbClr val="FF6680"/>
          </a:solidFill>
          <a:ln/>
        </p:spPr>
      </p:sp>
      <p:sp>
        <p:nvSpPr>
          <p:cNvPr id="20" name="Shape 18"/>
          <p:cNvSpPr/>
          <p:nvPr/>
        </p:nvSpPr>
        <p:spPr>
          <a:xfrm>
            <a:off x="2594967" y="4606647"/>
            <a:ext cx="3776067" cy="995601"/>
          </a:xfrm>
          <a:prstGeom prst="roundRect">
            <a:avLst>
              <a:gd name="adj" fmla="val 5208"/>
            </a:avLst>
          </a:prstGeom>
          <a:solidFill>
            <a:srgbClr val="382748"/>
          </a:solidFill>
          <a:ln/>
        </p:spPr>
      </p:sp>
      <p:sp>
        <p:nvSpPr>
          <p:cNvPr id="21" name="Text 19"/>
          <p:cNvSpPr/>
          <p:nvPr/>
        </p:nvSpPr>
        <p:spPr>
          <a:xfrm>
            <a:off x="2767727" y="4931688"/>
            <a:ext cx="107990" cy="345519"/>
          </a:xfrm>
          <a:prstGeom prst="rect">
            <a:avLst/>
          </a:prstGeom>
          <a:noFill/>
          <a:ln/>
        </p:spPr>
        <p:txBody>
          <a:bodyPr wrap="none" rtlCol="0" anchor="t"/>
          <a:lstStyle/>
          <a:p>
            <a:pPr marL="0" indent="0" algn="ctr">
              <a:lnSpc>
                <a:spcPts val="2722"/>
              </a:lnSpc>
              <a:buNone/>
            </a:pPr>
            <a:r>
              <a:rPr lang="en-US" sz="1701" b="1" dirty="0">
                <a:solidFill>
                  <a:srgbClr val="FF726D"/>
                </a:solidFill>
                <a:latin typeface="Inconsolata" pitchFamily="34" charset="0"/>
                <a:ea typeface="Inconsolata" pitchFamily="34" charset="-122"/>
                <a:cs typeface="Inconsolata" pitchFamily="34" charset="-120"/>
              </a:rPr>
              <a:t>4</a:t>
            </a:r>
            <a:endParaRPr lang="en-US" sz="1701" dirty="0"/>
          </a:p>
        </p:txBody>
      </p:sp>
      <p:sp>
        <p:nvSpPr>
          <p:cNvPr id="22" name="Text 20"/>
          <p:cNvSpPr/>
          <p:nvPr/>
        </p:nvSpPr>
        <p:spPr>
          <a:xfrm>
            <a:off x="6543794" y="4779407"/>
            <a:ext cx="2160270" cy="269915"/>
          </a:xfrm>
          <a:prstGeom prst="rect">
            <a:avLst/>
          </a:prstGeom>
          <a:noFill/>
          <a:ln/>
        </p:spPr>
        <p:txBody>
          <a:bodyPr wrap="none" rtlCol="0" anchor="t"/>
          <a:lstStyle/>
          <a:p>
            <a:pPr marL="0" indent="0" algn="l">
              <a:lnSpc>
                <a:spcPts val="2126"/>
              </a:lnSpc>
              <a:buNone/>
            </a:pPr>
            <a:r>
              <a:rPr lang="en-US" sz="1701" b="1" dirty="0">
                <a:solidFill>
                  <a:srgbClr val="FF726D"/>
                </a:solidFill>
                <a:latin typeface="Inconsolata" pitchFamily="34" charset="0"/>
                <a:ea typeface="Inconsolata" pitchFamily="34" charset="-122"/>
                <a:cs typeface="Inconsolata" pitchFamily="34" charset="-120"/>
              </a:rPr>
              <a:t>Computer Move</a:t>
            </a:r>
            <a:endParaRPr lang="en-US" sz="1701" dirty="0"/>
          </a:p>
        </p:txBody>
      </p:sp>
      <p:sp>
        <p:nvSpPr>
          <p:cNvPr id="23" name="Text 21"/>
          <p:cNvSpPr/>
          <p:nvPr/>
        </p:nvSpPr>
        <p:spPr>
          <a:xfrm>
            <a:off x="6543794" y="5152906"/>
            <a:ext cx="2969300" cy="276582"/>
          </a:xfrm>
          <a:prstGeom prst="rect">
            <a:avLst/>
          </a:prstGeom>
          <a:noFill/>
          <a:ln/>
        </p:spPr>
        <p:txBody>
          <a:bodyPr wrap="none" rtlCol="0" anchor="t"/>
          <a:lstStyle/>
          <a:p>
            <a:pPr marL="0" indent="0" algn="l">
              <a:lnSpc>
                <a:spcPts val="2177"/>
              </a:lnSpc>
              <a:buNone/>
            </a:pPr>
            <a:r>
              <a:rPr lang="en-US" sz="1361" dirty="0">
                <a:solidFill>
                  <a:srgbClr val="DAD1E6"/>
                </a:solidFill>
                <a:latin typeface="Fira Sans" pitchFamily="34" charset="0"/>
                <a:ea typeface="Fira Sans" pitchFamily="34" charset="-122"/>
                <a:cs typeface="Fira Sans" pitchFamily="34" charset="-120"/>
              </a:rPr>
              <a:t>Computer selects and places its mark.</a:t>
            </a:r>
            <a:endParaRPr lang="en-US" sz="1361" dirty="0"/>
          </a:p>
        </p:txBody>
      </p:sp>
      <p:sp>
        <p:nvSpPr>
          <p:cNvPr id="24" name="Shape 22"/>
          <p:cNvSpPr/>
          <p:nvPr/>
        </p:nvSpPr>
        <p:spPr>
          <a:xfrm>
            <a:off x="6457355" y="5593705"/>
            <a:ext cx="5491639" cy="10775"/>
          </a:xfrm>
          <a:prstGeom prst="rect">
            <a:avLst/>
          </a:prstGeom>
          <a:solidFill>
            <a:srgbClr val="FF6680"/>
          </a:solidFill>
          <a:ln/>
        </p:spPr>
      </p:sp>
      <p:sp>
        <p:nvSpPr>
          <p:cNvPr id="25" name="Shape 23"/>
          <p:cNvSpPr/>
          <p:nvPr/>
        </p:nvSpPr>
        <p:spPr>
          <a:xfrm>
            <a:off x="2594967" y="5688568"/>
            <a:ext cx="4720114" cy="995601"/>
          </a:xfrm>
          <a:prstGeom prst="roundRect">
            <a:avLst>
              <a:gd name="adj" fmla="val 5208"/>
            </a:avLst>
          </a:prstGeom>
          <a:solidFill>
            <a:srgbClr val="382748"/>
          </a:solidFill>
          <a:ln/>
        </p:spPr>
      </p:sp>
      <p:sp>
        <p:nvSpPr>
          <p:cNvPr id="26" name="Text 24"/>
          <p:cNvSpPr/>
          <p:nvPr/>
        </p:nvSpPr>
        <p:spPr>
          <a:xfrm>
            <a:off x="2767727" y="6013609"/>
            <a:ext cx="107990" cy="345519"/>
          </a:xfrm>
          <a:prstGeom prst="rect">
            <a:avLst/>
          </a:prstGeom>
          <a:noFill/>
          <a:ln/>
        </p:spPr>
        <p:txBody>
          <a:bodyPr wrap="none" rtlCol="0" anchor="t"/>
          <a:lstStyle/>
          <a:p>
            <a:pPr marL="0" indent="0" algn="ctr">
              <a:lnSpc>
                <a:spcPts val="2722"/>
              </a:lnSpc>
              <a:buNone/>
            </a:pPr>
            <a:r>
              <a:rPr lang="en-US" sz="1701" b="1" dirty="0">
                <a:solidFill>
                  <a:srgbClr val="FF726D"/>
                </a:solidFill>
                <a:latin typeface="Inconsolata" pitchFamily="34" charset="0"/>
                <a:ea typeface="Inconsolata" pitchFamily="34" charset="-122"/>
                <a:cs typeface="Inconsolata" pitchFamily="34" charset="-120"/>
              </a:rPr>
              <a:t>5</a:t>
            </a:r>
            <a:endParaRPr lang="en-US" sz="1701" dirty="0"/>
          </a:p>
        </p:txBody>
      </p:sp>
      <p:sp>
        <p:nvSpPr>
          <p:cNvPr id="27" name="Text 25"/>
          <p:cNvSpPr/>
          <p:nvPr/>
        </p:nvSpPr>
        <p:spPr>
          <a:xfrm>
            <a:off x="7487841" y="5861328"/>
            <a:ext cx="2160270" cy="269915"/>
          </a:xfrm>
          <a:prstGeom prst="rect">
            <a:avLst/>
          </a:prstGeom>
          <a:noFill/>
          <a:ln/>
        </p:spPr>
        <p:txBody>
          <a:bodyPr wrap="none" rtlCol="0" anchor="t"/>
          <a:lstStyle/>
          <a:p>
            <a:pPr marL="0" indent="0" algn="l">
              <a:lnSpc>
                <a:spcPts val="2126"/>
              </a:lnSpc>
              <a:buNone/>
            </a:pPr>
            <a:r>
              <a:rPr lang="en-US" sz="1701" b="1" dirty="0">
                <a:solidFill>
                  <a:srgbClr val="FF726D"/>
                </a:solidFill>
                <a:latin typeface="Inconsolata" pitchFamily="34" charset="0"/>
                <a:ea typeface="Inconsolata" pitchFamily="34" charset="-122"/>
                <a:cs typeface="Inconsolata" pitchFamily="34" charset="-120"/>
              </a:rPr>
              <a:t>Check Status</a:t>
            </a:r>
            <a:endParaRPr lang="en-US" sz="1701" dirty="0"/>
          </a:p>
        </p:txBody>
      </p:sp>
      <p:sp>
        <p:nvSpPr>
          <p:cNvPr id="28" name="Text 26"/>
          <p:cNvSpPr/>
          <p:nvPr/>
        </p:nvSpPr>
        <p:spPr>
          <a:xfrm>
            <a:off x="7487841" y="6234827"/>
            <a:ext cx="2865239" cy="276582"/>
          </a:xfrm>
          <a:prstGeom prst="rect">
            <a:avLst/>
          </a:prstGeom>
          <a:noFill/>
          <a:ln/>
        </p:spPr>
        <p:txBody>
          <a:bodyPr wrap="none" rtlCol="0" anchor="t"/>
          <a:lstStyle/>
          <a:p>
            <a:pPr marL="0" indent="0" algn="l">
              <a:lnSpc>
                <a:spcPts val="2177"/>
              </a:lnSpc>
              <a:buNone/>
            </a:pPr>
            <a:r>
              <a:rPr lang="en-US" sz="1361" dirty="0">
                <a:solidFill>
                  <a:srgbClr val="DAD1E6"/>
                </a:solidFill>
                <a:latin typeface="Fira Sans" pitchFamily="34" charset="0"/>
                <a:ea typeface="Fira Sans" pitchFamily="34" charset="-122"/>
                <a:cs typeface="Fira Sans" pitchFamily="34" charset="-120"/>
              </a:rPr>
              <a:t>Evaluate for a win or draw condition.</a:t>
            </a:r>
            <a:endParaRPr lang="en-US" sz="1361" dirty="0"/>
          </a:p>
        </p:txBody>
      </p:sp>
      <p:sp>
        <p:nvSpPr>
          <p:cNvPr id="29" name="Text 27"/>
          <p:cNvSpPr/>
          <p:nvPr/>
        </p:nvSpPr>
        <p:spPr>
          <a:xfrm>
            <a:off x="2594967" y="6878479"/>
            <a:ext cx="9440347" cy="1106329"/>
          </a:xfrm>
          <a:prstGeom prst="rect">
            <a:avLst/>
          </a:prstGeom>
          <a:noFill/>
          <a:ln/>
        </p:spPr>
        <p:txBody>
          <a:bodyPr wrap="square" rtlCol="0" anchor="t"/>
          <a:lstStyle/>
          <a:p>
            <a:pPr marL="0" indent="0">
              <a:lnSpc>
                <a:spcPts val="2177"/>
              </a:lnSpc>
              <a:buNone/>
            </a:pPr>
            <a:r>
              <a:rPr lang="en-US" sz="1361" dirty="0">
                <a:solidFill>
                  <a:srgbClr val="DAD1E6"/>
                </a:solidFill>
                <a:latin typeface="Fira Sans" pitchFamily="34" charset="0"/>
                <a:ea typeface="Fira Sans" pitchFamily="34" charset="-122"/>
                <a:cs typeface="Fira Sans" pitchFamily="34" charset="-120"/>
              </a:rPr>
              <a:t>The Tic Tac Toe game flow begins by setting up the initial game state, including the frame and buttons. Players then take turns making moves by clicking on the board. After each move, the game logic checks if the current player has won or if the board is full, resulting in a draw. If the game is not over, the computer player strategically places its mark on the board, and the status is checked again.</a:t>
            </a:r>
            <a:endParaRPr lang="en-US" sz="1361"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F288B087-2BC5-45B7-CF45-8E908278D370}"/>
              </a:ext>
            </a:extLst>
          </p:cNvPr>
          <p:cNvSpPr/>
          <p:nvPr/>
        </p:nvSpPr>
        <p:spPr>
          <a:xfrm>
            <a:off x="0" y="0"/>
            <a:ext cx="14630400" cy="8459986"/>
          </a:xfrm>
          <a:prstGeom prst="rect">
            <a:avLst/>
          </a:prstGeom>
          <a:solidFill>
            <a:srgbClr val="241631"/>
          </a:solidFill>
          <a:ln/>
        </p:spPr>
      </p:sp>
      <p:sp>
        <p:nvSpPr>
          <p:cNvPr id="16" name="TextBox 15">
            <a:extLst>
              <a:ext uri="{FF2B5EF4-FFF2-40B4-BE49-F238E27FC236}">
                <a16:creationId xmlns:a16="http://schemas.microsoft.com/office/drawing/2014/main" id="{D48938E0-736C-0FF0-9575-F635272DC10C}"/>
              </a:ext>
            </a:extLst>
          </p:cNvPr>
          <p:cNvSpPr txBox="1"/>
          <p:nvPr/>
        </p:nvSpPr>
        <p:spPr>
          <a:xfrm>
            <a:off x="635619" y="207008"/>
            <a:ext cx="5954752" cy="769441"/>
          </a:xfrm>
          <a:prstGeom prst="rect">
            <a:avLst/>
          </a:prstGeom>
          <a:noFill/>
        </p:spPr>
        <p:txBody>
          <a:bodyPr wrap="square" rtlCol="0">
            <a:spAutoFit/>
          </a:bodyPr>
          <a:lstStyle/>
          <a:p>
            <a:r>
              <a:rPr lang="en-US" sz="4400" b="1" i="1" dirty="0">
                <a:solidFill>
                  <a:srgbClr val="FF726D"/>
                </a:solidFill>
                <a:latin typeface="Book Antiqua" panose="02040602050305030304" pitchFamily="18" charset="0"/>
              </a:rPr>
              <a:t>Demo:</a:t>
            </a:r>
            <a:endParaRPr lang="en-IN" sz="4400" b="1" i="1" dirty="0">
              <a:solidFill>
                <a:srgbClr val="FF726D"/>
              </a:solidFill>
              <a:latin typeface="Book Antiqua" panose="02040602050305030304" pitchFamily="18" charset="0"/>
            </a:endParaRPr>
          </a:p>
        </p:txBody>
      </p:sp>
      <p:sp>
        <p:nvSpPr>
          <p:cNvPr id="17" name="TextBox 16">
            <a:extLst>
              <a:ext uri="{FF2B5EF4-FFF2-40B4-BE49-F238E27FC236}">
                <a16:creationId xmlns:a16="http://schemas.microsoft.com/office/drawing/2014/main" id="{82F1BD50-324B-92D4-0A02-B2209DBC7853}"/>
              </a:ext>
            </a:extLst>
          </p:cNvPr>
          <p:cNvSpPr txBox="1"/>
          <p:nvPr/>
        </p:nvSpPr>
        <p:spPr>
          <a:xfrm>
            <a:off x="1204330" y="1166018"/>
            <a:ext cx="5129563" cy="584775"/>
          </a:xfrm>
          <a:prstGeom prst="rect">
            <a:avLst/>
          </a:prstGeom>
          <a:noFill/>
        </p:spPr>
        <p:txBody>
          <a:bodyPr wrap="square" rtlCol="0">
            <a:spAutoFit/>
          </a:bodyPr>
          <a:lstStyle/>
          <a:p>
            <a:r>
              <a:rPr lang="en-IN" sz="3200" i="1" dirty="0">
                <a:solidFill>
                  <a:srgbClr val="FF726D"/>
                </a:solidFill>
              </a:rPr>
              <a:t>Live Demonstration:</a:t>
            </a:r>
          </a:p>
        </p:txBody>
      </p:sp>
      <p:sp>
        <p:nvSpPr>
          <p:cNvPr id="23" name="TextBox 22">
            <a:extLst>
              <a:ext uri="{FF2B5EF4-FFF2-40B4-BE49-F238E27FC236}">
                <a16:creationId xmlns:a16="http://schemas.microsoft.com/office/drawing/2014/main" id="{6A071E85-F62C-D6D9-78FA-2D2BCA978FDC}"/>
              </a:ext>
            </a:extLst>
          </p:cNvPr>
          <p:cNvSpPr txBox="1"/>
          <p:nvPr/>
        </p:nvSpPr>
        <p:spPr>
          <a:xfrm>
            <a:off x="2110653" y="1937624"/>
            <a:ext cx="6849952" cy="1077218"/>
          </a:xfrm>
          <a:prstGeom prst="rect">
            <a:avLst/>
          </a:prstGeom>
          <a:noFill/>
        </p:spPr>
        <p:txBody>
          <a:bodyPr wrap="none" rtlCol="0">
            <a:spAutoFit/>
          </a:bodyPr>
          <a:lstStyle/>
          <a:p>
            <a:pPr marL="285750" indent="-285750">
              <a:buFont typeface="Wingdings" panose="05000000000000000000" pitchFamily="2" charset="2"/>
              <a:buChar char="§"/>
            </a:pPr>
            <a:r>
              <a:rPr lang="en-US" sz="3200" b="1" dirty="0">
                <a:solidFill>
                  <a:schemeClr val="bg1"/>
                </a:solidFill>
              </a:rPr>
              <a:t>Show the game in action.</a:t>
            </a:r>
          </a:p>
          <a:p>
            <a:pPr marL="285750" indent="-285750">
              <a:buFont typeface="Wingdings" panose="05000000000000000000" pitchFamily="2" charset="2"/>
              <a:buChar char="§"/>
            </a:pPr>
            <a:r>
              <a:rPr lang="en-US" sz="3200" b="1" dirty="0" err="1">
                <a:solidFill>
                  <a:schemeClr val="bg1"/>
                </a:solidFill>
              </a:rPr>
              <a:t>Expalin</a:t>
            </a:r>
            <a:r>
              <a:rPr lang="en-US" sz="3200" b="1" dirty="0">
                <a:solidFill>
                  <a:schemeClr val="bg1"/>
                </a:solidFill>
              </a:rPr>
              <a:t> the flow as the game process.</a:t>
            </a:r>
            <a:endParaRPr lang="en-IN" sz="3200" b="1" dirty="0">
              <a:solidFill>
                <a:schemeClr val="bg1"/>
              </a:solidFill>
            </a:endParaRPr>
          </a:p>
        </p:txBody>
      </p:sp>
    </p:spTree>
    <p:extLst>
      <p:ext uri="{BB962C8B-B14F-4D97-AF65-F5344CB8AC3E}">
        <p14:creationId xmlns:p14="http://schemas.microsoft.com/office/powerpoint/2010/main" val="484999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9D1CDB-A1A0-1D4C-54A1-3FAC8FE35F05}"/>
              </a:ext>
            </a:extLst>
          </p:cNvPr>
          <p:cNvSpPr txBox="1"/>
          <p:nvPr/>
        </p:nvSpPr>
        <p:spPr>
          <a:xfrm>
            <a:off x="635619" y="207008"/>
            <a:ext cx="5954752" cy="769441"/>
          </a:xfrm>
          <a:prstGeom prst="rect">
            <a:avLst/>
          </a:prstGeom>
          <a:noFill/>
        </p:spPr>
        <p:txBody>
          <a:bodyPr wrap="square" rtlCol="0">
            <a:spAutoFit/>
          </a:bodyPr>
          <a:lstStyle/>
          <a:p>
            <a:r>
              <a:rPr lang="en-US" sz="4400" b="1" i="1" dirty="0">
                <a:solidFill>
                  <a:srgbClr val="FF726D"/>
                </a:solidFill>
                <a:latin typeface="Book Antiqua" panose="02040602050305030304" pitchFamily="18" charset="0"/>
              </a:rPr>
              <a:t>Demo:</a:t>
            </a:r>
            <a:endParaRPr lang="en-IN" sz="4400" b="1" i="1" dirty="0">
              <a:solidFill>
                <a:srgbClr val="FF726D"/>
              </a:solidFill>
              <a:latin typeface="Book Antiqua" panose="02040602050305030304" pitchFamily="18" charset="0"/>
            </a:endParaRPr>
          </a:p>
        </p:txBody>
      </p:sp>
      <p:sp>
        <p:nvSpPr>
          <p:cNvPr id="3" name="TextBox 2">
            <a:extLst>
              <a:ext uri="{FF2B5EF4-FFF2-40B4-BE49-F238E27FC236}">
                <a16:creationId xmlns:a16="http://schemas.microsoft.com/office/drawing/2014/main" id="{1EE33064-2868-7966-207A-AEAC070AD420}"/>
              </a:ext>
            </a:extLst>
          </p:cNvPr>
          <p:cNvSpPr txBox="1"/>
          <p:nvPr/>
        </p:nvSpPr>
        <p:spPr>
          <a:xfrm>
            <a:off x="1204330" y="1166018"/>
            <a:ext cx="5129563" cy="584775"/>
          </a:xfrm>
          <a:prstGeom prst="rect">
            <a:avLst/>
          </a:prstGeom>
          <a:noFill/>
        </p:spPr>
        <p:txBody>
          <a:bodyPr wrap="square" rtlCol="0">
            <a:spAutoFit/>
          </a:bodyPr>
          <a:lstStyle/>
          <a:p>
            <a:r>
              <a:rPr lang="en-IN" sz="3200" i="1" dirty="0">
                <a:solidFill>
                  <a:srgbClr val="FF726D"/>
                </a:solidFill>
              </a:rPr>
              <a:t>Live Demonstration:</a:t>
            </a:r>
          </a:p>
        </p:txBody>
      </p:sp>
      <p:sp>
        <p:nvSpPr>
          <p:cNvPr id="5" name="Shape 1">
            <a:extLst>
              <a:ext uri="{FF2B5EF4-FFF2-40B4-BE49-F238E27FC236}">
                <a16:creationId xmlns:a16="http://schemas.microsoft.com/office/drawing/2014/main" id="{DCA43DA9-4224-DF64-DC83-42805463F74C}"/>
              </a:ext>
            </a:extLst>
          </p:cNvPr>
          <p:cNvSpPr/>
          <p:nvPr/>
        </p:nvSpPr>
        <p:spPr>
          <a:xfrm>
            <a:off x="0" y="-228600"/>
            <a:ext cx="14630400" cy="8459986"/>
          </a:xfrm>
          <a:prstGeom prst="rect">
            <a:avLst/>
          </a:prstGeom>
          <a:solidFill>
            <a:srgbClr val="241631"/>
          </a:solidFill>
          <a:ln/>
        </p:spPr>
      </p:sp>
      <p:sp>
        <p:nvSpPr>
          <p:cNvPr id="6" name="TextBox 5">
            <a:extLst>
              <a:ext uri="{FF2B5EF4-FFF2-40B4-BE49-F238E27FC236}">
                <a16:creationId xmlns:a16="http://schemas.microsoft.com/office/drawing/2014/main" id="{5BD40825-2BC1-76C6-AC71-49AB3DF7D191}"/>
              </a:ext>
            </a:extLst>
          </p:cNvPr>
          <p:cNvSpPr txBox="1"/>
          <p:nvPr/>
        </p:nvSpPr>
        <p:spPr>
          <a:xfrm>
            <a:off x="635619" y="207008"/>
            <a:ext cx="5954752" cy="1200329"/>
          </a:xfrm>
          <a:prstGeom prst="rect">
            <a:avLst/>
          </a:prstGeom>
          <a:noFill/>
        </p:spPr>
        <p:txBody>
          <a:bodyPr wrap="square" rtlCol="0">
            <a:spAutoFit/>
          </a:bodyPr>
          <a:lstStyle/>
          <a:p>
            <a:r>
              <a:rPr lang="en-US" sz="7200" b="1" i="1" dirty="0">
                <a:solidFill>
                  <a:srgbClr val="FF726D"/>
                </a:solidFill>
                <a:latin typeface="Book Antiqua" panose="02040602050305030304" pitchFamily="18" charset="0"/>
              </a:rPr>
              <a:t>Conclusion:</a:t>
            </a:r>
            <a:endParaRPr lang="en-IN" sz="7200" b="1" i="1" dirty="0">
              <a:solidFill>
                <a:srgbClr val="FF726D"/>
              </a:solidFill>
              <a:latin typeface="Book Antiqua" panose="02040602050305030304" pitchFamily="18" charset="0"/>
            </a:endParaRPr>
          </a:p>
        </p:txBody>
      </p:sp>
      <p:sp>
        <p:nvSpPr>
          <p:cNvPr id="7" name="TextBox 6">
            <a:extLst>
              <a:ext uri="{FF2B5EF4-FFF2-40B4-BE49-F238E27FC236}">
                <a16:creationId xmlns:a16="http://schemas.microsoft.com/office/drawing/2014/main" id="{5617ECFC-CA31-FD18-D095-95511D98123E}"/>
              </a:ext>
            </a:extLst>
          </p:cNvPr>
          <p:cNvSpPr txBox="1"/>
          <p:nvPr/>
        </p:nvSpPr>
        <p:spPr>
          <a:xfrm>
            <a:off x="1460807" y="1876007"/>
            <a:ext cx="5129563" cy="923330"/>
          </a:xfrm>
          <a:prstGeom prst="rect">
            <a:avLst/>
          </a:prstGeom>
          <a:noFill/>
        </p:spPr>
        <p:txBody>
          <a:bodyPr wrap="square" rtlCol="0">
            <a:spAutoFit/>
          </a:bodyPr>
          <a:lstStyle/>
          <a:p>
            <a:r>
              <a:rPr lang="en-IN" sz="5400" i="1" dirty="0">
                <a:solidFill>
                  <a:srgbClr val="FF726D"/>
                </a:solidFill>
              </a:rPr>
              <a:t>Summary: </a:t>
            </a:r>
          </a:p>
        </p:txBody>
      </p:sp>
      <p:sp>
        <p:nvSpPr>
          <p:cNvPr id="8" name="TextBox 7">
            <a:extLst>
              <a:ext uri="{FF2B5EF4-FFF2-40B4-BE49-F238E27FC236}">
                <a16:creationId xmlns:a16="http://schemas.microsoft.com/office/drawing/2014/main" id="{B787266D-2784-C287-9272-DFC2BBBEAF98}"/>
              </a:ext>
            </a:extLst>
          </p:cNvPr>
          <p:cNvSpPr txBox="1"/>
          <p:nvPr/>
        </p:nvSpPr>
        <p:spPr>
          <a:xfrm>
            <a:off x="2123218" y="3268008"/>
            <a:ext cx="8934305" cy="1569660"/>
          </a:xfrm>
          <a:prstGeom prst="rect">
            <a:avLst/>
          </a:prstGeom>
          <a:noFill/>
        </p:spPr>
        <p:txBody>
          <a:bodyPr wrap="none" rtlCol="0">
            <a:spAutoFit/>
          </a:bodyPr>
          <a:lstStyle/>
          <a:p>
            <a:pPr marL="285750" indent="-285750">
              <a:buFont typeface="Wingdings" panose="05000000000000000000" pitchFamily="2" charset="2"/>
              <a:buChar char="§"/>
            </a:pPr>
            <a:r>
              <a:rPr lang="en-US" sz="3200" b="1" dirty="0">
                <a:solidFill>
                  <a:schemeClr val="bg1"/>
                </a:solidFill>
              </a:rPr>
              <a:t>Simple and interactive Tic Tac Toe game.</a:t>
            </a:r>
          </a:p>
          <a:p>
            <a:pPr marL="285750" indent="-285750">
              <a:buFont typeface="Wingdings" panose="05000000000000000000" pitchFamily="2" charset="2"/>
              <a:buChar char="§"/>
            </a:pPr>
            <a:r>
              <a:rPr lang="en-US" sz="3200" b="1" dirty="0">
                <a:solidFill>
                  <a:schemeClr val="bg1"/>
                </a:solidFill>
              </a:rPr>
              <a:t>Demonstrates GUI development with JAVA Swing.</a:t>
            </a:r>
          </a:p>
          <a:p>
            <a:pPr marL="285750" indent="-285750">
              <a:buFont typeface="Wingdings" panose="05000000000000000000" pitchFamily="2" charset="2"/>
              <a:buChar char="§"/>
            </a:pPr>
            <a:r>
              <a:rPr lang="en-US" sz="3200" b="1" dirty="0">
                <a:solidFill>
                  <a:schemeClr val="bg1"/>
                </a:solidFill>
              </a:rPr>
              <a:t>Basic AI for the computer player.</a:t>
            </a:r>
            <a:endParaRPr lang="en-IN" sz="3200" b="1" dirty="0">
              <a:solidFill>
                <a:schemeClr val="bg1"/>
              </a:solidFill>
            </a:endParaRPr>
          </a:p>
        </p:txBody>
      </p:sp>
    </p:spTree>
    <p:extLst>
      <p:ext uri="{BB962C8B-B14F-4D97-AF65-F5344CB8AC3E}">
        <p14:creationId xmlns:p14="http://schemas.microsoft.com/office/powerpoint/2010/main" val="4039534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64037" y="1018103"/>
            <a:ext cx="6172200" cy="771525"/>
          </a:xfrm>
          <a:prstGeom prst="rect">
            <a:avLst/>
          </a:prstGeom>
          <a:noFill/>
          <a:ln/>
        </p:spPr>
        <p:txBody>
          <a:bodyPr wrap="none" rtlCol="0" anchor="t"/>
          <a:lstStyle/>
          <a:p>
            <a:pPr marL="0" indent="0">
              <a:lnSpc>
                <a:spcPts val="6075"/>
              </a:lnSpc>
              <a:buNone/>
            </a:pPr>
            <a:r>
              <a:rPr lang="en-US" sz="4860" b="1" dirty="0">
                <a:solidFill>
                  <a:srgbClr val="FF726D"/>
                </a:solidFill>
                <a:latin typeface="Inconsolata" pitchFamily="34" charset="0"/>
                <a:ea typeface="Inconsolata" pitchFamily="34" charset="-122"/>
                <a:cs typeface="Inconsolata" pitchFamily="34" charset="-120"/>
              </a:rPr>
              <a:t>Introduction</a:t>
            </a:r>
            <a:endParaRPr lang="en-US" sz="4860" dirty="0"/>
          </a:p>
        </p:txBody>
      </p:sp>
      <p:pic>
        <p:nvPicPr>
          <p:cNvPr id="5" name="Image 0" descr="preencoded.png"/>
          <p:cNvPicPr>
            <a:picLocks noChangeAspect="1"/>
          </p:cNvPicPr>
          <p:nvPr/>
        </p:nvPicPr>
        <p:blipFill>
          <a:blip r:embed="rId3"/>
          <a:stretch>
            <a:fillRect/>
          </a:stretch>
        </p:blipFill>
        <p:spPr>
          <a:xfrm>
            <a:off x="864037" y="2283381"/>
            <a:ext cx="4053840" cy="2505432"/>
          </a:xfrm>
          <a:prstGeom prst="rect">
            <a:avLst/>
          </a:prstGeom>
        </p:spPr>
      </p:pic>
      <p:sp>
        <p:nvSpPr>
          <p:cNvPr id="6" name="Text 3"/>
          <p:cNvSpPr/>
          <p:nvPr/>
        </p:nvSpPr>
        <p:spPr>
          <a:xfrm>
            <a:off x="864037" y="5097423"/>
            <a:ext cx="3549015" cy="385763"/>
          </a:xfrm>
          <a:prstGeom prst="rect">
            <a:avLst/>
          </a:prstGeom>
          <a:noFill/>
          <a:ln/>
        </p:spPr>
        <p:txBody>
          <a:bodyPr wrap="none" rtlCol="0" anchor="t"/>
          <a:lstStyle/>
          <a:p>
            <a:pPr marL="0" indent="0" algn="l">
              <a:lnSpc>
                <a:spcPts val="3038"/>
              </a:lnSpc>
              <a:buNone/>
            </a:pPr>
            <a:r>
              <a:rPr lang="en-US" sz="2430" b="1" dirty="0">
                <a:solidFill>
                  <a:srgbClr val="FF726D"/>
                </a:solidFill>
                <a:latin typeface="Inconsolata" pitchFamily="34" charset="0"/>
                <a:ea typeface="Inconsolata" pitchFamily="34" charset="-122"/>
                <a:cs typeface="Inconsolata" pitchFamily="34" charset="-120"/>
              </a:rPr>
              <a:t>Simple Tic Tac Toe Game</a:t>
            </a:r>
            <a:endParaRPr lang="en-US" sz="2430" dirty="0"/>
          </a:p>
        </p:txBody>
      </p:sp>
      <p:sp>
        <p:nvSpPr>
          <p:cNvPr id="7" name="Text 4"/>
          <p:cNvSpPr/>
          <p:nvPr/>
        </p:nvSpPr>
        <p:spPr>
          <a:xfrm>
            <a:off x="864037" y="5631299"/>
            <a:ext cx="4053840" cy="1580198"/>
          </a:xfrm>
          <a:prstGeom prst="rect">
            <a:avLst/>
          </a:prstGeom>
          <a:noFill/>
          <a:ln/>
        </p:spPr>
        <p:txBody>
          <a:bodyPr wrap="square" rtlCol="0" anchor="t"/>
          <a:lstStyle/>
          <a:p>
            <a:pPr marL="0" indent="0" algn="l">
              <a:lnSpc>
                <a:spcPts val="3110"/>
              </a:lnSpc>
              <a:buNone/>
            </a:pPr>
            <a:r>
              <a:rPr lang="en-US" sz="1944" dirty="0">
                <a:solidFill>
                  <a:srgbClr val="DAD1E6"/>
                </a:solidFill>
                <a:latin typeface="Fira Sans" pitchFamily="34" charset="0"/>
                <a:ea typeface="Fira Sans" pitchFamily="34" charset="-122"/>
                <a:cs typeface="Fira Sans" pitchFamily="34" charset="-120"/>
              </a:rPr>
              <a:t>This Java Swing application allows users to play the classic Tic Tac Toe game with an intuitive graphical interface.</a:t>
            </a:r>
            <a:endParaRPr lang="en-US" sz="1944" dirty="0"/>
          </a:p>
        </p:txBody>
      </p:sp>
      <p:pic>
        <p:nvPicPr>
          <p:cNvPr id="8" name="Image 1" descr="preencoded.png"/>
          <p:cNvPicPr>
            <a:picLocks noChangeAspect="1"/>
          </p:cNvPicPr>
          <p:nvPr/>
        </p:nvPicPr>
        <p:blipFill>
          <a:blip r:embed="rId4"/>
          <a:stretch>
            <a:fillRect/>
          </a:stretch>
        </p:blipFill>
        <p:spPr>
          <a:xfrm>
            <a:off x="5288161" y="2283381"/>
            <a:ext cx="4053959" cy="2505432"/>
          </a:xfrm>
          <a:prstGeom prst="rect">
            <a:avLst/>
          </a:prstGeom>
        </p:spPr>
      </p:pic>
      <p:sp>
        <p:nvSpPr>
          <p:cNvPr id="9" name="Text 5"/>
          <p:cNvSpPr/>
          <p:nvPr/>
        </p:nvSpPr>
        <p:spPr>
          <a:xfrm>
            <a:off x="5288161" y="5097423"/>
            <a:ext cx="3086100" cy="385763"/>
          </a:xfrm>
          <a:prstGeom prst="rect">
            <a:avLst/>
          </a:prstGeom>
          <a:noFill/>
          <a:ln/>
        </p:spPr>
        <p:txBody>
          <a:bodyPr wrap="none" rtlCol="0" anchor="t"/>
          <a:lstStyle/>
          <a:p>
            <a:pPr marL="0" indent="0" algn="l">
              <a:lnSpc>
                <a:spcPts val="3038"/>
              </a:lnSpc>
              <a:buNone/>
            </a:pPr>
            <a:r>
              <a:rPr lang="en-US" sz="2430" b="1" dirty="0">
                <a:solidFill>
                  <a:srgbClr val="FF726D"/>
                </a:solidFill>
                <a:latin typeface="Inconsolata" pitchFamily="34" charset="0"/>
                <a:ea typeface="Inconsolata" pitchFamily="34" charset="-122"/>
                <a:cs typeface="Inconsolata" pitchFamily="34" charset="-120"/>
              </a:rPr>
              <a:t>Human vs. Computer</a:t>
            </a:r>
            <a:endParaRPr lang="en-US" sz="2430" dirty="0"/>
          </a:p>
        </p:txBody>
      </p:sp>
      <p:sp>
        <p:nvSpPr>
          <p:cNvPr id="10" name="Text 6"/>
          <p:cNvSpPr/>
          <p:nvPr/>
        </p:nvSpPr>
        <p:spPr>
          <a:xfrm>
            <a:off x="5288161" y="5631299"/>
            <a:ext cx="4053959" cy="1580198"/>
          </a:xfrm>
          <a:prstGeom prst="rect">
            <a:avLst/>
          </a:prstGeom>
          <a:noFill/>
          <a:ln/>
        </p:spPr>
        <p:txBody>
          <a:bodyPr wrap="square" rtlCol="0" anchor="t"/>
          <a:lstStyle/>
          <a:p>
            <a:pPr marL="0" indent="0" algn="l">
              <a:lnSpc>
                <a:spcPts val="3110"/>
              </a:lnSpc>
              <a:buNone/>
            </a:pPr>
            <a:r>
              <a:rPr lang="en-US" sz="1944" dirty="0">
                <a:solidFill>
                  <a:srgbClr val="DAD1E6"/>
                </a:solidFill>
                <a:latin typeface="Fira Sans" pitchFamily="34" charset="0"/>
                <a:ea typeface="Fira Sans" pitchFamily="34" charset="-122"/>
                <a:cs typeface="Fira Sans" pitchFamily="34" charset="-120"/>
              </a:rPr>
              <a:t>Players compete against an intelligent computer AI that strategically places its moves to challenge the human player.</a:t>
            </a:r>
            <a:endParaRPr lang="en-US" sz="1944" dirty="0"/>
          </a:p>
        </p:txBody>
      </p:sp>
      <p:pic>
        <p:nvPicPr>
          <p:cNvPr id="11" name="Image 2" descr="preencoded.png"/>
          <p:cNvPicPr>
            <a:picLocks noChangeAspect="1"/>
          </p:cNvPicPr>
          <p:nvPr/>
        </p:nvPicPr>
        <p:blipFill>
          <a:blip r:embed="rId5"/>
          <a:stretch>
            <a:fillRect/>
          </a:stretch>
        </p:blipFill>
        <p:spPr>
          <a:xfrm>
            <a:off x="9712404" y="2283381"/>
            <a:ext cx="4053959" cy="2505432"/>
          </a:xfrm>
          <a:prstGeom prst="rect">
            <a:avLst/>
          </a:prstGeom>
        </p:spPr>
      </p:pic>
      <p:sp>
        <p:nvSpPr>
          <p:cNvPr id="12" name="Text 7"/>
          <p:cNvSpPr/>
          <p:nvPr/>
        </p:nvSpPr>
        <p:spPr>
          <a:xfrm>
            <a:off x="9712404" y="5097423"/>
            <a:ext cx="3857625" cy="385763"/>
          </a:xfrm>
          <a:prstGeom prst="rect">
            <a:avLst/>
          </a:prstGeom>
          <a:noFill/>
          <a:ln/>
        </p:spPr>
        <p:txBody>
          <a:bodyPr wrap="none" rtlCol="0" anchor="t"/>
          <a:lstStyle/>
          <a:p>
            <a:pPr marL="0" indent="0" algn="l">
              <a:lnSpc>
                <a:spcPts val="3038"/>
              </a:lnSpc>
              <a:buNone/>
            </a:pPr>
            <a:r>
              <a:rPr lang="en-US" sz="2430" b="1" dirty="0">
                <a:solidFill>
                  <a:srgbClr val="FF726D"/>
                </a:solidFill>
                <a:latin typeface="Inconsolata" pitchFamily="34" charset="0"/>
                <a:ea typeface="Inconsolata" pitchFamily="34" charset="-122"/>
                <a:cs typeface="Inconsolata" pitchFamily="34" charset="-120"/>
              </a:rPr>
              <a:t>Implemented in Java Swing</a:t>
            </a:r>
            <a:endParaRPr lang="en-US" sz="2430" dirty="0"/>
          </a:p>
        </p:txBody>
      </p:sp>
      <p:sp>
        <p:nvSpPr>
          <p:cNvPr id="13" name="Text 8"/>
          <p:cNvSpPr/>
          <p:nvPr/>
        </p:nvSpPr>
        <p:spPr>
          <a:xfrm>
            <a:off x="9712404" y="5631299"/>
            <a:ext cx="4053959" cy="1580198"/>
          </a:xfrm>
          <a:prstGeom prst="rect">
            <a:avLst/>
          </a:prstGeom>
          <a:noFill/>
          <a:ln/>
        </p:spPr>
        <p:txBody>
          <a:bodyPr wrap="square" rtlCol="0" anchor="t"/>
          <a:lstStyle/>
          <a:p>
            <a:pPr marL="0" indent="0" algn="l">
              <a:lnSpc>
                <a:spcPts val="3110"/>
              </a:lnSpc>
              <a:buNone/>
            </a:pPr>
            <a:r>
              <a:rPr lang="en-US" sz="1944" dirty="0">
                <a:solidFill>
                  <a:srgbClr val="DAD1E6"/>
                </a:solidFill>
                <a:latin typeface="Fira Sans" pitchFamily="34" charset="0"/>
                <a:ea typeface="Fira Sans" pitchFamily="34" charset="-122"/>
                <a:cs typeface="Fira Sans" pitchFamily="34" charset="-120"/>
              </a:rPr>
              <a:t>The game's user interface is built using the powerful Java Swing library, providing a responsive and visually appealing experience.</a:t>
            </a:r>
            <a:endParaRPr lang="en-US" sz="1944"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64037" y="2093357"/>
            <a:ext cx="6172200" cy="771525"/>
          </a:xfrm>
          <a:prstGeom prst="rect">
            <a:avLst/>
          </a:prstGeom>
          <a:noFill/>
          <a:ln/>
        </p:spPr>
        <p:txBody>
          <a:bodyPr wrap="none" rtlCol="0" anchor="t"/>
          <a:lstStyle/>
          <a:p>
            <a:pPr marL="0" indent="0">
              <a:lnSpc>
                <a:spcPts val="6075"/>
              </a:lnSpc>
              <a:buNone/>
            </a:pPr>
            <a:r>
              <a:rPr lang="en-US" sz="4860" b="1" dirty="0">
                <a:solidFill>
                  <a:srgbClr val="FF726D"/>
                </a:solidFill>
                <a:latin typeface="Inconsolata" pitchFamily="34" charset="0"/>
                <a:ea typeface="Inconsolata" pitchFamily="34" charset="-122"/>
                <a:cs typeface="Inconsolata" pitchFamily="34" charset="-120"/>
              </a:rPr>
              <a:t>Class Structure</a:t>
            </a:r>
            <a:endParaRPr lang="en-US" sz="4860" dirty="0"/>
          </a:p>
        </p:txBody>
      </p:sp>
      <p:sp>
        <p:nvSpPr>
          <p:cNvPr id="5" name="Shape 3"/>
          <p:cNvSpPr/>
          <p:nvPr/>
        </p:nvSpPr>
        <p:spPr>
          <a:xfrm>
            <a:off x="864037" y="3636288"/>
            <a:ext cx="555427" cy="555427"/>
          </a:xfrm>
          <a:prstGeom prst="roundRect">
            <a:avLst>
              <a:gd name="adj" fmla="val 13335"/>
            </a:avLst>
          </a:prstGeom>
          <a:solidFill>
            <a:srgbClr val="382748"/>
          </a:solidFill>
          <a:ln/>
        </p:spPr>
      </p:sp>
      <p:sp>
        <p:nvSpPr>
          <p:cNvPr id="6" name="Text 4"/>
          <p:cNvSpPr/>
          <p:nvPr/>
        </p:nvSpPr>
        <p:spPr>
          <a:xfrm>
            <a:off x="1049179" y="3728799"/>
            <a:ext cx="185142" cy="370284"/>
          </a:xfrm>
          <a:prstGeom prst="rect">
            <a:avLst/>
          </a:prstGeom>
          <a:noFill/>
          <a:ln/>
        </p:spPr>
        <p:txBody>
          <a:bodyPr wrap="none" rtlCol="0" anchor="t"/>
          <a:lstStyle/>
          <a:p>
            <a:pPr marL="0" indent="0" algn="ctr">
              <a:lnSpc>
                <a:spcPts val="2916"/>
              </a:lnSpc>
              <a:buNone/>
            </a:pPr>
            <a:r>
              <a:rPr lang="en-US" sz="2916" b="1" dirty="0">
                <a:solidFill>
                  <a:srgbClr val="FF726D"/>
                </a:solidFill>
                <a:latin typeface="Inconsolata" pitchFamily="34" charset="0"/>
                <a:ea typeface="Inconsolata" pitchFamily="34" charset="-122"/>
                <a:cs typeface="Inconsolata" pitchFamily="34" charset="-120"/>
              </a:rPr>
              <a:t>1</a:t>
            </a:r>
            <a:endParaRPr lang="en-US" sz="2916" dirty="0"/>
          </a:p>
        </p:txBody>
      </p:sp>
      <p:sp>
        <p:nvSpPr>
          <p:cNvPr id="7" name="Text 5"/>
          <p:cNvSpPr/>
          <p:nvPr/>
        </p:nvSpPr>
        <p:spPr>
          <a:xfrm>
            <a:off x="1666280" y="3636288"/>
            <a:ext cx="3240405" cy="385763"/>
          </a:xfrm>
          <a:prstGeom prst="rect">
            <a:avLst/>
          </a:prstGeom>
          <a:noFill/>
          <a:ln/>
        </p:spPr>
        <p:txBody>
          <a:bodyPr wrap="none" rtlCol="0" anchor="t"/>
          <a:lstStyle/>
          <a:p>
            <a:pPr marL="0" indent="0">
              <a:lnSpc>
                <a:spcPts val="3038"/>
              </a:lnSpc>
              <a:buNone/>
            </a:pPr>
            <a:r>
              <a:rPr lang="en-US" sz="2430" b="1" dirty="0">
                <a:solidFill>
                  <a:srgbClr val="FF726D"/>
                </a:solidFill>
                <a:latin typeface="Inconsolata" pitchFamily="34" charset="0"/>
                <a:ea typeface="Inconsolata" pitchFamily="34" charset="-122"/>
                <a:cs typeface="Inconsolata" pitchFamily="34" charset="-120"/>
              </a:rPr>
              <a:t>Main Class: TicTacToe</a:t>
            </a:r>
            <a:endParaRPr lang="en-US" sz="2430" dirty="0"/>
          </a:p>
        </p:txBody>
      </p:sp>
      <p:sp>
        <p:nvSpPr>
          <p:cNvPr id="8" name="Text 6"/>
          <p:cNvSpPr/>
          <p:nvPr/>
        </p:nvSpPr>
        <p:spPr>
          <a:xfrm>
            <a:off x="1666280" y="4170164"/>
            <a:ext cx="3333988" cy="1185148"/>
          </a:xfrm>
          <a:prstGeom prst="rect">
            <a:avLst/>
          </a:prstGeom>
          <a:noFill/>
          <a:ln/>
        </p:spPr>
        <p:txBody>
          <a:bodyPr wrap="square" rtlCol="0" anchor="t"/>
          <a:lstStyle/>
          <a:p>
            <a:pPr marL="0" indent="0">
              <a:lnSpc>
                <a:spcPts val="3110"/>
              </a:lnSpc>
              <a:buNone/>
            </a:pPr>
            <a:r>
              <a:rPr lang="en-US" sz="1944" dirty="0">
                <a:solidFill>
                  <a:srgbClr val="DAD1E6"/>
                </a:solidFill>
                <a:latin typeface="Fira Sans" pitchFamily="34" charset="0"/>
                <a:ea typeface="Fira Sans" pitchFamily="34" charset="-122"/>
                <a:cs typeface="Fira Sans" pitchFamily="34" charset="-120"/>
              </a:rPr>
              <a:t>The TicTacToe class serves as the central hub, handling the game setup and core logic.</a:t>
            </a:r>
            <a:endParaRPr lang="en-US" sz="1944" dirty="0"/>
          </a:p>
        </p:txBody>
      </p:sp>
      <p:sp>
        <p:nvSpPr>
          <p:cNvPr id="9" name="Shape 7"/>
          <p:cNvSpPr/>
          <p:nvPr/>
        </p:nvSpPr>
        <p:spPr>
          <a:xfrm>
            <a:off x="5247084" y="3636288"/>
            <a:ext cx="555427" cy="555427"/>
          </a:xfrm>
          <a:prstGeom prst="roundRect">
            <a:avLst>
              <a:gd name="adj" fmla="val 13335"/>
            </a:avLst>
          </a:prstGeom>
          <a:solidFill>
            <a:srgbClr val="382748"/>
          </a:solidFill>
          <a:ln/>
        </p:spPr>
      </p:sp>
      <p:sp>
        <p:nvSpPr>
          <p:cNvPr id="10" name="Text 8"/>
          <p:cNvSpPr/>
          <p:nvPr/>
        </p:nvSpPr>
        <p:spPr>
          <a:xfrm>
            <a:off x="5432227" y="3728799"/>
            <a:ext cx="185142" cy="370284"/>
          </a:xfrm>
          <a:prstGeom prst="rect">
            <a:avLst/>
          </a:prstGeom>
          <a:noFill/>
          <a:ln/>
        </p:spPr>
        <p:txBody>
          <a:bodyPr wrap="none" rtlCol="0" anchor="t"/>
          <a:lstStyle/>
          <a:p>
            <a:pPr marL="0" indent="0" algn="ctr">
              <a:lnSpc>
                <a:spcPts val="2916"/>
              </a:lnSpc>
              <a:buNone/>
            </a:pPr>
            <a:r>
              <a:rPr lang="en-US" sz="2916" b="1" dirty="0">
                <a:solidFill>
                  <a:srgbClr val="FF726D"/>
                </a:solidFill>
                <a:latin typeface="Inconsolata" pitchFamily="34" charset="0"/>
                <a:ea typeface="Inconsolata" pitchFamily="34" charset="-122"/>
                <a:cs typeface="Inconsolata" pitchFamily="34" charset="-120"/>
              </a:rPr>
              <a:t>2</a:t>
            </a:r>
            <a:endParaRPr lang="en-US" sz="2916" dirty="0"/>
          </a:p>
        </p:txBody>
      </p:sp>
      <p:sp>
        <p:nvSpPr>
          <p:cNvPr id="11" name="Text 9"/>
          <p:cNvSpPr/>
          <p:nvPr/>
        </p:nvSpPr>
        <p:spPr>
          <a:xfrm>
            <a:off x="6049328" y="3636288"/>
            <a:ext cx="3333988" cy="771525"/>
          </a:xfrm>
          <a:prstGeom prst="rect">
            <a:avLst/>
          </a:prstGeom>
          <a:noFill/>
          <a:ln/>
        </p:spPr>
        <p:txBody>
          <a:bodyPr wrap="square" rtlCol="0" anchor="t"/>
          <a:lstStyle/>
          <a:p>
            <a:pPr marL="0" indent="0">
              <a:lnSpc>
                <a:spcPts val="3038"/>
              </a:lnSpc>
              <a:buNone/>
            </a:pPr>
            <a:r>
              <a:rPr lang="en-US" sz="2430" b="1" dirty="0">
                <a:solidFill>
                  <a:srgbClr val="FF726D"/>
                </a:solidFill>
                <a:latin typeface="Inconsolata" pitchFamily="34" charset="0"/>
                <a:ea typeface="Inconsolata" pitchFamily="34" charset="-122"/>
                <a:cs typeface="Inconsolata" pitchFamily="34" charset="-120"/>
              </a:rPr>
              <a:t>Inner Class: ButtonListener</a:t>
            </a:r>
            <a:endParaRPr lang="en-US" sz="2430" dirty="0"/>
          </a:p>
        </p:txBody>
      </p:sp>
      <p:sp>
        <p:nvSpPr>
          <p:cNvPr id="12" name="Text 10"/>
          <p:cNvSpPr/>
          <p:nvPr/>
        </p:nvSpPr>
        <p:spPr>
          <a:xfrm>
            <a:off x="6049328" y="4555927"/>
            <a:ext cx="3333988" cy="1580198"/>
          </a:xfrm>
          <a:prstGeom prst="rect">
            <a:avLst/>
          </a:prstGeom>
          <a:noFill/>
          <a:ln/>
        </p:spPr>
        <p:txBody>
          <a:bodyPr wrap="square" rtlCol="0" anchor="t"/>
          <a:lstStyle/>
          <a:p>
            <a:pPr marL="0" indent="0">
              <a:lnSpc>
                <a:spcPts val="3110"/>
              </a:lnSpc>
              <a:buNone/>
            </a:pPr>
            <a:r>
              <a:rPr lang="en-US" sz="1944" dirty="0">
                <a:solidFill>
                  <a:srgbClr val="DAD1E6"/>
                </a:solidFill>
                <a:latin typeface="Fira Sans" pitchFamily="34" charset="0"/>
                <a:ea typeface="Fira Sans" pitchFamily="34" charset="-122"/>
                <a:cs typeface="Fira Sans" pitchFamily="34" charset="-120"/>
              </a:rPr>
              <a:t>The ButtonListener class is responsible for responding to button click events during the game.</a:t>
            </a:r>
            <a:endParaRPr lang="en-US" sz="1944" dirty="0"/>
          </a:p>
        </p:txBody>
      </p:sp>
      <p:sp>
        <p:nvSpPr>
          <p:cNvPr id="13" name="Shape 11"/>
          <p:cNvSpPr/>
          <p:nvPr/>
        </p:nvSpPr>
        <p:spPr>
          <a:xfrm>
            <a:off x="9630132" y="3636288"/>
            <a:ext cx="555427" cy="555427"/>
          </a:xfrm>
          <a:prstGeom prst="roundRect">
            <a:avLst>
              <a:gd name="adj" fmla="val 13335"/>
            </a:avLst>
          </a:prstGeom>
          <a:solidFill>
            <a:srgbClr val="382748"/>
          </a:solidFill>
          <a:ln/>
        </p:spPr>
      </p:sp>
      <p:sp>
        <p:nvSpPr>
          <p:cNvPr id="14" name="Text 12"/>
          <p:cNvSpPr/>
          <p:nvPr/>
        </p:nvSpPr>
        <p:spPr>
          <a:xfrm>
            <a:off x="9815274" y="3728799"/>
            <a:ext cx="185142" cy="370284"/>
          </a:xfrm>
          <a:prstGeom prst="rect">
            <a:avLst/>
          </a:prstGeom>
          <a:noFill/>
          <a:ln/>
        </p:spPr>
        <p:txBody>
          <a:bodyPr wrap="none" rtlCol="0" anchor="t"/>
          <a:lstStyle/>
          <a:p>
            <a:pPr marL="0" indent="0" algn="ctr">
              <a:lnSpc>
                <a:spcPts val="2916"/>
              </a:lnSpc>
              <a:buNone/>
            </a:pPr>
            <a:r>
              <a:rPr lang="en-US" sz="2916" b="1" dirty="0">
                <a:solidFill>
                  <a:srgbClr val="FF726D"/>
                </a:solidFill>
                <a:latin typeface="Inconsolata" pitchFamily="34" charset="0"/>
                <a:ea typeface="Inconsolata" pitchFamily="34" charset="-122"/>
                <a:cs typeface="Inconsolata" pitchFamily="34" charset="-120"/>
              </a:rPr>
              <a:t>3</a:t>
            </a:r>
            <a:endParaRPr lang="en-US" sz="2916" dirty="0"/>
          </a:p>
        </p:txBody>
      </p:sp>
      <p:sp>
        <p:nvSpPr>
          <p:cNvPr id="15" name="Text 13"/>
          <p:cNvSpPr/>
          <p:nvPr/>
        </p:nvSpPr>
        <p:spPr>
          <a:xfrm>
            <a:off x="10432375" y="3636288"/>
            <a:ext cx="3240405" cy="385763"/>
          </a:xfrm>
          <a:prstGeom prst="rect">
            <a:avLst/>
          </a:prstGeom>
          <a:noFill/>
          <a:ln/>
        </p:spPr>
        <p:txBody>
          <a:bodyPr wrap="none" rtlCol="0" anchor="t"/>
          <a:lstStyle/>
          <a:p>
            <a:pPr marL="0" indent="0">
              <a:lnSpc>
                <a:spcPts val="3038"/>
              </a:lnSpc>
              <a:buNone/>
            </a:pPr>
            <a:r>
              <a:rPr lang="en-US" sz="2430" b="1" dirty="0">
                <a:solidFill>
                  <a:srgbClr val="FF726D"/>
                </a:solidFill>
                <a:latin typeface="Inconsolata" pitchFamily="34" charset="0"/>
                <a:ea typeface="Inconsolata" pitchFamily="34" charset="-122"/>
                <a:cs typeface="Inconsolata" pitchFamily="34" charset="-120"/>
              </a:rPr>
              <a:t>Modular and Organized</a:t>
            </a:r>
            <a:endParaRPr lang="en-US" sz="2430" dirty="0"/>
          </a:p>
        </p:txBody>
      </p:sp>
      <p:sp>
        <p:nvSpPr>
          <p:cNvPr id="16" name="Text 14"/>
          <p:cNvSpPr/>
          <p:nvPr/>
        </p:nvSpPr>
        <p:spPr>
          <a:xfrm>
            <a:off x="10432375" y="4170164"/>
            <a:ext cx="3333988" cy="1580198"/>
          </a:xfrm>
          <a:prstGeom prst="rect">
            <a:avLst/>
          </a:prstGeom>
          <a:noFill/>
          <a:ln/>
        </p:spPr>
        <p:txBody>
          <a:bodyPr wrap="square" rtlCol="0" anchor="t"/>
          <a:lstStyle/>
          <a:p>
            <a:pPr marL="0" indent="0">
              <a:lnSpc>
                <a:spcPts val="3110"/>
              </a:lnSpc>
              <a:buNone/>
            </a:pPr>
            <a:r>
              <a:rPr lang="en-US" sz="1944" dirty="0">
                <a:solidFill>
                  <a:srgbClr val="DAD1E6"/>
                </a:solidFill>
                <a:latin typeface="Fira Sans" pitchFamily="34" charset="0"/>
                <a:ea typeface="Fira Sans" pitchFamily="34" charset="-122"/>
                <a:cs typeface="Fira Sans" pitchFamily="34" charset="-120"/>
              </a:rPr>
              <a:t>By separating concerns into distinct classes, the code remains modular, organized, and easy to maintain.</a:t>
            </a:r>
            <a:endParaRPr lang="en-US" sz="1944"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11151"/>
            <a:ext cx="14630400" cy="8229600"/>
          </a:xfrm>
          <a:prstGeom prst="rect">
            <a:avLst/>
          </a:prstGeom>
          <a:solidFill>
            <a:srgbClr val="241631"/>
          </a:solidFill>
          <a:ln/>
        </p:spPr>
      </p:sp>
      <p:sp>
        <p:nvSpPr>
          <p:cNvPr id="4" name="Text 2"/>
          <p:cNvSpPr/>
          <p:nvPr/>
        </p:nvSpPr>
        <p:spPr>
          <a:xfrm>
            <a:off x="864751" y="650677"/>
            <a:ext cx="5904309" cy="737949"/>
          </a:xfrm>
          <a:prstGeom prst="rect">
            <a:avLst/>
          </a:prstGeom>
          <a:noFill/>
          <a:ln/>
        </p:spPr>
        <p:txBody>
          <a:bodyPr wrap="none" rtlCol="0" anchor="t"/>
          <a:lstStyle/>
          <a:p>
            <a:pPr marL="0" indent="0">
              <a:lnSpc>
                <a:spcPts val="5811"/>
              </a:lnSpc>
              <a:buNone/>
            </a:pPr>
            <a:r>
              <a:rPr lang="en-US" sz="4649" b="1" dirty="0">
                <a:solidFill>
                  <a:srgbClr val="FF726D"/>
                </a:solidFill>
                <a:latin typeface="Inconsolata" pitchFamily="34" charset="0"/>
                <a:ea typeface="Inconsolata" pitchFamily="34" charset="-122"/>
                <a:cs typeface="Inconsolata" pitchFamily="34" charset="-120"/>
              </a:rPr>
              <a:t>GUI Setup</a:t>
            </a:r>
            <a:endParaRPr lang="en-US" sz="4649" dirty="0"/>
          </a:p>
        </p:txBody>
      </p:sp>
      <p:sp>
        <p:nvSpPr>
          <p:cNvPr id="5" name="Shape 3"/>
          <p:cNvSpPr/>
          <p:nvPr/>
        </p:nvSpPr>
        <p:spPr>
          <a:xfrm>
            <a:off x="864751" y="1860947"/>
            <a:ext cx="2150031" cy="1360884"/>
          </a:xfrm>
          <a:prstGeom prst="roundRect">
            <a:avLst>
              <a:gd name="adj" fmla="val 5206"/>
            </a:avLst>
          </a:prstGeom>
          <a:solidFill>
            <a:srgbClr val="382748"/>
          </a:solidFill>
          <a:ln/>
        </p:spPr>
      </p:sp>
      <p:sp>
        <p:nvSpPr>
          <p:cNvPr id="6" name="Text 4"/>
          <p:cNvSpPr/>
          <p:nvPr/>
        </p:nvSpPr>
        <p:spPr>
          <a:xfrm>
            <a:off x="1100852" y="2305169"/>
            <a:ext cx="147637" cy="472440"/>
          </a:xfrm>
          <a:prstGeom prst="rect">
            <a:avLst/>
          </a:prstGeom>
          <a:noFill/>
          <a:ln/>
        </p:spPr>
        <p:txBody>
          <a:bodyPr wrap="none" rtlCol="0" anchor="t"/>
          <a:lstStyle/>
          <a:p>
            <a:pPr marL="0" indent="0" algn="ctr">
              <a:lnSpc>
                <a:spcPts val="3719"/>
              </a:lnSpc>
              <a:buNone/>
            </a:pPr>
            <a:r>
              <a:rPr lang="en-US" sz="2325" b="1" dirty="0">
                <a:solidFill>
                  <a:srgbClr val="FF726D"/>
                </a:solidFill>
                <a:latin typeface="Inconsolata" pitchFamily="34" charset="0"/>
                <a:ea typeface="Inconsolata" pitchFamily="34" charset="-122"/>
                <a:cs typeface="Inconsolata" pitchFamily="34" charset="-120"/>
              </a:rPr>
              <a:t>1</a:t>
            </a:r>
            <a:endParaRPr lang="en-US" sz="2325" dirty="0"/>
          </a:p>
        </p:txBody>
      </p:sp>
      <p:sp>
        <p:nvSpPr>
          <p:cNvPr id="7" name="Text 5"/>
          <p:cNvSpPr/>
          <p:nvPr/>
        </p:nvSpPr>
        <p:spPr>
          <a:xfrm>
            <a:off x="3250883" y="2097048"/>
            <a:ext cx="2952155" cy="369094"/>
          </a:xfrm>
          <a:prstGeom prst="rect">
            <a:avLst/>
          </a:prstGeom>
          <a:noFill/>
          <a:ln/>
        </p:spPr>
        <p:txBody>
          <a:bodyPr wrap="none" rtlCol="0" anchor="t"/>
          <a:lstStyle/>
          <a:p>
            <a:pPr marL="0" indent="0" algn="l">
              <a:lnSpc>
                <a:spcPts val="2906"/>
              </a:lnSpc>
              <a:buNone/>
            </a:pPr>
            <a:r>
              <a:rPr lang="en-US" sz="2325" b="1" dirty="0">
                <a:solidFill>
                  <a:srgbClr val="FF726D"/>
                </a:solidFill>
                <a:latin typeface="Inconsolata" pitchFamily="34" charset="0"/>
                <a:ea typeface="Inconsolata" pitchFamily="34" charset="-122"/>
                <a:cs typeface="Inconsolata" pitchFamily="34" charset="-120"/>
              </a:rPr>
              <a:t>Frame Initialization</a:t>
            </a:r>
            <a:endParaRPr lang="en-US" sz="2325" dirty="0"/>
          </a:p>
        </p:txBody>
      </p:sp>
      <p:sp>
        <p:nvSpPr>
          <p:cNvPr id="8" name="Text 6"/>
          <p:cNvSpPr/>
          <p:nvPr/>
        </p:nvSpPr>
        <p:spPr>
          <a:xfrm>
            <a:off x="3250883" y="2607826"/>
            <a:ext cx="4068128" cy="377904"/>
          </a:xfrm>
          <a:prstGeom prst="rect">
            <a:avLst/>
          </a:prstGeom>
          <a:noFill/>
          <a:ln/>
        </p:spPr>
        <p:txBody>
          <a:bodyPr wrap="none" rtlCol="0" anchor="t"/>
          <a:lstStyle/>
          <a:p>
            <a:pPr marL="0" indent="0" algn="l">
              <a:lnSpc>
                <a:spcPts val="2975"/>
              </a:lnSpc>
              <a:buNone/>
            </a:pPr>
            <a:r>
              <a:rPr lang="en-US" sz="1860" dirty="0">
                <a:solidFill>
                  <a:srgbClr val="DAD1E6"/>
                </a:solidFill>
                <a:latin typeface="Fira Sans" pitchFamily="34" charset="0"/>
                <a:ea typeface="Fira Sans" pitchFamily="34" charset="-122"/>
                <a:cs typeface="Fira Sans" pitchFamily="34" charset="-120"/>
              </a:rPr>
              <a:t>Set up a JFrame with a 3x3 GridLayout.</a:t>
            </a:r>
            <a:endParaRPr lang="en-US" sz="1860" dirty="0"/>
          </a:p>
        </p:txBody>
      </p:sp>
      <p:sp>
        <p:nvSpPr>
          <p:cNvPr id="9" name="Shape 7"/>
          <p:cNvSpPr/>
          <p:nvPr/>
        </p:nvSpPr>
        <p:spPr>
          <a:xfrm>
            <a:off x="3132773" y="3207395"/>
            <a:ext cx="10514886" cy="14704"/>
          </a:xfrm>
          <a:prstGeom prst="rect">
            <a:avLst/>
          </a:prstGeom>
          <a:solidFill>
            <a:srgbClr val="FF6680"/>
          </a:solidFill>
          <a:ln/>
        </p:spPr>
      </p:sp>
      <p:sp>
        <p:nvSpPr>
          <p:cNvPr id="10" name="Shape 8"/>
          <p:cNvSpPr/>
          <p:nvPr/>
        </p:nvSpPr>
        <p:spPr>
          <a:xfrm>
            <a:off x="864751" y="3339822"/>
            <a:ext cx="4300180" cy="1360884"/>
          </a:xfrm>
          <a:prstGeom prst="roundRect">
            <a:avLst>
              <a:gd name="adj" fmla="val 5206"/>
            </a:avLst>
          </a:prstGeom>
          <a:solidFill>
            <a:srgbClr val="382748"/>
          </a:solidFill>
          <a:ln/>
        </p:spPr>
      </p:sp>
      <p:sp>
        <p:nvSpPr>
          <p:cNvPr id="11" name="Text 9"/>
          <p:cNvSpPr/>
          <p:nvPr/>
        </p:nvSpPr>
        <p:spPr>
          <a:xfrm>
            <a:off x="1100852" y="3784044"/>
            <a:ext cx="147637" cy="472440"/>
          </a:xfrm>
          <a:prstGeom prst="rect">
            <a:avLst/>
          </a:prstGeom>
          <a:noFill/>
          <a:ln/>
        </p:spPr>
        <p:txBody>
          <a:bodyPr wrap="none" rtlCol="0" anchor="t"/>
          <a:lstStyle/>
          <a:p>
            <a:pPr marL="0" indent="0" algn="ctr">
              <a:lnSpc>
                <a:spcPts val="3719"/>
              </a:lnSpc>
              <a:buNone/>
            </a:pPr>
            <a:r>
              <a:rPr lang="en-US" sz="2325" b="1" dirty="0">
                <a:solidFill>
                  <a:srgbClr val="FF726D"/>
                </a:solidFill>
                <a:latin typeface="Inconsolata" pitchFamily="34" charset="0"/>
                <a:ea typeface="Inconsolata" pitchFamily="34" charset="-122"/>
                <a:cs typeface="Inconsolata" pitchFamily="34" charset="-120"/>
              </a:rPr>
              <a:t>2</a:t>
            </a:r>
            <a:endParaRPr lang="en-US" sz="2325" dirty="0"/>
          </a:p>
        </p:txBody>
      </p:sp>
      <p:sp>
        <p:nvSpPr>
          <p:cNvPr id="12" name="Text 10"/>
          <p:cNvSpPr/>
          <p:nvPr/>
        </p:nvSpPr>
        <p:spPr>
          <a:xfrm>
            <a:off x="5401032" y="3575923"/>
            <a:ext cx="2952155" cy="369094"/>
          </a:xfrm>
          <a:prstGeom prst="rect">
            <a:avLst/>
          </a:prstGeom>
          <a:noFill/>
          <a:ln/>
        </p:spPr>
        <p:txBody>
          <a:bodyPr wrap="none" rtlCol="0" anchor="t"/>
          <a:lstStyle/>
          <a:p>
            <a:pPr marL="0" indent="0" algn="l">
              <a:lnSpc>
                <a:spcPts val="2906"/>
              </a:lnSpc>
              <a:buNone/>
            </a:pPr>
            <a:r>
              <a:rPr lang="en-US" sz="2325" b="1" dirty="0">
                <a:solidFill>
                  <a:srgbClr val="FF726D"/>
                </a:solidFill>
                <a:latin typeface="Inconsolata" pitchFamily="34" charset="0"/>
                <a:ea typeface="Inconsolata" pitchFamily="34" charset="-122"/>
                <a:cs typeface="Inconsolata" pitchFamily="34" charset="-120"/>
              </a:rPr>
              <a:t>Button Placement</a:t>
            </a:r>
            <a:endParaRPr lang="en-US" sz="2325" dirty="0"/>
          </a:p>
        </p:txBody>
      </p:sp>
      <p:sp>
        <p:nvSpPr>
          <p:cNvPr id="13" name="Text 11"/>
          <p:cNvSpPr/>
          <p:nvPr/>
        </p:nvSpPr>
        <p:spPr>
          <a:xfrm>
            <a:off x="5401032" y="4086701"/>
            <a:ext cx="3801785" cy="377904"/>
          </a:xfrm>
          <a:prstGeom prst="rect">
            <a:avLst/>
          </a:prstGeom>
          <a:noFill/>
          <a:ln/>
        </p:spPr>
        <p:txBody>
          <a:bodyPr wrap="none" rtlCol="0" anchor="t"/>
          <a:lstStyle/>
          <a:p>
            <a:pPr marL="0" indent="0" algn="l">
              <a:lnSpc>
                <a:spcPts val="2975"/>
              </a:lnSpc>
              <a:buNone/>
            </a:pPr>
            <a:r>
              <a:rPr lang="en-US" sz="1860" dirty="0">
                <a:solidFill>
                  <a:srgbClr val="DAD1E6"/>
                </a:solidFill>
                <a:latin typeface="Fira Sans" pitchFamily="34" charset="0"/>
                <a:ea typeface="Fira Sans" pitchFamily="34" charset="-122"/>
                <a:cs typeface="Fira Sans" pitchFamily="34" charset="-120"/>
              </a:rPr>
              <a:t>Add the game buttons to the frame.</a:t>
            </a:r>
            <a:endParaRPr lang="en-US" sz="1860" dirty="0"/>
          </a:p>
        </p:txBody>
      </p:sp>
      <p:sp>
        <p:nvSpPr>
          <p:cNvPr id="14" name="Shape 12"/>
          <p:cNvSpPr/>
          <p:nvPr/>
        </p:nvSpPr>
        <p:spPr>
          <a:xfrm>
            <a:off x="5282922" y="4686270"/>
            <a:ext cx="8364736" cy="14704"/>
          </a:xfrm>
          <a:prstGeom prst="rect">
            <a:avLst/>
          </a:prstGeom>
          <a:solidFill>
            <a:srgbClr val="FF6680"/>
          </a:solidFill>
          <a:ln/>
        </p:spPr>
      </p:sp>
      <p:sp>
        <p:nvSpPr>
          <p:cNvPr id="15" name="Shape 13"/>
          <p:cNvSpPr/>
          <p:nvPr/>
        </p:nvSpPr>
        <p:spPr>
          <a:xfrm>
            <a:off x="864751" y="4818698"/>
            <a:ext cx="6450449" cy="1360884"/>
          </a:xfrm>
          <a:prstGeom prst="roundRect">
            <a:avLst>
              <a:gd name="adj" fmla="val 5206"/>
            </a:avLst>
          </a:prstGeom>
          <a:solidFill>
            <a:srgbClr val="382748"/>
          </a:solidFill>
          <a:ln/>
        </p:spPr>
      </p:sp>
      <p:sp>
        <p:nvSpPr>
          <p:cNvPr id="16" name="Text 14"/>
          <p:cNvSpPr/>
          <p:nvPr/>
        </p:nvSpPr>
        <p:spPr>
          <a:xfrm>
            <a:off x="1100852" y="5262920"/>
            <a:ext cx="147637" cy="472440"/>
          </a:xfrm>
          <a:prstGeom prst="rect">
            <a:avLst/>
          </a:prstGeom>
          <a:noFill/>
          <a:ln/>
        </p:spPr>
        <p:txBody>
          <a:bodyPr wrap="none" rtlCol="0" anchor="t"/>
          <a:lstStyle/>
          <a:p>
            <a:pPr marL="0" indent="0" algn="ctr">
              <a:lnSpc>
                <a:spcPts val="3719"/>
              </a:lnSpc>
              <a:buNone/>
            </a:pPr>
            <a:r>
              <a:rPr lang="en-US" sz="2325" b="1" dirty="0">
                <a:solidFill>
                  <a:srgbClr val="FF726D"/>
                </a:solidFill>
                <a:latin typeface="Inconsolata" pitchFamily="34" charset="0"/>
                <a:ea typeface="Inconsolata" pitchFamily="34" charset="-122"/>
                <a:cs typeface="Inconsolata" pitchFamily="34" charset="-120"/>
              </a:rPr>
              <a:t>3</a:t>
            </a:r>
            <a:endParaRPr lang="en-US" sz="2325" dirty="0"/>
          </a:p>
        </p:txBody>
      </p:sp>
      <p:sp>
        <p:nvSpPr>
          <p:cNvPr id="17" name="Text 15"/>
          <p:cNvSpPr/>
          <p:nvPr/>
        </p:nvSpPr>
        <p:spPr>
          <a:xfrm>
            <a:off x="7551301" y="5054798"/>
            <a:ext cx="2952155" cy="369094"/>
          </a:xfrm>
          <a:prstGeom prst="rect">
            <a:avLst/>
          </a:prstGeom>
          <a:noFill/>
          <a:ln/>
        </p:spPr>
        <p:txBody>
          <a:bodyPr wrap="none" rtlCol="0" anchor="t"/>
          <a:lstStyle/>
          <a:p>
            <a:pPr marL="0" indent="0" algn="l">
              <a:lnSpc>
                <a:spcPts val="2906"/>
              </a:lnSpc>
              <a:buNone/>
            </a:pPr>
            <a:r>
              <a:rPr lang="en-US" sz="2325" b="1" dirty="0">
                <a:solidFill>
                  <a:srgbClr val="FF726D"/>
                </a:solidFill>
                <a:latin typeface="Inconsolata" pitchFamily="34" charset="0"/>
                <a:ea typeface="Inconsolata" pitchFamily="34" charset="-122"/>
                <a:cs typeface="Inconsolata" pitchFamily="34" charset="-120"/>
              </a:rPr>
              <a:t>Visibility and Size</a:t>
            </a:r>
            <a:endParaRPr lang="en-US" sz="2325" dirty="0"/>
          </a:p>
        </p:txBody>
      </p:sp>
      <p:sp>
        <p:nvSpPr>
          <p:cNvPr id="18" name="Text 16"/>
          <p:cNvSpPr/>
          <p:nvPr/>
        </p:nvSpPr>
        <p:spPr>
          <a:xfrm>
            <a:off x="7551301" y="5565577"/>
            <a:ext cx="4123373" cy="377904"/>
          </a:xfrm>
          <a:prstGeom prst="rect">
            <a:avLst/>
          </a:prstGeom>
          <a:noFill/>
          <a:ln/>
        </p:spPr>
        <p:txBody>
          <a:bodyPr wrap="none" rtlCol="0" anchor="t"/>
          <a:lstStyle/>
          <a:p>
            <a:pPr marL="0" indent="0" algn="l">
              <a:lnSpc>
                <a:spcPts val="2975"/>
              </a:lnSpc>
              <a:buNone/>
            </a:pPr>
            <a:r>
              <a:rPr lang="en-US" sz="1860" dirty="0">
                <a:solidFill>
                  <a:srgbClr val="DAD1E6"/>
                </a:solidFill>
                <a:latin typeface="Fira Sans" pitchFamily="34" charset="0"/>
                <a:ea typeface="Fira Sans" pitchFamily="34" charset="-122"/>
                <a:cs typeface="Fira Sans" pitchFamily="34" charset="-120"/>
              </a:rPr>
              <a:t>Make the frame visible and set its size.</a:t>
            </a:r>
            <a:endParaRPr lang="en-US" sz="1860" dirty="0"/>
          </a:p>
        </p:txBody>
      </p:sp>
      <p:sp>
        <p:nvSpPr>
          <p:cNvPr id="19" name="Text 17"/>
          <p:cNvSpPr/>
          <p:nvPr/>
        </p:nvSpPr>
        <p:spPr>
          <a:xfrm>
            <a:off x="864751" y="6445210"/>
            <a:ext cx="12900898" cy="1133713"/>
          </a:xfrm>
          <a:prstGeom prst="rect">
            <a:avLst/>
          </a:prstGeom>
          <a:noFill/>
          <a:ln/>
        </p:spPr>
        <p:txBody>
          <a:bodyPr wrap="square" rtlCol="0" anchor="t"/>
          <a:lstStyle/>
          <a:p>
            <a:pPr marL="0" indent="0">
              <a:lnSpc>
                <a:spcPts val="2975"/>
              </a:lnSpc>
              <a:buNone/>
            </a:pPr>
            <a:r>
              <a:rPr lang="en-US" sz="1860" dirty="0">
                <a:solidFill>
                  <a:srgbClr val="DAD1E6"/>
                </a:solidFill>
                <a:latin typeface="Fira Sans" pitchFamily="34" charset="0"/>
                <a:ea typeface="Fira Sans" pitchFamily="34" charset="-122"/>
                <a:cs typeface="Fira Sans" pitchFamily="34" charset="-120"/>
              </a:rPr>
              <a:t>The game's graphical user interface is built using the Java Swing library. The main JFrame is initialized with a 3x3 grid layout to accommodate the tic tac toe board. The game buttons are then added to the frame, and the window is made visible with a set size to provide an intuitive and responsive playing experience.</a:t>
            </a:r>
            <a:endParaRPr lang="en-US" sz="186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1503045" y="587097"/>
            <a:ext cx="5584507" cy="664964"/>
          </a:xfrm>
          <a:prstGeom prst="rect">
            <a:avLst/>
          </a:prstGeom>
          <a:noFill/>
          <a:ln/>
        </p:spPr>
        <p:txBody>
          <a:bodyPr wrap="none" rtlCol="0" anchor="t"/>
          <a:lstStyle/>
          <a:p>
            <a:pPr marL="0" indent="0">
              <a:lnSpc>
                <a:spcPts val="5236"/>
              </a:lnSpc>
              <a:buNone/>
            </a:pPr>
            <a:r>
              <a:rPr lang="en-US" sz="4189" b="1" dirty="0">
                <a:solidFill>
                  <a:srgbClr val="FF726D"/>
                </a:solidFill>
                <a:latin typeface="Inconsolata" pitchFamily="34" charset="0"/>
                <a:ea typeface="Inconsolata" pitchFamily="34" charset="-122"/>
                <a:cs typeface="Inconsolata" pitchFamily="34" charset="-120"/>
              </a:rPr>
              <a:t>Button Initialization</a:t>
            </a:r>
            <a:endParaRPr lang="en-US" sz="4189" dirty="0"/>
          </a:p>
        </p:txBody>
      </p:sp>
      <p:pic>
        <p:nvPicPr>
          <p:cNvPr id="5" name="Image 0" descr="preencoded.png"/>
          <p:cNvPicPr>
            <a:picLocks noChangeAspect="1"/>
          </p:cNvPicPr>
          <p:nvPr/>
        </p:nvPicPr>
        <p:blipFill>
          <a:blip r:embed="rId3"/>
          <a:stretch>
            <a:fillRect/>
          </a:stretch>
        </p:blipFill>
        <p:spPr>
          <a:xfrm>
            <a:off x="3450074" y="1677591"/>
            <a:ext cx="1917978" cy="1225987"/>
          </a:xfrm>
          <a:prstGeom prst="rect">
            <a:avLst/>
          </a:prstGeom>
        </p:spPr>
      </p:pic>
      <p:sp>
        <p:nvSpPr>
          <p:cNvPr id="6" name="Text 3"/>
          <p:cNvSpPr/>
          <p:nvPr/>
        </p:nvSpPr>
        <p:spPr>
          <a:xfrm>
            <a:off x="4342448" y="2229683"/>
            <a:ext cx="132993" cy="425529"/>
          </a:xfrm>
          <a:prstGeom prst="rect">
            <a:avLst/>
          </a:prstGeom>
          <a:noFill/>
          <a:ln/>
        </p:spPr>
        <p:txBody>
          <a:bodyPr wrap="none" rtlCol="0" anchor="t"/>
          <a:lstStyle/>
          <a:p>
            <a:pPr marL="0" indent="0" algn="ctr">
              <a:lnSpc>
                <a:spcPts val="3351"/>
              </a:lnSpc>
              <a:buNone/>
            </a:pPr>
            <a:r>
              <a:rPr lang="en-US" sz="2094" b="1" dirty="0">
                <a:solidFill>
                  <a:srgbClr val="FF726D"/>
                </a:solidFill>
                <a:latin typeface="Inconsolata" pitchFamily="34" charset="0"/>
                <a:ea typeface="Inconsolata" pitchFamily="34" charset="-122"/>
                <a:cs typeface="Inconsolata" pitchFamily="34" charset="-120"/>
              </a:rPr>
              <a:t>1</a:t>
            </a:r>
            <a:endParaRPr lang="en-US" sz="2094" dirty="0"/>
          </a:p>
        </p:txBody>
      </p:sp>
      <p:sp>
        <p:nvSpPr>
          <p:cNvPr id="7" name="Text 4"/>
          <p:cNvSpPr/>
          <p:nvPr/>
        </p:nvSpPr>
        <p:spPr>
          <a:xfrm>
            <a:off x="5580817" y="1890355"/>
            <a:ext cx="2659975" cy="332423"/>
          </a:xfrm>
          <a:prstGeom prst="rect">
            <a:avLst/>
          </a:prstGeom>
          <a:noFill/>
          <a:ln/>
        </p:spPr>
        <p:txBody>
          <a:bodyPr wrap="none" rtlCol="0" anchor="t"/>
          <a:lstStyle/>
          <a:p>
            <a:pPr marL="0" indent="0" algn="l">
              <a:lnSpc>
                <a:spcPts val="2618"/>
              </a:lnSpc>
              <a:buNone/>
            </a:pPr>
            <a:r>
              <a:rPr lang="en-US" sz="2094" b="1" dirty="0">
                <a:solidFill>
                  <a:srgbClr val="FF726D"/>
                </a:solidFill>
                <a:latin typeface="Inconsolata" pitchFamily="34" charset="0"/>
                <a:ea typeface="Inconsolata" pitchFamily="34" charset="-122"/>
                <a:cs typeface="Inconsolata" pitchFamily="34" charset="-120"/>
              </a:rPr>
              <a:t>Font Size</a:t>
            </a:r>
            <a:endParaRPr lang="en-US" sz="2094" dirty="0"/>
          </a:p>
        </p:txBody>
      </p:sp>
      <p:sp>
        <p:nvSpPr>
          <p:cNvPr id="8" name="Text 5"/>
          <p:cNvSpPr/>
          <p:nvPr/>
        </p:nvSpPr>
        <p:spPr>
          <a:xfrm>
            <a:off x="5580817" y="2350413"/>
            <a:ext cx="2670929" cy="340400"/>
          </a:xfrm>
          <a:prstGeom prst="rect">
            <a:avLst/>
          </a:prstGeom>
          <a:noFill/>
          <a:ln/>
        </p:spPr>
        <p:txBody>
          <a:bodyPr wrap="none" rtlCol="0" anchor="t"/>
          <a:lstStyle/>
          <a:p>
            <a:pPr marL="0" indent="0" algn="l">
              <a:lnSpc>
                <a:spcPts val="2681"/>
              </a:lnSpc>
              <a:buNone/>
            </a:pPr>
            <a:r>
              <a:rPr lang="en-US" sz="1676" dirty="0">
                <a:solidFill>
                  <a:srgbClr val="DAD1E6"/>
                </a:solidFill>
                <a:latin typeface="Fira Sans" pitchFamily="34" charset="0"/>
                <a:ea typeface="Fira Sans" pitchFamily="34" charset="-122"/>
                <a:cs typeface="Fira Sans" pitchFamily="34" charset="-120"/>
              </a:rPr>
              <a:t>Increased to 50 for visibility</a:t>
            </a:r>
            <a:endParaRPr lang="en-US" sz="1676" dirty="0"/>
          </a:p>
        </p:txBody>
      </p:sp>
      <p:sp>
        <p:nvSpPr>
          <p:cNvPr id="9" name="Shape 6"/>
          <p:cNvSpPr/>
          <p:nvPr/>
        </p:nvSpPr>
        <p:spPr>
          <a:xfrm>
            <a:off x="5421154" y="2917835"/>
            <a:ext cx="7652980" cy="13275"/>
          </a:xfrm>
          <a:prstGeom prst="rect">
            <a:avLst/>
          </a:prstGeom>
          <a:solidFill>
            <a:srgbClr val="FF6680"/>
          </a:solidFill>
          <a:ln/>
        </p:spPr>
      </p:sp>
      <p:pic>
        <p:nvPicPr>
          <p:cNvPr id="10" name="Image 1" descr="preencoded.png"/>
          <p:cNvPicPr>
            <a:picLocks noChangeAspect="1"/>
          </p:cNvPicPr>
          <p:nvPr/>
        </p:nvPicPr>
        <p:blipFill>
          <a:blip r:embed="rId4"/>
          <a:stretch>
            <a:fillRect/>
          </a:stretch>
        </p:blipFill>
        <p:spPr>
          <a:xfrm>
            <a:off x="2491026" y="2956679"/>
            <a:ext cx="3835956" cy="1225987"/>
          </a:xfrm>
          <a:prstGeom prst="rect">
            <a:avLst/>
          </a:prstGeom>
        </p:spPr>
      </p:pic>
      <p:sp>
        <p:nvSpPr>
          <p:cNvPr id="11" name="Text 7"/>
          <p:cNvSpPr/>
          <p:nvPr/>
        </p:nvSpPr>
        <p:spPr>
          <a:xfrm>
            <a:off x="4342448" y="3356848"/>
            <a:ext cx="132993" cy="425529"/>
          </a:xfrm>
          <a:prstGeom prst="rect">
            <a:avLst/>
          </a:prstGeom>
          <a:noFill/>
          <a:ln/>
        </p:spPr>
        <p:txBody>
          <a:bodyPr wrap="none" rtlCol="0" anchor="t"/>
          <a:lstStyle/>
          <a:p>
            <a:pPr marL="0" indent="0" algn="ctr">
              <a:lnSpc>
                <a:spcPts val="3351"/>
              </a:lnSpc>
              <a:buNone/>
            </a:pPr>
            <a:r>
              <a:rPr lang="en-US" sz="2094" b="1" dirty="0">
                <a:solidFill>
                  <a:srgbClr val="FF726D"/>
                </a:solidFill>
                <a:latin typeface="Inconsolata" pitchFamily="34" charset="0"/>
                <a:ea typeface="Inconsolata" pitchFamily="34" charset="-122"/>
                <a:cs typeface="Inconsolata" pitchFamily="34" charset="-120"/>
              </a:rPr>
              <a:t>2</a:t>
            </a:r>
            <a:endParaRPr lang="en-US" sz="2094" dirty="0"/>
          </a:p>
        </p:txBody>
      </p:sp>
      <p:sp>
        <p:nvSpPr>
          <p:cNvPr id="12" name="Text 8"/>
          <p:cNvSpPr/>
          <p:nvPr/>
        </p:nvSpPr>
        <p:spPr>
          <a:xfrm>
            <a:off x="6539746" y="3169444"/>
            <a:ext cx="2659975" cy="332423"/>
          </a:xfrm>
          <a:prstGeom prst="rect">
            <a:avLst/>
          </a:prstGeom>
          <a:noFill/>
          <a:ln/>
        </p:spPr>
        <p:txBody>
          <a:bodyPr wrap="none" rtlCol="0" anchor="t"/>
          <a:lstStyle/>
          <a:p>
            <a:pPr marL="0" indent="0" algn="l">
              <a:lnSpc>
                <a:spcPts val="2618"/>
              </a:lnSpc>
              <a:buNone/>
            </a:pPr>
            <a:r>
              <a:rPr lang="en-US" sz="2094" b="1" dirty="0">
                <a:solidFill>
                  <a:srgbClr val="FF726D"/>
                </a:solidFill>
                <a:latin typeface="Inconsolata" pitchFamily="34" charset="0"/>
                <a:ea typeface="Inconsolata" pitchFamily="34" charset="-122"/>
                <a:cs typeface="Inconsolata" pitchFamily="34" charset="-120"/>
              </a:rPr>
              <a:t>ActionListener</a:t>
            </a:r>
            <a:endParaRPr lang="en-US" sz="2094" dirty="0"/>
          </a:p>
        </p:txBody>
      </p:sp>
      <p:sp>
        <p:nvSpPr>
          <p:cNvPr id="13" name="Text 9"/>
          <p:cNvSpPr/>
          <p:nvPr/>
        </p:nvSpPr>
        <p:spPr>
          <a:xfrm>
            <a:off x="6539746" y="3629501"/>
            <a:ext cx="2893576" cy="340400"/>
          </a:xfrm>
          <a:prstGeom prst="rect">
            <a:avLst/>
          </a:prstGeom>
          <a:noFill/>
          <a:ln/>
        </p:spPr>
        <p:txBody>
          <a:bodyPr wrap="none" rtlCol="0" anchor="t"/>
          <a:lstStyle/>
          <a:p>
            <a:pPr marL="0" indent="0" algn="l">
              <a:lnSpc>
                <a:spcPts val="2681"/>
              </a:lnSpc>
              <a:buNone/>
            </a:pPr>
            <a:r>
              <a:rPr lang="en-US" sz="1676" dirty="0">
                <a:solidFill>
                  <a:srgbClr val="DAD1E6"/>
                </a:solidFill>
                <a:latin typeface="Fira Sans" pitchFamily="34" charset="0"/>
                <a:ea typeface="Fira Sans" pitchFamily="34" charset="-122"/>
                <a:cs typeface="Fira Sans" pitchFamily="34" charset="-120"/>
              </a:rPr>
              <a:t>Added to handle button clicks</a:t>
            </a:r>
            <a:endParaRPr lang="en-US" sz="1676" dirty="0"/>
          </a:p>
        </p:txBody>
      </p:sp>
      <p:sp>
        <p:nvSpPr>
          <p:cNvPr id="14" name="Shape 10"/>
          <p:cNvSpPr/>
          <p:nvPr/>
        </p:nvSpPr>
        <p:spPr>
          <a:xfrm>
            <a:off x="6380083" y="4196923"/>
            <a:ext cx="6694051" cy="13275"/>
          </a:xfrm>
          <a:prstGeom prst="rect">
            <a:avLst/>
          </a:prstGeom>
          <a:solidFill>
            <a:srgbClr val="FF6680"/>
          </a:solidFill>
          <a:ln/>
        </p:spPr>
      </p:sp>
      <p:pic>
        <p:nvPicPr>
          <p:cNvPr id="15" name="Image 2" descr="preencoded.png"/>
          <p:cNvPicPr>
            <a:picLocks noChangeAspect="1"/>
          </p:cNvPicPr>
          <p:nvPr/>
        </p:nvPicPr>
        <p:blipFill>
          <a:blip r:embed="rId5"/>
          <a:stretch>
            <a:fillRect/>
          </a:stretch>
        </p:blipFill>
        <p:spPr>
          <a:xfrm>
            <a:off x="1532096" y="4235767"/>
            <a:ext cx="5753933" cy="1225987"/>
          </a:xfrm>
          <a:prstGeom prst="rect">
            <a:avLst/>
          </a:prstGeom>
        </p:spPr>
      </p:pic>
      <p:sp>
        <p:nvSpPr>
          <p:cNvPr id="16" name="Text 11"/>
          <p:cNvSpPr/>
          <p:nvPr/>
        </p:nvSpPr>
        <p:spPr>
          <a:xfrm>
            <a:off x="4342567" y="4635937"/>
            <a:ext cx="132993" cy="425529"/>
          </a:xfrm>
          <a:prstGeom prst="rect">
            <a:avLst/>
          </a:prstGeom>
          <a:noFill/>
          <a:ln/>
        </p:spPr>
        <p:txBody>
          <a:bodyPr wrap="none" rtlCol="0" anchor="t"/>
          <a:lstStyle/>
          <a:p>
            <a:pPr marL="0" indent="0" algn="ctr">
              <a:lnSpc>
                <a:spcPts val="3351"/>
              </a:lnSpc>
              <a:buNone/>
            </a:pPr>
            <a:r>
              <a:rPr lang="en-US" sz="2094" b="1" dirty="0">
                <a:solidFill>
                  <a:srgbClr val="FF726D"/>
                </a:solidFill>
                <a:latin typeface="Inconsolata" pitchFamily="34" charset="0"/>
                <a:ea typeface="Inconsolata" pitchFamily="34" charset="-122"/>
                <a:cs typeface="Inconsolata" pitchFamily="34" charset="-120"/>
              </a:rPr>
              <a:t>3</a:t>
            </a:r>
            <a:endParaRPr lang="en-US" sz="2094" dirty="0"/>
          </a:p>
        </p:txBody>
      </p:sp>
      <p:sp>
        <p:nvSpPr>
          <p:cNvPr id="17" name="Text 12"/>
          <p:cNvSpPr/>
          <p:nvPr/>
        </p:nvSpPr>
        <p:spPr>
          <a:xfrm>
            <a:off x="7498794" y="4448532"/>
            <a:ext cx="2659975" cy="332423"/>
          </a:xfrm>
          <a:prstGeom prst="rect">
            <a:avLst/>
          </a:prstGeom>
          <a:noFill/>
          <a:ln/>
        </p:spPr>
        <p:txBody>
          <a:bodyPr wrap="none" rtlCol="0" anchor="t"/>
          <a:lstStyle/>
          <a:p>
            <a:pPr marL="0" indent="0" algn="l">
              <a:lnSpc>
                <a:spcPts val="2618"/>
              </a:lnSpc>
              <a:buNone/>
            </a:pPr>
            <a:r>
              <a:rPr lang="en-US" sz="2094" b="1" dirty="0">
                <a:solidFill>
                  <a:srgbClr val="FF726D"/>
                </a:solidFill>
                <a:latin typeface="Inconsolata" pitchFamily="34" charset="0"/>
                <a:ea typeface="Inconsolata" pitchFamily="34" charset="-122"/>
                <a:cs typeface="Inconsolata" pitchFamily="34" charset="-120"/>
              </a:rPr>
              <a:t>Button Properties</a:t>
            </a:r>
            <a:endParaRPr lang="en-US" sz="2094" dirty="0"/>
          </a:p>
        </p:txBody>
      </p:sp>
      <p:sp>
        <p:nvSpPr>
          <p:cNvPr id="18" name="Text 13"/>
          <p:cNvSpPr/>
          <p:nvPr/>
        </p:nvSpPr>
        <p:spPr>
          <a:xfrm>
            <a:off x="7498794" y="4908590"/>
            <a:ext cx="3383637" cy="340400"/>
          </a:xfrm>
          <a:prstGeom prst="rect">
            <a:avLst/>
          </a:prstGeom>
          <a:noFill/>
          <a:ln/>
        </p:spPr>
        <p:txBody>
          <a:bodyPr wrap="none" rtlCol="0" anchor="t"/>
          <a:lstStyle/>
          <a:p>
            <a:pPr marL="0" indent="0" algn="l">
              <a:lnSpc>
                <a:spcPts val="2681"/>
              </a:lnSpc>
              <a:buNone/>
            </a:pPr>
            <a:r>
              <a:rPr lang="en-US" sz="1676" dirty="0">
                <a:solidFill>
                  <a:srgbClr val="DAD1E6"/>
                </a:solidFill>
                <a:latin typeface="Fira Sans" pitchFamily="34" charset="0"/>
                <a:ea typeface="Fira Sans" pitchFamily="34" charset="-122"/>
                <a:cs typeface="Fira Sans" pitchFamily="34" charset="-120"/>
              </a:rPr>
              <a:t>Set for an intuitive user experience</a:t>
            </a:r>
            <a:endParaRPr lang="en-US" sz="1676" dirty="0"/>
          </a:p>
        </p:txBody>
      </p:sp>
      <p:sp>
        <p:nvSpPr>
          <p:cNvPr id="19" name="Text 14"/>
          <p:cNvSpPr/>
          <p:nvPr/>
        </p:nvSpPr>
        <p:spPr>
          <a:xfrm>
            <a:off x="1503045" y="5701070"/>
            <a:ext cx="11624191" cy="1021199"/>
          </a:xfrm>
          <a:prstGeom prst="rect">
            <a:avLst/>
          </a:prstGeom>
          <a:noFill/>
          <a:ln/>
        </p:spPr>
        <p:txBody>
          <a:bodyPr wrap="square" rtlCol="0" anchor="t"/>
          <a:lstStyle/>
          <a:p>
            <a:pPr marL="0" indent="0">
              <a:lnSpc>
                <a:spcPts val="2681"/>
              </a:lnSpc>
              <a:buNone/>
            </a:pPr>
            <a:r>
              <a:rPr lang="en-US" sz="1676" dirty="0">
                <a:solidFill>
                  <a:srgbClr val="DAD1E6"/>
                </a:solidFill>
                <a:latin typeface="Fira Sans" pitchFamily="34" charset="0"/>
                <a:ea typeface="Fira Sans" pitchFamily="34" charset="-122"/>
                <a:cs typeface="Fira Sans" pitchFamily="34" charset="-120"/>
              </a:rPr>
              <a:t>To create the tic tac toe board, the game implements a series of customized JButtons. The font size is increased to 50 to ensure the button text is clearly visible to players. Additionally, an ActionListener is attached to each button to capture and respond to user clicks during gameplay.</a:t>
            </a:r>
            <a:endParaRPr lang="en-US" sz="1676" dirty="0"/>
          </a:p>
        </p:txBody>
      </p:sp>
      <p:sp>
        <p:nvSpPr>
          <p:cNvPr id="20" name="Text 15"/>
          <p:cNvSpPr/>
          <p:nvPr/>
        </p:nvSpPr>
        <p:spPr>
          <a:xfrm>
            <a:off x="1503045" y="6961584"/>
            <a:ext cx="11624191" cy="680799"/>
          </a:xfrm>
          <a:prstGeom prst="rect">
            <a:avLst/>
          </a:prstGeom>
          <a:noFill/>
          <a:ln/>
        </p:spPr>
        <p:txBody>
          <a:bodyPr wrap="square" rtlCol="0" anchor="t"/>
          <a:lstStyle/>
          <a:p>
            <a:pPr marL="0" indent="0">
              <a:lnSpc>
                <a:spcPts val="2681"/>
              </a:lnSpc>
              <a:buNone/>
            </a:pPr>
            <a:r>
              <a:rPr lang="en-US" sz="1676" dirty="0">
                <a:solidFill>
                  <a:srgbClr val="DAD1E6"/>
                </a:solidFill>
                <a:latin typeface="Fira Sans" pitchFamily="34" charset="0"/>
                <a:ea typeface="Fira Sans" pitchFamily="34" charset="-122"/>
                <a:cs typeface="Fira Sans" pitchFamily="34" charset="-120"/>
              </a:rPr>
              <a:t>These button properties are carefully configured to provide an intuitive and engaging user interface, setting the stage for the strategic tic tac toe gameplay to come.</a:t>
            </a:r>
            <a:endParaRPr lang="en-US" sz="1676"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1479828" y="843677"/>
            <a:ext cx="5341263" cy="667583"/>
          </a:xfrm>
          <a:prstGeom prst="rect">
            <a:avLst/>
          </a:prstGeom>
          <a:noFill/>
          <a:ln/>
        </p:spPr>
        <p:txBody>
          <a:bodyPr wrap="none" rtlCol="0" anchor="t"/>
          <a:lstStyle/>
          <a:p>
            <a:pPr marL="0" indent="0">
              <a:lnSpc>
                <a:spcPts val="5257"/>
              </a:lnSpc>
              <a:buNone/>
            </a:pPr>
            <a:r>
              <a:rPr lang="en-US" sz="4206" b="1" dirty="0">
                <a:solidFill>
                  <a:srgbClr val="FF726D"/>
                </a:solidFill>
                <a:latin typeface="Inconsolata" pitchFamily="34" charset="0"/>
                <a:ea typeface="Inconsolata" pitchFamily="34" charset="-122"/>
                <a:cs typeface="Inconsolata" pitchFamily="34" charset="-120"/>
              </a:rPr>
              <a:t>Button Listener</a:t>
            </a:r>
            <a:endParaRPr lang="en-US" sz="4206" dirty="0"/>
          </a:p>
        </p:txBody>
      </p:sp>
      <p:sp>
        <p:nvSpPr>
          <p:cNvPr id="5" name="Shape 3"/>
          <p:cNvSpPr/>
          <p:nvPr/>
        </p:nvSpPr>
        <p:spPr>
          <a:xfrm>
            <a:off x="7301865" y="1938457"/>
            <a:ext cx="26670" cy="5447467"/>
          </a:xfrm>
          <a:prstGeom prst="rect">
            <a:avLst/>
          </a:prstGeom>
          <a:solidFill>
            <a:srgbClr val="FF6680"/>
          </a:solidFill>
          <a:ln/>
        </p:spPr>
      </p:sp>
      <p:sp>
        <p:nvSpPr>
          <p:cNvPr id="6" name="Shape 4"/>
          <p:cNvSpPr/>
          <p:nvPr/>
        </p:nvSpPr>
        <p:spPr>
          <a:xfrm>
            <a:off x="6327160" y="2405658"/>
            <a:ext cx="747712" cy="26670"/>
          </a:xfrm>
          <a:prstGeom prst="rect">
            <a:avLst/>
          </a:prstGeom>
          <a:solidFill>
            <a:srgbClr val="FF6680"/>
          </a:solidFill>
          <a:ln/>
        </p:spPr>
      </p:sp>
      <p:sp>
        <p:nvSpPr>
          <p:cNvPr id="7" name="Shape 5"/>
          <p:cNvSpPr/>
          <p:nvPr/>
        </p:nvSpPr>
        <p:spPr>
          <a:xfrm>
            <a:off x="7074872" y="2178725"/>
            <a:ext cx="480655" cy="480655"/>
          </a:xfrm>
          <a:prstGeom prst="roundRect">
            <a:avLst>
              <a:gd name="adj" fmla="val 13335"/>
            </a:avLst>
          </a:prstGeom>
          <a:solidFill>
            <a:srgbClr val="382748"/>
          </a:solidFill>
          <a:ln/>
        </p:spPr>
      </p:sp>
      <p:sp>
        <p:nvSpPr>
          <p:cNvPr id="8" name="Text 6"/>
          <p:cNvSpPr/>
          <p:nvPr/>
        </p:nvSpPr>
        <p:spPr>
          <a:xfrm>
            <a:off x="7235011" y="2258735"/>
            <a:ext cx="160258" cy="320516"/>
          </a:xfrm>
          <a:prstGeom prst="rect">
            <a:avLst/>
          </a:prstGeom>
          <a:noFill/>
          <a:ln/>
        </p:spPr>
        <p:txBody>
          <a:bodyPr wrap="none" rtlCol="0" anchor="t"/>
          <a:lstStyle/>
          <a:p>
            <a:pPr marL="0" indent="0" algn="ctr">
              <a:lnSpc>
                <a:spcPts val="2523"/>
              </a:lnSpc>
              <a:buNone/>
            </a:pPr>
            <a:r>
              <a:rPr lang="en-US" sz="2523" b="1" dirty="0">
                <a:solidFill>
                  <a:srgbClr val="FF726D"/>
                </a:solidFill>
                <a:latin typeface="Inconsolata" pitchFamily="34" charset="0"/>
                <a:ea typeface="Inconsolata" pitchFamily="34" charset="-122"/>
                <a:cs typeface="Inconsolata" pitchFamily="34" charset="-120"/>
              </a:rPr>
              <a:t>1</a:t>
            </a:r>
            <a:endParaRPr lang="en-US" sz="2523" dirty="0"/>
          </a:p>
        </p:txBody>
      </p:sp>
      <p:sp>
        <p:nvSpPr>
          <p:cNvPr id="9" name="Text 7"/>
          <p:cNvSpPr/>
          <p:nvPr/>
        </p:nvSpPr>
        <p:spPr>
          <a:xfrm>
            <a:off x="3469600" y="2152055"/>
            <a:ext cx="2670572" cy="333732"/>
          </a:xfrm>
          <a:prstGeom prst="rect">
            <a:avLst/>
          </a:prstGeom>
          <a:noFill/>
          <a:ln/>
        </p:spPr>
        <p:txBody>
          <a:bodyPr wrap="none" rtlCol="0" anchor="t"/>
          <a:lstStyle/>
          <a:p>
            <a:pPr marL="0" indent="0" algn="r">
              <a:lnSpc>
                <a:spcPts val="2629"/>
              </a:lnSpc>
              <a:buNone/>
            </a:pPr>
            <a:r>
              <a:rPr lang="en-US" sz="2103" b="1" dirty="0">
                <a:solidFill>
                  <a:srgbClr val="FF726D"/>
                </a:solidFill>
                <a:latin typeface="Inconsolata" pitchFamily="34" charset="0"/>
                <a:ea typeface="Inconsolata" pitchFamily="34" charset="-122"/>
                <a:cs typeface="Inconsolata" pitchFamily="34" charset="-120"/>
              </a:rPr>
              <a:t>Action Handling</a:t>
            </a:r>
            <a:endParaRPr lang="en-US" sz="2103" dirty="0"/>
          </a:p>
        </p:txBody>
      </p:sp>
      <p:sp>
        <p:nvSpPr>
          <p:cNvPr id="10" name="Text 8"/>
          <p:cNvSpPr/>
          <p:nvPr/>
        </p:nvSpPr>
        <p:spPr>
          <a:xfrm>
            <a:off x="1479828" y="2613898"/>
            <a:ext cx="4660344" cy="1025128"/>
          </a:xfrm>
          <a:prstGeom prst="rect">
            <a:avLst/>
          </a:prstGeom>
          <a:noFill/>
          <a:ln/>
        </p:spPr>
        <p:txBody>
          <a:bodyPr wrap="square" rtlCol="0" anchor="t"/>
          <a:lstStyle/>
          <a:p>
            <a:pPr marL="0" indent="0" algn="r">
              <a:lnSpc>
                <a:spcPts val="2692"/>
              </a:lnSpc>
              <a:buNone/>
            </a:pPr>
            <a:r>
              <a:rPr lang="en-US" sz="1682" dirty="0">
                <a:solidFill>
                  <a:srgbClr val="DAD1E6"/>
                </a:solidFill>
                <a:latin typeface="Fira Sans" pitchFamily="34" charset="0"/>
                <a:ea typeface="Fira Sans" pitchFamily="34" charset="-122"/>
                <a:cs typeface="Fira Sans" pitchFamily="34" charset="-120"/>
              </a:rPr>
              <a:t>The ButtonListener class updates the button text based on the current player, checks for a win or draw, and triggers the computer's move.</a:t>
            </a:r>
            <a:endParaRPr lang="en-US" sz="1682" dirty="0"/>
          </a:p>
        </p:txBody>
      </p:sp>
      <p:sp>
        <p:nvSpPr>
          <p:cNvPr id="11" name="Shape 9"/>
          <p:cNvSpPr/>
          <p:nvPr/>
        </p:nvSpPr>
        <p:spPr>
          <a:xfrm>
            <a:off x="7555528" y="3473767"/>
            <a:ext cx="747712" cy="26670"/>
          </a:xfrm>
          <a:prstGeom prst="rect">
            <a:avLst/>
          </a:prstGeom>
          <a:solidFill>
            <a:srgbClr val="FF6680"/>
          </a:solidFill>
          <a:ln/>
        </p:spPr>
      </p:sp>
      <p:sp>
        <p:nvSpPr>
          <p:cNvPr id="12" name="Shape 10"/>
          <p:cNvSpPr/>
          <p:nvPr/>
        </p:nvSpPr>
        <p:spPr>
          <a:xfrm>
            <a:off x="7074872" y="3246834"/>
            <a:ext cx="480655" cy="480655"/>
          </a:xfrm>
          <a:prstGeom prst="roundRect">
            <a:avLst>
              <a:gd name="adj" fmla="val 13335"/>
            </a:avLst>
          </a:prstGeom>
          <a:solidFill>
            <a:srgbClr val="382748"/>
          </a:solidFill>
          <a:ln/>
        </p:spPr>
      </p:sp>
      <p:sp>
        <p:nvSpPr>
          <p:cNvPr id="13" name="Text 11"/>
          <p:cNvSpPr/>
          <p:nvPr/>
        </p:nvSpPr>
        <p:spPr>
          <a:xfrm>
            <a:off x="7235011" y="3326844"/>
            <a:ext cx="160258" cy="320516"/>
          </a:xfrm>
          <a:prstGeom prst="rect">
            <a:avLst/>
          </a:prstGeom>
          <a:noFill/>
          <a:ln/>
        </p:spPr>
        <p:txBody>
          <a:bodyPr wrap="none" rtlCol="0" anchor="t"/>
          <a:lstStyle/>
          <a:p>
            <a:pPr marL="0" indent="0" algn="ctr">
              <a:lnSpc>
                <a:spcPts val="2523"/>
              </a:lnSpc>
              <a:buNone/>
            </a:pPr>
            <a:r>
              <a:rPr lang="en-US" sz="2523" b="1" dirty="0">
                <a:solidFill>
                  <a:srgbClr val="FF726D"/>
                </a:solidFill>
                <a:latin typeface="Inconsolata" pitchFamily="34" charset="0"/>
                <a:ea typeface="Inconsolata" pitchFamily="34" charset="-122"/>
                <a:cs typeface="Inconsolata" pitchFamily="34" charset="-120"/>
              </a:rPr>
              <a:t>2</a:t>
            </a:r>
            <a:endParaRPr lang="en-US" sz="2523" dirty="0"/>
          </a:p>
        </p:txBody>
      </p:sp>
      <p:sp>
        <p:nvSpPr>
          <p:cNvPr id="14" name="Text 12"/>
          <p:cNvSpPr/>
          <p:nvPr/>
        </p:nvSpPr>
        <p:spPr>
          <a:xfrm>
            <a:off x="8490228" y="3220164"/>
            <a:ext cx="2670572" cy="333732"/>
          </a:xfrm>
          <a:prstGeom prst="rect">
            <a:avLst/>
          </a:prstGeom>
          <a:noFill/>
          <a:ln/>
        </p:spPr>
        <p:txBody>
          <a:bodyPr wrap="none" rtlCol="0" anchor="t"/>
          <a:lstStyle/>
          <a:p>
            <a:pPr marL="0" indent="0" algn="l">
              <a:lnSpc>
                <a:spcPts val="2629"/>
              </a:lnSpc>
              <a:buNone/>
            </a:pPr>
            <a:r>
              <a:rPr lang="en-US" sz="2103" b="1" dirty="0">
                <a:solidFill>
                  <a:srgbClr val="FF726D"/>
                </a:solidFill>
                <a:latin typeface="Inconsolata" pitchFamily="34" charset="0"/>
                <a:ea typeface="Inconsolata" pitchFamily="34" charset="-122"/>
                <a:cs typeface="Inconsolata" pitchFamily="34" charset="-120"/>
              </a:rPr>
              <a:t>Update Button Text</a:t>
            </a:r>
            <a:endParaRPr lang="en-US" sz="2103" dirty="0"/>
          </a:p>
        </p:txBody>
      </p:sp>
      <p:sp>
        <p:nvSpPr>
          <p:cNvPr id="15" name="Text 13"/>
          <p:cNvSpPr/>
          <p:nvPr/>
        </p:nvSpPr>
        <p:spPr>
          <a:xfrm>
            <a:off x="8490228" y="3682008"/>
            <a:ext cx="4660344" cy="683419"/>
          </a:xfrm>
          <a:prstGeom prst="rect">
            <a:avLst/>
          </a:prstGeom>
          <a:noFill/>
          <a:ln/>
        </p:spPr>
        <p:txBody>
          <a:bodyPr wrap="square" rtlCol="0" anchor="t"/>
          <a:lstStyle/>
          <a:p>
            <a:pPr marL="0" indent="0" algn="l">
              <a:lnSpc>
                <a:spcPts val="2692"/>
              </a:lnSpc>
              <a:buNone/>
            </a:pPr>
            <a:r>
              <a:rPr lang="en-US" sz="1682" dirty="0">
                <a:solidFill>
                  <a:srgbClr val="DAD1E6"/>
                </a:solidFill>
                <a:latin typeface="Fira Sans" pitchFamily="34" charset="0"/>
                <a:ea typeface="Fira Sans" pitchFamily="34" charset="-122"/>
                <a:cs typeface="Fira Sans" pitchFamily="34" charset="-120"/>
              </a:rPr>
              <a:t>When a button is clicked, the listener sets the text to the current player's symbol (X or O).</a:t>
            </a:r>
            <a:endParaRPr lang="en-US" sz="1682" dirty="0"/>
          </a:p>
        </p:txBody>
      </p:sp>
      <p:sp>
        <p:nvSpPr>
          <p:cNvPr id="16" name="Shape 14"/>
          <p:cNvSpPr/>
          <p:nvPr/>
        </p:nvSpPr>
        <p:spPr>
          <a:xfrm>
            <a:off x="6327160" y="4533424"/>
            <a:ext cx="747712" cy="26670"/>
          </a:xfrm>
          <a:prstGeom prst="rect">
            <a:avLst/>
          </a:prstGeom>
          <a:solidFill>
            <a:srgbClr val="FF6680"/>
          </a:solidFill>
          <a:ln/>
        </p:spPr>
      </p:sp>
      <p:sp>
        <p:nvSpPr>
          <p:cNvPr id="17" name="Shape 15"/>
          <p:cNvSpPr/>
          <p:nvPr/>
        </p:nvSpPr>
        <p:spPr>
          <a:xfrm>
            <a:off x="7074872" y="4306491"/>
            <a:ext cx="480655" cy="480655"/>
          </a:xfrm>
          <a:prstGeom prst="roundRect">
            <a:avLst>
              <a:gd name="adj" fmla="val 13335"/>
            </a:avLst>
          </a:prstGeom>
          <a:solidFill>
            <a:srgbClr val="382748"/>
          </a:solidFill>
          <a:ln/>
        </p:spPr>
      </p:sp>
      <p:sp>
        <p:nvSpPr>
          <p:cNvPr id="18" name="Text 16"/>
          <p:cNvSpPr/>
          <p:nvPr/>
        </p:nvSpPr>
        <p:spPr>
          <a:xfrm>
            <a:off x="7235011" y="4386501"/>
            <a:ext cx="160258" cy="320516"/>
          </a:xfrm>
          <a:prstGeom prst="rect">
            <a:avLst/>
          </a:prstGeom>
          <a:noFill/>
          <a:ln/>
        </p:spPr>
        <p:txBody>
          <a:bodyPr wrap="none" rtlCol="0" anchor="t"/>
          <a:lstStyle/>
          <a:p>
            <a:pPr marL="0" indent="0" algn="ctr">
              <a:lnSpc>
                <a:spcPts val="2523"/>
              </a:lnSpc>
              <a:buNone/>
            </a:pPr>
            <a:r>
              <a:rPr lang="en-US" sz="2523" b="1" dirty="0">
                <a:solidFill>
                  <a:srgbClr val="FF726D"/>
                </a:solidFill>
                <a:latin typeface="Inconsolata" pitchFamily="34" charset="0"/>
                <a:ea typeface="Inconsolata" pitchFamily="34" charset="-122"/>
                <a:cs typeface="Inconsolata" pitchFamily="34" charset="-120"/>
              </a:rPr>
              <a:t>3</a:t>
            </a:r>
            <a:endParaRPr lang="en-US" sz="2523" dirty="0"/>
          </a:p>
        </p:txBody>
      </p:sp>
      <p:sp>
        <p:nvSpPr>
          <p:cNvPr id="19" name="Text 17"/>
          <p:cNvSpPr/>
          <p:nvPr/>
        </p:nvSpPr>
        <p:spPr>
          <a:xfrm>
            <a:off x="3469600" y="4279821"/>
            <a:ext cx="2670572" cy="333732"/>
          </a:xfrm>
          <a:prstGeom prst="rect">
            <a:avLst/>
          </a:prstGeom>
          <a:noFill/>
          <a:ln/>
        </p:spPr>
        <p:txBody>
          <a:bodyPr wrap="none" rtlCol="0" anchor="t"/>
          <a:lstStyle/>
          <a:p>
            <a:pPr marL="0" indent="0" algn="r">
              <a:lnSpc>
                <a:spcPts val="2629"/>
              </a:lnSpc>
              <a:buNone/>
            </a:pPr>
            <a:r>
              <a:rPr lang="en-US" sz="2103" b="1" dirty="0">
                <a:solidFill>
                  <a:srgbClr val="FF726D"/>
                </a:solidFill>
                <a:latin typeface="Inconsolata" pitchFamily="34" charset="0"/>
                <a:ea typeface="Inconsolata" pitchFamily="34" charset="-122"/>
                <a:cs typeface="Inconsolata" pitchFamily="34" charset="-120"/>
              </a:rPr>
              <a:t>Check Game Status</a:t>
            </a:r>
            <a:endParaRPr lang="en-US" sz="2103" dirty="0"/>
          </a:p>
        </p:txBody>
      </p:sp>
      <p:sp>
        <p:nvSpPr>
          <p:cNvPr id="20" name="Text 18"/>
          <p:cNvSpPr/>
          <p:nvPr/>
        </p:nvSpPr>
        <p:spPr>
          <a:xfrm>
            <a:off x="1479828" y="4741664"/>
            <a:ext cx="4660344" cy="1025128"/>
          </a:xfrm>
          <a:prstGeom prst="rect">
            <a:avLst/>
          </a:prstGeom>
          <a:noFill/>
          <a:ln/>
        </p:spPr>
        <p:txBody>
          <a:bodyPr wrap="square" rtlCol="0" anchor="t"/>
          <a:lstStyle/>
          <a:p>
            <a:pPr marL="0" indent="0" algn="r">
              <a:lnSpc>
                <a:spcPts val="2692"/>
              </a:lnSpc>
              <a:buNone/>
            </a:pPr>
            <a:r>
              <a:rPr lang="en-US" sz="1682" dirty="0">
                <a:solidFill>
                  <a:srgbClr val="DAD1E6"/>
                </a:solidFill>
                <a:latin typeface="Fira Sans" pitchFamily="34" charset="0"/>
                <a:ea typeface="Fira Sans" pitchFamily="34" charset="-122"/>
                <a:cs typeface="Fira Sans" pitchFamily="34" charset="-120"/>
              </a:rPr>
              <a:t>After the button is updated, the listener checks if the current player has won the game or if the board is full, resulting in a draw.</a:t>
            </a:r>
            <a:endParaRPr lang="en-US" sz="1682" dirty="0"/>
          </a:p>
        </p:txBody>
      </p:sp>
      <p:sp>
        <p:nvSpPr>
          <p:cNvPr id="21" name="Shape 19"/>
          <p:cNvSpPr/>
          <p:nvPr/>
        </p:nvSpPr>
        <p:spPr>
          <a:xfrm>
            <a:off x="7555528" y="5597247"/>
            <a:ext cx="747712" cy="26670"/>
          </a:xfrm>
          <a:prstGeom prst="rect">
            <a:avLst/>
          </a:prstGeom>
          <a:solidFill>
            <a:srgbClr val="FF6680"/>
          </a:solidFill>
          <a:ln/>
        </p:spPr>
      </p:sp>
      <p:sp>
        <p:nvSpPr>
          <p:cNvPr id="22" name="Shape 20"/>
          <p:cNvSpPr/>
          <p:nvPr/>
        </p:nvSpPr>
        <p:spPr>
          <a:xfrm>
            <a:off x="7074872" y="5370314"/>
            <a:ext cx="480655" cy="480655"/>
          </a:xfrm>
          <a:prstGeom prst="roundRect">
            <a:avLst>
              <a:gd name="adj" fmla="val 13335"/>
            </a:avLst>
          </a:prstGeom>
          <a:solidFill>
            <a:srgbClr val="382748"/>
          </a:solidFill>
          <a:ln/>
        </p:spPr>
      </p:sp>
      <p:sp>
        <p:nvSpPr>
          <p:cNvPr id="23" name="Text 21"/>
          <p:cNvSpPr/>
          <p:nvPr/>
        </p:nvSpPr>
        <p:spPr>
          <a:xfrm>
            <a:off x="7235011" y="5450324"/>
            <a:ext cx="160258" cy="320516"/>
          </a:xfrm>
          <a:prstGeom prst="rect">
            <a:avLst/>
          </a:prstGeom>
          <a:noFill/>
          <a:ln/>
        </p:spPr>
        <p:txBody>
          <a:bodyPr wrap="none" rtlCol="0" anchor="t"/>
          <a:lstStyle/>
          <a:p>
            <a:pPr marL="0" indent="0" algn="ctr">
              <a:lnSpc>
                <a:spcPts val="2523"/>
              </a:lnSpc>
              <a:buNone/>
            </a:pPr>
            <a:r>
              <a:rPr lang="en-US" sz="2523" b="1" dirty="0">
                <a:solidFill>
                  <a:srgbClr val="FF726D"/>
                </a:solidFill>
                <a:latin typeface="Inconsolata" pitchFamily="34" charset="0"/>
                <a:ea typeface="Inconsolata" pitchFamily="34" charset="-122"/>
                <a:cs typeface="Inconsolata" pitchFamily="34" charset="-120"/>
              </a:rPr>
              <a:t>4</a:t>
            </a:r>
            <a:endParaRPr lang="en-US" sz="2523" dirty="0"/>
          </a:p>
        </p:txBody>
      </p:sp>
      <p:sp>
        <p:nvSpPr>
          <p:cNvPr id="24" name="Text 22"/>
          <p:cNvSpPr/>
          <p:nvPr/>
        </p:nvSpPr>
        <p:spPr>
          <a:xfrm>
            <a:off x="8490228" y="5343644"/>
            <a:ext cx="2802969" cy="333732"/>
          </a:xfrm>
          <a:prstGeom prst="rect">
            <a:avLst/>
          </a:prstGeom>
          <a:noFill/>
          <a:ln/>
        </p:spPr>
        <p:txBody>
          <a:bodyPr wrap="none" rtlCol="0" anchor="t"/>
          <a:lstStyle/>
          <a:p>
            <a:pPr marL="0" indent="0" algn="l">
              <a:lnSpc>
                <a:spcPts val="2629"/>
              </a:lnSpc>
              <a:buNone/>
            </a:pPr>
            <a:r>
              <a:rPr lang="en-US" sz="2103" b="1" dirty="0">
                <a:solidFill>
                  <a:srgbClr val="FF726D"/>
                </a:solidFill>
                <a:latin typeface="Inconsolata" pitchFamily="34" charset="0"/>
                <a:ea typeface="Inconsolata" pitchFamily="34" charset="-122"/>
                <a:cs typeface="Inconsolata" pitchFamily="34" charset="-120"/>
              </a:rPr>
              <a:t>Trigger Computer Move</a:t>
            </a:r>
            <a:endParaRPr lang="en-US" sz="2103" dirty="0"/>
          </a:p>
        </p:txBody>
      </p:sp>
      <p:sp>
        <p:nvSpPr>
          <p:cNvPr id="25" name="Text 23"/>
          <p:cNvSpPr/>
          <p:nvPr/>
        </p:nvSpPr>
        <p:spPr>
          <a:xfrm>
            <a:off x="8490228" y="5805488"/>
            <a:ext cx="4660344" cy="1366838"/>
          </a:xfrm>
          <a:prstGeom prst="rect">
            <a:avLst/>
          </a:prstGeom>
          <a:noFill/>
          <a:ln/>
        </p:spPr>
        <p:txBody>
          <a:bodyPr wrap="square" rtlCol="0" anchor="t"/>
          <a:lstStyle/>
          <a:p>
            <a:pPr marL="0" indent="0" algn="l">
              <a:lnSpc>
                <a:spcPts val="2692"/>
              </a:lnSpc>
              <a:buNone/>
            </a:pPr>
            <a:r>
              <a:rPr lang="en-US" sz="1682" dirty="0">
                <a:solidFill>
                  <a:srgbClr val="DAD1E6"/>
                </a:solidFill>
                <a:latin typeface="Fira Sans" pitchFamily="34" charset="0"/>
                <a:ea typeface="Fira Sans" pitchFamily="34" charset="-122"/>
                <a:cs typeface="Fira Sans" pitchFamily="34" charset="-120"/>
              </a:rPr>
              <a:t>If the game is not over, the listener calls the makeComputerMove() method, allowing the computer player to strategically place its symbol on the board.</a:t>
            </a:r>
            <a:endParaRPr lang="en-US" sz="1682"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64037" y="1232416"/>
            <a:ext cx="6172200" cy="771525"/>
          </a:xfrm>
          <a:prstGeom prst="rect">
            <a:avLst/>
          </a:prstGeom>
          <a:noFill/>
          <a:ln/>
        </p:spPr>
        <p:txBody>
          <a:bodyPr wrap="none" rtlCol="0" anchor="t"/>
          <a:lstStyle/>
          <a:p>
            <a:pPr marL="0" indent="0">
              <a:lnSpc>
                <a:spcPts val="6075"/>
              </a:lnSpc>
              <a:buNone/>
            </a:pPr>
            <a:r>
              <a:rPr lang="en-US" sz="4860" b="1" dirty="0">
                <a:solidFill>
                  <a:srgbClr val="FF726D"/>
                </a:solidFill>
                <a:latin typeface="Inconsolata" pitchFamily="34" charset="0"/>
                <a:ea typeface="Inconsolata" pitchFamily="34" charset="-122"/>
                <a:cs typeface="Inconsolata" pitchFamily="34" charset="-120"/>
              </a:rPr>
              <a:t>Computer Move Logic</a:t>
            </a:r>
            <a:endParaRPr lang="en-US" sz="4860" dirty="0"/>
          </a:p>
        </p:txBody>
      </p:sp>
      <p:pic>
        <p:nvPicPr>
          <p:cNvPr id="5" name="Image 0" descr="preencoded.png"/>
          <p:cNvPicPr>
            <a:picLocks noChangeAspect="1"/>
          </p:cNvPicPr>
          <p:nvPr/>
        </p:nvPicPr>
        <p:blipFill>
          <a:blip r:embed="rId3"/>
          <a:stretch>
            <a:fillRect/>
          </a:stretch>
        </p:blipFill>
        <p:spPr>
          <a:xfrm>
            <a:off x="864037" y="2497693"/>
            <a:ext cx="3225522" cy="987504"/>
          </a:xfrm>
          <a:prstGeom prst="rect">
            <a:avLst/>
          </a:prstGeom>
        </p:spPr>
      </p:pic>
      <p:sp>
        <p:nvSpPr>
          <p:cNvPr id="6" name="Text 3"/>
          <p:cNvSpPr/>
          <p:nvPr/>
        </p:nvSpPr>
        <p:spPr>
          <a:xfrm>
            <a:off x="1110853" y="3855482"/>
            <a:ext cx="2731889" cy="771525"/>
          </a:xfrm>
          <a:prstGeom prst="rect">
            <a:avLst/>
          </a:prstGeom>
          <a:noFill/>
          <a:ln/>
        </p:spPr>
        <p:txBody>
          <a:bodyPr wrap="square" rtlCol="0" anchor="t"/>
          <a:lstStyle/>
          <a:p>
            <a:pPr marL="0" indent="0" algn="l">
              <a:lnSpc>
                <a:spcPts val="3038"/>
              </a:lnSpc>
              <a:buNone/>
            </a:pPr>
            <a:r>
              <a:rPr lang="en-US" sz="2430" b="1" dirty="0">
                <a:solidFill>
                  <a:srgbClr val="FF726D"/>
                </a:solidFill>
                <a:latin typeface="Inconsolata" pitchFamily="34" charset="0"/>
                <a:ea typeface="Inconsolata" pitchFamily="34" charset="-122"/>
                <a:cs typeface="Inconsolata" pitchFamily="34" charset="-120"/>
              </a:rPr>
              <a:t>Random Move Generation</a:t>
            </a:r>
            <a:endParaRPr lang="en-US" sz="2430" dirty="0"/>
          </a:p>
        </p:txBody>
      </p:sp>
      <p:sp>
        <p:nvSpPr>
          <p:cNvPr id="7" name="Text 4"/>
          <p:cNvSpPr/>
          <p:nvPr/>
        </p:nvSpPr>
        <p:spPr>
          <a:xfrm>
            <a:off x="1110853" y="4775121"/>
            <a:ext cx="2731889" cy="1580198"/>
          </a:xfrm>
          <a:prstGeom prst="rect">
            <a:avLst/>
          </a:prstGeom>
          <a:noFill/>
          <a:ln/>
        </p:spPr>
        <p:txBody>
          <a:bodyPr wrap="square" rtlCol="0" anchor="t"/>
          <a:lstStyle/>
          <a:p>
            <a:pPr marL="0" indent="0" algn="l">
              <a:lnSpc>
                <a:spcPts val="3110"/>
              </a:lnSpc>
              <a:buNone/>
            </a:pPr>
            <a:r>
              <a:rPr lang="en-US" sz="1944" dirty="0">
                <a:solidFill>
                  <a:srgbClr val="DAD1E6"/>
                </a:solidFill>
                <a:latin typeface="Fira Sans" pitchFamily="34" charset="0"/>
                <a:ea typeface="Fira Sans" pitchFamily="34" charset="-122"/>
                <a:cs typeface="Fira Sans" pitchFamily="34" charset="-120"/>
              </a:rPr>
              <a:t>The computer selects a random empty spot on the board to place its move.</a:t>
            </a:r>
            <a:endParaRPr lang="en-US" sz="1944" dirty="0"/>
          </a:p>
        </p:txBody>
      </p:sp>
      <p:pic>
        <p:nvPicPr>
          <p:cNvPr id="8" name="Image 1" descr="preencoded.png"/>
          <p:cNvPicPr>
            <a:picLocks noChangeAspect="1"/>
          </p:cNvPicPr>
          <p:nvPr/>
        </p:nvPicPr>
        <p:blipFill>
          <a:blip r:embed="rId4"/>
          <a:stretch>
            <a:fillRect/>
          </a:stretch>
        </p:blipFill>
        <p:spPr>
          <a:xfrm>
            <a:off x="4089559" y="2497693"/>
            <a:ext cx="3225641" cy="987504"/>
          </a:xfrm>
          <a:prstGeom prst="rect">
            <a:avLst/>
          </a:prstGeom>
        </p:spPr>
      </p:pic>
      <p:sp>
        <p:nvSpPr>
          <p:cNvPr id="9" name="Text 5"/>
          <p:cNvSpPr/>
          <p:nvPr/>
        </p:nvSpPr>
        <p:spPr>
          <a:xfrm>
            <a:off x="4336375" y="3855482"/>
            <a:ext cx="2732008" cy="771525"/>
          </a:xfrm>
          <a:prstGeom prst="rect">
            <a:avLst/>
          </a:prstGeom>
          <a:noFill/>
          <a:ln/>
        </p:spPr>
        <p:txBody>
          <a:bodyPr wrap="square" rtlCol="0" anchor="t"/>
          <a:lstStyle/>
          <a:p>
            <a:pPr marL="0" indent="0" algn="l">
              <a:lnSpc>
                <a:spcPts val="3038"/>
              </a:lnSpc>
              <a:buNone/>
            </a:pPr>
            <a:r>
              <a:rPr lang="en-US" sz="2430" b="1" dirty="0">
                <a:solidFill>
                  <a:srgbClr val="FF726D"/>
                </a:solidFill>
                <a:latin typeface="Inconsolata" pitchFamily="34" charset="0"/>
                <a:ea typeface="Inconsolata" pitchFamily="34" charset="-122"/>
                <a:cs typeface="Inconsolata" pitchFamily="34" charset="-120"/>
              </a:rPr>
              <a:t>Check for Availability</a:t>
            </a:r>
            <a:endParaRPr lang="en-US" sz="2430" dirty="0"/>
          </a:p>
        </p:txBody>
      </p:sp>
      <p:sp>
        <p:nvSpPr>
          <p:cNvPr id="10" name="Text 6"/>
          <p:cNvSpPr/>
          <p:nvPr/>
        </p:nvSpPr>
        <p:spPr>
          <a:xfrm>
            <a:off x="4336375" y="4775121"/>
            <a:ext cx="2732008" cy="1975247"/>
          </a:xfrm>
          <a:prstGeom prst="rect">
            <a:avLst/>
          </a:prstGeom>
          <a:noFill/>
          <a:ln/>
        </p:spPr>
        <p:txBody>
          <a:bodyPr wrap="square" rtlCol="0" anchor="t"/>
          <a:lstStyle/>
          <a:p>
            <a:pPr marL="0" indent="0" algn="l">
              <a:lnSpc>
                <a:spcPts val="3110"/>
              </a:lnSpc>
              <a:buNone/>
            </a:pPr>
            <a:r>
              <a:rPr lang="en-US" sz="1944" dirty="0">
                <a:solidFill>
                  <a:srgbClr val="DAD1E6"/>
                </a:solidFill>
                <a:latin typeface="Fira Sans" pitchFamily="34" charset="0"/>
                <a:ea typeface="Fira Sans" pitchFamily="34" charset="-122"/>
                <a:cs typeface="Fira Sans" pitchFamily="34" charset="-120"/>
              </a:rPr>
              <a:t>The code checks if the selected position is currently empty before placing the computer's symbol.</a:t>
            </a:r>
            <a:endParaRPr lang="en-US" sz="1944" dirty="0"/>
          </a:p>
        </p:txBody>
      </p:sp>
      <p:pic>
        <p:nvPicPr>
          <p:cNvPr id="11" name="Image 2" descr="preencoded.png"/>
          <p:cNvPicPr>
            <a:picLocks noChangeAspect="1"/>
          </p:cNvPicPr>
          <p:nvPr/>
        </p:nvPicPr>
        <p:blipFill>
          <a:blip r:embed="rId5"/>
          <a:stretch>
            <a:fillRect/>
          </a:stretch>
        </p:blipFill>
        <p:spPr>
          <a:xfrm>
            <a:off x="7315200" y="2497693"/>
            <a:ext cx="3225522" cy="987504"/>
          </a:xfrm>
          <a:prstGeom prst="rect">
            <a:avLst/>
          </a:prstGeom>
        </p:spPr>
      </p:pic>
      <p:sp>
        <p:nvSpPr>
          <p:cNvPr id="12" name="Text 7"/>
          <p:cNvSpPr/>
          <p:nvPr/>
        </p:nvSpPr>
        <p:spPr>
          <a:xfrm>
            <a:off x="7562017" y="3855482"/>
            <a:ext cx="2731889" cy="771525"/>
          </a:xfrm>
          <a:prstGeom prst="rect">
            <a:avLst/>
          </a:prstGeom>
          <a:noFill/>
          <a:ln/>
        </p:spPr>
        <p:txBody>
          <a:bodyPr wrap="square" rtlCol="0" anchor="t"/>
          <a:lstStyle/>
          <a:p>
            <a:pPr marL="0" indent="0" algn="l">
              <a:lnSpc>
                <a:spcPts val="3038"/>
              </a:lnSpc>
              <a:buNone/>
            </a:pPr>
            <a:r>
              <a:rPr lang="en-US" sz="2430" b="1" dirty="0">
                <a:solidFill>
                  <a:srgbClr val="FF726D"/>
                </a:solidFill>
                <a:latin typeface="Inconsolata" pitchFamily="34" charset="0"/>
                <a:ea typeface="Inconsolata" pitchFamily="34" charset="-122"/>
                <a:cs typeface="Inconsolata" pitchFamily="34" charset="-120"/>
              </a:rPr>
              <a:t>Update Board State</a:t>
            </a:r>
            <a:endParaRPr lang="en-US" sz="2430" dirty="0"/>
          </a:p>
        </p:txBody>
      </p:sp>
      <p:sp>
        <p:nvSpPr>
          <p:cNvPr id="13" name="Text 8"/>
          <p:cNvSpPr/>
          <p:nvPr/>
        </p:nvSpPr>
        <p:spPr>
          <a:xfrm>
            <a:off x="7562017" y="4775121"/>
            <a:ext cx="2731889" cy="1975247"/>
          </a:xfrm>
          <a:prstGeom prst="rect">
            <a:avLst/>
          </a:prstGeom>
          <a:noFill/>
          <a:ln/>
        </p:spPr>
        <p:txBody>
          <a:bodyPr wrap="square" rtlCol="0" anchor="t"/>
          <a:lstStyle/>
          <a:p>
            <a:pPr marL="0" indent="0" algn="l">
              <a:lnSpc>
                <a:spcPts val="3110"/>
              </a:lnSpc>
              <a:buNone/>
            </a:pPr>
            <a:r>
              <a:rPr lang="en-US" sz="1944" dirty="0">
                <a:solidFill>
                  <a:srgbClr val="DAD1E6"/>
                </a:solidFill>
                <a:latin typeface="Fira Sans" pitchFamily="34" charset="0"/>
                <a:ea typeface="Fira Sans" pitchFamily="34" charset="-122"/>
                <a:cs typeface="Fira Sans" pitchFamily="34" charset="-120"/>
              </a:rPr>
              <a:t>Once a valid move is found, the corresponding button's text is updated with the computer's symbol (O).</a:t>
            </a:r>
            <a:endParaRPr lang="en-US" sz="1944" dirty="0"/>
          </a:p>
        </p:txBody>
      </p:sp>
      <p:pic>
        <p:nvPicPr>
          <p:cNvPr id="14" name="Image 3" descr="preencoded.png"/>
          <p:cNvPicPr>
            <a:picLocks noChangeAspect="1"/>
          </p:cNvPicPr>
          <p:nvPr/>
        </p:nvPicPr>
        <p:blipFill>
          <a:blip r:embed="rId6"/>
          <a:stretch>
            <a:fillRect/>
          </a:stretch>
        </p:blipFill>
        <p:spPr>
          <a:xfrm>
            <a:off x="10540722" y="2497693"/>
            <a:ext cx="3225641" cy="987504"/>
          </a:xfrm>
          <a:prstGeom prst="rect">
            <a:avLst/>
          </a:prstGeom>
        </p:spPr>
      </p:pic>
      <p:sp>
        <p:nvSpPr>
          <p:cNvPr id="15" name="Text 9"/>
          <p:cNvSpPr/>
          <p:nvPr/>
        </p:nvSpPr>
        <p:spPr>
          <a:xfrm>
            <a:off x="10787539" y="3855482"/>
            <a:ext cx="2732008" cy="771525"/>
          </a:xfrm>
          <a:prstGeom prst="rect">
            <a:avLst/>
          </a:prstGeom>
          <a:noFill/>
          <a:ln/>
        </p:spPr>
        <p:txBody>
          <a:bodyPr wrap="square" rtlCol="0" anchor="t"/>
          <a:lstStyle/>
          <a:p>
            <a:pPr marL="0" indent="0" algn="l">
              <a:lnSpc>
                <a:spcPts val="3038"/>
              </a:lnSpc>
              <a:buNone/>
            </a:pPr>
            <a:r>
              <a:rPr lang="en-US" sz="2430" b="1" dirty="0">
                <a:solidFill>
                  <a:srgbClr val="FF726D"/>
                </a:solidFill>
                <a:latin typeface="Inconsolata" pitchFamily="34" charset="0"/>
                <a:ea typeface="Inconsolata" pitchFamily="34" charset="-122"/>
                <a:cs typeface="Inconsolata" pitchFamily="34" charset="-120"/>
              </a:rPr>
              <a:t>Evaluate Game Status</a:t>
            </a:r>
            <a:endParaRPr lang="en-US" sz="2430" dirty="0"/>
          </a:p>
        </p:txBody>
      </p:sp>
      <p:sp>
        <p:nvSpPr>
          <p:cNvPr id="16" name="Text 10"/>
          <p:cNvSpPr/>
          <p:nvPr/>
        </p:nvSpPr>
        <p:spPr>
          <a:xfrm>
            <a:off x="10787539" y="4775121"/>
            <a:ext cx="2732008" cy="1975247"/>
          </a:xfrm>
          <a:prstGeom prst="rect">
            <a:avLst/>
          </a:prstGeom>
          <a:noFill/>
          <a:ln/>
        </p:spPr>
        <p:txBody>
          <a:bodyPr wrap="square" rtlCol="0" anchor="t"/>
          <a:lstStyle/>
          <a:p>
            <a:pPr marL="0" indent="0" algn="l">
              <a:lnSpc>
                <a:spcPts val="3110"/>
              </a:lnSpc>
              <a:buNone/>
            </a:pPr>
            <a:r>
              <a:rPr lang="en-US" sz="1944" dirty="0">
                <a:solidFill>
                  <a:srgbClr val="DAD1E6"/>
                </a:solidFill>
                <a:latin typeface="Fira Sans" pitchFamily="34" charset="0"/>
                <a:ea typeface="Fira Sans" pitchFamily="34" charset="-122"/>
                <a:cs typeface="Fira Sans" pitchFamily="34" charset="-120"/>
              </a:rPr>
              <a:t>After the move, the program checks if the computer has won the game or if the board is full, resulting in a draw.</a:t>
            </a:r>
            <a:endParaRPr lang="en-US" sz="1944"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900"/>
            </a:avLst>
          </a:prstGeom>
          <a:solidFill>
            <a:srgbClr val="241631">
              <a:alpha val="80000"/>
            </a:srgbClr>
          </a:solidFill>
          <a:ln/>
        </p:spPr>
      </p:sp>
      <p:sp>
        <p:nvSpPr>
          <p:cNvPr id="6" name="Text 3"/>
          <p:cNvSpPr/>
          <p:nvPr/>
        </p:nvSpPr>
        <p:spPr>
          <a:xfrm>
            <a:off x="864037" y="713899"/>
            <a:ext cx="7098149" cy="771525"/>
          </a:xfrm>
          <a:prstGeom prst="rect">
            <a:avLst/>
          </a:prstGeom>
          <a:noFill/>
          <a:ln/>
        </p:spPr>
        <p:txBody>
          <a:bodyPr wrap="none" rtlCol="0" anchor="t"/>
          <a:lstStyle/>
          <a:p>
            <a:pPr marL="0" indent="0">
              <a:lnSpc>
                <a:spcPts val="6075"/>
              </a:lnSpc>
              <a:buNone/>
            </a:pPr>
            <a:r>
              <a:rPr lang="en-US" sz="4860" b="1" dirty="0">
                <a:solidFill>
                  <a:srgbClr val="FF726D"/>
                </a:solidFill>
                <a:latin typeface="Inconsolata" pitchFamily="34" charset="0"/>
                <a:ea typeface="Inconsolata" pitchFamily="34" charset="-122"/>
                <a:cs typeface="Inconsolata" pitchFamily="34" charset="-120"/>
              </a:rPr>
              <a:t>Winning Condition Check</a:t>
            </a:r>
            <a:endParaRPr lang="en-US" sz="4860" dirty="0"/>
          </a:p>
        </p:txBody>
      </p:sp>
      <p:sp>
        <p:nvSpPr>
          <p:cNvPr id="7" name="Shape 4"/>
          <p:cNvSpPr/>
          <p:nvPr/>
        </p:nvSpPr>
        <p:spPr>
          <a:xfrm>
            <a:off x="864037" y="4685705"/>
            <a:ext cx="12902327" cy="30837"/>
          </a:xfrm>
          <a:prstGeom prst="rect">
            <a:avLst/>
          </a:prstGeom>
          <a:solidFill>
            <a:srgbClr val="FF6680"/>
          </a:solidFill>
          <a:ln/>
        </p:spPr>
      </p:sp>
      <p:sp>
        <p:nvSpPr>
          <p:cNvPr id="8" name="Shape 5"/>
          <p:cNvSpPr/>
          <p:nvPr/>
        </p:nvSpPr>
        <p:spPr>
          <a:xfrm>
            <a:off x="4012466" y="3821728"/>
            <a:ext cx="30837" cy="864037"/>
          </a:xfrm>
          <a:prstGeom prst="rect">
            <a:avLst/>
          </a:prstGeom>
          <a:solidFill>
            <a:srgbClr val="FF6680"/>
          </a:solidFill>
          <a:ln/>
        </p:spPr>
      </p:sp>
      <p:sp>
        <p:nvSpPr>
          <p:cNvPr id="9" name="Shape 6"/>
          <p:cNvSpPr/>
          <p:nvPr/>
        </p:nvSpPr>
        <p:spPr>
          <a:xfrm>
            <a:off x="3750231" y="4407991"/>
            <a:ext cx="555427" cy="555427"/>
          </a:xfrm>
          <a:prstGeom prst="roundRect">
            <a:avLst>
              <a:gd name="adj" fmla="val 13335"/>
            </a:avLst>
          </a:prstGeom>
          <a:solidFill>
            <a:srgbClr val="382748"/>
          </a:solidFill>
          <a:ln/>
        </p:spPr>
      </p:sp>
      <p:sp>
        <p:nvSpPr>
          <p:cNvPr id="10" name="Text 7"/>
          <p:cNvSpPr/>
          <p:nvPr/>
        </p:nvSpPr>
        <p:spPr>
          <a:xfrm>
            <a:off x="3935373" y="4500503"/>
            <a:ext cx="185142" cy="370284"/>
          </a:xfrm>
          <a:prstGeom prst="rect">
            <a:avLst/>
          </a:prstGeom>
          <a:noFill/>
          <a:ln/>
        </p:spPr>
        <p:txBody>
          <a:bodyPr wrap="none" rtlCol="0" anchor="t"/>
          <a:lstStyle/>
          <a:p>
            <a:pPr marL="0" indent="0" algn="ctr">
              <a:lnSpc>
                <a:spcPts val="2916"/>
              </a:lnSpc>
              <a:buNone/>
            </a:pPr>
            <a:r>
              <a:rPr lang="en-US" sz="2916" b="1" dirty="0">
                <a:solidFill>
                  <a:srgbClr val="FF726D"/>
                </a:solidFill>
                <a:latin typeface="Inconsolata" pitchFamily="34" charset="0"/>
                <a:ea typeface="Inconsolata" pitchFamily="34" charset="-122"/>
                <a:cs typeface="Inconsolata" pitchFamily="34" charset="-120"/>
              </a:rPr>
              <a:t>1</a:t>
            </a:r>
            <a:endParaRPr lang="en-US" sz="2916" dirty="0"/>
          </a:p>
        </p:txBody>
      </p:sp>
      <p:sp>
        <p:nvSpPr>
          <p:cNvPr id="11" name="Text 8"/>
          <p:cNvSpPr/>
          <p:nvPr/>
        </p:nvSpPr>
        <p:spPr>
          <a:xfrm>
            <a:off x="2484834" y="2250758"/>
            <a:ext cx="3086100" cy="385763"/>
          </a:xfrm>
          <a:prstGeom prst="rect">
            <a:avLst/>
          </a:prstGeom>
          <a:noFill/>
          <a:ln/>
        </p:spPr>
        <p:txBody>
          <a:bodyPr wrap="none" rtlCol="0" anchor="t"/>
          <a:lstStyle/>
          <a:p>
            <a:pPr marL="0" indent="0" algn="ctr">
              <a:lnSpc>
                <a:spcPts val="3038"/>
              </a:lnSpc>
              <a:buNone/>
            </a:pPr>
            <a:r>
              <a:rPr lang="en-US" sz="2430" b="1" dirty="0">
                <a:solidFill>
                  <a:srgbClr val="FF726D"/>
                </a:solidFill>
                <a:latin typeface="Inconsolata" pitchFamily="34" charset="0"/>
                <a:ea typeface="Inconsolata" pitchFamily="34" charset="-122"/>
                <a:cs typeface="Inconsolata" pitchFamily="34" charset="-120"/>
              </a:rPr>
              <a:t>Rows Checked</a:t>
            </a:r>
            <a:endParaRPr lang="en-US" sz="2430" dirty="0"/>
          </a:p>
        </p:txBody>
      </p:sp>
      <p:sp>
        <p:nvSpPr>
          <p:cNvPr id="12" name="Text 9"/>
          <p:cNvSpPr/>
          <p:nvPr/>
        </p:nvSpPr>
        <p:spPr>
          <a:xfrm>
            <a:off x="1110853" y="2784634"/>
            <a:ext cx="5834063" cy="790099"/>
          </a:xfrm>
          <a:prstGeom prst="rect">
            <a:avLst/>
          </a:prstGeom>
          <a:noFill/>
          <a:ln/>
        </p:spPr>
        <p:txBody>
          <a:bodyPr wrap="square" rtlCol="0" anchor="t"/>
          <a:lstStyle/>
          <a:p>
            <a:pPr marL="0" indent="0" algn="ctr">
              <a:lnSpc>
                <a:spcPts val="3110"/>
              </a:lnSpc>
              <a:buNone/>
            </a:pPr>
            <a:r>
              <a:rPr lang="en-US" sz="1944" dirty="0">
                <a:solidFill>
                  <a:srgbClr val="DAD1E6"/>
                </a:solidFill>
                <a:latin typeface="Fira Sans" pitchFamily="34" charset="0"/>
                <a:ea typeface="Fira Sans" pitchFamily="34" charset="-122"/>
                <a:cs typeface="Fira Sans" pitchFamily="34" charset="-120"/>
              </a:rPr>
              <a:t>The code scans each row of the tic tac toe board to detect three consecutive marks of the same player.</a:t>
            </a:r>
            <a:endParaRPr lang="en-US" sz="1944" dirty="0"/>
          </a:p>
        </p:txBody>
      </p:sp>
      <p:sp>
        <p:nvSpPr>
          <p:cNvPr id="13" name="Shape 10"/>
          <p:cNvSpPr/>
          <p:nvPr/>
        </p:nvSpPr>
        <p:spPr>
          <a:xfrm>
            <a:off x="7299662" y="4685645"/>
            <a:ext cx="30837" cy="864037"/>
          </a:xfrm>
          <a:prstGeom prst="rect">
            <a:avLst/>
          </a:prstGeom>
          <a:solidFill>
            <a:srgbClr val="FF6680"/>
          </a:solidFill>
          <a:ln/>
        </p:spPr>
      </p:sp>
      <p:sp>
        <p:nvSpPr>
          <p:cNvPr id="14" name="Shape 11"/>
          <p:cNvSpPr/>
          <p:nvPr/>
        </p:nvSpPr>
        <p:spPr>
          <a:xfrm>
            <a:off x="7037427" y="4407991"/>
            <a:ext cx="555427" cy="555427"/>
          </a:xfrm>
          <a:prstGeom prst="roundRect">
            <a:avLst>
              <a:gd name="adj" fmla="val 13335"/>
            </a:avLst>
          </a:prstGeom>
          <a:solidFill>
            <a:srgbClr val="382748"/>
          </a:solidFill>
          <a:ln/>
        </p:spPr>
      </p:sp>
      <p:sp>
        <p:nvSpPr>
          <p:cNvPr id="15" name="Text 12"/>
          <p:cNvSpPr/>
          <p:nvPr/>
        </p:nvSpPr>
        <p:spPr>
          <a:xfrm>
            <a:off x="7222569" y="4500503"/>
            <a:ext cx="185142" cy="370284"/>
          </a:xfrm>
          <a:prstGeom prst="rect">
            <a:avLst/>
          </a:prstGeom>
          <a:noFill/>
          <a:ln/>
        </p:spPr>
        <p:txBody>
          <a:bodyPr wrap="none" rtlCol="0" anchor="t"/>
          <a:lstStyle/>
          <a:p>
            <a:pPr marL="0" indent="0" algn="ctr">
              <a:lnSpc>
                <a:spcPts val="2916"/>
              </a:lnSpc>
              <a:buNone/>
            </a:pPr>
            <a:r>
              <a:rPr lang="en-US" sz="2916" b="1" dirty="0">
                <a:solidFill>
                  <a:srgbClr val="FF726D"/>
                </a:solidFill>
                <a:latin typeface="Inconsolata" pitchFamily="34" charset="0"/>
                <a:ea typeface="Inconsolata" pitchFamily="34" charset="-122"/>
                <a:cs typeface="Inconsolata" pitchFamily="34" charset="-120"/>
              </a:rPr>
              <a:t>2</a:t>
            </a:r>
            <a:endParaRPr lang="en-US" sz="2916" dirty="0"/>
          </a:p>
        </p:txBody>
      </p:sp>
      <p:sp>
        <p:nvSpPr>
          <p:cNvPr id="16" name="Text 13"/>
          <p:cNvSpPr/>
          <p:nvPr/>
        </p:nvSpPr>
        <p:spPr>
          <a:xfrm>
            <a:off x="5772031" y="5796677"/>
            <a:ext cx="3086100" cy="385763"/>
          </a:xfrm>
          <a:prstGeom prst="rect">
            <a:avLst/>
          </a:prstGeom>
          <a:noFill/>
          <a:ln/>
        </p:spPr>
        <p:txBody>
          <a:bodyPr wrap="none" rtlCol="0" anchor="t"/>
          <a:lstStyle/>
          <a:p>
            <a:pPr marL="0" indent="0" algn="ctr">
              <a:lnSpc>
                <a:spcPts val="3038"/>
              </a:lnSpc>
              <a:buNone/>
            </a:pPr>
            <a:r>
              <a:rPr lang="en-US" sz="2430" b="1" dirty="0">
                <a:solidFill>
                  <a:srgbClr val="FF726D"/>
                </a:solidFill>
                <a:latin typeface="Inconsolata" pitchFamily="34" charset="0"/>
                <a:ea typeface="Inconsolata" pitchFamily="34" charset="-122"/>
                <a:cs typeface="Inconsolata" pitchFamily="34" charset="-120"/>
              </a:rPr>
              <a:t>Columns Verified</a:t>
            </a:r>
            <a:endParaRPr lang="en-US" sz="2430" dirty="0"/>
          </a:p>
        </p:txBody>
      </p:sp>
      <p:sp>
        <p:nvSpPr>
          <p:cNvPr id="17" name="Text 14"/>
          <p:cNvSpPr/>
          <p:nvPr/>
        </p:nvSpPr>
        <p:spPr>
          <a:xfrm>
            <a:off x="4398050" y="6330553"/>
            <a:ext cx="5834182" cy="1185148"/>
          </a:xfrm>
          <a:prstGeom prst="rect">
            <a:avLst/>
          </a:prstGeom>
          <a:noFill/>
          <a:ln/>
        </p:spPr>
        <p:txBody>
          <a:bodyPr wrap="square" rtlCol="0" anchor="t"/>
          <a:lstStyle/>
          <a:p>
            <a:pPr marL="0" indent="0" algn="ctr">
              <a:lnSpc>
                <a:spcPts val="3110"/>
              </a:lnSpc>
              <a:buNone/>
            </a:pPr>
            <a:r>
              <a:rPr lang="en-US" sz="1944" dirty="0">
                <a:solidFill>
                  <a:srgbClr val="DAD1E6"/>
                </a:solidFill>
                <a:latin typeface="Fira Sans" pitchFamily="34" charset="0"/>
                <a:ea typeface="Fira Sans" pitchFamily="34" charset="-122"/>
                <a:cs typeface="Fira Sans" pitchFamily="34" charset="-120"/>
              </a:rPr>
              <a:t>The program also examines each column to identify potential winning patterns of the same player's symbols.</a:t>
            </a:r>
            <a:endParaRPr lang="en-US" sz="1944" dirty="0"/>
          </a:p>
        </p:txBody>
      </p:sp>
      <p:sp>
        <p:nvSpPr>
          <p:cNvPr id="18" name="Shape 15"/>
          <p:cNvSpPr/>
          <p:nvPr/>
        </p:nvSpPr>
        <p:spPr>
          <a:xfrm>
            <a:off x="10586978" y="3821728"/>
            <a:ext cx="30837" cy="864037"/>
          </a:xfrm>
          <a:prstGeom prst="rect">
            <a:avLst/>
          </a:prstGeom>
          <a:solidFill>
            <a:srgbClr val="FF6680"/>
          </a:solidFill>
          <a:ln/>
        </p:spPr>
      </p:sp>
      <p:sp>
        <p:nvSpPr>
          <p:cNvPr id="19" name="Shape 16"/>
          <p:cNvSpPr/>
          <p:nvPr/>
        </p:nvSpPr>
        <p:spPr>
          <a:xfrm>
            <a:off x="10324743" y="4407991"/>
            <a:ext cx="555427" cy="555427"/>
          </a:xfrm>
          <a:prstGeom prst="roundRect">
            <a:avLst>
              <a:gd name="adj" fmla="val 13335"/>
            </a:avLst>
          </a:prstGeom>
          <a:solidFill>
            <a:srgbClr val="382748"/>
          </a:solidFill>
          <a:ln/>
        </p:spPr>
      </p:sp>
      <p:sp>
        <p:nvSpPr>
          <p:cNvPr id="20" name="Text 17"/>
          <p:cNvSpPr/>
          <p:nvPr/>
        </p:nvSpPr>
        <p:spPr>
          <a:xfrm>
            <a:off x="10509885" y="4500503"/>
            <a:ext cx="185142" cy="370284"/>
          </a:xfrm>
          <a:prstGeom prst="rect">
            <a:avLst/>
          </a:prstGeom>
          <a:noFill/>
          <a:ln/>
        </p:spPr>
        <p:txBody>
          <a:bodyPr wrap="none" rtlCol="0" anchor="t"/>
          <a:lstStyle/>
          <a:p>
            <a:pPr marL="0" indent="0" algn="ctr">
              <a:lnSpc>
                <a:spcPts val="2916"/>
              </a:lnSpc>
              <a:buNone/>
            </a:pPr>
            <a:r>
              <a:rPr lang="en-US" sz="2916" b="1" dirty="0">
                <a:solidFill>
                  <a:srgbClr val="FF726D"/>
                </a:solidFill>
                <a:latin typeface="Inconsolata" pitchFamily="34" charset="0"/>
                <a:ea typeface="Inconsolata" pitchFamily="34" charset="-122"/>
                <a:cs typeface="Inconsolata" pitchFamily="34" charset="-120"/>
              </a:rPr>
              <a:t>3</a:t>
            </a:r>
            <a:endParaRPr lang="en-US" sz="2916" dirty="0"/>
          </a:p>
        </p:txBody>
      </p:sp>
      <p:sp>
        <p:nvSpPr>
          <p:cNvPr id="21" name="Text 18"/>
          <p:cNvSpPr/>
          <p:nvPr/>
        </p:nvSpPr>
        <p:spPr>
          <a:xfrm>
            <a:off x="9059347" y="1855708"/>
            <a:ext cx="3086100" cy="385763"/>
          </a:xfrm>
          <a:prstGeom prst="rect">
            <a:avLst/>
          </a:prstGeom>
          <a:noFill/>
          <a:ln/>
        </p:spPr>
        <p:txBody>
          <a:bodyPr wrap="none" rtlCol="0" anchor="t"/>
          <a:lstStyle/>
          <a:p>
            <a:pPr marL="0" indent="0" algn="ctr">
              <a:lnSpc>
                <a:spcPts val="3038"/>
              </a:lnSpc>
              <a:buNone/>
            </a:pPr>
            <a:r>
              <a:rPr lang="en-US" sz="2430" b="1" dirty="0">
                <a:solidFill>
                  <a:srgbClr val="FF726D"/>
                </a:solidFill>
                <a:latin typeface="Inconsolata" pitchFamily="34" charset="0"/>
                <a:ea typeface="Inconsolata" pitchFamily="34" charset="-122"/>
                <a:cs typeface="Inconsolata" pitchFamily="34" charset="-120"/>
              </a:rPr>
              <a:t>Diagonals Inspected</a:t>
            </a:r>
            <a:endParaRPr lang="en-US" sz="2430" dirty="0"/>
          </a:p>
        </p:txBody>
      </p:sp>
      <p:sp>
        <p:nvSpPr>
          <p:cNvPr id="22" name="Text 19"/>
          <p:cNvSpPr/>
          <p:nvPr/>
        </p:nvSpPr>
        <p:spPr>
          <a:xfrm>
            <a:off x="7685365" y="2389584"/>
            <a:ext cx="5834182" cy="1185148"/>
          </a:xfrm>
          <a:prstGeom prst="rect">
            <a:avLst/>
          </a:prstGeom>
          <a:noFill/>
          <a:ln/>
        </p:spPr>
        <p:txBody>
          <a:bodyPr wrap="square" rtlCol="0" anchor="t"/>
          <a:lstStyle/>
          <a:p>
            <a:pPr marL="0" indent="0" algn="ctr">
              <a:lnSpc>
                <a:spcPts val="3110"/>
              </a:lnSpc>
              <a:buNone/>
            </a:pPr>
            <a:r>
              <a:rPr lang="en-US" sz="1944" dirty="0">
                <a:solidFill>
                  <a:srgbClr val="DAD1E6"/>
                </a:solidFill>
                <a:latin typeface="Fira Sans" pitchFamily="34" charset="0"/>
                <a:ea typeface="Fira Sans" pitchFamily="34" charset="-122"/>
                <a:cs typeface="Fira Sans" pitchFamily="34" charset="-120"/>
              </a:rPr>
              <a:t>Additionally, the method checks the two main diagonals of the board to uncover any three-in-a-row wins.</a:t>
            </a:r>
            <a:endParaRPr lang="en-US" sz="1944"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64037" y="1425297"/>
            <a:ext cx="6172200" cy="771525"/>
          </a:xfrm>
          <a:prstGeom prst="rect">
            <a:avLst/>
          </a:prstGeom>
          <a:noFill/>
          <a:ln/>
        </p:spPr>
        <p:txBody>
          <a:bodyPr wrap="none" rtlCol="0" anchor="t"/>
          <a:lstStyle/>
          <a:p>
            <a:pPr marL="0" indent="0">
              <a:lnSpc>
                <a:spcPts val="6075"/>
              </a:lnSpc>
              <a:buNone/>
            </a:pPr>
            <a:r>
              <a:rPr lang="en-US" sz="4860" b="1" dirty="0">
                <a:solidFill>
                  <a:srgbClr val="FF726D"/>
                </a:solidFill>
                <a:latin typeface="Inconsolata" pitchFamily="34" charset="0"/>
                <a:ea typeface="Inconsolata" pitchFamily="34" charset="-122"/>
                <a:cs typeface="Inconsolata" pitchFamily="34" charset="-120"/>
              </a:rPr>
              <a:t>Board Full Check</a:t>
            </a:r>
            <a:endParaRPr lang="en-US" sz="4860" dirty="0"/>
          </a:p>
        </p:txBody>
      </p:sp>
      <p:pic>
        <p:nvPicPr>
          <p:cNvPr id="5" name="Image 0" descr="preencoded.png"/>
          <p:cNvPicPr>
            <a:picLocks noChangeAspect="1"/>
          </p:cNvPicPr>
          <p:nvPr/>
        </p:nvPicPr>
        <p:blipFill>
          <a:blip r:embed="rId3"/>
          <a:stretch>
            <a:fillRect/>
          </a:stretch>
        </p:blipFill>
        <p:spPr>
          <a:xfrm>
            <a:off x="864037" y="2690574"/>
            <a:ext cx="4300776" cy="987504"/>
          </a:xfrm>
          <a:prstGeom prst="rect">
            <a:avLst/>
          </a:prstGeom>
        </p:spPr>
      </p:pic>
      <p:sp>
        <p:nvSpPr>
          <p:cNvPr id="6" name="Text 3"/>
          <p:cNvSpPr/>
          <p:nvPr/>
        </p:nvSpPr>
        <p:spPr>
          <a:xfrm>
            <a:off x="1110853" y="4048363"/>
            <a:ext cx="3086100" cy="385763"/>
          </a:xfrm>
          <a:prstGeom prst="rect">
            <a:avLst/>
          </a:prstGeom>
          <a:noFill/>
          <a:ln/>
        </p:spPr>
        <p:txBody>
          <a:bodyPr wrap="none" rtlCol="0" anchor="t"/>
          <a:lstStyle/>
          <a:p>
            <a:pPr marL="0" indent="0" algn="l">
              <a:lnSpc>
                <a:spcPts val="3038"/>
              </a:lnSpc>
              <a:buNone/>
            </a:pPr>
            <a:r>
              <a:rPr lang="en-US" sz="2430" b="1" dirty="0">
                <a:solidFill>
                  <a:srgbClr val="FF726D"/>
                </a:solidFill>
                <a:latin typeface="Inconsolata" pitchFamily="34" charset="0"/>
                <a:ea typeface="Inconsolata" pitchFamily="34" charset="-122"/>
                <a:cs typeface="Inconsolata" pitchFamily="34" charset="-120"/>
              </a:rPr>
              <a:t>Scan the Board</a:t>
            </a:r>
            <a:endParaRPr lang="en-US" sz="2430" dirty="0"/>
          </a:p>
        </p:txBody>
      </p:sp>
      <p:sp>
        <p:nvSpPr>
          <p:cNvPr id="7" name="Text 4"/>
          <p:cNvSpPr/>
          <p:nvPr/>
        </p:nvSpPr>
        <p:spPr>
          <a:xfrm>
            <a:off x="1110853" y="4582239"/>
            <a:ext cx="3807143" cy="1580198"/>
          </a:xfrm>
          <a:prstGeom prst="rect">
            <a:avLst/>
          </a:prstGeom>
          <a:noFill/>
          <a:ln/>
        </p:spPr>
        <p:txBody>
          <a:bodyPr wrap="square" rtlCol="0" anchor="t"/>
          <a:lstStyle/>
          <a:p>
            <a:pPr marL="0" indent="0" algn="l">
              <a:lnSpc>
                <a:spcPts val="3110"/>
              </a:lnSpc>
              <a:buNone/>
            </a:pPr>
            <a:r>
              <a:rPr lang="en-US" sz="1944" dirty="0">
                <a:solidFill>
                  <a:srgbClr val="DAD1E6"/>
                </a:solidFill>
                <a:latin typeface="Fira Sans" pitchFamily="34" charset="0"/>
                <a:ea typeface="Fira Sans" pitchFamily="34" charset="-122"/>
                <a:cs typeface="Fira Sans" pitchFamily="34" charset="-120"/>
              </a:rPr>
              <a:t>The program iterates through each cell on the 3x3 tic tac toe board, checking if any of the buttons have the default "-" text.</a:t>
            </a:r>
            <a:endParaRPr lang="en-US" sz="1944" dirty="0"/>
          </a:p>
        </p:txBody>
      </p:sp>
      <p:pic>
        <p:nvPicPr>
          <p:cNvPr id="8" name="Image 1" descr="preencoded.png"/>
          <p:cNvPicPr>
            <a:picLocks noChangeAspect="1"/>
          </p:cNvPicPr>
          <p:nvPr/>
        </p:nvPicPr>
        <p:blipFill>
          <a:blip r:embed="rId4"/>
          <a:stretch>
            <a:fillRect/>
          </a:stretch>
        </p:blipFill>
        <p:spPr>
          <a:xfrm>
            <a:off x="5164812" y="2690574"/>
            <a:ext cx="4300776" cy="987504"/>
          </a:xfrm>
          <a:prstGeom prst="rect">
            <a:avLst/>
          </a:prstGeom>
        </p:spPr>
      </p:pic>
      <p:sp>
        <p:nvSpPr>
          <p:cNvPr id="9" name="Text 5"/>
          <p:cNvSpPr/>
          <p:nvPr/>
        </p:nvSpPr>
        <p:spPr>
          <a:xfrm>
            <a:off x="5411629" y="4048363"/>
            <a:ext cx="3086100" cy="385763"/>
          </a:xfrm>
          <a:prstGeom prst="rect">
            <a:avLst/>
          </a:prstGeom>
          <a:noFill/>
          <a:ln/>
        </p:spPr>
        <p:txBody>
          <a:bodyPr wrap="none" rtlCol="0" anchor="t"/>
          <a:lstStyle/>
          <a:p>
            <a:pPr marL="0" indent="0" algn="l">
              <a:lnSpc>
                <a:spcPts val="3038"/>
              </a:lnSpc>
              <a:buNone/>
            </a:pPr>
            <a:r>
              <a:rPr lang="en-US" sz="2430" b="1" dirty="0">
                <a:solidFill>
                  <a:srgbClr val="FF726D"/>
                </a:solidFill>
                <a:latin typeface="Inconsolata" pitchFamily="34" charset="0"/>
                <a:ea typeface="Inconsolata" pitchFamily="34" charset="-122"/>
                <a:cs typeface="Inconsolata" pitchFamily="34" charset="-120"/>
              </a:rPr>
              <a:t>Detect Empty Spots</a:t>
            </a:r>
            <a:endParaRPr lang="en-US" sz="2430" dirty="0"/>
          </a:p>
        </p:txBody>
      </p:sp>
      <p:sp>
        <p:nvSpPr>
          <p:cNvPr id="10" name="Text 6"/>
          <p:cNvSpPr/>
          <p:nvPr/>
        </p:nvSpPr>
        <p:spPr>
          <a:xfrm>
            <a:off x="5411629" y="4582239"/>
            <a:ext cx="3807143" cy="1580198"/>
          </a:xfrm>
          <a:prstGeom prst="rect">
            <a:avLst/>
          </a:prstGeom>
          <a:noFill/>
          <a:ln/>
        </p:spPr>
        <p:txBody>
          <a:bodyPr wrap="square" rtlCol="0" anchor="t"/>
          <a:lstStyle/>
          <a:p>
            <a:pPr marL="0" indent="0" algn="l">
              <a:lnSpc>
                <a:spcPts val="3110"/>
              </a:lnSpc>
              <a:buNone/>
            </a:pPr>
            <a:r>
              <a:rPr lang="en-US" sz="1944" dirty="0">
                <a:solidFill>
                  <a:srgbClr val="DAD1E6"/>
                </a:solidFill>
                <a:latin typeface="Fira Sans" pitchFamily="34" charset="0"/>
                <a:ea typeface="Fira Sans" pitchFamily="34" charset="-122"/>
                <a:cs typeface="Fira Sans" pitchFamily="34" charset="-120"/>
              </a:rPr>
              <a:t>If any button is found with the "-" text, it means the board is not yet full, and the game is still in progress.</a:t>
            </a:r>
            <a:endParaRPr lang="en-US" sz="1944" dirty="0"/>
          </a:p>
        </p:txBody>
      </p:sp>
      <p:pic>
        <p:nvPicPr>
          <p:cNvPr id="11" name="Image 2" descr="preencoded.png"/>
          <p:cNvPicPr>
            <a:picLocks noChangeAspect="1"/>
          </p:cNvPicPr>
          <p:nvPr/>
        </p:nvPicPr>
        <p:blipFill>
          <a:blip r:embed="rId5"/>
          <a:stretch>
            <a:fillRect/>
          </a:stretch>
        </p:blipFill>
        <p:spPr>
          <a:xfrm>
            <a:off x="9465588" y="2690574"/>
            <a:ext cx="4300776" cy="987504"/>
          </a:xfrm>
          <a:prstGeom prst="rect">
            <a:avLst/>
          </a:prstGeom>
        </p:spPr>
      </p:pic>
      <p:sp>
        <p:nvSpPr>
          <p:cNvPr id="12" name="Text 7"/>
          <p:cNvSpPr/>
          <p:nvPr/>
        </p:nvSpPr>
        <p:spPr>
          <a:xfrm>
            <a:off x="9712404" y="4048363"/>
            <a:ext cx="3703320" cy="385763"/>
          </a:xfrm>
          <a:prstGeom prst="rect">
            <a:avLst/>
          </a:prstGeom>
          <a:noFill/>
          <a:ln/>
        </p:spPr>
        <p:txBody>
          <a:bodyPr wrap="none" rtlCol="0" anchor="t"/>
          <a:lstStyle/>
          <a:p>
            <a:pPr marL="0" indent="0" algn="l">
              <a:lnSpc>
                <a:spcPts val="3038"/>
              </a:lnSpc>
              <a:buNone/>
            </a:pPr>
            <a:r>
              <a:rPr lang="en-US" sz="2430" b="1" dirty="0">
                <a:solidFill>
                  <a:srgbClr val="FF726D"/>
                </a:solidFill>
                <a:latin typeface="Inconsolata" pitchFamily="34" charset="0"/>
                <a:ea typeface="Inconsolata" pitchFamily="34" charset="-122"/>
                <a:cs typeface="Inconsolata" pitchFamily="34" charset="-120"/>
              </a:rPr>
              <a:t>Determine Draw Condition</a:t>
            </a:r>
            <a:endParaRPr lang="en-US" sz="2430" dirty="0"/>
          </a:p>
        </p:txBody>
      </p:sp>
      <p:sp>
        <p:nvSpPr>
          <p:cNvPr id="13" name="Text 8"/>
          <p:cNvSpPr/>
          <p:nvPr/>
        </p:nvSpPr>
        <p:spPr>
          <a:xfrm>
            <a:off x="9712404" y="4582239"/>
            <a:ext cx="3807143" cy="1975247"/>
          </a:xfrm>
          <a:prstGeom prst="rect">
            <a:avLst/>
          </a:prstGeom>
          <a:noFill/>
          <a:ln/>
        </p:spPr>
        <p:txBody>
          <a:bodyPr wrap="square" rtlCol="0" anchor="t"/>
          <a:lstStyle/>
          <a:p>
            <a:pPr marL="0" indent="0" algn="l">
              <a:lnSpc>
                <a:spcPts val="3110"/>
              </a:lnSpc>
              <a:buNone/>
            </a:pPr>
            <a:r>
              <a:rPr lang="en-US" sz="1944" dirty="0">
                <a:solidFill>
                  <a:srgbClr val="DAD1E6"/>
                </a:solidFill>
                <a:latin typeface="Fira Sans" pitchFamily="34" charset="0"/>
                <a:ea typeface="Fira Sans" pitchFamily="34" charset="-122"/>
                <a:cs typeface="Fira Sans" pitchFamily="34" charset="-120"/>
              </a:rPr>
              <a:t>If no empty spots are detected, and no player has won the game, the function returns true, indicating a draw condition has been reached.</a:t>
            </a:r>
            <a:endParaRPr lang="en-US" sz="1944"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954</Words>
  <Application>Microsoft Office PowerPoint</Application>
  <PresentationFormat>Custom</PresentationFormat>
  <Paragraphs>119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 Antiqua</vt:lpstr>
      <vt:lpstr>Fira Sans</vt:lpstr>
      <vt:lpstr>Inconsolata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SAIKAT KAR</cp:lastModifiedBy>
  <cp:revision>4</cp:revision>
  <dcterms:created xsi:type="dcterms:W3CDTF">2024-06-25T14:00:29Z</dcterms:created>
  <dcterms:modified xsi:type="dcterms:W3CDTF">2024-06-25T14:24:51Z</dcterms:modified>
</cp:coreProperties>
</file>