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sldIdLst>
    <p:sldId id="256" r:id="rId2"/>
    <p:sldId id="294" r:id="rId3"/>
    <p:sldId id="257" r:id="rId4"/>
    <p:sldId id="274" r:id="rId5"/>
    <p:sldId id="259" r:id="rId6"/>
    <p:sldId id="260" r:id="rId7"/>
    <p:sldId id="276" r:id="rId8"/>
    <p:sldId id="264" r:id="rId9"/>
    <p:sldId id="288" r:id="rId10"/>
    <p:sldId id="292" r:id="rId11"/>
    <p:sldId id="285" r:id="rId12"/>
    <p:sldId id="289" r:id="rId13"/>
    <p:sldId id="290" r:id="rId14"/>
    <p:sldId id="291" r:id="rId15"/>
    <p:sldId id="272" r:id="rId16"/>
    <p:sldId id="273" r:id="rId17"/>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p:cViewPr varScale="1">
        <p:scale>
          <a:sx n="107" d="100"/>
          <a:sy n="107" d="100"/>
        </p:scale>
        <p:origin x="112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6E9DD-958F-4D88-9814-A5F0467C0EC4}"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en-IN"/>
        </a:p>
      </dgm:t>
    </dgm:pt>
    <dgm:pt modelId="{D3B4C9D9-19F3-42D8-B8E1-AC1D286076A3}">
      <dgm:prSet phldrT="[Text]"/>
      <dgm:spPr/>
      <dgm:t>
        <a:bodyPr/>
        <a:lstStyle/>
        <a:p>
          <a:r>
            <a:rPr lang="en-US" dirty="0"/>
            <a:t>DATA VISUALIZATION</a:t>
          </a:r>
          <a:endParaRPr lang="en-IN" dirty="0"/>
        </a:p>
      </dgm:t>
    </dgm:pt>
    <dgm:pt modelId="{BDFBA511-F86D-45AD-998C-BA7200ACF11E}" type="parTrans" cxnId="{55A433A1-F9D4-43ED-9BED-08C518E9EEF2}">
      <dgm:prSet/>
      <dgm:spPr/>
      <dgm:t>
        <a:bodyPr/>
        <a:lstStyle/>
        <a:p>
          <a:endParaRPr lang="en-IN"/>
        </a:p>
      </dgm:t>
    </dgm:pt>
    <dgm:pt modelId="{F19D1B79-ED54-495C-8724-0BEC6D2F4E53}" type="sibTrans" cxnId="{55A433A1-F9D4-43ED-9BED-08C518E9EEF2}">
      <dgm:prSet/>
      <dgm:spPr/>
      <dgm:t>
        <a:bodyPr/>
        <a:lstStyle/>
        <a:p>
          <a:endParaRPr lang="en-IN"/>
        </a:p>
      </dgm:t>
    </dgm:pt>
    <dgm:pt modelId="{6F39C5C5-2389-4976-9D87-74CFD568C4D0}">
      <dgm:prSet phldrT="[Text]"/>
      <dgm:spPr/>
      <dgm:t>
        <a:bodyPr/>
        <a:lstStyle/>
        <a:p>
          <a:r>
            <a:rPr lang="en-US" b="0" dirty="0"/>
            <a:t>Plot training &amp; validation loss values</a:t>
          </a:r>
          <a:endParaRPr lang="en-IN" dirty="0"/>
        </a:p>
      </dgm:t>
    </dgm:pt>
    <dgm:pt modelId="{B5A298A4-1219-4D48-AB2A-4D654CB9D9AB}" type="parTrans" cxnId="{80E3A73A-1063-4A67-A60F-443A98CDAE32}">
      <dgm:prSet/>
      <dgm:spPr/>
      <dgm:t>
        <a:bodyPr/>
        <a:lstStyle/>
        <a:p>
          <a:endParaRPr lang="en-IN"/>
        </a:p>
      </dgm:t>
    </dgm:pt>
    <dgm:pt modelId="{25BD2F36-71F7-4EEF-880A-1837F5669B25}" type="sibTrans" cxnId="{80E3A73A-1063-4A67-A60F-443A98CDAE32}">
      <dgm:prSet/>
      <dgm:spPr/>
      <dgm:t>
        <a:bodyPr/>
        <a:lstStyle/>
        <a:p>
          <a:endParaRPr lang="en-IN"/>
        </a:p>
      </dgm:t>
    </dgm:pt>
    <dgm:pt modelId="{39F2B6B5-73E6-458C-805C-2CE8D7E902A8}">
      <dgm:prSet phldrT="[Text]"/>
      <dgm:spPr/>
      <dgm:t>
        <a:bodyPr/>
        <a:lstStyle/>
        <a:p>
          <a:r>
            <a:rPr lang="en-US" b="0" dirty="0"/>
            <a:t>Plot predicted V/S true sales values</a:t>
          </a:r>
          <a:endParaRPr lang="en-IN" dirty="0"/>
        </a:p>
      </dgm:t>
    </dgm:pt>
    <dgm:pt modelId="{D6354E22-8A84-4DAA-AE99-5EE77CE72857}" type="parTrans" cxnId="{B2899080-4703-40AE-9328-792952E2F1F3}">
      <dgm:prSet/>
      <dgm:spPr/>
      <dgm:t>
        <a:bodyPr/>
        <a:lstStyle/>
        <a:p>
          <a:endParaRPr lang="en-IN"/>
        </a:p>
      </dgm:t>
    </dgm:pt>
    <dgm:pt modelId="{046D1C6E-C7CB-412D-BA46-514F6F489D46}" type="sibTrans" cxnId="{B2899080-4703-40AE-9328-792952E2F1F3}">
      <dgm:prSet/>
      <dgm:spPr/>
      <dgm:t>
        <a:bodyPr/>
        <a:lstStyle/>
        <a:p>
          <a:endParaRPr lang="en-IN"/>
        </a:p>
      </dgm:t>
    </dgm:pt>
    <dgm:pt modelId="{12AE9C3C-768D-4BF6-88B5-78F2CD6BE6A4}" type="pres">
      <dgm:prSet presAssocID="{DDB6E9DD-958F-4D88-9814-A5F0467C0EC4}" presName="hierChild1" presStyleCnt="0">
        <dgm:presLayoutVars>
          <dgm:orgChart val="1"/>
          <dgm:chPref val="1"/>
          <dgm:dir/>
          <dgm:animOne val="branch"/>
          <dgm:animLvl val="lvl"/>
          <dgm:resizeHandles/>
        </dgm:presLayoutVars>
      </dgm:prSet>
      <dgm:spPr/>
    </dgm:pt>
    <dgm:pt modelId="{01ACF890-EDB1-49AB-AC69-13F059B5D300}" type="pres">
      <dgm:prSet presAssocID="{D3B4C9D9-19F3-42D8-B8E1-AC1D286076A3}" presName="hierRoot1" presStyleCnt="0">
        <dgm:presLayoutVars>
          <dgm:hierBranch val="init"/>
        </dgm:presLayoutVars>
      </dgm:prSet>
      <dgm:spPr/>
    </dgm:pt>
    <dgm:pt modelId="{4C664492-79F4-4E8D-9804-7538F4A8C2D2}" type="pres">
      <dgm:prSet presAssocID="{D3B4C9D9-19F3-42D8-B8E1-AC1D286076A3}" presName="rootComposite1" presStyleCnt="0"/>
      <dgm:spPr/>
    </dgm:pt>
    <dgm:pt modelId="{34231C4B-0E39-4ABE-9467-A7241A0A64F8}" type="pres">
      <dgm:prSet presAssocID="{D3B4C9D9-19F3-42D8-B8E1-AC1D286076A3}" presName="rootText1" presStyleLbl="node0" presStyleIdx="0" presStyleCnt="1" custScaleX="18837" custScaleY="10455" custLinFactNeighborX="3482" custLinFactNeighborY="19961">
        <dgm:presLayoutVars>
          <dgm:chPref val="3"/>
        </dgm:presLayoutVars>
      </dgm:prSet>
      <dgm:spPr/>
    </dgm:pt>
    <dgm:pt modelId="{501F6B91-3100-4A4E-A7B7-132835305B1E}" type="pres">
      <dgm:prSet presAssocID="{D3B4C9D9-19F3-42D8-B8E1-AC1D286076A3}" presName="rootConnector1" presStyleLbl="node1" presStyleIdx="0" presStyleCnt="0"/>
      <dgm:spPr/>
    </dgm:pt>
    <dgm:pt modelId="{77D7BAF3-D339-448B-AC46-EE17851A9ABA}" type="pres">
      <dgm:prSet presAssocID="{D3B4C9D9-19F3-42D8-B8E1-AC1D286076A3}" presName="hierChild2" presStyleCnt="0"/>
      <dgm:spPr/>
    </dgm:pt>
    <dgm:pt modelId="{D7488EA1-6C6E-472C-A8CA-B34957B019F4}" type="pres">
      <dgm:prSet presAssocID="{B5A298A4-1219-4D48-AB2A-4D654CB9D9AB}" presName="Name37" presStyleLbl="parChTrans1D2" presStyleIdx="0" presStyleCnt="2"/>
      <dgm:spPr/>
    </dgm:pt>
    <dgm:pt modelId="{C1730C72-F24E-4B84-B054-4BB9F1DCD39F}" type="pres">
      <dgm:prSet presAssocID="{6F39C5C5-2389-4976-9D87-74CFD568C4D0}" presName="hierRoot2" presStyleCnt="0">
        <dgm:presLayoutVars>
          <dgm:hierBranch val="init"/>
        </dgm:presLayoutVars>
      </dgm:prSet>
      <dgm:spPr/>
    </dgm:pt>
    <dgm:pt modelId="{F2E7FB1F-1E4C-458D-A2B6-AC06BAC2BDC6}" type="pres">
      <dgm:prSet presAssocID="{6F39C5C5-2389-4976-9D87-74CFD568C4D0}" presName="rootComposite" presStyleCnt="0"/>
      <dgm:spPr/>
    </dgm:pt>
    <dgm:pt modelId="{7690AB79-7C50-4C5B-8DE8-4629907C429E}" type="pres">
      <dgm:prSet presAssocID="{6F39C5C5-2389-4976-9D87-74CFD568C4D0}" presName="rootText" presStyleLbl="node2" presStyleIdx="0" presStyleCnt="2" custAng="10800000" custFlipVert="1" custFlipHor="0" custScaleX="18816" custScaleY="17148" custLinFactNeighborX="8501" custLinFactNeighborY="49">
        <dgm:presLayoutVars>
          <dgm:chPref val="3"/>
        </dgm:presLayoutVars>
      </dgm:prSet>
      <dgm:spPr/>
    </dgm:pt>
    <dgm:pt modelId="{CAB75958-4238-42BA-B254-79A48347F1F4}" type="pres">
      <dgm:prSet presAssocID="{6F39C5C5-2389-4976-9D87-74CFD568C4D0}" presName="rootConnector" presStyleLbl="node2" presStyleIdx="0" presStyleCnt="2"/>
      <dgm:spPr/>
    </dgm:pt>
    <dgm:pt modelId="{316262F9-1DF3-413B-8B58-AA702A25E2EC}" type="pres">
      <dgm:prSet presAssocID="{6F39C5C5-2389-4976-9D87-74CFD568C4D0}" presName="hierChild4" presStyleCnt="0"/>
      <dgm:spPr/>
    </dgm:pt>
    <dgm:pt modelId="{41FB15F2-B121-44EE-A1D7-8F93700E3864}" type="pres">
      <dgm:prSet presAssocID="{6F39C5C5-2389-4976-9D87-74CFD568C4D0}" presName="hierChild5" presStyleCnt="0"/>
      <dgm:spPr/>
    </dgm:pt>
    <dgm:pt modelId="{BE0FA2F4-2445-492C-ADDC-C254667EC2A7}" type="pres">
      <dgm:prSet presAssocID="{D6354E22-8A84-4DAA-AE99-5EE77CE72857}" presName="Name37" presStyleLbl="parChTrans1D2" presStyleIdx="1" presStyleCnt="2"/>
      <dgm:spPr/>
    </dgm:pt>
    <dgm:pt modelId="{4276721A-D8C2-4A27-9B7D-E97260008207}" type="pres">
      <dgm:prSet presAssocID="{39F2B6B5-73E6-458C-805C-2CE8D7E902A8}" presName="hierRoot2" presStyleCnt="0">
        <dgm:presLayoutVars>
          <dgm:hierBranch val="init"/>
        </dgm:presLayoutVars>
      </dgm:prSet>
      <dgm:spPr/>
    </dgm:pt>
    <dgm:pt modelId="{3AC210C7-A34F-4251-A902-BBBFC09F8B43}" type="pres">
      <dgm:prSet presAssocID="{39F2B6B5-73E6-458C-805C-2CE8D7E902A8}" presName="rootComposite" presStyleCnt="0"/>
      <dgm:spPr/>
    </dgm:pt>
    <dgm:pt modelId="{B5BDC74D-1873-4FFE-B333-0218C4B8C264}" type="pres">
      <dgm:prSet presAssocID="{39F2B6B5-73E6-458C-805C-2CE8D7E902A8}" presName="rootText" presStyleLbl="node2" presStyleIdx="1" presStyleCnt="2" custAng="10800000" custFlipVert="1" custScaleX="16845" custScaleY="17122" custLinFactNeighborX="-1109" custLinFactNeighborY="-673">
        <dgm:presLayoutVars>
          <dgm:chPref val="3"/>
        </dgm:presLayoutVars>
      </dgm:prSet>
      <dgm:spPr/>
    </dgm:pt>
    <dgm:pt modelId="{A6AC0BE5-D1C0-4E02-B3A8-9340BF4FAFD6}" type="pres">
      <dgm:prSet presAssocID="{39F2B6B5-73E6-458C-805C-2CE8D7E902A8}" presName="rootConnector" presStyleLbl="node2" presStyleIdx="1" presStyleCnt="2"/>
      <dgm:spPr/>
    </dgm:pt>
    <dgm:pt modelId="{D267A473-BD5F-4F2A-86DC-46509BA5309A}" type="pres">
      <dgm:prSet presAssocID="{39F2B6B5-73E6-458C-805C-2CE8D7E902A8}" presName="hierChild4" presStyleCnt="0"/>
      <dgm:spPr/>
    </dgm:pt>
    <dgm:pt modelId="{BD4F9D7E-CE6B-4278-9060-A6AC5A252BB5}" type="pres">
      <dgm:prSet presAssocID="{39F2B6B5-73E6-458C-805C-2CE8D7E902A8}" presName="hierChild5" presStyleCnt="0"/>
      <dgm:spPr/>
    </dgm:pt>
    <dgm:pt modelId="{F15DFB38-F6EE-458C-A81A-FB6C2878C343}" type="pres">
      <dgm:prSet presAssocID="{D3B4C9D9-19F3-42D8-B8E1-AC1D286076A3}" presName="hierChild3" presStyleCnt="0"/>
      <dgm:spPr/>
    </dgm:pt>
  </dgm:ptLst>
  <dgm:cxnLst>
    <dgm:cxn modelId="{F3172102-0B7A-4448-91E1-4E654F78C929}" type="presOf" srcId="{D6354E22-8A84-4DAA-AE99-5EE77CE72857}" destId="{BE0FA2F4-2445-492C-ADDC-C254667EC2A7}" srcOrd="0" destOrd="0" presId="urn:microsoft.com/office/officeart/2005/8/layout/orgChart1"/>
    <dgm:cxn modelId="{88C1F907-0617-4A01-B8D0-237C34AB7D87}" type="presOf" srcId="{DDB6E9DD-958F-4D88-9814-A5F0467C0EC4}" destId="{12AE9C3C-768D-4BF6-88B5-78F2CD6BE6A4}" srcOrd="0" destOrd="0" presId="urn:microsoft.com/office/officeart/2005/8/layout/orgChart1"/>
    <dgm:cxn modelId="{517C512C-DE62-4979-A251-D27ADF7FA2C2}" type="presOf" srcId="{39F2B6B5-73E6-458C-805C-2CE8D7E902A8}" destId="{A6AC0BE5-D1C0-4E02-B3A8-9340BF4FAFD6}" srcOrd="1" destOrd="0" presId="urn:microsoft.com/office/officeart/2005/8/layout/orgChart1"/>
    <dgm:cxn modelId="{B748742E-F00E-48BD-84E5-4600D5B3ECBB}" type="presOf" srcId="{6F39C5C5-2389-4976-9D87-74CFD568C4D0}" destId="{7690AB79-7C50-4C5B-8DE8-4629907C429E}" srcOrd="0" destOrd="0" presId="urn:microsoft.com/office/officeart/2005/8/layout/orgChart1"/>
    <dgm:cxn modelId="{DBCEC938-FDA6-49FA-A123-59E0C2871360}" type="presOf" srcId="{D3B4C9D9-19F3-42D8-B8E1-AC1D286076A3}" destId="{501F6B91-3100-4A4E-A7B7-132835305B1E}" srcOrd="1" destOrd="0" presId="urn:microsoft.com/office/officeart/2005/8/layout/orgChart1"/>
    <dgm:cxn modelId="{80E3A73A-1063-4A67-A60F-443A98CDAE32}" srcId="{D3B4C9D9-19F3-42D8-B8E1-AC1D286076A3}" destId="{6F39C5C5-2389-4976-9D87-74CFD568C4D0}" srcOrd="0" destOrd="0" parTransId="{B5A298A4-1219-4D48-AB2A-4D654CB9D9AB}" sibTransId="{25BD2F36-71F7-4EEF-880A-1837F5669B25}"/>
    <dgm:cxn modelId="{8DFF6751-4755-402D-B53D-0CB6637C6CD1}" type="presOf" srcId="{B5A298A4-1219-4D48-AB2A-4D654CB9D9AB}" destId="{D7488EA1-6C6E-472C-A8CA-B34957B019F4}" srcOrd="0" destOrd="0" presId="urn:microsoft.com/office/officeart/2005/8/layout/orgChart1"/>
    <dgm:cxn modelId="{2EA1CA59-3985-45EB-9F97-FA0F06BF38E4}" type="presOf" srcId="{D3B4C9D9-19F3-42D8-B8E1-AC1D286076A3}" destId="{34231C4B-0E39-4ABE-9467-A7241A0A64F8}" srcOrd="0" destOrd="0" presId="urn:microsoft.com/office/officeart/2005/8/layout/orgChart1"/>
    <dgm:cxn modelId="{B2899080-4703-40AE-9328-792952E2F1F3}" srcId="{D3B4C9D9-19F3-42D8-B8E1-AC1D286076A3}" destId="{39F2B6B5-73E6-458C-805C-2CE8D7E902A8}" srcOrd="1" destOrd="0" parTransId="{D6354E22-8A84-4DAA-AE99-5EE77CE72857}" sibTransId="{046D1C6E-C7CB-412D-BA46-514F6F489D46}"/>
    <dgm:cxn modelId="{D561BE9E-FE75-424A-93AC-2FD3693541AC}" type="presOf" srcId="{6F39C5C5-2389-4976-9D87-74CFD568C4D0}" destId="{CAB75958-4238-42BA-B254-79A48347F1F4}" srcOrd="1" destOrd="0" presId="urn:microsoft.com/office/officeart/2005/8/layout/orgChart1"/>
    <dgm:cxn modelId="{55A433A1-F9D4-43ED-9BED-08C518E9EEF2}" srcId="{DDB6E9DD-958F-4D88-9814-A5F0467C0EC4}" destId="{D3B4C9D9-19F3-42D8-B8E1-AC1D286076A3}" srcOrd="0" destOrd="0" parTransId="{BDFBA511-F86D-45AD-998C-BA7200ACF11E}" sibTransId="{F19D1B79-ED54-495C-8724-0BEC6D2F4E53}"/>
    <dgm:cxn modelId="{D4B950F6-2391-4619-B9C4-A4F4D3E3B105}" type="presOf" srcId="{39F2B6B5-73E6-458C-805C-2CE8D7E902A8}" destId="{B5BDC74D-1873-4FFE-B333-0218C4B8C264}" srcOrd="0" destOrd="0" presId="urn:microsoft.com/office/officeart/2005/8/layout/orgChart1"/>
    <dgm:cxn modelId="{D5480AFA-07CA-4C0F-B58E-70DC15B25D76}" type="presParOf" srcId="{12AE9C3C-768D-4BF6-88B5-78F2CD6BE6A4}" destId="{01ACF890-EDB1-49AB-AC69-13F059B5D300}" srcOrd="0" destOrd="0" presId="urn:microsoft.com/office/officeart/2005/8/layout/orgChart1"/>
    <dgm:cxn modelId="{5110B198-FC38-48E0-AADA-84D0348A4A67}" type="presParOf" srcId="{01ACF890-EDB1-49AB-AC69-13F059B5D300}" destId="{4C664492-79F4-4E8D-9804-7538F4A8C2D2}" srcOrd="0" destOrd="0" presId="urn:microsoft.com/office/officeart/2005/8/layout/orgChart1"/>
    <dgm:cxn modelId="{F1E1498F-5DFF-407F-9C6E-10236EB554FA}" type="presParOf" srcId="{4C664492-79F4-4E8D-9804-7538F4A8C2D2}" destId="{34231C4B-0E39-4ABE-9467-A7241A0A64F8}" srcOrd="0" destOrd="0" presId="urn:microsoft.com/office/officeart/2005/8/layout/orgChart1"/>
    <dgm:cxn modelId="{BF6A9AAE-1942-465D-84AF-000F5EFD7715}" type="presParOf" srcId="{4C664492-79F4-4E8D-9804-7538F4A8C2D2}" destId="{501F6B91-3100-4A4E-A7B7-132835305B1E}" srcOrd="1" destOrd="0" presId="urn:microsoft.com/office/officeart/2005/8/layout/orgChart1"/>
    <dgm:cxn modelId="{08D4E06D-4163-4E45-971C-D93A382FEE3F}" type="presParOf" srcId="{01ACF890-EDB1-49AB-AC69-13F059B5D300}" destId="{77D7BAF3-D339-448B-AC46-EE17851A9ABA}" srcOrd="1" destOrd="0" presId="urn:microsoft.com/office/officeart/2005/8/layout/orgChart1"/>
    <dgm:cxn modelId="{D8440317-309C-4538-8CE3-F04217BFD534}" type="presParOf" srcId="{77D7BAF3-D339-448B-AC46-EE17851A9ABA}" destId="{D7488EA1-6C6E-472C-A8CA-B34957B019F4}" srcOrd="0" destOrd="0" presId="urn:microsoft.com/office/officeart/2005/8/layout/orgChart1"/>
    <dgm:cxn modelId="{0867C3F7-9D8B-4186-BD67-A65B6436E0F8}" type="presParOf" srcId="{77D7BAF3-D339-448B-AC46-EE17851A9ABA}" destId="{C1730C72-F24E-4B84-B054-4BB9F1DCD39F}" srcOrd="1" destOrd="0" presId="urn:microsoft.com/office/officeart/2005/8/layout/orgChart1"/>
    <dgm:cxn modelId="{9C018F83-82F0-42F6-A26F-90886D92C76B}" type="presParOf" srcId="{C1730C72-F24E-4B84-B054-4BB9F1DCD39F}" destId="{F2E7FB1F-1E4C-458D-A2B6-AC06BAC2BDC6}" srcOrd="0" destOrd="0" presId="urn:microsoft.com/office/officeart/2005/8/layout/orgChart1"/>
    <dgm:cxn modelId="{C1F77793-85FE-4B30-BB57-FAA066E5BEAF}" type="presParOf" srcId="{F2E7FB1F-1E4C-458D-A2B6-AC06BAC2BDC6}" destId="{7690AB79-7C50-4C5B-8DE8-4629907C429E}" srcOrd="0" destOrd="0" presId="urn:microsoft.com/office/officeart/2005/8/layout/orgChart1"/>
    <dgm:cxn modelId="{C8513C99-31A6-40F3-8529-76824445F49C}" type="presParOf" srcId="{F2E7FB1F-1E4C-458D-A2B6-AC06BAC2BDC6}" destId="{CAB75958-4238-42BA-B254-79A48347F1F4}" srcOrd="1" destOrd="0" presId="urn:microsoft.com/office/officeart/2005/8/layout/orgChart1"/>
    <dgm:cxn modelId="{9C6FFCF9-AF90-480C-9DCC-488F6DAAFA50}" type="presParOf" srcId="{C1730C72-F24E-4B84-B054-4BB9F1DCD39F}" destId="{316262F9-1DF3-413B-8B58-AA702A25E2EC}" srcOrd="1" destOrd="0" presId="urn:microsoft.com/office/officeart/2005/8/layout/orgChart1"/>
    <dgm:cxn modelId="{DC484F79-F7C7-4AB7-866F-FF2FFC934A4C}" type="presParOf" srcId="{C1730C72-F24E-4B84-B054-4BB9F1DCD39F}" destId="{41FB15F2-B121-44EE-A1D7-8F93700E3864}" srcOrd="2" destOrd="0" presId="urn:microsoft.com/office/officeart/2005/8/layout/orgChart1"/>
    <dgm:cxn modelId="{99186BA0-9B85-4E1C-8AB3-3EA367C370B6}" type="presParOf" srcId="{77D7BAF3-D339-448B-AC46-EE17851A9ABA}" destId="{BE0FA2F4-2445-492C-ADDC-C254667EC2A7}" srcOrd="2" destOrd="0" presId="urn:microsoft.com/office/officeart/2005/8/layout/orgChart1"/>
    <dgm:cxn modelId="{C90F0537-B7AF-455E-8901-2EE58C7104B5}" type="presParOf" srcId="{77D7BAF3-D339-448B-AC46-EE17851A9ABA}" destId="{4276721A-D8C2-4A27-9B7D-E97260008207}" srcOrd="3" destOrd="0" presId="urn:microsoft.com/office/officeart/2005/8/layout/orgChart1"/>
    <dgm:cxn modelId="{8AB45A35-859F-4B13-ACE1-23C918D4B88D}" type="presParOf" srcId="{4276721A-D8C2-4A27-9B7D-E97260008207}" destId="{3AC210C7-A34F-4251-A902-BBBFC09F8B43}" srcOrd="0" destOrd="0" presId="urn:microsoft.com/office/officeart/2005/8/layout/orgChart1"/>
    <dgm:cxn modelId="{88BEDF4A-445E-4949-895D-DE15D2FD15AC}" type="presParOf" srcId="{3AC210C7-A34F-4251-A902-BBBFC09F8B43}" destId="{B5BDC74D-1873-4FFE-B333-0218C4B8C264}" srcOrd="0" destOrd="0" presId="urn:microsoft.com/office/officeart/2005/8/layout/orgChart1"/>
    <dgm:cxn modelId="{ACE6F61D-99CA-46EA-95DA-271CF0239BDD}" type="presParOf" srcId="{3AC210C7-A34F-4251-A902-BBBFC09F8B43}" destId="{A6AC0BE5-D1C0-4E02-B3A8-9340BF4FAFD6}" srcOrd="1" destOrd="0" presId="urn:microsoft.com/office/officeart/2005/8/layout/orgChart1"/>
    <dgm:cxn modelId="{D6CFF9F0-5BAD-49D8-919A-17F4F84F6E14}" type="presParOf" srcId="{4276721A-D8C2-4A27-9B7D-E97260008207}" destId="{D267A473-BD5F-4F2A-86DC-46509BA5309A}" srcOrd="1" destOrd="0" presId="urn:microsoft.com/office/officeart/2005/8/layout/orgChart1"/>
    <dgm:cxn modelId="{00CE27C2-97F2-4899-A3F6-E248405344F2}" type="presParOf" srcId="{4276721A-D8C2-4A27-9B7D-E97260008207}" destId="{BD4F9D7E-CE6B-4278-9060-A6AC5A252BB5}" srcOrd="2" destOrd="0" presId="urn:microsoft.com/office/officeart/2005/8/layout/orgChart1"/>
    <dgm:cxn modelId="{4562AD70-F6B7-4D8C-8605-E8E556F1E6DE}" type="presParOf" srcId="{01ACF890-EDB1-49AB-AC69-13F059B5D300}" destId="{F15DFB38-F6EE-458C-A81A-FB6C2878C34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FA2F4-2445-492C-ADDC-C254667EC2A7}">
      <dsp:nvSpPr>
        <dsp:cNvPr id="0" name=""/>
        <dsp:cNvSpPr/>
      </dsp:nvSpPr>
      <dsp:spPr>
        <a:xfrm>
          <a:off x="4744422" y="1944811"/>
          <a:ext cx="1958193" cy="1365762"/>
        </a:xfrm>
        <a:custGeom>
          <a:avLst/>
          <a:gdLst/>
          <a:ahLst/>
          <a:cxnLst/>
          <a:rect l="0" t="0" r="0" b="0"/>
          <a:pathLst>
            <a:path>
              <a:moveTo>
                <a:pt x="0" y="0"/>
              </a:moveTo>
              <a:lnTo>
                <a:pt x="0" y="23395"/>
              </a:lnTo>
              <a:lnTo>
                <a:pt x="1958193" y="23395"/>
              </a:lnTo>
              <a:lnTo>
                <a:pt x="1958193" y="136576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7488EA1-6C6E-472C-A8CA-B34957B019F4}">
      <dsp:nvSpPr>
        <dsp:cNvPr id="0" name=""/>
        <dsp:cNvSpPr/>
      </dsp:nvSpPr>
      <dsp:spPr>
        <a:xfrm>
          <a:off x="2966937" y="1944811"/>
          <a:ext cx="1777485" cy="1409335"/>
        </a:xfrm>
        <a:custGeom>
          <a:avLst/>
          <a:gdLst/>
          <a:ahLst/>
          <a:cxnLst/>
          <a:rect l="0" t="0" r="0" b="0"/>
          <a:pathLst>
            <a:path>
              <a:moveTo>
                <a:pt x="1777485" y="0"/>
              </a:moveTo>
              <a:lnTo>
                <a:pt x="1777485" y="66968"/>
              </a:lnTo>
              <a:lnTo>
                <a:pt x="0" y="66968"/>
              </a:lnTo>
              <a:lnTo>
                <a:pt x="0" y="1409335"/>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4231C4B-0E39-4ABE-9467-A7241A0A64F8}">
      <dsp:nvSpPr>
        <dsp:cNvPr id="0" name=""/>
        <dsp:cNvSpPr/>
      </dsp:nvSpPr>
      <dsp:spPr>
        <a:xfrm>
          <a:off x="3540319" y="1276504"/>
          <a:ext cx="2408205" cy="668306"/>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 VISUALIZATION</a:t>
          </a:r>
          <a:endParaRPr lang="en-IN" sz="2400" kern="1200" dirty="0"/>
        </a:p>
      </dsp:txBody>
      <dsp:txXfrm>
        <a:off x="3540319" y="1276504"/>
        <a:ext cx="2408205" cy="668306"/>
      </dsp:txXfrm>
    </dsp:sp>
    <dsp:sp modelId="{7690AB79-7C50-4C5B-8DE8-4629907C429E}">
      <dsp:nvSpPr>
        <dsp:cNvPr id="0" name=""/>
        <dsp:cNvSpPr/>
      </dsp:nvSpPr>
      <dsp:spPr>
        <a:xfrm rot="10800000" flipV="1">
          <a:off x="1764176" y="3354146"/>
          <a:ext cx="2405521" cy="1096138"/>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Plot training &amp; validation loss values</a:t>
          </a:r>
          <a:endParaRPr lang="en-IN" sz="2400" kern="1200" dirty="0"/>
        </a:p>
      </dsp:txBody>
      <dsp:txXfrm rot="-10800000">
        <a:off x="1764176" y="3354146"/>
        <a:ext cx="2405521" cy="1096138"/>
      </dsp:txXfrm>
    </dsp:sp>
    <dsp:sp modelId="{B5BDC74D-1873-4FFE-B333-0218C4B8C264}">
      <dsp:nvSpPr>
        <dsp:cNvPr id="0" name=""/>
        <dsp:cNvSpPr/>
      </dsp:nvSpPr>
      <dsp:spPr>
        <a:xfrm rot="10800000" flipV="1">
          <a:off x="5625845" y="3310573"/>
          <a:ext cx="2153539" cy="1094476"/>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Plot predicted V/S true sales values</a:t>
          </a:r>
          <a:endParaRPr lang="en-IN" sz="2400" kern="1200" dirty="0"/>
        </a:p>
      </dsp:txBody>
      <dsp:txXfrm rot="-10800000">
        <a:off x="5625845" y="3310573"/>
        <a:ext cx="2153539" cy="10944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941510" y="2062753"/>
            <a:ext cx="878916" cy="1017332"/>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796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3482"/>
            <a:ext cx="865613" cy="818092"/>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438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3712"/>
            <a:ext cx="865613" cy="818092"/>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33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2444"/>
            <a:ext cx="865613" cy="818092"/>
          </a:xfrm>
        </p:spPr>
        <p:txBody>
          <a:bodyPr/>
          <a:lstStyle/>
          <a:p>
            <a:fld id="{B6F15528-21DE-4FAA-801E-634DDDAF4B2B}" type="slidenum">
              <a:rPr lang="en-IN" smtClean="0"/>
              <a:t>‹#›</a:t>
            </a:fld>
            <a:endParaRPr lang="en-I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379694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2444"/>
            <a:ext cx="865613" cy="818092"/>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109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614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196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324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a:xfrm>
            <a:off x="510241" y="4452141"/>
            <a:ext cx="4595104" cy="273844"/>
          </a:xfrm>
        </p:spPr>
        <p:txBody>
          <a:bodyPr/>
          <a:lstStyle/>
          <a:p>
            <a:endParaRPr lang="en-IN"/>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30382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1981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0841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047092" y="2152422"/>
            <a:ext cx="865613" cy="818092"/>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948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062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9920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5136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382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351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992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1D8BD707-D9CF-40AE-B4C6-C98DA3205C09}" type="datetimeFigureOut">
              <a:rPr lang="en-US" smtClean="0"/>
              <a:t>2/28/2023</a:t>
            </a:fld>
            <a:endParaRPr lang="en-US"/>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4920541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aticon.com/" TargetMode="External"/><Relationship Id="rId7" Type="http://schemas.openxmlformats.org/officeDocument/2006/relationships/image" Target="../media/image29.png"/><Relationship Id="rId2" Type="http://schemas.openxmlformats.org/officeDocument/2006/relationships/hyperlink" Target="https://slidesgo.com/"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stories.com/" TargetMode="External"/><Relationship Id="rId4" Type="http://schemas.openxmlformats.org/officeDocument/2006/relationships/hyperlink" Target="https://www.freepik.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8.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python-pandas-datafram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a:endParaRPr/>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a:endParaRPr/>
          </a:p>
        </p:txBody>
      </p:sp>
      <p:sp>
        <p:nvSpPr>
          <p:cNvPr id="9" name="Title 8">
            <a:extLst>
              <a:ext uri="{FF2B5EF4-FFF2-40B4-BE49-F238E27FC236}">
                <a16:creationId xmlns:a16="http://schemas.microsoft.com/office/drawing/2014/main" id="{CB750B80-4560-22D2-1B9A-30A04134538C}"/>
              </a:ext>
            </a:extLst>
          </p:cNvPr>
          <p:cNvSpPr>
            <a:spLocks noGrp="1"/>
          </p:cNvSpPr>
          <p:nvPr>
            <p:ph type="title"/>
          </p:nvPr>
        </p:nvSpPr>
        <p:spPr>
          <a:xfrm>
            <a:off x="457200" y="1200150"/>
            <a:ext cx="3978275" cy="2588079"/>
          </a:xfrm>
        </p:spPr>
        <p:txBody>
          <a:bodyPr>
            <a:normAutofit/>
          </a:bodyPr>
          <a:lstStyle/>
          <a:p>
            <a:r>
              <a:rPr lang="en-IN" sz="3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 MART SALES PREDICTION</a:t>
            </a:r>
          </a:p>
        </p:txBody>
      </p:sp>
      <p:pic>
        <p:nvPicPr>
          <p:cNvPr id="10" name="Content Placeholder 9">
            <a:extLst>
              <a:ext uri="{FF2B5EF4-FFF2-40B4-BE49-F238E27FC236}">
                <a16:creationId xmlns:a16="http://schemas.microsoft.com/office/drawing/2014/main" id="{34554247-3A1B-E010-DB0E-D4F9725571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5800" y="1122589"/>
            <a:ext cx="3978275" cy="27432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1713-39BB-417B-A717-93F9AD785423}"/>
              </a:ext>
            </a:extLst>
          </p:cNvPr>
          <p:cNvSpPr>
            <a:spLocks noGrp="1"/>
          </p:cNvSpPr>
          <p:nvPr>
            <p:ph type="title"/>
          </p:nvPr>
        </p:nvSpPr>
        <p:spPr>
          <a:xfrm>
            <a:off x="510241" y="438151"/>
            <a:ext cx="7210396" cy="838200"/>
          </a:xfrm>
        </p:spPr>
        <p:txBody>
          <a:bodyPr>
            <a:normAutofit/>
          </a:bodyPr>
          <a:lstStyle/>
          <a:p>
            <a:r>
              <a:rPr lang="en-US" b="1" u="sng" dirty="0"/>
              <a:t>CREATING MODEL USONG TENSOR FLOW AND FINDING VALIDATION LOSS</a:t>
            </a:r>
            <a:endParaRPr lang="en-IN" b="1" u="sng" dirty="0"/>
          </a:p>
        </p:txBody>
      </p:sp>
      <p:sp>
        <p:nvSpPr>
          <p:cNvPr id="3" name="Content Placeholder 2">
            <a:extLst>
              <a:ext uri="{FF2B5EF4-FFF2-40B4-BE49-F238E27FC236}">
                <a16:creationId xmlns:a16="http://schemas.microsoft.com/office/drawing/2014/main" id="{5F5E15BB-D067-4D05-B6F4-BBABE700ACA0}"/>
              </a:ext>
            </a:extLst>
          </p:cNvPr>
          <p:cNvSpPr>
            <a:spLocks noGrp="1"/>
          </p:cNvSpPr>
          <p:nvPr>
            <p:ph idx="1"/>
          </p:nvPr>
        </p:nvSpPr>
        <p:spPr>
          <a:xfrm>
            <a:off x="304799" y="1504949"/>
            <a:ext cx="8832057" cy="2133601"/>
          </a:xfrm>
        </p:spPr>
        <p:txBody>
          <a:bodyPr/>
          <a:lstStyle/>
          <a:p>
            <a:pPr marL="0" indent="0">
              <a:buNone/>
            </a:pPr>
            <a:r>
              <a:rPr lang="en-US" sz="1050" dirty="0">
                <a:effectLst>
                  <a:outerShdw blurRad="38100" dist="38100" dir="2700000" algn="tl">
                    <a:srgbClr val="000000">
                      <a:alpha val="43137"/>
                    </a:srgbClr>
                  </a:outerShdw>
                </a:effectLst>
              </a:rPr>
              <a:t>Here we Splited the data into input and output variables and then Splited the data into </a:t>
            </a:r>
            <a:r>
              <a:rPr lang="en-US" sz="1050" b="1" i="1" u="sng" dirty="0">
                <a:effectLst>
                  <a:outerShdw blurRad="38100" dist="38100" dir="2700000" algn="tl">
                    <a:srgbClr val="000000">
                      <a:alpha val="43137"/>
                    </a:srgbClr>
                  </a:outerShdw>
                </a:effectLst>
              </a:rPr>
              <a:t>training</a:t>
            </a:r>
            <a:r>
              <a:rPr lang="en-US" sz="1050" dirty="0">
                <a:effectLst>
                  <a:outerShdw blurRad="38100" dist="38100" dir="2700000" algn="tl">
                    <a:srgbClr val="000000">
                      <a:alpha val="43137"/>
                    </a:srgbClr>
                  </a:outerShdw>
                </a:effectLst>
              </a:rPr>
              <a:t> and </a:t>
            </a:r>
            <a:r>
              <a:rPr lang="en-US" sz="1050" b="1" i="1" u="sng" dirty="0">
                <a:effectLst>
                  <a:outerShdw blurRad="38100" dist="38100" dir="2700000" algn="tl">
                    <a:srgbClr val="000000">
                      <a:alpha val="43137"/>
                    </a:srgbClr>
                  </a:outerShdw>
                </a:effectLst>
              </a:rPr>
              <a:t>testing</a:t>
            </a:r>
            <a:r>
              <a:rPr lang="en-US" sz="1050" dirty="0">
                <a:effectLst>
                  <a:outerShdw blurRad="38100" dist="38100" dir="2700000" algn="tl">
                    <a:srgbClr val="000000">
                      <a:alpha val="43137"/>
                    </a:srgbClr>
                  </a:outerShdw>
                </a:effectLst>
              </a:rPr>
              <a:t> sets then we </a:t>
            </a:r>
            <a:r>
              <a:rPr lang="en-IN" sz="1050" dirty="0">
                <a:effectLst>
                  <a:outerShdw blurRad="38100" dist="38100" dir="2700000" algn="tl">
                    <a:srgbClr val="000000">
                      <a:alpha val="43137"/>
                    </a:srgbClr>
                  </a:outerShdw>
                </a:effectLst>
              </a:rPr>
              <a:t>defined the </a:t>
            </a:r>
            <a:r>
              <a:rPr lang="en-IN" sz="1050" b="1" i="1" u="sng" dirty="0">
                <a:effectLst>
                  <a:outerShdw blurRad="38100" dist="38100" dir="2700000" algn="tl">
                    <a:srgbClr val="000000">
                      <a:alpha val="43137"/>
                    </a:srgbClr>
                  </a:outerShdw>
                </a:effectLst>
              </a:rPr>
              <a:t>model architecture </a:t>
            </a:r>
            <a:r>
              <a:rPr lang="en-IN" sz="1050" dirty="0">
                <a:effectLst>
                  <a:outerShdw blurRad="38100" dist="38100" dir="2700000" algn="tl">
                    <a:srgbClr val="000000">
                      <a:alpha val="43137"/>
                    </a:srgbClr>
                  </a:outerShdw>
                </a:effectLst>
              </a:rPr>
              <a:t>using </a:t>
            </a:r>
            <a:r>
              <a:rPr lang="en-IN" sz="1050" b="1" u="sng" dirty="0">
                <a:effectLst>
                  <a:outerShdw blurRad="38100" dist="38100" dir="2700000" algn="tl">
                    <a:srgbClr val="000000">
                      <a:alpha val="43137"/>
                    </a:srgbClr>
                  </a:outerShdw>
                </a:effectLst>
              </a:rPr>
              <a:t>Tensor flow</a:t>
            </a:r>
            <a:r>
              <a:rPr lang="en-IN" sz="1050" dirty="0">
                <a:effectLst>
                  <a:outerShdw blurRad="38100" dist="38100" dir="2700000" algn="tl">
                    <a:srgbClr val="000000">
                      <a:alpha val="43137"/>
                    </a:srgbClr>
                  </a:outerShdw>
                </a:effectLst>
              </a:rPr>
              <a:t>. We then </a:t>
            </a:r>
            <a:r>
              <a:rPr lang="en-US" sz="1050" b="1" i="1" u="sng" dirty="0">
                <a:effectLst>
                  <a:outerShdw blurRad="38100" dist="38100" dir="2700000" algn="tl">
                    <a:srgbClr val="000000">
                      <a:alpha val="43137"/>
                    </a:srgbClr>
                  </a:outerShdw>
                </a:effectLst>
              </a:rPr>
              <a:t>Compiled the model </a:t>
            </a:r>
            <a:r>
              <a:rPr lang="en-US" sz="1050" dirty="0">
                <a:effectLst>
                  <a:outerShdw blurRad="38100" dist="38100" dir="2700000" algn="tl">
                    <a:srgbClr val="000000">
                      <a:alpha val="43137"/>
                    </a:srgbClr>
                  </a:outerShdw>
                </a:effectLst>
              </a:rPr>
              <a:t>with an appropriate loss function and optimizer then we </a:t>
            </a:r>
            <a:r>
              <a:rPr lang="en-US" sz="1050" b="1" i="1" u="sng" dirty="0">
                <a:effectLst>
                  <a:outerShdw blurRad="38100" dist="38100" dir="2700000" algn="tl">
                    <a:srgbClr val="000000">
                      <a:alpha val="43137"/>
                    </a:srgbClr>
                  </a:outerShdw>
                </a:effectLst>
              </a:rPr>
              <a:t>Trained the model </a:t>
            </a:r>
            <a:r>
              <a:rPr lang="en-US" sz="1050" dirty="0">
                <a:effectLst>
                  <a:outerShdw blurRad="38100" dist="38100" dir="2700000" algn="tl">
                    <a:srgbClr val="000000">
                      <a:alpha val="43137"/>
                    </a:srgbClr>
                  </a:outerShdw>
                </a:effectLst>
              </a:rPr>
              <a:t>on the training data and evaluate it on the validation data to get the </a:t>
            </a:r>
            <a:r>
              <a:rPr lang="en-US" sz="1050" b="1" i="1" dirty="0">
                <a:effectLst>
                  <a:outerShdw blurRad="38100" dist="38100" dir="2700000" algn="tl">
                    <a:srgbClr val="000000">
                      <a:alpha val="43137"/>
                    </a:srgbClr>
                  </a:outerShdw>
                </a:effectLst>
              </a:rPr>
              <a:t>validation loss</a:t>
            </a:r>
            <a:r>
              <a:rPr lang="en-US" sz="1200" dirty="0">
                <a:effectLst>
                  <a:outerShdw blurRad="38100" dist="38100" dir="2700000" algn="tl">
                    <a:srgbClr val="000000">
                      <a:alpha val="43137"/>
                    </a:srgbClr>
                  </a:outerShdw>
                </a:effectLst>
              </a:rPr>
              <a:t>.</a:t>
            </a:r>
          </a:p>
          <a:p>
            <a:pPr marL="0" indent="0">
              <a:buNone/>
            </a:pPr>
            <a:endParaRPr lang="en-US" dirty="0"/>
          </a:p>
          <a:p>
            <a:pPr marL="0" indent="0">
              <a:buNone/>
            </a:pPr>
            <a:endParaRPr lang="en-IN" dirty="0"/>
          </a:p>
          <a:p>
            <a:pPr marL="0" indent="0">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38CAFB27-1906-4302-8DF9-DF19689E12FA}"/>
              </a:ext>
            </a:extLst>
          </p:cNvPr>
          <p:cNvPicPr>
            <a:picLocks noChangeAspect="1"/>
          </p:cNvPicPr>
          <p:nvPr/>
        </p:nvPicPr>
        <p:blipFill>
          <a:blip r:embed="rId2"/>
          <a:stretch>
            <a:fillRect/>
          </a:stretch>
        </p:blipFill>
        <p:spPr>
          <a:xfrm>
            <a:off x="510240" y="2038350"/>
            <a:ext cx="4366559" cy="3048000"/>
          </a:xfrm>
          <a:prstGeom prst="rect">
            <a:avLst/>
          </a:prstGeom>
        </p:spPr>
      </p:pic>
      <p:pic>
        <p:nvPicPr>
          <p:cNvPr id="5" name="Picture 4">
            <a:extLst>
              <a:ext uri="{FF2B5EF4-FFF2-40B4-BE49-F238E27FC236}">
                <a16:creationId xmlns:a16="http://schemas.microsoft.com/office/drawing/2014/main" id="{917B946A-56FC-407F-9B4C-F6CF3BCE604B}"/>
              </a:ext>
            </a:extLst>
          </p:cNvPr>
          <p:cNvPicPr>
            <a:picLocks noChangeAspect="1"/>
          </p:cNvPicPr>
          <p:nvPr/>
        </p:nvPicPr>
        <p:blipFill>
          <a:blip r:embed="rId3"/>
          <a:stretch>
            <a:fillRect/>
          </a:stretch>
        </p:blipFill>
        <p:spPr>
          <a:xfrm>
            <a:off x="5181601" y="2038350"/>
            <a:ext cx="3657600" cy="3048000"/>
          </a:xfrm>
          <a:prstGeom prst="rect">
            <a:avLst/>
          </a:prstGeom>
        </p:spPr>
      </p:pic>
    </p:spTree>
    <p:extLst>
      <p:ext uri="{BB962C8B-B14F-4D97-AF65-F5344CB8AC3E}">
        <p14:creationId xmlns:p14="http://schemas.microsoft.com/office/powerpoint/2010/main" val="355049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952DE-C928-A74D-13ED-5796AC27703E}"/>
              </a:ext>
            </a:extLst>
          </p:cNvPr>
          <p:cNvSpPr txBox="1"/>
          <p:nvPr/>
        </p:nvSpPr>
        <p:spPr>
          <a:xfrm>
            <a:off x="1676400" y="390796"/>
            <a:ext cx="4519929"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p>
        </p:txBody>
      </p:sp>
      <p:sp>
        <p:nvSpPr>
          <p:cNvPr id="7" name="TextBox 6">
            <a:extLst>
              <a:ext uri="{FF2B5EF4-FFF2-40B4-BE49-F238E27FC236}">
                <a16:creationId xmlns:a16="http://schemas.microsoft.com/office/drawing/2014/main" id="{835043FE-71A5-3CAD-75C8-A0D9E87451D5}"/>
              </a:ext>
            </a:extLst>
          </p:cNvPr>
          <p:cNvSpPr txBox="1"/>
          <p:nvPr/>
        </p:nvSpPr>
        <p:spPr>
          <a:xfrm>
            <a:off x="914400" y="996573"/>
            <a:ext cx="7620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visualization is a graphical representation of quantitative information and data by using visual elements like graphs, charts, and maps.</a:t>
            </a:r>
            <a:endParaRPr lang="en-IN" sz="1400" dirty="0">
              <a:latin typeface="Arial" panose="020B0604020202020204" pitchFamily="34" charset="0"/>
              <a:cs typeface="Arial" panose="020B0604020202020204" pitchFamily="34" charset="0"/>
            </a:endParaRPr>
          </a:p>
        </p:txBody>
      </p:sp>
      <p:graphicFrame>
        <p:nvGraphicFramePr>
          <p:cNvPr id="8" name="Diagram 7">
            <a:extLst>
              <a:ext uri="{FF2B5EF4-FFF2-40B4-BE49-F238E27FC236}">
                <a16:creationId xmlns:a16="http://schemas.microsoft.com/office/drawing/2014/main" id="{4E44C390-40C1-4FD0-A676-01FD58AD5E7F}"/>
              </a:ext>
            </a:extLst>
          </p:cNvPr>
          <p:cNvGraphicFramePr/>
          <p:nvPr>
            <p:extLst>
              <p:ext uri="{D42A27DB-BD31-4B8C-83A1-F6EECF244321}">
                <p14:modId xmlns:p14="http://schemas.microsoft.com/office/powerpoint/2010/main" val="3393258074"/>
              </p:ext>
            </p:extLst>
          </p:nvPr>
        </p:nvGraphicFramePr>
        <p:xfrm>
          <a:off x="0" y="302419"/>
          <a:ext cx="8598536" cy="4450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179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7012-B286-4814-BF88-9FA05993919D}"/>
              </a:ext>
            </a:extLst>
          </p:cNvPr>
          <p:cNvSpPr>
            <a:spLocks noGrp="1"/>
          </p:cNvSpPr>
          <p:nvPr>
            <p:ph type="title"/>
          </p:nvPr>
        </p:nvSpPr>
        <p:spPr/>
        <p:txBody>
          <a:bodyPr>
            <a:normAutofit fontScale="90000"/>
          </a:bodyPr>
          <a:lstStyle/>
          <a:p>
            <a:r>
              <a:rPr lang="en-US" sz="3600" b="1" dirty="0">
                <a:solidFill>
                  <a:schemeClr val="accent1">
                    <a:lumMod val="75000"/>
                  </a:schemeClr>
                </a:solidFill>
              </a:rPr>
              <a:t>   </a:t>
            </a:r>
            <a:r>
              <a:rPr lang="en-US" sz="3600" b="1" u="sng" dirty="0"/>
              <a:t>PLOT TRAINING &amp; VALIDATION LOSS VALUES</a:t>
            </a:r>
            <a:endParaRPr lang="en-IN" sz="3600" b="1" u="sng" dirty="0"/>
          </a:p>
        </p:txBody>
      </p:sp>
      <p:sp>
        <p:nvSpPr>
          <p:cNvPr id="6" name="Content Placeholder 5">
            <a:extLst>
              <a:ext uri="{FF2B5EF4-FFF2-40B4-BE49-F238E27FC236}">
                <a16:creationId xmlns:a16="http://schemas.microsoft.com/office/drawing/2014/main" id="{B9BCD5C1-B0F9-412A-8261-AAE363C828FA}"/>
              </a:ext>
            </a:extLst>
          </p:cNvPr>
          <p:cNvSpPr>
            <a:spLocks noGrp="1"/>
          </p:cNvSpPr>
          <p:nvPr>
            <p:ph idx="1"/>
          </p:nvPr>
        </p:nvSpPr>
        <p:spPr>
          <a:xfrm>
            <a:off x="510241" y="1513737"/>
            <a:ext cx="7210396" cy="2699487"/>
          </a:xfrm>
        </p:spPr>
        <p:txBody>
          <a:bodyPr>
            <a:normAutofit/>
          </a:bodyPr>
          <a:lstStyle/>
          <a:p>
            <a:pPr marL="0" indent="0">
              <a:buNone/>
            </a:pPr>
            <a:r>
              <a:rPr lang="en-US" sz="1400" dirty="0">
                <a:effectLst>
                  <a:outerShdw blurRad="38100" dist="38100" dir="2700000" algn="tl">
                    <a:srgbClr val="000000">
                      <a:alpha val="43137"/>
                    </a:srgbClr>
                  </a:outerShdw>
                </a:effectLst>
              </a:rPr>
              <a:t>The training and validation loss values provide important information because they give us a better insight into how the learning performance changes over the number of epochs and help us diagnose any problems with learning that can lead to an underfit or an overfit model.</a:t>
            </a:r>
          </a:p>
          <a:p>
            <a:pPr marL="0" indent="0">
              <a:buNone/>
            </a:pPr>
            <a:endParaRPr lang="en-IN" sz="1400"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25EA75D0-EB3E-4B02-8B0F-E56118099960}"/>
              </a:ext>
            </a:extLst>
          </p:cNvPr>
          <p:cNvPicPr>
            <a:picLocks noChangeAspect="1"/>
          </p:cNvPicPr>
          <p:nvPr/>
        </p:nvPicPr>
        <p:blipFill rotWithShape="1">
          <a:blip r:embed="rId2"/>
          <a:srcRect r="50289"/>
          <a:stretch/>
        </p:blipFill>
        <p:spPr>
          <a:xfrm>
            <a:off x="685800" y="2571750"/>
            <a:ext cx="3379862" cy="2407997"/>
          </a:xfrm>
          <a:prstGeom prst="rect">
            <a:avLst/>
          </a:prstGeom>
        </p:spPr>
      </p:pic>
      <p:sp>
        <p:nvSpPr>
          <p:cNvPr id="8" name="AutoShape 2" descr="blob:https://web.whatsapp.com/673de86b-5736-4d0b-9f2d-9e3b9ce63acf">
            <a:extLst>
              <a:ext uri="{FF2B5EF4-FFF2-40B4-BE49-F238E27FC236}">
                <a16:creationId xmlns:a16="http://schemas.microsoft.com/office/drawing/2014/main" id="{4F2E6BA1-2AD4-4C0F-A92F-3F405120411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blob:https://web.whatsapp.com/673de86b-5736-4d0b-9f2d-9e3b9ce63acf">
            <a:extLst>
              <a:ext uri="{FF2B5EF4-FFF2-40B4-BE49-F238E27FC236}">
                <a16:creationId xmlns:a16="http://schemas.microsoft.com/office/drawing/2014/main" id="{DE1E7DEF-AA55-4F19-8E0A-AC5BC052EFAA}"/>
              </a:ext>
            </a:extLst>
          </p:cNvPr>
          <p:cNvSpPr>
            <a:spLocks noChangeAspect="1" noChangeArrowheads="1"/>
          </p:cNvSpPr>
          <p:nvPr/>
        </p:nvSpPr>
        <p:spPr bwMode="auto">
          <a:xfrm>
            <a:off x="4572000" y="2571750"/>
            <a:ext cx="32004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blob:https://web.whatsapp.com/673de86b-5736-4d0b-9f2d-9e3b9ce63acf">
            <a:extLst>
              <a:ext uri="{FF2B5EF4-FFF2-40B4-BE49-F238E27FC236}">
                <a16:creationId xmlns:a16="http://schemas.microsoft.com/office/drawing/2014/main" id="{CC716C1E-E319-4A1F-BE6F-5E577A54958E}"/>
              </a:ext>
            </a:extLst>
          </p:cNvPr>
          <p:cNvSpPr>
            <a:spLocks noChangeAspect="1" noChangeArrowheads="1"/>
          </p:cNvSpPr>
          <p:nvPr/>
        </p:nvSpPr>
        <p:spPr bwMode="auto">
          <a:xfrm>
            <a:off x="4572000" y="2571750"/>
            <a:ext cx="2743200" cy="2362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D28A2B6A-72F1-40ED-AFA2-6FCCA4F83236}"/>
              </a:ext>
            </a:extLst>
          </p:cNvPr>
          <p:cNvPicPr>
            <a:picLocks noChangeAspect="1"/>
          </p:cNvPicPr>
          <p:nvPr/>
        </p:nvPicPr>
        <p:blipFill>
          <a:blip r:embed="rId3"/>
          <a:stretch>
            <a:fillRect/>
          </a:stretch>
        </p:blipFill>
        <p:spPr>
          <a:xfrm>
            <a:off x="4876800" y="2571750"/>
            <a:ext cx="3657600" cy="2407997"/>
          </a:xfrm>
          <a:prstGeom prst="rect">
            <a:avLst/>
          </a:prstGeom>
        </p:spPr>
      </p:pic>
    </p:spTree>
    <p:extLst>
      <p:ext uri="{BB962C8B-B14F-4D97-AF65-F5344CB8AC3E}">
        <p14:creationId xmlns:p14="http://schemas.microsoft.com/office/powerpoint/2010/main" val="362657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90A-2270-4E62-9080-719AE3771E51}"/>
              </a:ext>
            </a:extLst>
          </p:cNvPr>
          <p:cNvSpPr>
            <a:spLocks noGrp="1"/>
          </p:cNvSpPr>
          <p:nvPr>
            <p:ph type="title"/>
          </p:nvPr>
        </p:nvSpPr>
        <p:spPr/>
        <p:txBody>
          <a:bodyPr>
            <a:normAutofit/>
          </a:bodyPr>
          <a:lstStyle/>
          <a:p>
            <a:r>
              <a:rPr lang="en-US" b="1" u="sng" dirty="0"/>
              <a:t>PLOT PREDICTED V/S TRUE SALES VALUES</a:t>
            </a:r>
            <a:endParaRPr lang="en-IN" b="1" u="sng" dirty="0"/>
          </a:p>
        </p:txBody>
      </p:sp>
      <p:sp>
        <p:nvSpPr>
          <p:cNvPr id="3" name="Content Placeholder 2">
            <a:extLst>
              <a:ext uri="{FF2B5EF4-FFF2-40B4-BE49-F238E27FC236}">
                <a16:creationId xmlns:a16="http://schemas.microsoft.com/office/drawing/2014/main" id="{8FF88414-1660-4D8B-B53E-9A2AD2FCF30F}"/>
              </a:ext>
            </a:extLst>
          </p:cNvPr>
          <p:cNvSpPr>
            <a:spLocks noGrp="1"/>
          </p:cNvSpPr>
          <p:nvPr>
            <p:ph idx="1"/>
          </p:nvPr>
        </p:nvSpPr>
        <p:spPr/>
        <p:txBody>
          <a:bodyPr/>
          <a:lstStyle/>
          <a:p>
            <a:pPr marL="0" indent="0">
              <a:buNone/>
            </a:pPr>
            <a:r>
              <a:rPr lang="en-US" sz="1400" dirty="0">
                <a:effectLst>
                  <a:outerShdw blurRad="38100" dist="38100" dir="2700000" algn="tl">
                    <a:srgbClr val="000000">
                      <a:alpha val="43137"/>
                    </a:srgbClr>
                  </a:outerShdw>
                </a:effectLst>
              </a:rPr>
              <a:t>This will create a scatter plot showing the predicted sales values on the y-axis and the true sales values on the x-axis. The y_test array contains the true sales values for the test set, while model.predict(</a:t>
            </a:r>
            <a:r>
              <a:rPr lang="en-US" sz="1400" dirty="0" err="1">
                <a:effectLst>
                  <a:outerShdw blurRad="38100" dist="38100" dir="2700000" algn="tl">
                    <a:srgbClr val="000000">
                      <a:alpha val="43137"/>
                    </a:srgbClr>
                  </a:outerShdw>
                </a:effectLst>
              </a:rPr>
              <a:t>X_test</a:t>
            </a:r>
            <a:r>
              <a:rPr lang="en-US" sz="1400" dirty="0">
                <a:effectLst>
                  <a:outerShdw blurRad="38100" dist="38100" dir="2700000" algn="tl">
                    <a:srgbClr val="000000">
                      <a:alpha val="43137"/>
                    </a:srgbClr>
                  </a:outerShdw>
                </a:effectLst>
              </a:rPr>
              <a:t>) contains the predicted sales values for the test set.</a:t>
            </a:r>
          </a:p>
          <a:p>
            <a:pPr marL="0" indent="0">
              <a:buNone/>
            </a:pPr>
            <a:endParaRPr lang="en-IN" dirty="0"/>
          </a:p>
        </p:txBody>
      </p:sp>
      <p:pic>
        <p:nvPicPr>
          <p:cNvPr id="4" name="Picture 3">
            <a:extLst>
              <a:ext uri="{FF2B5EF4-FFF2-40B4-BE49-F238E27FC236}">
                <a16:creationId xmlns:a16="http://schemas.microsoft.com/office/drawing/2014/main" id="{408D6350-1C9D-4D79-90E2-95731C08BEAA}"/>
              </a:ext>
            </a:extLst>
          </p:cNvPr>
          <p:cNvPicPr>
            <a:picLocks noChangeAspect="1"/>
          </p:cNvPicPr>
          <p:nvPr/>
        </p:nvPicPr>
        <p:blipFill rotWithShape="1">
          <a:blip r:embed="rId2"/>
          <a:srcRect t="-1" r="35137" b="3514"/>
          <a:stretch/>
        </p:blipFill>
        <p:spPr>
          <a:xfrm>
            <a:off x="499914" y="2724149"/>
            <a:ext cx="3320152" cy="2306581"/>
          </a:xfrm>
          <a:prstGeom prst="rect">
            <a:avLst/>
          </a:prstGeom>
        </p:spPr>
      </p:pic>
      <p:pic>
        <p:nvPicPr>
          <p:cNvPr id="5" name="Picture 4">
            <a:extLst>
              <a:ext uri="{FF2B5EF4-FFF2-40B4-BE49-F238E27FC236}">
                <a16:creationId xmlns:a16="http://schemas.microsoft.com/office/drawing/2014/main" id="{721FCA8D-E145-45DC-A786-52051D665036}"/>
              </a:ext>
            </a:extLst>
          </p:cNvPr>
          <p:cNvPicPr>
            <a:picLocks noChangeAspect="1"/>
          </p:cNvPicPr>
          <p:nvPr/>
        </p:nvPicPr>
        <p:blipFill>
          <a:blip r:embed="rId3"/>
          <a:stretch>
            <a:fillRect/>
          </a:stretch>
        </p:blipFill>
        <p:spPr>
          <a:xfrm>
            <a:off x="4572000" y="2702718"/>
            <a:ext cx="3859665" cy="2306581"/>
          </a:xfrm>
          <a:prstGeom prst="rect">
            <a:avLst/>
          </a:prstGeom>
        </p:spPr>
      </p:pic>
    </p:spTree>
    <p:extLst>
      <p:ext uri="{BB962C8B-B14F-4D97-AF65-F5344CB8AC3E}">
        <p14:creationId xmlns:p14="http://schemas.microsoft.com/office/powerpoint/2010/main" val="195839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84ED-B08D-42EF-A6F2-01E77E2C00EC}"/>
              </a:ext>
            </a:extLst>
          </p:cNvPr>
          <p:cNvSpPr>
            <a:spLocks noGrp="1"/>
          </p:cNvSpPr>
          <p:nvPr>
            <p:ph type="title"/>
          </p:nvPr>
        </p:nvSpPr>
        <p:spPr/>
        <p:txBody>
          <a:bodyPr>
            <a:normAutofit fontScale="90000"/>
          </a:bodyPr>
          <a:lstStyle/>
          <a:p>
            <a:r>
              <a:rPr lang="en-US" dirty="0"/>
              <a:t>PREDICT THE SALES OF THE ITEMS OF THE BIGMART</a:t>
            </a:r>
            <a:endParaRPr lang="en-IN" dirty="0"/>
          </a:p>
        </p:txBody>
      </p:sp>
      <p:sp>
        <p:nvSpPr>
          <p:cNvPr id="3" name="Content Placeholder 2">
            <a:extLst>
              <a:ext uri="{FF2B5EF4-FFF2-40B4-BE49-F238E27FC236}">
                <a16:creationId xmlns:a16="http://schemas.microsoft.com/office/drawing/2014/main" id="{1E267137-850B-4843-A743-FD5B3869BCA6}"/>
              </a:ext>
            </a:extLst>
          </p:cNvPr>
          <p:cNvSpPr>
            <a:spLocks noGrp="1"/>
          </p:cNvSpPr>
          <p:nvPr>
            <p:ph idx="1"/>
          </p:nvPr>
        </p:nvSpPr>
        <p:spPr/>
        <p:txBody>
          <a:bodyPr>
            <a:normAutofit/>
          </a:bodyPr>
          <a:lstStyle/>
          <a:p>
            <a:pPr marL="0" indent="0">
              <a:buNone/>
            </a:pPr>
            <a:r>
              <a:rPr lang="en-US" sz="1400" dirty="0">
                <a:effectLst>
                  <a:outerShdw blurRad="38100" dist="38100" dir="2700000" algn="tl">
                    <a:srgbClr val="000000">
                      <a:alpha val="43137"/>
                    </a:srgbClr>
                  </a:outerShdw>
                </a:effectLst>
              </a:rPr>
              <a:t>Here we are predicting the sales of the five items of the data set using </a:t>
            </a:r>
            <a:r>
              <a:rPr lang="en-US" sz="1400" b="1" u="sng" dirty="0">
                <a:effectLst>
                  <a:outerShdw blurRad="38100" dist="38100" dir="2700000" algn="tl">
                    <a:srgbClr val="000000">
                      <a:alpha val="43137"/>
                    </a:srgbClr>
                  </a:outerShdw>
                </a:effectLst>
              </a:rPr>
              <a:t>model.predict </a:t>
            </a:r>
            <a:r>
              <a:rPr lang="en-US" sz="1400" dirty="0">
                <a:effectLst>
                  <a:outerShdw blurRad="38100" dist="38100" dir="2700000" algn="tl">
                    <a:srgbClr val="000000">
                      <a:alpha val="43137"/>
                    </a:srgbClr>
                  </a:outerShdw>
                </a:effectLst>
              </a:rPr>
              <a:t>method of python:</a:t>
            </a:r>
            <a:endParaRPr lang="en-IN" sz="14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86DBDBF-11B9-4DE4-A278-07ED4FF7E476}"/>
              </a:ext>
            </a:extLst>
          </p:cNvPr>
          <p:cNvPicPr>
            <a:picLocks noChangeAspect="1"/>
          </p:cNvPicPr>
          <p:nvPr/>
        </p:nvPicPr>
        <p:blipFill>
          <a:blip r:embed="rId2"/>
          <a:stretch>
            <a:fillRect/>
          </a:stretch>
        </p:blipFill>
        <p:spPr>
          <a:xfrm>
            <a:off x="609600" y="2540794"/>
            <a:ext cx="7391400" cy="716756"/>
          </a:xfrm>
          <a:prstGeom prst="rect">
            <a:avLst/>
          </a:prstGeom>
        </p:spPr>
      </p:pic>
      <p:pic>
        <p:nvPicPr>
          <p:cNvPr id="6" name="Picture 5">
            <a:extLst>
              <a:ext uri="{FF2B5EF4-FFF2-40B4-BE49-F238E27FC236}">
                <a16:creationId xmlns:a16="http://schemas.microsoft.com/office/drawing/2014/main" id="{0AC9326C-C42C-432D-AE02-ACB9629EFDA1}"/>
              </a:ext>
            </a:extLst>
          </p:cNvPr>
          <p:cNvPicPr>
            <a:picLocks noChangeAspect="1"/>
          </p:cNvPicPr>
          <p:nvPr/>
        </p:nvPicPr>
        <p:blipFill>
          <a:blip r:embed="rId3"/>
          <a:stretch>
            <a:fillRect/>
          </a:stretch>
        </p:blipFill>
        <p:spPr>
          <a:xfrm>
            <a:off x="1066800" y="3562350"/>
            <a:ext cx="6400800" cy="1356478"/>
          </a:xfrm>
          <a:prstGeom prst="rect">
            <a:avLst/>
          </a:prstGeom>
        </p:spPr>
      </p:pic>
    </p:spTree>
    <p:extLst>
      <p:ext uri="{BB962C8B-B14F-4D97-AF65-F5344CB8AC3E}">
        <p14:creationId xmlns:p14="http://schemas.microsoft.com/office/powerpoint/2010/main" val="239839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a:endParaRPr/>
          </a:p>
        </p:txBody>
      </p:sp>
      <p:sp>
        <p:nvSpPr>
          <p:cNvPr id="16" name="Title 15">
            <a:extLst>
              <a:ext uri="{FF2B5EF4-FFF2-40B4-BE49-F238E27FC236}">
                <a16:creationId xmlns:a16="http://schemas.microsoft.com/office/drawing/2014/main" id="{11985E14-4A16-FFA8-5729-40B337510864}"/>
              </a:ext>
            </a:extLst>
          </p:cNvPr>
          <p:cNvSpPr>
            <a:spLocks noGrp="1"/>
          </p:cNvSpPr>
          <p:nvPr>
            <p:ph type="title"/>
          </p:nvPr>
        </p:nvSpPr>
        <p:spPr>
          <a:xfrm>
            <a:off x="533400" y="438150"/>
            <a:ext cx="2636495" cy="1046440"/>
          </a:xfrm>
        </p:spPr>
        <p:txBody>
          <a:bodyPr/>
          <a:lstStyle/>
          <a:p>
            <a:r>
              <a:rPr lang="en-IN"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7FC21C2E-788A-2737-A0A7-32BC70617382}"/>
              </a:ext>
            </a:extLst>
          </p:cNvPr>
          <p:cNvSpPr txBox="1"/>
          <p:nvPr/>
        </p:nvSpPr>
        <p:spPr>
          <a:xfrm>
            <a:off x="521758" y="1657350"/>
            <a:ext cx="6553200" cy="2585323"/>
          </a:xfrm>
          <a:prstGeom prst="rect">
            <a:avLst/>
          </a:prstGeom>
          <a:noFill/>
        </p:spPr>
        <p:txBody>
          <a:bodyPr wrap="square">
            <a:spAutoFit/>
          </a:bodyPr>
          <a:lstStyle/>
          <a:p>
            <a:r>
              <a:rPr lang="en-IN" sz="1800" b="1"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In this projects, basics of machine learning and the associated data processing and modeling algorithms have been described, followed by their application for the task of sales prediction in Big Mart Shopping </a:t>
            </a:r>
            <a:r>
              <a:rPr lang="en-IN" sz="1800" dirty="0" err="1">
                <a:solidFill>
                  <a:srgbClr val="212529"/>
                </a:solidFill>
                <a:effectLst/>
                <a:latin typeface="Arial" panose="020B0604020202020204" pitchFamily="34" charset="0"/>
                <a:ea typeface="Calibri" panose="020F0502020204030204" pitchFamily="34" charset="0"/>
                <a:cs typeface="Times New Roman" panose="02020603050405020304" pitchFamily="18" charset="0"/>
              </a:rPr>
              <a:t>centers</a:t>
            </a:r>
            <a:r>
              <a:rPr lang="en-IN" sz="18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 at different locations. On implementation, the prediction results show the correlation among different attributes considered and how a particular location of medium size recorded the highest sales, suggesting that other shopping location should follow similar patterns for improved sales.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a:cs typeface="Tahoma"/>
              </a:rPr>
              <a:t>C</a:t>
            </a:r>
            <a:r>
              <a:rPr sz="1200" b="1" spc="-75" dirty="0">
                <a:solidFill>
                  <a:srgbClr val="FFC727"/>
                </a:solidFill>
                <a:latin typeface="Tahoma"/>
                <a:cs typeface="Tahoma"/>
              </a:rPr>
              <a:t>R</a:t>
            </a:r>
            <a:r>
              <a:rPr sz="1200" b="1" spc="-70" dirty="0">
                <a:solidFill>
                  <a:srgbClr val="FFC727"/>
                </a:solidFill>
                <a:latin typeface="Tahoma"/>
                <a:cs typeface="Tahoma"/>
              </a:rPr>
              <a:t>E</a:t>
            </a:r>
            <a:r>
              <a:rPr sz="1200" b="1" spc="-20" dirty="0">
                <a:solidFill>
                  <a:srgbClr val="FFC727"/>
                </a:solidFill>
                <a:latin typeface="Tahoma"/>
                <a:cs typeface="Tahoma"/>
              </a:rPr>
              <a:t>D</a:t>
            </a:r>
            <a:r>
              <a:rPr sz="1200" b="1" spc="-110" dirty="0">
                <a:solidFill>
                  <a:srgbClr val="FFC727"/>
                </a:solidFill>
                <a:latin typeface="Tahoma"/>
                <a:cs typeface="Tahoma"/>
              </a:rPr>
              <a:t>IT</a:t>
            </a:r>
            <a:r>
              <a:rPr sz="1200" b="1" spc="-130" dirty="0">
                <a:solidFill>
                  <a:srgbClr val="FFC727"/>
                </a:solidFill>
                <a:latin typeface="Tahoma"/>
                <a:cs typeface="Tahoma"/>
              </a:rPr>
              <a:t>S</a:t>
            </a:r>
            <a:r>
              <a:rPr sz="1200" b="1" spc="-120" dirty="0">
                <a:solidFill>
                  <a:srgbClr val="FFC727"/>
                </a:solidFill>
                <a:latin typeface="Tahoma"/>
                <a:cs typeface="Tahoma"/>
              </a:rPr>
              <a:t>: </a:t>
            </a:r>
            <a:r>
              <a:rPr sz="1200" spc="5" dirty="0">
                <a:latin typeface="Tahoma"/>
                <a:cs typeface="Tahoma"/>
              </a:rPr>
              <a:t>This</a:t>
            </a:r>
            <a:r>
              <a:rPr sz="1200" spc="-145" dirty="0">
                <a:latin typeface="Tahoma"/>
                <a:cs typeface="Tahoma"/>
              </a:rPr>
              <a:t> </a:t>
            </a:r>
            <a:r>
              <a:rPr sz="1200" spc="10" dirty="0">
                <a:latin typeface="Tahoma"/>
                <a:cs typeface="Tahoma"/>
              </a:rPr>
              <a:t>presentation</a:t>
            </a:r>
            <a:r>
              <a:rPr sz="1200" spc="-145" dirty="0">
                <a:latin typeface="Tahoma"/>
                <a:cs typeface="Tahoma"/>
              </a:rPr>
              <a:t> </a:t>
            </a:r>
            <a:r>
              <a:rPr sz="1200" spc="5" dirty="0">
                <a:latin typeface="Tahoma"/>
                <a:cs typeface="Tahoma"/>
              </a:rPr>
              <a:t>template</a:t>
            </a:r>
            <a:r>
              <a:rPr sz="1200" spc="-145" dirty="0">
                <a:latin typeface="Tahoma"/>
                <a:cs typeface="Tahoma"/>
              </a:rPr>
              <a:t> </a:t>
            </a:r>
            <a:r>
              <a:rPr sz="1200" spc="-5" dirty="0">
                <a:latin typeface="Tahoma"/>
                <a:cs typeface="Tahoma"/>
              </a:rPr>
              <a:t>was  </a:t>
            </a:r>
            <a:r>
              <a:rPr sz="1200" spc="10" dirty="0">
                <a:latin typeface="Tahoma"/>
                <a:cs typeface="Tahoma"/>
              </a:rPr>
              <a:t>created</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2"/>
              </a:rPr>
              <a:t>S</a:t>
            </a:r>
            <a:r>
              <a:rPr sz="1200" b="1" spc="-50" dirty="0">
                <a:solidFill>
                  <a:srgbClr val="263238"/>
                </a:solidFill>
                <a:latin typeface="Tahoma"/>
                <a:cs typeface="Tahoma"/>
                <a:hlinkClick r:id="rId2"/>
              </a:rPr>
              <a:t>lid</a:t>
            </a:r>
            <a:r>
              <a:rPr sz="1200" b="1" spc="-80" dirty="0">
                <a:solidFill>
                  <a:srgbClr val="263238"/>
                </a:solidFill>
                <a:latin typeface="Tahoma"/>
                <a:cs typeface="Tahoma"/>
                <a:hlinkClick r:id="rId2"/>
              </a:rPr>
              <a:t>e</a:t>
            </a:r>
            <a:r>
              <a:rPr sz="1200" b="1" spc="-105" dirty="0">
                <a:solidFill>
                  <a:srgbClr val="263238"/>
                </a:solidFill>
                <a:latin typeface="Tahoma"/>
                <a:cs typeface="Tahoma"/>
                <a:hlinkClick r:id="rId2"/>
              </a:rPr>
              <a:t>s</a:t>
            </a:r>
            <a:r>
              <a:rPr sz="1200" b="1" spc="-135" dirty="0">
                <a:solidFill>
                  <a:srgbClr val="263238"/>
                </a:solidFill>
                <a:latin typeface="Tahoma"/>
                <a:cs typeface="Tahoma"/>
                <a:hlinkClick r:id="rId2"/>
              </a:rPr>
              <a:t>g</a:t>
            </a:r>
            <a:r>
              <a:rPr sz="1200" b="1" spc="-60" dirty="0">
                <a:solidFill>
                  <a:srgbClr val="263238"/>
                </a:solidFill>
                <a:latin typeface="Tahoma"/>
                <a:cs typeface="Tahoma"/>
                <a:hlinkClick r:id="rId2"/>
              </a:rPr>
              <a:t>o</a:t>
            </a:r>
            <a:r>
              <a:rPr sz="1200" spc="-110" dirty="0">
                <a:latin typeface="Tahoma"/>
                <a:cs typeface="Tahoma"/>
              </a:rPr>
              <a:t>,</a:t>
            </a:r>
            <a:r>
              <a:rPr sz="1200" spc="-145" dirty="0">
                <a:latin typeface="Tahoma"/>
                <a:cs typeface="Tahoma"/>
              </a:rPr>
              <a:t> </a:t>
            </a:r>
            <a:r>
              <a:rPr sz="1200" spc="5" dirty="0">
                <a:latin typeface="Tahoma"/>
                <a:cs typeface="Tahoma"/>
              </a:rPr>
              <a:t>including</a:t>
            </a:r>
            <a:r>
              <a:rPr sz="1200" spc="-145" dirty="0">
                <a:latin typeface="Tahoma"/>
                <a:cs typeface="Tahoma"/>
              </a:rPr>
              <a:t> </a:t>
            </a:r>
            <a:r>
              <a:rPr sz="1200" spc="5" dirty="0">
                <a:latin typeface="Tahoma"/>
                <a:cs typeface="Tahoma"/>
              </a:rPr>
              <a:t>icons</a:t>
            </a:r>
            <a:r>
              <a:rPr sz="1200" spc="-145" dirty="0">
                <a:latin typeface="Tahoma"/>
                <a:cs typeface="Tahoma"/>
              </a:rPr>
              <a:t> </a:t>
            </a:r>
            <a:r>
              <a:rPr sz="1200" spc="-10" dirty="0">
                <a:latin typeface="Tahoma"/>
                <a:cs typeface="Tahoma"/>
              </a:rPr>
              <a:t>b</a:t>
            </a:r>
            <a:r>
              <a:rPr sz="1200" spc="10" dirty="0">
                <a:latin typeface="Tahoma"/>
                <a:cs typeface="Tahoma"/>
              </a:rPr>
              <a:t>y  </a:t>
            </a:r>
            <a:r>
              <a:rPr sz="1200" b="1" spc="-65" dirty="0">
                <a:solidFill>
                  <a:srgbClr val="263238"/>
                </a:solidFill>
                <a:latin typeface="Tahoma"/>
                <a:cs typeface="Tahoma"/>
                <a:hlinkClick r:id="rId3"/>
              </a:rPr>
              <a:t>Flaticon</a:t>
            </a:r>
            <a:r>
              <a:rPr sz="1200" spc="-65" dirty="0">
                <a:latin typeface="Tahoma"/>
                <a:cs typeface="Tahoma"/>
              </a:rPr>
              <a:t>,</a:t>
            </a:r>
            <a:r>
              <a:rPr sz="1200" spc="-145" dirty="0">
                <a:latin typeface="Tahoma"/>
                <a:cs typeface="Tahoma"/>
              </a:rPr>
              <a:t> </a:t>
            </a:r>
            <a:r>
              <a:rPr sz="1200" spc="-10" dirty="0">
                <a:latin typeface="Tahoma"/>
                <a:cs typeface="Tahoma"/>
              </a:rPr>
              <a:t>and</a:t>
            </a:r>
            <a:r>
              <a:rPr sz="1200" spc="-140" dirty="0">
                <a:latin typeface="Tahoma"/>
                <a:cs typeface="Tahoma"/>
              </a:rPr>
              <a:t> </a:t>
            </a:r>
            <a:r>
              <a:rPr sz="1200" dirty="0">
                <a:latin typeface="Tahoma"/>
                <a:cs typeface="Tahoma"/>
              </a:rPr>
              <a:t>infographics</a:t>
            </a:r>
            <a:r>
              <a:rPr sz="1200" spc="-145" dirty="0">
                <a:latin typeface="Tahoma"/>
                <a:cs typeface="Tahoma"/>
              </a:rPr>
              <a:t> </a:t>
            </a:r>
            <a:r>
              <a:rPr sz="1200" spc="35" dirty="0">
                <a:latin typeface="Tahoma"/>
                <a:cs typeface="Tahoma"/>
              </a:rPr>
              <a:t>&amp;</a:t>
            </a:r>
            <a:r>
              <a:rPr sz="1200" spc="-140" dirty="0">
                <a:latin typeface="Tahoma"/>
                <a:cs typeface="Tahoma"/>
              </a:rPr>
              <a:t> </a:t>
            </a:r>
            <a:r>
              <a:rPr sz="1200" spc="-15" dirty="0">
                <a:latin typeface="Tahoma"/>
                <a:cs typeface="Tahoma"/>
              </a:rPr>
              <a:t>images</a:t>
            </a:r>
            <a:r>
              <a:rPr sz="1200" spc="-145" dirty="0">
                <a:latin typeface="Tahoma"/>
                <a:cs typeface="Tahoma"/>
              </a:rPr>
              <a:t> </a:t>
            </a:r>
            <a:r>
              <a:rPr sz="1200" dirty="0">
                <a:latin typeface="Tahoma"/>
                <a:cs typeface="Tahoma"/>
              </a:rPr>
              <a:t>by </a:t>
            </a:r>
            <a:r>
              <a:rPr sz="1200" spc="-360" dirty="0">
                <a:latin typeface="Tahoma"/>
                <a:cs typeface="Tahoma"/>
              </a:rPr>
              <a:t> </a:t>
            </a:r>
            <a:r>
              <a:rPr sz="1200" b="1" spc="-65" dirty="0">
                <a:solidFill>
                  <a:srgbClr val="263238"/>
                </a:solidFill>
                <a:latin typeface="Tahoma"/>
                <a:cs typeface="Tahoma"/>
                <a:hlinkClick r:id="rId4"/>
              </a:rPr>
              <a:t>F</a:t>
            </a:r>
            <a:r>
              <a:rPr sz="1200" b="1" spc="-40" dirty="0">
                <a:solidFill>
                  <a:srgbClr val="263238"/>
                </a:solidFill>
                <a:latin typeface="Tahoma"/>
                <a:cs typeface="Tahoma"/>
                <a:hlinkClick r:id="rId4"/>
              </a:rPr>
              <a:t>r</a:t>
            </a:r>
            <a:r>
              <a:rPr sz="1200" b="1" spc="-80" dirty="0">
                <a:solidFill>
                  <a:srgbClr val="263238"/>
                </a:solidFill>
                <a:latin typeface="Tahoma"/>
                <a:cs typeface="Tahoma"/>
                <a:hlinkClick r:id="rId4"/>
              </a:rPr>
              <a:t>ee</a:t>
            </a:r>
            <a:r>
              <a:rPr sz="1200" b="1" spc="-85" dirty="0">
                <a:solidFill>
                  <a:srgbClr val="263238"/>
                </a:solidFill>
                <a:latin typeface="Tahoma"/>
                <a:cs typeface="Tahoma"/>
                <a:hlinkClick r:id="rId4"/>
              </a:rPr>
              <a:t>p</a:t>
            </a:r>
            <a:r>
              <a:rPr sz="1200" b="1" spc="-50" dirty="0">
                <a:solidFill>
                  <a:srgbClr val="263238"/>
                </a:solidFill>
                <a:latin typeface="Tahoma"/>
                <a:cs typeface="Tahoma"/>
                <a:hlinkClick r:id="rId4"/>
              </a:rPr>
              <a:t>ik</a:t>
            </a:r>
            <a:r>
              <a:rPr sz="1200" b="1" spc="-120" dirty="0">
                <a:solidFill>
                  <a:srgbClr val="263238"/>
                </a:solidFill>
                <a:latin typeface="Tahoma"/>
                <a:cs typeface="Tahoma"/>
                <a:hlinkClick r:id="rId4"/>
              </a:rPr>
              <a:t> </a:t>
            </a:r>
            <a:r>
              <a:rPr sz="1200" spc="-10" dirty="0">
                <a:latin typeface="Tahoma"/>
                <a:cs typeface="Tahoma"/>
              </a:rPr>
              <a:t>and</a:t>
            </a:r>
            <a:r>
              <a:rPr sz="1200" spc="-145" dirty="0">
                <a:latin typeface="Tahoma"/>
                <a:cs typeface="Tahoma"/>
              </a:rPr>
              <a:t> </a:t>
            </a:r>
            <a:r>
              <a:rPr sz="1200" spc="25" dirty="0">
                <a:latin typeface="Tahoma"/>
                <a:cs typeface="Tahoma"/>
              </a:rPr>
              <a:t>illust</a:t>
            </a:r>
            <a:r>
              <a:rPr sz="1200" dirty="0">
                <a:latin typeface="Tahoma"/>
                <a:cs typeface="Tahoma"/>
              </a:rPr>
              <a:t>r</a:t>
            </a:r>
            <a:r>
              <a:rPr sz="1200" spc="5" dirty="0">
                <a:latin typeface="Tahoma"/>
                <a:cs typeface="Tahoma"/>
              </a:rPr>
              <a:t>ations</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5"/>
              </a:rPr>
              <a:t>S</a:t>
            </a:r>
            <a:r>
              <a:rPr sz="1200" b="1" spc="-40" dirty="0">
                <a:solidFill>
                  <a:srgbClr val="263238"/>
                </a:solidFill>
                <a:latin typeface="Tahoma"/>
                <a:cs typeface="Tahoma"/>
                <a:hlinkClick r:id="rId5"/>
              </a:rPr>
              <a:t>t</a:t>
            </a:r>
            <a:r>
              <a:rPr sz="1200" b="1" spc="-65" dirty="0">
                <a:solidFill>
                  <a:srgbClr val="263238"/>
                </a:solidFill>
                <a:latin typeface="Tahoma"/>
                <a:cs typeface="Tahoma"/>
                <a:hlinkClick r:id="rId5"/>
              </a:rPr>
              <a:t>o</a:t>
            </a:r>
            <a:r>
              <a:rPr sz="1200" b="1" spc="-40" dirty="0">
                <a:solidFill>
                  <a:srgbClr val="263238"/>
                </a:solidFill>
                <a:latin typeface="Tahoma"/>
                <a:cs typeface="Tahoma"/>
                <a:hlinkClick r:id="rId5"/>
              </a:rPr>
              <a:t>ri</a:t>
            </a:r>
            <a:r>
              <a:rPr sz="1200" b="1" spc="-80" dirty="0">
                <a:solidFill>
                  <a:srgbClr val="263238"/>
                </a:solidFill>
                <a:latin typeface="Tahoma"/>
                <a:cs typeface="Tahoma"/>
                <a:hlinkClick r:id="rId5"/>
              </a:rPr>
              <a:t>e</a:t>
            </a:r>
            <a:r>
              <a:rPr sz="1200" b="1" spc="-95" dirty="0">
                <a:solidFill>
                  <a:srgbClr val="263238"/>
                </a:solidFill>
                <a:latin typeface="Tahoma"/>
                <a:cs typeface="Tahoma"/>
                <a:hlinkClick r:id="rId5"/>
              </a:rPr>
              <a:t>s</a:t>
            </a:r>
            <a:endParaRPr sz="1200">
              <a:latin typeface="Tahoma"/>
              <a:cs typeface="Tahoma"/>
            </a:endParaRPr>
          </a:p>
        </p:txBody>
      </p:sp>
      <p:pic>
        <p:nvPicPr>
          <p:cNvPr id="15" name="object 15"/>
          <p:cNvPicPr/>
          <p:nvPr/>
        </p:nvPicPr>
        <p:blipFill>
          <a:blip r:embed="rId6" cstate="print"/>
          <a:stretch>
            <a:fillRect/>
          </a:stretch>
        </p:blipFill>
        <p:spPr>
          <a:xfrm>
            <a:off x="5580827" y="3262950"/>
            <a:ext cx="3217899" cy="818299"/>
          </a:xfrm>
          <a:prstGeom prst="rect">
            <a:avLst/>
          </a:prstGeom>
        </p:spPr>
      </p:pic>
      <p:pic>
        <p:nvPicPr>
          <p:cNvPr id="11" name="Picture 10">
            <a:extLst>
              <a:ext uri="{FF2B5EF4-FFF2-40B4-BE49-F238E27FC236}">
                <a16:creationId xmlns:a16="http://schemas.microsoft.com/office/drawing/2014/main" id="{4B376EB4-4F32-EE96-0890-A94D54C4FC97}"/>
              </a:ext>
            </a:extLst>
          </p:cNvPr>
          <p:cNvPicPr>
            <a:picLocks noChangeAspect="1"/>
          </p:cNvPicPr>
          <p:nvPr/>
        </p:nvPicPr>
        <p:blipFill rotWithShape="1">
          <a:blip r:embed="rId7">
            <a:extLst>
              <a:ext uri="{28A0092B-C50C-407E-A947-70E740481C1C}">
                <a14:useLocalDpi xmlns:a14="http://schemas.microsoft.com/office/drawing/2010/main" val="0"/>
              </a:ext>
            </a:extLst>
          </a:blip>
          <a:srcRect b="7560"/>
          <a:stretch/>
        </p:blipFill>
        <p:spPr>
          <a:xfrm>
            <a:off x="-4813"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4CC5797-3C61-4998-E0E2-904519EF4D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47"/>
          <a:stretch/>
        </p:blipFill>
        <p:spPr bwMode="auto">
          <a:xfrm>
            <a:off x="0" y="-4182"/>
            <a:ext cx="9144000" cy="51476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1366964-2CFF-0BE5-6096-4693D439E8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901"/>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0933985-9945-6C66-406C-E5A61ED261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5240" b="36809"/>
          <a:stretch/>
        </p:blipFill>
        <p:spPr bwMode="auto">
          <a:xfrm>
            <a:off x="-218692" y="213153"/>
            <a:ext cx="9096306" cy="9233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511B4CA-FA5C-8326-B282-22849BCAC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50" y="-183459"/>
            <a:ext cx="8739467" cy="1593850"/>
          </a:xfrm>
          <a:prstGeom prst="rect">
            <a:avLst/>
          </a:prstGeom>
          <a:noFill/>
          <a:effectLst>
            <a:glow rad="139700">
              <a:srgbClr val="0070C0">
                <a:alpha val="40000"/>
              </a:srgbClr>
            </a:glow>
            <a:reflection blurRad="1193800" stA="16000" endPos="65000" dist="749300" dir="5400000" sy="-100000" algn="bl" rotWithShape="0"/>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DF689A-07A3-0F38-E0EF-986CCD78B259}"/>
              </a:ext>
            </a:extLst>
          </p:cNvPr>
          <p:cNvSpPr/>
          <p:nvPr/>
        </p:nvSpPr>
        <p:spPr>
          <a:xfrm>
            <a:off x="1177048" y="133444"/>
            <a:ext cx="6974856" cy="923330"/>
          </a:xfrm>
          <a:prstGeom prst="rect">
            <a:avLst/>
          </a:prstGeom>
          <a:noFill/>
        </p:spPr>
        <p:txBody>
          <a:bodyPr wrap="square" lIns="91440" tIns="45720" rIns="91440" bIns="45720">
            <a:spAutoFit/>
            <a:scene3d>
              <a:camera prst="orthographicFront"/>
              <a:lightRig rig="threePt" dir="t"/>
            </a:scene3d>
            <a:sp3d extrusionH="57150">
              <a:bevelT w="57150" h="38100" prst="artDeco"/>
            </a:sp3d>
          </a:bodyPr>
          <a:lstStyle/>
          <a:p>
            <a:pPr algn="ctr"/>
            <a:r>
              <a:rPr lang="en-US" sz="5400" b="1" dirty="0">
                <a:ln w="12700" cmpd="sng">
                  <a:solidFill>
                    <a:schemeClr val="accent4"/>
                  </a:solidFill>
                  <a:prstDash val="solid"/>
                </a:ln>
                <a:solidFill>
                  <a:srgbClr val="FFC000"/>
                </a:solidFill>
                <a:effectLst>
                  <a:outerShdw blurRad="38100" dist="38100" dir="2700000" algn="tl">
                    <a:srgbClr val="000000">
                      <a:alpha val="43137"/>
                    </a:srgbClr>
                  </a:outerShdw>
                </a:effectLst>
                <a:latin typeface="Blackadder ITC" panose="04020505051007020D02" pitchFamily="82" charset="0"/>
              </a:rPr>
              <a:t>Table Of Creators</a:t>
            </a:r>
            <a:endParaRPr lang="en-US" sz="5400" b="1" cap="none" spc="0" dirty="0">
              <a:ln w="12700" cmpd="sng">
                <a:solidFill>
                  <a:schemeClr val="accent4"/>
                </a:solidFill>
                <a:prstDash val="solid"/>
              </a:ln>
              <a:solidFill>
                <a:srgbClr val="FFC000"/>
              </a:solidFill>
              <a:effectLst>
                <a:outerShdw blurRad="38100" dist="38100" dir="2700000" algn="tl">
                  <a:srgbClr val="000000">
                    <a:alpha val="43137"/>
                  </a:srgbClr>
                </a:outerShdw>
              </a:effectLst>
              <a:latin typeface="Blackadder ITC" panose="04020505051007020D02" pitchFamily="82" charset="0"/>
            </a:endParaRPr>
          </a:p>
        </p:txBody>
      </p:sp>
      <p:pic>
        <p:nvPicPr>
          <p:cNvPr id="9" name="Picture 8">
            <a:extLst>
              <a:ext uri="{FF2B5EF4-FFF2-40B4-BE49-F238E27FC236}">
                <a16:creationId xmlns:a16="http://schemas.microsoft.com/office/drawing/2014/main" id="{32078186-761E-25C8-FD1A-A4C421B813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863" t="32551" r="11437" b="36462"/>
          <a:stretch/>
        </p:blipFill>
        <p:spPr>
          <a:xfrm>
            <a:off x="6890859" y="2987015"/>
            <a:ext cx="1261045" cy="13422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C937C163-92C8-634C-9729-BC771037961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0371" t="2991" r="28272" b="54444"/>
          <a:stretch/>
        </p:blipFill>
        <p:spPr>
          <a:xfrm>
            <a:off x="1061884" y="1056399"/>
            <a:ext cx="1167713" cy="13345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7E7F9FBC-127B-9857-2437-C003BFBD449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000" t="11482" r="12956" b="52962"/>
          <a:stretch/>
        </p:blipFill>
        <p:spPr>
          <a:xfrm>
            <a:off x="4109381" y="1040934"/>
            <a:ext cx="1167713" cy="13345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a:extLst>
              <a:ext uri="{FF2B5EF4-FFF2-40B4-BE49-F238E27FC236}">
                <a16:creationId xmlns:a16="http://schemas.microsoft.com/office/drawing/2014/main" id="{C12E4600-8247-42E9-798C-42B89F67C41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338" t="14445" r="31700" b="33978"/>
          <a:stretch/>
        </p:blipFill>
        <p:spPr>
          <a:xfrm>
            <a:off x="1069504" y="3011325"/>
            <a:ext cx="1091354" cy="13776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a16="http://schemas.microsoft.com/office/drawing/2014/main" id="{6BC29BA2-7D31-3B5B-3991-CE81FA135CF0}"/>
              </a:ext>
            </a:extLst>
          </p:cNvPr>
          <p:cNvPicPr>
            <a:picLocks noChangeAspect="1"/>
          </p:cNvPicPr>
          <p:nvPr/>
        </p:nvPicPr>
        <p:blipFill rotWithShape="1">
          <a:blip r:embed="rId10">
            <a:extLst>
              <a:ext uri="{28A0092B-C50C-407E-A947-70E740481C1C}">
                <a14:useLocalDpi xmlns:a14="http://schemas.microsoft.com/office/drawing/2010/main" val="0"/>
              </a:ext>
            </a:extLst>
          </a:blip>
          <a:srcRect l="33658" t="23333" r="36629" b="42787"/>
          <a:stretch/>
        </p:blipFill>
        <p:spPr>
          <a:xfrm>
            <a:off x="4109994" y="3006065"/>
            <a:ext cx="1167100" cy="13345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a:extLst>
              <a:ext uri="{FF2B5EF4-FFF2-40B4-BE49-F238E27FC236}">
                <a16:creationId xmlns:a16="http://schemas.microsoft.com/office/drawing/2014/main" id="{BE14E276-0CED-A25B-073A-CA0D65094A29}"/>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5264" t="22276" r="25367" b="47037"/>
          <a:stretch/>
        </p:blipFill>
        <p:spPr>
          <a:xfrm>
            <a:off x="6905926" y="974689"/>
            <a:ext cx="1245978" cy="13768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1" name="TextBox 30">
            <a:extLst>
              <a:ext uri="{FF2B5EF4-FFF2-40B4-BE49-F238E27FC236}">
                <a16:creationId xmlns:a16="http://schemas.microsoft.com/office/drawing/2014/main" id="{9B02ADD2-E3E0-2ED0-49B9-FC557761B8EB}"/>
              </a:ext>
            </a:extLst>
          </p:cNvPr>
          <p:cNvSpPr txBox="1"/>
          <p:nvPr/>
        </p:nvSpPr>
        <p:spPr>
          <a:xfrm>
            <a:off x="457200" y="2463155"/>
            <a:ext cx="2584573" cy="369332"/>
          </a:xfrm>
          <a:prstGeom prst="rect">
            <a:avLst/>
          </a:prstGeom>
          <a:noFill/>
        </p:spPr>
        <p:txBody>
          <a:bodyPr wrap="square" rtlCol="0">
            <a:spAutoFit/>
          </a:bodyPr>
          <a:lstStyle/>
          <a:p>
            <a:r>
              <a:rPr lang="en-US" dirty="0"/>
              <a:t>DRIPTA MAJUMDAR</a:t>
            </a:r>
          </a:p>
        </p:txBody>
      </p:sp>
      <p:sp>
        <p:nvSpPr>
          <p:cNvPr id="32" name="TextBox 31">
            <a:extLst>
              <a:ext uri="{FF2B5EF4-FFF2-40B4-BE49-F238E27FC236}">
                <a16:creationId xmlns:a16="http://schemas.microsoft.com/office/drawing/2014/main" id="{F199B3D4-D094-4FAF-E5FB-A74BFD897959}"/>
              </a:ext>
            </a:extLst>
          </p:cNvPr>
          <p:cNvSpPr txBox="1"/>
          <p:nvPr/>
        </p:nvSpPr>
        <p:spPr>
          <a:xfrm>
            <a:off x="3617545" y="2504193"/>
            <a:ext cx="2584573" cy="369332"/>
          </a:xfrm>
          <a:prstGeom prst="rect">
            <a:avLst/>
          </a:prstGeom>
          <a:noFill/>
        </p:spPr>
        <p:txBody>
          <a:bodyPr wrap="square" rtlCol="0">
            <a:spAutoFit/>
          </a:bodyPr>
          <a:lstStyle/>
          <a:p>
            <a:r>
              <a:rPr lang="en-US" dirty="0"/>
              <a:t>ROUNAK PRAMANIK</a:t>
            </a:r>
          </a:p>
        </p:txBody>
      </p:sp>
      <p:sp>
        <p:nvSpPr>
          <p:cNvPr id="33" name="TextBox 32">
            <a:extLst>
              <a:ext uri="{FF2B5EF4-FFF2-40B4-BE49-F238E27FC236}">
                <a16:creationId xmlns:a16="http://schemas.microsoft.com/office/drawing/2014/main" id="{C472E4A3-D2C2-E946-D8A7-BC7360A08A7E}"/>
              </a:ext>
            </a:extLst>
          </p:cNvPr>
          <p:cNvSpPr txBox="1"/>
          <p:nvPr/>
        </p:nvSpPr>
        <p:spPr>
          <a:xfrm>
            <a:off x="6828690" y="2504193"/>
            <a:ext cx="1752600" cy="369332"/>
          </a:xfrm>
          <a:prstGeom prst="rect">
            <a:avLst/>
          </a:prstGeom>
          <a:noFill/>
        </p:spPr>
        <p:txBody>
          <a:bodyPr wrap="square" rtlCol="0">
            <a:spAutoFit/>
          </a:bodyPr>
          <a:lstStyle/>
          <a:p>
            <a:r>
              <a:rPr lang="en-US" dirty="0"/>
              <a:t>SAIKAT PAUL</a:t>
            </a:r>
          </a:p>
        </p:txBody>
      </p:sp>
      <p:sp>
        <p:nvSpPr>
          <p:cNvPr id="34" name="TextBox 33">
            <a:extLst>
              <a:ext uri="{FF2B5EF4-FFF2-40B4-BE49-F238E27FC236}">
                <a16:creationId xmlns:a16="http://schemas.microsoft.com/office/drawing/2014/main" id="{1FACE91D-2FD0-376B-4F65-5A7DDE6298D1}"/>
              </a:ext>
            </a:extLst>
          </p:cNvPr>
          <p:cNvSpPr txBox="1"/>
          <p:nvPr/>
        </p:nvSpPr>
        <p:spPr>
          <a:xfrm>
            <a:off x="555854" y="4462152"/>
            <a:ext cx="2428780" cy="369332"/>
          </a:xfrm>
          <a:prstGeom prst="rect">
            <a:avLst/>
          </a:prstGeom>
          <a:noFill/>
        </p:spPr>
        <p:txBody>
          <a:bodyPr wrap="square" rtlCol="0">
            <a:spAutoFit/>
          </a:bodyPr>
          <a:lstStyle/>
          <a:p>
            <a:r>
              <a:rPr lang="en-US" dirty="0"/>
              <a:t>CHHATON MODAK</a:t>
            </a:r>
          </a:p>
        </p:txBody>
      </p:sp>
      <p:sp>
        <p:nvSpPr>
          <p:cNvPr id="35" name="TextBox 34">
            <a:extLst>
              <a:ext uri="{FF2B5EF4-FFF2-40B4-BE49-F238E27FC236}">
                <a16:creationId xmlns:a16="http://schemas.microsoft.com/office/drawing/2014/main" id="{06E2303F-960C-BC89-0387-DD189A3C336A}"/>
              </a:ext>
            </a:extLst>
          </p:cNvPr>
          <p:cNvSpPr txBox="1"/>
          <p:nvPr/>
        </p:nvSpPr>
        <p:spPr>
          <a:xfrm>
            <a:off x="3853144" y="4445956"/>
            <a:ext cx="1900640" cy="369332"/>
          </a:xfrm>
          <a:prstGeom prst="rect">
            <a:avLst/>
          </a:prstGeom>
          <a:noFill/>
        </p:spPr>
        <p:txBody>
          <a:bodyPr wrap="square" rtlCol="0">
            <a:spAutoFit/>
          </a:bodyPr>
          <a:lstStyle/>
          <a:p>
            <a:r>
              <a:rPr lang="en-US" dirty="0"/>
              <a:t>BIPASHA SINHA</a:t>
            </a:r>
          </a:p>
        </p:txBody>
      </p:sp>
      <p:sp>
        <p:nvSpPr>
          <p:cNvPr id="36" name="TextBox 35">
            <a:extLst>
              <a:ext uri="{FF2B5EF4-FFF2-40B4-BE49-F238E27FC236}">
                <a16:creationId xmlns:a16="http://schemas.microsoft.com/office/drawing/2014/main" id="{90B0B9B2-C244-2BFA-B152-4606AD402DE8}"/>
              </a:ext>
            </a:extLst>
          </p:cNvPr>
          <p:cNvSpPr txBox="1"/>
          <p:nvPr/>
        </p:nvSpPr>
        <p:spPr>
          <a:xfrm>
            <a:off x="6673351" y="4454781"/>
            <a:ext cx="1907939" cy="369332"/>
          </a:xfrm>
          <a:prstGeom prst="rect">
            <a:avLst/>
          </a:prstGeom>
          <a:noFill/>
        </p:spPr>
        <p:txBody>
          <a:bodyPr wrap="square" rtlCol="0">
            <a:spAutoFit/>
          </a:bodyPr>
          <a:lstStyle/>
          <a:p>
            <a:r>
              <a:rPr lang="en-US" dirty="0"/>
              <a:t>ROHAN NAYEK</a:t>
            </a:r>
          </a:p>
        </p:txBody>
      </p:sp>
    </p:spTree>
    <p:extLst>
      <p:ext uri="{BB962C8B-B14F-4D97-AF65-F5344CB8AC3E}">
        <p14:creationId xmlns:p14="http://schemas.microsoft.com/office/powerpoint/2010/main" val="18160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90550"/>
            <a:ext cx="4627901"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6" name="TextBox 5">
            <a:extLst>
              <a:ext uri="{FF2B5EF4-FFF2-40B4-BE49-F238E27FC236}">
                <a16:creationId xmlns:a16="http://schemas.microsoft.com/office/drawing/2014/main" id="{1728B2B8-BDA5-EA39-1B7A-1EBBE32C057C}"/>
              </a:ext>
            </a:extLst>
          </p:cNvPr>
          <p:cNvSpPr txBox="1"/>
          <p:nvPr/>
        </p:nvSpPr>
        <p:spPr>
          <a:xfrm>
            <a:off x="457200" y="1352550"/>
            <a:ext cx="5486400" cy="267765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r>
              <a:rPr lang="en-US" sz="1400"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F33AFB4-F822-DA6C-6C22-6300CFC0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76350"/>
            <a:ext cx="2971800" cy="24815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699" y="438150"/>
            <a:ext cx="3290875"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252767" y="1044189"/>
            <a:ext cx="8707613" cy="3897862"/>
          </a:xfrm>
          <a:prstGeom prst="rect">
            <a:avLst/>
          </a:prstGeom>
        </p:spPr>
        <p:txBody>
          <a:bodyPr vert="horz" wrap="square" lIns="0" tIns="19685" rIns="0" bIns="0" rtlCol="0">
            <a:spAutoFit/>
          </a:bodyPr>
          <a:lstStyle/>
          <a:p>
            <a:pPr marL="228600"/>
            <a:r>
              <a:rPr lang="en-IN" sz="1400" spc="10" dirty="0">
                <a:effectLst/>
                <a:latin typeface="Arial" panose="020B0604020202020204" pitchFamily="34" charset="0"/>
                <a:ea typeface="Calibri" panose="020F0502020204030204" pitchFamily="34" charset="0"/>
              </a:rPr>
              <a:t>Every item is tracked for its shopping </a:t>
            </a:r>
            <a:r>
              <a:rPr lang="en-IN" sz="1400" spc="10" dirty="0" err="1">
                <a:effectLst/>
                <a:latin typeface="Arial" panose="020B0604020202020204" pitchFamily="34" charset="0"/>
                <a:ea typeface="Calibri" panose="020F0502020204030204" pitchFamily="34" charset="0"/>
              </a:rPr>
              <a:t>centers</a:t>
            </a:r>
            <a:r>
              <a:rPr lang="en-IN" sz="1400" spc="10" dirty="0">
                <a:effectLst/>
                <a:latin typeface="Arial" panose="020B0604020202020204" pitchFamily="34" charset="0"/>
                <a:ea typeface="Calibri" panose="020F0502020204030204" pitchFamily="34" charset="0"/>
              </a:rPr>
              <a:t> and </a:t>
            </a:r>
            <a:r>
              <a:rPr lang="en-IN" sz="1400" spc="10" dirty="0" err="1">
                <a:effectLst/>
                <a:latin typeface="Arial" panose="020B0604020202020204" pitchFamily="34" charset="0"/>
                <a:ea typeface="Calibri" panose="020F0502020204030204" pitchFamily="34" charset="0"/>
              </a:rPr>
              <a:t>BigMarts</a:t>
            </a:r>
            <a:r>
              <a:rPr lang="en-IN" sz="1400" spc="10" dirty="0">
                <a:effectLst/>
                <a:latin typeface="Arial" panose="020B0604020202020204" pitchFamily="34" charset="0"/>
                <a:ea typeface="Calibri" panose="020F0502020204030204" pitchFamily="34" charset="0"/>
              </a:rPr>
              <a:t> in order to anticipate a future demand of the customer and also improve the management of its inventory. Big Mart is an immense network of shops virtually all over the world. Trends in Big Mart are very relevant and data scientists evaluate those trends per product and store in order to create potential centres. Using the machine to forecast the transactions of Big Mart helps data scientists to test the various patterns by store and product to achieve the correct results. Many companies rely heavily on the knowledge base and need market patterns to be forecasted. Each shopping </a:t>
            </a:r>
            <a:r>
              <a:rPr lang="en-IN" sz="1400" spc="10" dirty="0" err="1">
                <a:effectLst/>
                <a:latin typeface="Arial" panose="020B0604020202020204" pitchFamily="34" charset="0"/>
                <a:ea typeface="Calibri" panose="020F0502020204030204" pitchFamily="34" charset="0"/>
              </a:rPr>
              <a:t>center</a:t>
            </a:r>
            <a:r>
              <a:rPr lang="en-IN" sz="1400" spc="10" dirty="0">
                <a:effectLst/>
                <a:latin typeface="Arial" panose="020B0604020202020204" pitchFamily="34" charset="0"/>
                <a:ea typeface="Calibri" panose="020F0502020204030204" pitchFamily="34" charset="0"/>
              </a:rPr>
              <a:t> or store </a:t>
            </a:r>
            <a:r>
              <a:rPr lang="en-IN" sz="1400" spc="10" dirty="0" err="1">
                <a:effectLst/>
                <a:latin typeface="Arial" panose="020B0604020202020204" pitchFamily="34" charset="0"/>
                <a:ea typeface="Calibri" panose="020F0502020204030204" pitchFamily="34" charset="0"/>
              </a:rPr>
              <a:t>endeavors</a:t>
            </a:r>
            <a:r>
              <a:rPr lang="en-IN" sz="1400" spc="10" dirty="0">
                <a:effectLst/>
                <a:latin typeface="Arial" panose="020B0604020202020204" pitchFamily="34" charset="0"/>
                <a:ea typeface="Calibri" panose="020F0502020204030204" pitchFamily="34" charset="0"/>
              </a:rPr>
              <a:t> to give the individual and present moment proprietor to draw in more clients relying upon the day, with the goal that the business volume for everything can be evaluated for organization stock administration, logistics and transportation administration, and so forth. To address the issue of deals expectation of things dependent on client’s future requests in various </a:t>
            </a:r>
            <a:r>
              <a:rPr lang="en-IN" sz="1400" spc="10" dirty="0" err="1">
                <a:effectLst/>
                <a:latin typeface="Arial" panose="020B0604020202020204" pitchFamily="34" charset="0"/>
                <a:ea typeface="Calibri" panose="020F0502020204030204" pitchFamily="34" charset="0"/>
              </a:rPr>
              <a:t>BigMarts</a:t>
            </a:r>
            <a:r>
              <a:rPr lang="en-IN" sz="1400" spc="10" dirty="0">
                <a:effectLst/>
                <a:latin typeface="Arial" panose="020B0604020202020204" pitchFamily="34" charset="0"/>
                <a:ea typeface="Calibri" panose="020F0502020204030204" pitchFamily="34" charset="0"/>
              </a:rPr>
              <a:t> across different areas diverse Machine Learning algorithms like Linear Regression, Random Forest, Decision Tree, Ridge Regression, </a:t>
            </a:r>
            <a:r>
              <a:rPr lang="en-IN" sz="1400" spc="10" dirty="0" err="1">
                <a:effectLst/>
                <a:latin typeface="Arial" panose="020B0604020202020204" pitchFamily="34" charset="0"/>
                <a:ea typeface="Calibri" panose="020F0502020204030204" pitchFamily="34" charset="0"/>
              </a:rPr>
              <a:t>XGBoost</a:t>
            </a:r>
            <a:r>
              <a:rPr lang="en-IN" sz="1400" spc="10" dirty="0">
                <a:effectLst/>
                <a:latin typeface="Arial" panose="020B0604020202020204" pitchFamily="34" charset="0"/>
                <a:ea typeface="Calibri" panose="020F0502020204030204" pitchFamily="34" charset="0"/>
              </a:rPr>
              <a:t> are utilized for gauging of deals volume. Deals foresee the outcome as deals rely upon the sort of store, populace around the store, a city wherein the store is located. it is possible that it is in an urban zone or country. Population statistics around the store also affect sales, and the capacity of the store and many more things should be considered. Because every business has strong demand, sales forecasts play a significant part in a retail </a:t>
            </a:r>
            <a:r>
              <a:rPr lang="en-IN" sz="1400" spc="10" dirty="0" err="1">
                <a:effectLst/>
                <a:latin typeface="Arial" panose="020B0604020202020204" pitchFamily="34" charset="0"/>
                <a:ea typeface="Calibri" panose="020F0502020204030204" pitchFamily="34" charset="0"/>
              </a:rPr>
              <a:t>center</a:t>
            </a:r>
            <a:r>
              <a:rPr lang="en-IN" sz="1400" spc="10" dirty="0">
                <a:effectLst/>
                <a:latin typeface="Arial" panose="020B0604020202020204" pitchFamily="34" charset="0"/>
                <a:ea typeface="Calibri" panose="020F0502020204030204" pitchFamily="34" charset="0"/>
              </a:rPr>
              <a:t>. A stronger prediction is always helpful in developing and enhancing corporate market strategies, which also help to increase awareness of the market.</a:t>
            </a:r>
            <a:endParaRPr lang="en-IN" sz="1400" dirty="0">
              <a:effectLst/>
              <a:latin typeface="Times New Roman" panose="02020603050405020304" pitchFamily="18" charset="0"/>
              <a:ea typeface="Calibri" panose="020F0502020204030204" pitchFamily="34"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395631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0956"/>
            <a:ext cx="4800599" cy="505267"/>
          </a:xfrm>
          <a:prstGeom prst="rect">
            <a:avLst/>
          </a:prstGeom>
        </p:spPr>
        <p:txBody>
          <a:bodyPr vert="horz" wrap="square" lIns="0" tIns="12700" rIns="0" bIns="0" rtlCol="0">
            <a:spAutoFit/>
          </a:bodyPr>
          <a:lstStyle/>
          <a:p>
            <a:pPr marL="12700">
              <a:lnSpc>
                <a:spcPct val="100000"/>
              </a:lnSpc>
              <a:spcBef>
                <a:spcPts val="100"/>
              </a:spcBef>
            </a:pPr>
            <a:r>
              <a:rPr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209550"/>
            <a:ext cx="2615411" cy="341406"/>
          </a:xfrm>
          <a:prstGeom prst="rect">
            <a:avLst/>
          </a:prstGeom>
        </p:spPr>
      </p:pic>
      <p:sp>
        <p:nvSpPr>
          <p:cNvPr id="10" name="TextBox 9">
            <a:extLst>
              <a:ext uri="{FF2B5EF4-FFF2-40B4-BE49-F238E27FC236}">
                <a16:creationId xmlns:a16="http://schemas.microsoft.com/office/drawing/2014/main" id="{31CF4DDD-E9F6-7032-A993-A5E5F66842EB}"/>
              </a:ext>
            </a:extLst>
          </p:cNvPr>
          <p:cNvSpPr txBox="1"/>
          <p:nvPr/>
        </p:nvSpPr>
        <p:spPr>
          <a:xfrm>
            <a:off x="609600" y="1352550"/>
            <a:ext cx="5181600" cy="2246769"/>
          </a:xfrm>
          <a:prstGeom prst="rect">
            <a:avLst/>
          </a:prstGeom>
          <a:noFill/>
        </p:spPr>
        <p:txBody>
          <a:bodyPr wrap="square">
            <a:spAutoFit/>
          </a:bodyPr>
          <a:lstStyle/>
          <a:p>
            <a:pPr algn="l"/>
            <a:r>
              <a:rPr lang="en-US" sz="2000" b="0" i="0" u="sng" dirty="0">
                <a:effectLst/>
                <a:latin typeface="Roboto" panose="02000000000000000000" pitchFamily="2" charset="0"/>
              </a:rPr>
              <a:t>The </a:t>
            </a:r>
            <a:r>
              <a:rPr lang="en-US" sz="2000" b="1" i="0" u="sng" dirty="0">
                <a:effectLst/>
                <a:latin typeface="Roboto" panose="02000000000000000000" pitchFamily="2" charset="0"/>
              </a:rPr>
              <a:t>problem</a:t>
            </a:r>
            <a:r>
              <a:rPr lang="en-US" sz="2000" b="0" i="0" u="sng" dirty="0">
                <a:effectLst/>
                <a:latin typeface="Roboto" panose="02000000000000000000" pitchFamily="2" charset="0"/>
              </a:rPr>
              <a:t> statement of on the website is as follows</a:t>
            </a:r>
            <a:r>
              <a:rPr lang="en-US" sz="2000" b="1" i="1" u="sng" dirty="0">
                <a:effectLst/>
                <a:latin typeface="Roboto" panose="02000000000000000000" pitchFamily="2" charset="0"/>
              </a:rPr>
              <a:t>:</a:t>
            </a:r>
            <a:r>
              <a:rPr lang="en-US" sz="2000" b="0" i="0" u="sng" dirty="0">
                <a:effectLst/>
                <a:latin typeface="Roboto" panose="02000000000000000000" pitchFamily="2" charset="0"/>
              </a:rPr>
              <a:t>  </a:t>
            </a:r>
            <a:r>
              <a:rPr lang="en-US" sz="2000" b="0" i="0" dirty="0">
                <a:effectLst/>
                <a:latin typeface="Roboto" panose="02000000000000000000" pitchFamily="2" charset="0"/>
              </a:rPr>
              <a:t>We have </a:t>
            </a:r>
            <a:r>
              <a:rPr lang="en-US" sz="2000" dirty="0">
                <a:latin typeface="Roboto" panose="02000000000000000000" pitchFamily="2" charset="0"/>
              </a:rPr>
              <a:t>tried to built our own Big Mart and we have put our own data set. </a:t>
            </a:r>
            <a:r>
              <a:rPr lang="en-US" sz="2000" b="0" i="0" dirty="0">
                <a:effectLst/>
                <a:latin typeface="Roboto" panose="02000000000000000000" pitchFamily="2" charset="0"/>
              </a:rPr>
              <a:t>The aim is to build a predictive model and find out the sales of each product at a particular store and to do the data visualization.</a:t>
            </a:r>
            <a:endParaRPr lang="en-US" sz="2000" b="0"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3457AD-42F3-18D9-C23A-ED94AE1F93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1581150"/>
            <a:ext cx="3200399" cy="2249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731" y="434316"/>
            <a:ext cx="2895600" cy="505267"/>
          </a:xfrm>
          <a:prstGeom prst="rect">
            <a:avLst/>
          </a:prstGeom>
        </p:spPr>
        <p:txBody>
          <a:bodyPr vert="horz" wrap="square" lIns="0" tIns="12700" rIns="0" bIns="0" rtlCol="0">
            <a:spAutoFit/>
          </a:bodyPr>
          <a:lstStyle/>
          <a:p>
            <a:pPr marL="12700">
              <a:lnSpc>
                <a:spcPct val="100000"/>
              </a:lnSpc>
              <a:spcBef>
                <a:spcPts val="100"/>
              </a:spcBef>
            </a:pPr>
            <a:r>
              <a:rPr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5" name="object 5"/>
          <p:cNvSpPr txBox="1"/>
          <p:nvPr/>
        </p:nvSpPr>
        <p:spPr>
          <a:xfrm>
            <a:off x="457200" y="1276350"/>
            <a:ext cx="4920615" cy="2687274"/>
          </a:xfrm>
          <a:prstGeom prst="rect">
            <a:avLst/>
          </a:prstGeom>
        </p:spPr>
        <p:txBody>
          <a:bodyPr vert="horz" wrap="square" lIns="0" tIns="19685" rIns="0" bIns="0" rtlCol="0">
            <a:spAutoFit/>
          </a:bodyPr>
          <a:lstStyle/>
          <a:p>
            <a:pPr algn="l"/>
            <a:r>
              <a:rPr lang="en-US" sz="1400" b="0" i="0" dirty="0">
                <a:effectLst/>
                <a:latin typeface="ff3"/>
              </a:rPr>
              <a:t>“</a:t>
            </a:r>
            <a:r>
              <a:rPr lang="en-US" sz="2000" b="0" i="0" dirty="0">
                <a:effectLst/>
                <a:latin typeface="ff2"/>
              </a:rPr>
              <a:t>To find out what role certain properties of an item play and how they affect their sales by understanding Big Mart sales</a:t>
            </a:r>
            <a:r>
              <a:rPr lang="en-US" sz="2000" b="0" i="0" dirty="0">
                <a:effectLst/>
                <a:latin typeface="ff3"/>
              </a:rPr>
              <a:t>.”</a:t>
            </a:r>
            <a:r>
              <a:rPr lang="en-US" sz="2000" b="0" i="0" dirty="0">
                <a:effectLst/>
                <a:latin typeface="ff2"/>
              </a:rPr>
              <a:t> In order to help Big Mart achieve this goal, a predictive model can be built to find out for every store, the key factors that can increase their sales and what changes could be made to the </a:t>
            </a:r>
            <a:r>
              <a:rPr lang="en-US" sz="2000" b="0" i="0" dirty="0">
                <a:effectLst/>
                <a:latin typeface="ff3"/>
              </a:rPr>
              <a:t>product or store’s characteristics</a:t>
            </a:r>
            <a:endParaRPr lang="en-US" sz="2000" b="0" i="0" dirty="0">
              <a:effectLst/>
              <a:latin typeface="ff2"/>
            </a:endParaRPr>
          </a:p>
          <a:p>
            <a:pPr marL="12065" marR="5080" algn="just">
              <a:lnSpc>
                <a:spcPts val="1430"/>
              </a:lnSpc>
              <a:spcBef>
                <a:spcPts val="155"/>
              </a:spcBef>
              <a:buClr>
                <a:srgbClr val="000000"/>
              </a:buClr>
              <a:tabLst>
                <a:tab pos="333375" algn="l"/>
              </a:tabLst>
            </a:pPr>
            <a:endParaRPr lang="en-IN" sz="1400" spc="-15" dirty="0">
              <a:solidFill>
                <a:srgbClr val="292929"/>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76365"/>
            <a:ext cx="3173186" cy="443711"/>
          </a:xfrm>
          <a:prstGeom prst="rect">
            <a:avLst/>
          </a:prstGeom>
        </p:spPr>
        <p:txBody>
          <a:bodyPr vert="horz" wrap="square" lIns="0" tIns="12700" rIns="0" bIns="0" rtlCol="0">
            <a:spAutoFit/>
          </a:bodyPr>
          <a:lstStyle/>
          <a:p>
            <a:pPr marL="12700">
              <a:lnSpc>
                <a:spcPct val="100000"/>
              </a:lnSpc>
              <a:spcBef>
                <a:spcPts val="100"/>
              </a:spcBef>
            </a:pPr>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190500" y="729601"/>
            <a:ext cx="8763000" cy="3933897"/>
          </a:xfrm>
          <a:prstGeom prst="rect">
            <a:avLst/>
          </a:prstGeom>
          <a:noFill/>
        </p:spPr>
        <p:txBody>
          <a:bodyPr wrap="square" rtlCol="0">
            <a:spAutoFit/>
          </a:bodyPr>
          <a:lstStyle/>
          <a:p>
            <a:pPr marL="342900" lvl="0" indent="-342900" fontAlgn="base">
              <a:lnSpc>
                <a:spcPct val="115000"/>
              </a:lnSpc>
              <a:buFont typeface="Symbol" panose="05050102010706020507" pitchFamily="18" charset="2"/>
              <a:buChar char=""/>
            </a:pPr>
            <a:r>
              <a:rPr lang="en-IN" sz="1400" b="1" u="sng" spc="1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Pandas</a:t>
            </a:r>
            <a:r>
              <a:rPr lang="en-IN" sz="1400" spc="1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IN" sz="1400" spc="10" dirty="0">
                <a:effectLst/>
                <a:latin typeface="Arial" panose="020B0604020202020204" pitchFamily="34" charset="0"/>
                <a:ea typeface="Calibri" panose="020F0502020204030204" pitchFamily="34" charset="0"/>
                <a:cs typeface="Times New Roman" panose="02020603050405020304" pitchFamily="18" charset="0"/>
              </a:rPr>
              <a:t>This library helps to load the data frame in a 2D array format and has multiple functions to perform analysis tasks in one go.</a:t>
            </a:r>
          </a:p>
          <a:p>
            <a:pPr lvl="0" fontAlgn="base">
              <a:lnSpc>
                <a:spcPct val="115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buFont typeface="Symbol" panose="05050102010706020507" pitchFamily="18" charset="2"/>
              <a:buChar char=""/>
            </a:pPr>
            <a:r>
              <a:rPr lang="en-IN" sz="1400" b="1" u="sng" dirty="0">
                <a:solidFill>
                  <a:srgbClr val="0070C0"/>
                </a:solidFill>
                <a:effectLst>
                  <a:outerShdw blurRad="38100" dist="25400" dir="5400000" algn="ctr">
                    <a:srgbClr val="6E747A">
                      <a:alpha val="43000"/>
                    </a:srgbClr>
                  </a:outerShdw>
                </a:effectLst>
                <a:latin typeface="Arial" panose="020B0604020202020204" pitchFamily="34" charset="0"/>
                <a:ea typeface="Calibri" panose="020F0502020204030204" pitchFamily="34" charset="0"/>
                <a:cs typeface="Times New Roman" panose="02020603050405020304" pitchFamily="18" charset="0"/>
              </a:rPr>
              <a:t>Sckitlearn/ Sklearn </a:t>
            </a:r>
            <a:r>
              <a:rPr lang="en-IN" sz="1400" b="1" dirty="0">
                <a:ln>
                  <a:noFill/>
                </a:ln>
                <a:solidFill>
                  <a:srgbClr val="4F81BD"/>
                </a:solidFill>
                <a:effectLst>
                  <a:outerShdw blurRad="38100" dist="25400" dir="5400000" algn="ctr">
                    <a:srgbClr val="6E747A">
                      <a:alpha val="43000"/>
                    </a:srgbClr>
                  </a:outerShdw>
                </a:effectLst>
                <a:latin typeface="Arial" panose="020B0604020202020204" pitchFamily="34" charset="0"/>
                <a:ea typeface="Calibri" panose="020F0502020204030204" pitchFamily="34" charset="0"/>
                <a:cs typeface="Times New Roman" panose="02020603050405020304" pitchFamily="18" charset="0"/>
              </a:rPr>
              <a:t>:</a:t>
            </a:r>
            <a:r>
              <a:rPr lang="en-IN" sz="14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 </a:t>
            </a:r>
            <a:r>
              <a:rPr lang="en-IN" sz="1400" dirty="0">
                <a:effectLst/>
                <a:latin typeface="Arial" panose="020B0604020202020204" pitchFamily="34" charset="0"/>
                <a:ea typeface="Calibri" panose="020F0502020204030204" pitchFamily="34" charset="0"/>
                <a:cs typeface="Times New Roman" panose="02020603050405020304" pitchFamily="18" charset="0"/>
              </a:rPr>
              <a:t>Scikit-Learn is a free machine learning library for Python. It supports both supervised and unsupervised machine learning, providing diverse algorithms for classification, regression, clustering, and dimensionality reduction.</a:t>
            </a:r>
          </a:p>
          <a:p>
            <a:pPr lvl="0" fontAlgn="base">
              <a:lnSpc>
                <a:spcPct val="115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buFont typeface="Symbol" panose="05050102010706020507" pitchFamily="18" charset="2"/>
              <a:buChar char=""/>
            </a:pPr>
            <a:r>
              <a:rPr lang="en-IN" sz="1400" b="1" u="sng" dirty="0">
                <a:solidFill>
                  <a:srgbClr val="0070C0"/>
                </a:solidFill>
              </a:rPr>
              <a:t>Matplotlib: </a:t>
            </a:r>
            <a:r>
              <a:rPr lang="en-US" sz="1400" dirty="0"/>
              <a:t>Matplotlib is a low level graph plotting library in python that serves as a visualization utility. Matplotlib  is open source and we can use it freely. Matplotlib is mostly written in python, a few segments are written in C, Objective-C and Javascript for Platform compatibility.</a:t>
            </a:r>
          </a:p>
          <a:p>
            <a:endPar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400" b="1" u="sng" dirty="0">
                <a:solidFill>
                  <a:srgbClr val="1F497D"/>
                </a:solidFill>
                <a:effectLst/>
                <a:latin typeface="Verdana" panose="020B0604030504040204" pitchFamily="34" charset="0"/>
                <a:ea typeface="Times New Roman" panose="02020603050405020304" pitchFamily="18" charset="0"/>
                <a:cs typeface="Times New Roman" panose="02020603050405020304" pitchFamily="18" charset="0"/>
              </a:rPr>
              <a:t>Tensorflow</a:t>
            </a:r>
            <a:r>
              <a:rPr lang="en-IN" sz="1400" dirty="0">
                <a:solidFill>
                  <a:srgbClr val="1F497D"/>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 </a:t>
            </a:r>
            <a:r>
              <a:rPr lang="en-IN" sz="1400" spc="10" dirty="0">
                <a:effectLst/>
                <a:latin typeface="Arial" panose="020B0604020202020204" pitchFamily="34" charset="0"/>
                <a:ea typeface="Calibri" panose="020F0502020204030204" pitchFamily="34" charset="0"/>
                <a:cs typeface="Times New Roman" panose="02020603050405020304" pitchFamily="18" charset="0"/>
              </a:rPr>
              <a:t>Tensorflow</a:t>
            </a:r>
            <a:r>
              <a:rPr lang="en-IN" sz="1400" dirty="0">
                <a:effectLst/>
                <a:latin typeface="Arial" panose="020B0604020202020204" pitchFamily="34" charset="0"/>
                <a:ea typeface="Calibri" panose="020F0502020204030204" pitchFamily="34" charset="0"/>
                <a:cs typeface="Times New Roman" panose="02020603050405020304" pitchFamily="18" charset="0"/>
              </a:rPr>
              <a:t> is an open-source end-to-end platform for creating Machine Learning applications. It is a symbolic math library that uses dataflow and differentiable programming to perform various tasks focused on training and inference of deep neural networks.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3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4611"/>
            <a:ext cx="2209800" cy="505267"/>
          </a:xfrm>
          <a:prstGeom prst="rect">
            <a:avLst/>
          </a:prstGeom>
        </p:spPr>
        <p:txBody>
          <a:bodyPr vert="horz" wrap="square" lIns="0" tIns="12700" rIns="0" bIns="0" rtlCol="0">
            <a:spAutoFit/>
          </a:bodyPr>
          <a:lstStyle/>
          <a:p>
            <a:pPr marL="12700">
              <a:lnSpc>
                <a:spcPct val="100000"/>
              </a:lnSpc>
              <a:spcBef>
                <a:spcPts val="100"/>
              </a:spcBef>
            </a:pPr>
            <a:r>
              <a:rPr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sp>
        <p:nvSpPr>
          <p:cNvPr id="8" name="object 8"/>
          <p:cNvSpPr/>
          <p:nvPr/>
        </p:nvSpPr>
        <p:spPr>
          <a:xfrm>
            <a:off x="0" y="133350"/>
            <a:ext cx="1128395" cy="163830"/>
          </a:xfrm>
          <a:custGeom>
            <a:avLst/>
            <a:gdLst/>
            <a:ahLst/>
            <a:cxnLst/>
            <a:rect l="l" t="t" r="r" b="b"/>
            <a:pathLst>
              <a:path w="1128395" h="163829">
                <a:moveTo>
                  <a:pt x="1128300" y="0"/>
                </a:moveTo>
                <a:lnTo>
                  <a:pt x="0" y="0"/>
                </a:lnTo>
                <a:lnTo>
                  <a:pt x="0" y="163800"/>
                </a:lnTo>
                <a:lnTo>
                  <a:pt x="1128300" y="163800"/>
                </a:lnTo>
                <a:lnTo>
                  <a:pt x="1128300" y="0"/>
                </a:lnTo>
                <a:close/>
              </a:path>
            </a:pathLst>
          </a:custGeom>
          <a:solidFill>
            <a:srgbClr val="455A64"/>
          </a:solidFill>
        </p:spPr>
        <p:txBody>
          <a:bodyPr wrap="square" lIns="0" tIns="0" rIns="0" bIns="0" rtlCol="0"/>
          <a:lstStyle/>
          <a:p>
            <a:endParaRPr/>
          </a:p>
        </p:txBody>
      </p:sp>
      <p:sp>
        <p:nvSpPr>
          <p:cNvPr id="9" name="object 9"/>
          <p:cNvSpPr/>
          <p:nvPr/>
        </p:nvSpPr>
        <p:spPr>
          <a:xfrm>
            <a:off x="-175" y="404275"/>
            <a:ext cx="848360" cy="136525"/>
          </a:xfrm>
          <a:custGeom>
            <a:avLst/>
            <a:gdLst/>
            <a:ahLst/>
            <a:cxnLst/>
            <a:rect l="l" t="t" r="r" b="b"/>
            <a:pathLst>
              <a:path w="848360" h="136525">
                <a:moveTo>
                  <a:pt x="848100" y="0"/>
                </a:moveTo>
                <a:lnTo>
                  <a:pt x="0" y="0"/>
                </a:lnTo>
                <a:lnTo>
                  <a:pt x="0" y="136200"/>
                </a:lnTo>
                <a:lnTo>
                  <a:pt x="848100" y="136200"/>
                </a:lnTo>
                <a:lnTo>
                  <a:pt x="848100" y="0"/>
                </a:lnTo>
                <a:close/>
              </a:path>
            </a:pathLst>
          </a:custGeom>
          <a:solidFill>
            <a:srgbClr val="455A64"/>
          </a:solidFill>
        </p:spPr>
        <p:txBody>
          <a:bodyPr wrap="square" lIns="0" tIns="0" rIns="0" bIns="0" rtlCol="0"/>
          <a:lstStyle/>
          <a:p>
            <a:endParaRPr/>
          </a:p>
        </p:txBody>
      </p:sp>
      <p:sp>
        <p:nvSpPr>
          <p:cNvPr id="10" name="object 10"/>
          <p:cNvSpPr/>
          <p:nvPr/>
        </p:nvSpPr>
        <p:spPr>
          <a:xfrm>
            <a:off x="8910600" y="2940856"/>
            <a:ext cx="233679" cy="2235835"/>
          </a:xfrm>
          <a:custGeom>
            <a:avLst/>
            <a:gdLst/>
            <a:ahLst/>
            <a:cxnLst/>
            <a:rect l="l" t="t" r="r" b="b"/>
            <a:pathLst>
              <a:path w="233679" h="2235835">
                <a:moveTo>
                  <a:pt x="233399" y="0"/>
                </a:moveTo>
                <a:lnTo>
                  <a:pt x="0" y="0"/>
                </a:lnTo>
                <a:lnTo>
                  <a:pt x="0" y="2235300"/>
                </a:lnTo>
                <a:lnTo>
                  <a:pt x="233399" y="2235300"/>
                </a:lnTo>
                <a:lnTo>
                  <a:pt x="233399" y="0"/>
                </a:lnTo>
                <a:close/>
              </a:path>
            </a:pathLst>
          </a:custGeom>
          <a:solidFill>
            <a:srgbClr val="FF0000"/>
          </a:solidFill>
        </p:spPr>
        <p:txBody>
          <a:bodyPr wrap="square" lIns="0" tIns="0" rIns="0" bIns="0" rtlCol="0"/>
          <a:lstStyle/>
          <a:p>
            <a:endParaRPr/>
          </a:p>
        </p:txBody>
      </p:sp>
      <p:pic>
        <p:nvPicPr>
          <p:cNvPr id="3" name="Picture 2">
            <a:extLst>
              <a:ext uri="{FF2B5EF4-FFF2-40B4-BE49-F238E27FC236}">
                <a16:creationId xmlns:a16="http://schemas.microsoft.com/office/drawing/2014/main" id="{A9AE09C6-5AE4-4C24-9B37-278A5A490491}"/>
              </a:ext>
            </a:extLst>
          </p:cNvPr>
          <p:cNvPicPr>
            <a:picLocks noChangeAspect="1"/>
          </p:cNvPicPr>
          <p:nvPr/>
        </p:nvPicPr>
        <p:blipFill>
          <a:blip r:embed="rId2"/>
          <a:stretch>
            <a:fillRect/>
          </a:stretch>
        </p:blipFill>
        <p:spPr>
          <a:xfrm>
            <a:off x="0" y="577751"/>
            <a:ext cx="9144000" cy="4508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676400" y="-83393"/>
            <a:ext cx="4953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PROCESSING</a:t>
            </a:r>
          </a:p>
        </p:txBody>
      </p:sp>
      <p:sp>
        <p:nvSpPr>
          <p:cNvPr id="5" name="TextBox 4">
            <a:extLst>
              <a:ext uri="{FF2B5EF4-FFF2-40B4-BE49-F238E27FC236}">
                <a16:creationId xmlns:a16="http://schemas.microsoft.com/office/drawing/2014/main" id="{F59BF6B8-E7C0-DC6D-E066-FAFA2FD4B878}"/>
              </a:ext>
            </a:extLst>
          </p:cNvPr>
          <p:cNvSpPr txBox="1"/>
          <p:nvPr/>
        </p:nvSpPr>
        <p:spPr>
          <a:xfrm>
            <a:off x="457200" y="430481"/>
            <a:ext cx="8077200" cy="1600438"/>
          </a:xfrm>
          <a:prstGeom prst="rect">
            <a:avLst/>
          </a:prstGeom>
          <a:noFill/>
        </p:spPr>
        <p:txBody>
          <a:bodyPr wrap="square">
            <a:spAutoFit/>
          </a:bodyPr>
          <a:lstStyle/>
          <a:p>
            <a:pPr algn="just"/>
            <a:r>
              <a:rPr lang="en-IN" sz="1400" b="1" dirty="0">
                <a:solidFill>
                  <a:srgbClr val="333333"/>
                </a:solidFill>
                <a:effectLst/>
                <a:latin typeface="Arial" panose="020B0604020202020204" pitchFamily="34" charset="0"/>
                <a:ea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endParaRPr lang="en-IN" sz="1400" dirty="0">
              <a:effectLst/>
              <a:latin typeface="Times New Roman" panose="02020603050405020304" pitchFamily="18" charset="0"/>
              <a:ea typeface="Times New Roman" panose="02020603050405020304" pitchFamily="18" charset="0"/>
            </a:endParaRPr>
          </a:p>
          <a:p>
            <a:pPr algn="just"/>
            <a:r>
              <a:rPr lang="en-IN" sz="1400" b="1" dirty="0">
                <a:solidFill>
                  <a:srgbClr val="333333"/>
                </a:solidFill>
                <a:effectLst/>
                <a:latin typeface="Arial" panose="020B0604020202020204" pitchFamily="34" charset="0"/>
                <a:ea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endParaRPr lang="en-IN" sz="1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C6D21940-C201-3174-9E1B-0ED94F0E1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2350"/>
            <a:ext cx="8001000" cy="3033999"/>
          </a:xfrm>
          <a:prstGeom prst="rect">
            <a:avLst/>
          </a:prstGeom>
        </p:spPr>
      </p:pic>
    </p:spTree>
    <p:extLst>
      <p:ext uri="{BB962C8B-B14F-4D97-AF65-F5344CB8AC3E}">
        <p14:creationId xmlns:p14="http://schemas.microsoft.com/office/powerpoint/2010/main" val="36940563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942</TotalTime>
  <Words>1193</Words>
  <Application>Microsoft Office PowerPoint</Application>
  <PresentationFormat>On-screen Show (16:9)</PresentationFormat>
  <Paragraphs>49</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Blackadder ITC</vt:lpstr>
      <vt:lpstr>Calibri</vt:lpstr>
      <vt:lpstr>Cambria</vt:lpstr>
      <vt:lpstr>ff2</vt:lpstr>
      <vt:lpstr>ff3</vt:lpstr>
      <vt:lpstr>Roboto</vt:lpstr>
      <vt:lpstr>Source Sans Pro</vt:lpstr>
      <vt:lpstr>Symbol</vt:lpstr>
      <vt:lpstr>Tahoma</vt:lpstr>
      <vt:lpstr>Times New Roman</vt:lpstr>
      <vt:lpstr>Trebuchet MS</vt:lpstr>
      <vt:lpstr>Verdana</vt:lpstr>
      <vt:lpstr>Berlin</vt:lpstr>
      <vt:lpstr>BIG MART SALES PREDICTION</vt:lpstr>
      <vt:lpstr>PowerPoint Presentation</vt:lpstr>
      <vt:lpstr>MACHINE LEARNING</vt:lpstr>
      <vt:lpstr>INTRODUCTION</vt:lpstr>
      <vt:lpstr>PROBLEM STATEMENT</vt:lpstr>
      <vt:lpstr>CHALLENGES</vt:lpstr>
      <vt:lpstr>LIBRARIES USED</vt:lpstr>
      <vt:lpstr>DATASET</vt:lpstr>
      <vt:lpstr>PowerPoint Presentation</vt:lpstr>
      <vt:lpstr>CREATING MODEL USONG TENSOR FLOW AND FINDING VALIDATION LOSS</vt:lpstr>
      <vt:lpstr>PowerPoint Presentation</vt:lpstr>
      <vt:lpstr>   PLOT TRAINING &amp; VALIDATION LOSS VALUES</vt:lpstr>
      <vt:lpstr>PLOT PREDICTED V/S TRUE SALES VALUES</vt:lpstr>
      <vt:lpstr>PREDICT THE SALES OF THE ITEMS OF THE BIGMART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creator>lenovo</dc:creator>
  <cp:lastModifiedBy>LENOVO</cp:lastModifiedBy>
  <cp:revision>16</cp:revision>
  <dcterms:created xsi:type="dcterms:W3CDTF">2023-02-07T08:55:18Z</dcterms:created>
  <dcterms:modified xsi:type="dcterms:W3CDTF">2023-02-28T18:21:44Z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ies>
</file>