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%20BS%20Diploma\TDS\project1\Final%20v2\Analysis_Proj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%20BS%20Diploma\TDS\project1\Final%20v2\Analysis_Proj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%20BS%20Diploma\TDS\project1\Final%20v2\Analysis_Proj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[Analysis_Proj1.xlsx]user login trend!PivotTable1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'user login trend'!$Q$3:$Q$4</c:f>
              <c:strCache>
                <c:ptCount val="1"/>
                <c:pt idx="0">
                  <c:v>TRUE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'user login trend'!$P$5:$P$21</c:f>
              <c:strCache>
                <c:ptCount val="1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  <c:pt idx="14">
                  <c:v>2022</c:v>
                </c:pt>
                <c:pt idx="15">
                  <c:v>2023</c:v>
                </c:pt>
              </c:strCache>
            </c:strRef>
          </c:cat>
          <c:val>
            <c:numRef>
              <c:f>'user login trend'!$Q$5:$Q$21</c:f>
              <c:numCache>
                <c:formatCode>General</c:formatCode>
                <c:ptCount val="16"/>
                <c:pt idx="0">
                  <c:v>16</c:v>
                </c:pt>
                <c:pt idx="1">
                  <c:v>24</c:v>
                </c:pt>
                <c:pt idx="2">
                  <c:v>26</c:v>
                </c:pt>
                <c:pt idx="3">
                  <c:v>33</c:v>
                </c:pt>
                <c:pt idx="4">
                  <c:v>36</c:v>
                </c:pt>
                <c:pt idx="5">
                  <c:v>25</c:v>
                </c:pt>
                <c:pt idx="6">
                  <c:v>33</c:v>
                </c:pt>
                <c:pt idx="7">
                  <c:v>17</c:v>
                </c:pt>
                <c:pt idx="8">
                  <c:v>6</c:v>
                </c:pt>
                <c:pt idx="9">
                  <c:v>7</c:v>
                </c:pt>
                <c:pt idx="10">
                  <c:v>4</c:v>
                </c:pt>
                <c:pt idx="11">
                  <c:v>3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6F-4E90-9779-AA7A03C827F9}"/>
            </c:ext>
          </c:extLst>
        </c:ser>
        <c:ser>
          <c:idx val="1"/>
          <c:order val="1"/>
          <c:tx>
            <c:strRef>
              <c:f>'user login trend'!$R$3:$R$4</c:f>
              <c:strCache>
                <c:ptCount val="1"/>
                <c:pt idx="0">
                  <c:v>(blank)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'user login trend'!$P$5:$P$21</c:f>
              <c:strCache>
                <c:ptCount val="1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  <c:pt idx="14">
                  <c:v>2022</c:v>
                </c:pt>
                <c:pt idx="15">
                  <c:v>2023</c:v>
                </c:pt>
              </c:strCache>
            </c:strRef>
          </c:cat>
          <c:val>
            <c:numRef>
              <c:f>'user login trend'!$R$5:$R$21</c:f>
              <c:numCache>
                <c:formatCode>General</c:formatCode>
                <c:ptCount val="16"/>
                <c:pt idx="0">
                  <c:v>35</c:v>
                </c:pt>
                <c:pt idx="1">
                  <c:v>38</c:v>
                </c:pt>
                <c:pt idx="2">
                  <c:v>38</c:v>
                </c:pt>
                <c:pt idx="3">
                  <c:v>35</c:v>
                </c:pt>
                <c:pt idx="4">
                  <c:v>55</c:v>
                </c:pt>
                <c:pt idx="5">
                  <c:v>51</c:v>
                </c:pt>
                <c:pt idx="6">
                  <c:v>37</c:v>
                </c:pt>
                <c:pt idx="7">
                  <c:v>17</c:v>
                </c:pt>
                <c:pt idx="8">
                  <c:v>23</c:v>
                </c:pt>
                <c:pt idx="9">
                  <c:v>13</c:v>
                </c:pt>
                <c:pt idx="10">
                  <c:v>7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6F-4E90-9779-AA7A03C82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191552"/>
        <c:axId val="305192992"/>
      </c:lineChart>
      <c:catAx>
        <c:axId val="30519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192992"/>
        <c:crosses val="autoZero"/>
        <c:auto val="1"/>
        <c:lblAlgn val="ctr"/>
        <c:lblOffset val="100"/>
        <c:noMultiLvlLbl val="0"/>
      </c:catAx>
      <c:valAx>
        <c:axId val="30519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19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[Analysis_Proj1.xlsx]user login trend!PivotTable6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'user login trend'!$Q$23:$Q$24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'user login trend'!$P$25:$P$41</c:f>
              <c:strCache>
                <c:ptCount val="1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  <c:pt idx="14">
                  <c:v>2022</c:v>
                </c:pt>
                <c:pt idx="15">
                  <c:v>2023</c:v>
                </c:pt>
              </c:strCache>
            </c:strRef>
          </c:cat>
          <c:val>
            <c:numRef>
              <c:f>'user login trend'!$Q$25:$Q$41</c:f>
              <c:numCache>
                <c:formatCode>0.0</c:formatCode>
                <c:ptCount val="16"/>
                <c:pt idx="0">
                  <c:v>138.65</c:v>
                </c:pt>
                <c:pt idx="1">
                  <c:v>129.04166666666666</c:v>
                </c:pt>
                <c:pt idx="2">
                  <c:v>87.63636363636364</c:v>
                </c:pt>
                <c:pt idx="3">
                  <c:v>98.48</c:v>
                </c:pt>
                <c:pt idx="4">
                  <c:v>100.61764705882354</c:v>
                </c:pt>
                <c:pt idx="5">
                  <c:v>89.043478260869563</c:v>
                </c:pt>
                <c:pt idx="6">
                  <c:v>99.303030303030297</c:v>
                </c:pt>
                <c:pt idx="7">
                  <c:v>79.15789473684211</c:v>
                </c:pt>
                <c:pt idx="8">
                  <c:v>78.214285714285708</c:v>
                </c:pt>
                <c:pt idx="9">
                  <c:v>65.571428571428569</c:v>
                </c:pt>
                <c:pt idx="10">
                  <c:v>48.6</c:v>
                </c:pt>
                <c:pt idx="11">
                  <c:v>67.5</c:v>
                </c:pt>
                <c:pt idx="12">
                  <c:v>21.833333333333332</c:v>
                </c:pt>
                <c:pt idx="13">
                  <c:v>25.5</c:v>
                </c:pt>
                <c:pt idx="14">
                  <c:v>72</c:v>
                </c:pt>
                <c:pt idx="15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41-431C-899A-12DDF32063B1}"/>
            </c:ext>
          </c:extLst>
        </c:ser>
        <c:ser>
          <c:idx val="1"/>
          <c:order val="1"/>
          <c:tx>
            <c:strRef>
              <c:f>'user login trend'!$R$23:$R$24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'user login trend'!$P$25:$P$41</c:f>
              <c:strCache>
                <c:ptCount val="1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  <c:pt idx="14">
                  <c:v>2022</c:v>
                </c:pt>
                <c:pt idx="15">
                  <c:v>2023</c:v>
                </c:pt>
              </c:strCache>
            </c:strRef>
          </c:cat>
          <c:val>
            <c:numRef>
              <c:f>'user login trend'!$R$25:$R$41</c:f>
              <c:numCache>
                <c:formatCode>0.0</c:formatCode>
                <c:ptCount val="16"/>
                <c:pt idx="0">
                  <c:v>152.64516129032259</c:v>
                </c:pt>
                <c:pt idx="1">
                  <c:v>112.92105263157895</c:v>
                </c:pt>
                <c:pt idx="2">
                  <c:v>128.33333333333334</c:v>
                </c:pt>
                <c:pt idx="3">
                  <c:v>132.25581395348837</c:v>
                </c:pt>
                <c:pt idx="4">
                  <c:v>98.21052631578948</c:v>
                </c:pt>
                <c:pt idx="5">
                  <c:v>101.64150943396227</c:v>
                </c:pt>
                <c:pt idx="6">
                  <c:v>66.972972972972968</c:v>
                </c:pt>
                <c:pt idx="7">
                  <c:v>68.599999999999994</c:v>
                </c:pt>
                <c:pt idx="8">
                  <c:v>78.86666666666666</c:v>
                </c:pt>
                <c:pt idx="9">
                  <c:v>64.230769230769226</c:v>
                </c:pt>
                <c:pt idx="10">
                  <c:v>74.166666666666671</c:v>
                </c:pt>
                <c:pt idx="11">
                  <c:v>84.5</c:v>
                </c:pt>
                <c:pt idx="12">
                  <c:v>54.5</c:v>
                </c:pt>
                <c:pt idx="13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41-431C-899A-12DDF3206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923424"/>
        <c:axId val="563936384"/>
      </c:lineChart>
      <c:catAx>
        <c:axId val="56392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936384"/>
        <c:crosses val="autoZero"/>
        <c:auto val="1"/>
        <c:lblAlgn val="ctr"/>
        <c:lblOffset val="100"/>
        <c:noMultiLvlLbl val="0"/>
      </c:catAx>
      <c:valAx>
        <c:axId val="56393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92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[Analysis_Proj1.xlsx]repositories!PivotTable2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repositories!$N$2:$N$3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repositories!$M$4:$M$21</c:f>
              <c:strCache>
                <c:ptCount val="17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  <c:pt idx="14">
                  <c:v>2022</c:v>
                </c:pt>
                <c:pt idx="15">
                  <c:v>2023</c:v>
                </c:pt>
                <c:pt idx="16">
                  <c:v>2024</c:v>
                </c:pt>
              </c:strCache>
            </c:strRef>
          </c:cat>
          <c:val>
            <c:numRef>
              <c:f>repositories!$N$4:$N$21</c:f>
              <c:numCache>
                <c:formatCode>General</c:formatCode>
                <c:ptCount val="17"/>
                <c:pt idx="0">
                  <c:v>118</c:v>
                </c:pt>
                <c:pt idx="1">
                  <c:v>347</c:v>
                </c:pt>
                <c:pt idx="2">
                  <c:v>722</c:v>
                </c:pt>
                <c:pt idx="3">
                  <c:v>838</c:v>
                </c:pt>
                <c:pt idx="4">
                  <c:v>1276</c:v>
                </c:pt>
                <c:pt idx="5">
                  <c:v>1398</c:v>
                </c:pt>
                <c:pt idx="6">
                  <c:v>2126</c:v>
                </c:pt>
                <c:pt idx="7">
                  <c:v>2736</c:v>
                </c:pt>
                <c:pt idx="8">
                  <c:v>3225</c:v>
                </c:pt>
                <c:pt idx="9">
                  <c:v>3499</c:v>
                </c:pt>
                <c:pt idx="10">
                  <c:v>3355</c:v>
                </c:pt>
                <c:pt idx="11">
                  <c:v>3274</c:v>
                </c:pt>
                <c:pt idx="12">
                  <c:v>3320</c:v>
                </c:pt>
                <c:pt idx="13">
                  <c:v>2728</c:v>
                </c:pt>
                <c:pt idx="14">
                  <c:v>2407</c:v>
                </c:pt>
                <c:pt idx="15">
                  <c:v>2624</c:v>
                </c:pt>
                <c:pt idx="16">
                  <c:v>1748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C0-435F-9A61-4EDBBBB50A0D}"/>
            </c:ext>
          </c:extLst>
        </c:ser>
        <c:ser>
          <c:idx val="1"/>
          <c:order val="1"/>
          <c:tx>
            <c:strRef>
              <c:f>repositories!$O$2:$O$3</c:f>
              <c:strCache>
                <c:ptCount val="1"/>
                <c:pt idx="0">
                  <c:v>TRUE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repositories!$M$4:$M$21</c:f>
              <c:strCache>
                <c:ptCount val="17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  <c:pt idx="14">
                  <c:v>2022</c:v>
                </c:pt>
                <c:pt idx="15">
                  <c:v>2023</c:v>
                </c:pt>
                <c:pt idx="16">
                  <c:v>2024</c:v>
                </c:pt>
              </c:strCache>
            </c:strRef>
          </c:cat>
          <c:val>
            <c:numRef>
              <c:f>repositories!$O$4:$O$21</c:f>
              <c:numCache>
                <c:formatCode>General</c:formatCode>
                <c:ptCount val="17"/>
                <c:pt idx="0">
                  <c:v>20</c:v>
                </c:pt>
                <c:pt idx="1">
                  <c:v>69</c:v>
                </c:pt>
                <c:pt idx="2">
                  <c:v>265</c:v>
                </c:pt>
                <c:pt idx="3">
                  <c:v>439</c:v>
                </c:pt>
                <c:pt idx="4">
                  <c:v>665</c:v>
                </c:pt>
                <c:pt idx="5">
                  <c:v>1235</c:v>
                </c:pt>
                <c:pt idx="6">
                  <c:v>1886</c:v>
                </c:pt>
                <c:pt idx="7">
                  <c:v>2262</c:v>
                </c:pt>
                <c:pt idx="8">
                  <c:v>2327</c:v>
                </c:pt>
                <c:pt idx="9">
                  <c:v>2377</c:v>
                </c:pt>
                <c:pt idx="10">
                  <c:v>2546</c:v>
                </c:pt>
                <c:pt idx="11">
                  <c:v>2578</c:v>
                </c:pt>
                <c:pt idx="12">
                  <c:v>2387</c:v>
                </c:pt>
                <c:pt idx="13">
                  <c:v>1808</c:v>
                </c:pt>
                <c:pt idx="14">
                  <c:v>1509</c:v>
                </c:pt>
                <c:pt idx="15">
                  <c:v>1239</c:v>
                </c:pt>
                <c:pt idx="16">
                  <c:v>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C0-435F-9A61-4EDBBBB50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540800"/>
        <c:axId val="362680464"/>
      </c:lineChart>
      <c:catAx>
        <c:axId val="36754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0464"/>
        <c:crosses val="autoZero"/>
        <c:auto val="1"/>
        <c:lblAlgn val="ctr"/>
        <c:lblOffset val="100"/>
        <c:noMultiLvlLbl val="0"/>
      </c:catAx>
      <c:valAx>
        <c:axId val="36268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54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0FEE-4641-2307-DBB4-5DCDDAB2B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20E02-03F1-7546-7640-6404F19CA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5695A-C477-A6E1-C84E-8391EA46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AD4B-B4C2-601B-4B09-D74DA91F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AD59-8707-C107-7AAE-074D8D3D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393D-B58E-0DA1-9F25-CC9846FB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AE676-1468-6257-3B58-168783A8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4A95-485C-C9E1-CB2B-4DA46579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1DDA-562F-66A9-65A5-C8EC0D05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66CC-98C0-1C6D-CF68-8339B6E0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E694E-71F0-47DD-B0D7-DEA8FB738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07644-47A8-CDB0-F03B-4F9C04286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F1E7-006A-2236-01AF-B36FB069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98E0-9722-B814-BC57-B974E13E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8998-4D57-5110-DFE4-D16B3405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A2C8-C536-F95E-DA70-D9548394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025D-1431-ED15-387F-C936CB84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91E8-5675-4051-0677-E6CB08FD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D48DC-108D-A838-A8FD-C326B249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220F-09BD-BAA8-5DB1-D01D66F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6B2A-375D-E7D8-C275-B30C89D1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ADBD-D2F8-D8F8-1347-C39DA596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180B-034B-CB0B-55F7-D03202D3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BA40-2165-83C6-BEB3-965BF9FE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286C-54E4-A2D6-214B-C02CCE2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79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4D74-BCD7-D07E-1475-581668E9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810-F7D3-49BD-90F4-4EDA585B1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EA027-5036-EC43-C2BF-7658A9F36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2F00-F724-5CD1-5744-64EFD7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02141-8DC5-BA97-B433-6B83BE01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1346A-7311-E3E6-26C3-0E08A500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C127-52A6-E0D8-B535-C51A4BEE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E6E29-71C3-525C-BD86-2AF9E56EA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ED5FE-4678-6C9F-4166-5D179B24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F23D7-48F9-0D42-1BB6-ABB4871B1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1D6EC-5015-AA17-E5F5-868944DD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E4B93-FDBE-C0BE-8446-1BE3A01A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6DFDE-9E85-989B-5BDB-ECD0CC54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01A8B-5B31-0963-F163-FFF48704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D80A-C58A-4E4E-70E0-D27D1011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6318B-ADDC-F356-C158-466EB0BF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000A4-6318-00BA-7D1C-B90F4500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41563-62E5-A9E5-D570-EC4DE957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1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C7BB1-35D8-B551-FD39-24C9D403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0B954-C49F-FFC8-F1A2-ABCFD931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FDA02-05DD-659A-3EDC-5F38823B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0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780A-F2A8-DA55-2548-BF3142B4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D3C5-B7DD-E0E3-F986-D774949B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7320C-8419-B71C-6BAC-C61905F9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D5CA2-0B2E-3C25-E8B6-533B7E67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06172-CDA3-00C2-15A0-6AF0F48F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5AC29-FD63-CEBD-3B71-727E74DE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9EBE-463A-D7E6-22ED-8EBB5DF5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06D86-8982-FF2A-0B7A-1443629AB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A2C96-EC28-83D6-B6D2-2D4A1C81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0A62-72B3-28B5-7749-DBE5157E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E3347-35F6-36BD-32A6-EF5503B9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DDDA2-18A3-E6C3-1B61-9370F103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6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4AB0B-ED24-9DD5-7779-7BE46165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79091-4C5C-7EDF-8F6A-2F1A7E28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9B81-1E08-B87A-FCCD-88BCEB139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E401-3901-45C7-A3BF-122FF7E7348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AF97-8E4C-CBA2-EEBE-4C0A2F97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E17FB-4BAC-3131-4255-DE58DCFF5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6654-F878-42F8-92AA-DEFF580B0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7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20FA-C54A-25AE-3A9D-135CA8668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TDS Project1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08311-4E12-736A-3BE7-926ED4238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1769" y="4907756"/>
            <a:ext cx="6548284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Name 	–	Saikat Mandal</a:t>
            </a:r>
          </a:p>
          <a:p>
            <a:pPr algn="l"/>
            <a:r>
              <a:rPr lang="en-US" dirty="0"/>
              <a:t>Roll No – 	22f3001318</a:t>
            </a:r>
          </a:p>
          <a:p>
            <a:pPr algn="l"/>
            <a:r>
              <a:rPr lang="en-US" dirty="0"/>
              <a:t>Email ID – 	22f3001318@ds.study.iitm.ac.in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50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056C-50D6-5E63-1508-2CE164CB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F131-3149-6045-F524-2538B10D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based on data extracted from </a:t>
            </a:r>
            <a:r>
              <a:rPr lang="en-US" dirty="0" err="1"/>
              <a:t>Github</a:t>
            </a:r>
            <a:r>
              <a:rPr lang="en-US" dirty="0"/>
              <a:t> for users </a:t>
            </a:r>
          </a:p>
          <a:p>
            <a:pPr lvl="1"/>
            <a:r>
              <a:rPr lang="en-US" dirty="0"/>
              <a:t>From Berlin </a:t>
            </a:r>
          </a:p>
          <a:p>
            <a:pPr lvl="1"/>
            <a:r>
              <a:rPr lang="en-US" dirty="0"/>
              <a:t>Have more than 200 followers</a:t>
            </a:r>
          </a:p>
          <a:p>
            <a:pPr lvl="1"/>
            <a:endParaRPr lang="en-US" dirty="0"/>
          </a:p>
          <a:p>
            <a:r>
              <a:rPr lang="en-US" dirty="0"/>
              <a:t>Analysis done on </a:t>
            </a:r>
          </a:p>
          <a:p>
            <a:pPr lvl="1"/>
            <a:r>
              <a:rPr lang="en-US" dirty="0"/>
              <a:t>User creation, </a:t>
            </a:r>
          </a:p>
          <a:p>
            <a:pPr lvl="1"/>
            <a:r>
              <a:rPr lang="en-US" dirty="0"/>
              <a:t>Repository creation, </a:t>
            </a:r>
          </a:p>
          <a:p>
            <a:pPr lvl="1"/>
            <a:r>
              <a:rPr lang="en-US" dirty="0"/>
              <a:t>Usage of language</a:t>
            </a:r>
          </a:p>
          <a:p>
            <a:pPr lvl="1"/>
            <a:r>
              <a:rPr lang="en-US" dirty="0" err="1"/>
              <a:t>Hireable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4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6D06-F86B-24AE-6153-3BA05BE2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Analysis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4352CF-4E42-254F-5D7E-229AF9961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344459"/>
              </p:ext>
            </p:extLst>
          </p:nvPr>
        </p:nvGraphicFramePr>
        <p:xfrm>
          <a:off x="838200" y="1825625"/>
          <a:ext cx="5778910" cy="222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A75CEB-4D1D-2A96-564B-8E5D2C2857ED}"/>
              </a:ext>
            </a:extLst>
          </p:cNvPr>
          <p:cNvSpPr txBox="1"/>
          <p:nvPr/>
        </p:nvSpPr>
        <p:spPr>
          <a:xfrm>
            <a:off x="1573161" y="4355690"/>
            <a:ext cx="37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Yearly trend for Creation of User log in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F41082-87D3-6015-236E-401BCE56F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991922"/>
              </p:ext>
            </p:extLst>
          </p:nvPr>
        </p:nvGraphicFramePr>
        <p:xfrm>
          <a:off x="6617110" y="1836484"/>
          <a:ext cx="4914162" cy="215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E2B1E5-A654-6297-5A68-FBE92C89F706}"/>
              </a:ext>
            </a:extLst>
          </p:cNvPr>
          <p:cNvSpPr txBox="1"/>
          <p:nvPr/>
        </p:nvSpPr>
        <p:spPr>
          <a:xfrm>
            <a:off x="6842551" y="4346480"/>
            <a:ext cx="471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Yearly trend for Creation of repositories by users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B6B62-FE5A-D149-7C8F-8132FB722612}"/>
              </a:ext>
            </a:extLst>
          </p:cNvPr>
          <p:cNvSpPr txBox="1"/>
          <p:nvPr/>
        </p:nvSpPr>
        <p:spPr>
          <a:xfrm>
            <a:off x="1554725" y="5422489"/>
            <a:ext cx="398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 	– </a:t>
            </a:r>
            <a:r>
              <a:rPr lang="en-US" dirty="0"/>
              <a:t>	For </a:t>
            </a:r>
            <a:r>
              <a:rPr lang="en-US" dirty="0" err="1"/>
              <a:t>Hireable</a:t>
            </a:r>
            <a:r>
              <a:rPr lang="en-US" dirty="0"/>
              <a:t> (1)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 	– </a:t>
            </a:r>
            <a:r>
              <a:rPr lang="en-US" dirty="0"/>
              <a:t>	For 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55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D3F3-0808-6AD4-8BB3-0E502FE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of Language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1FA56-386A-4F98-3BBD-2F777E964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4365"/>
            <a:ext cx="10515600" cy="3593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04326-2CAD-3C48-A91D-56E7589AF42C}"/>
              </a:ext>
            </a:extLst>
          </p:cNvPr>
          <p:cNvSpPr txBox="1"/>
          <p:nvPr/>
        </p:nvSpPr>
        <p:spPr>
          <a:xfrm>
            <a:off x="1268361" y="6123543"/>
            <a:ext cx="442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of languages in repository creation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2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1EFA-6158-7C7F-F283-822A6812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languages used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6BCDD-AFB5-E1CA-E65F-C7E48BEF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51" y="1825624"/>
            <a:ext cx="6195060" cy="48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1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B47-0D61-736F-28F8-3658E56D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8" y="162233"/>
            <a:ext cx="10515600" cy="798138"/>
          </a:xfrm>
        </p:spPr>
        <p:txBody>
          <a:bodyPr/>
          <a:lstStyle/>
          <a:p>
            <a:r>
              <a:rPr lang="en-US" dirty="0"/>
              <a:t>Creation of repositories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33AB43-81F6-4D24-E584-30A543E9C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117894"/>
              </p:ext>
            </p:extLst>
          </p:nvPr>
        </p:nvGraphicFramePr>
        <p:xfrm>
          <a:off x="3545142" y="4316360"/>
          <a:ext cx="8276303" cy="237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05DB9F-A4C2-0000-048E-635FBE9CD4E5}"/>
              </a:ext>
            </a:extLst>
          </p:cNvPr>
          <p:cNvSpPr txBox="1"/>
          <p:nvPr/>
        </p:nvSpPr>
        <p:spPr>
          <a:xfrm>
            <a:off x="99552" y="5114498"/>
            <a:ext cx="322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Yearly trend for Creation of repositories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E6DC4-55B2-1E5E-ABED-725A3A7B5690}"/>
              </a:ext>
            </a:extLst>
          </p:cNvPr>
          <p:cNvSpPr txBox="1"/>
          <p:nvPr/>
        </p:nvSpPr>
        <p:spPr>
          <a:xfrm>
            <a:off x="99551" y="6029882"/>
            <a:ext cx="398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 	– </a:t>
            </a:r>
            <a:r>
              <a:rPr lang="en-US" dirty="0"/>
              <a:t>	For </a:t>
            </a:r>
            <a:r>
              <a:rPr lang="en-US" dirty="0" err="1"/>
              <a:t>Hireable</a:t>
            </a:r>
            <a:r>
              <a:rPr lang="en-US" dirty="0"/>
              <a:t> (1)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 	– </a:t>
            </a:r>
            <a:r>
              <a:rPr lang="en-US" dirty="0"/>
              <a:t>	For others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3FC8D-C824-2000-8CC8-0FF4601D6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141" y="1167705"/>
            <a:ext cx="8390111" cy="2941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861D15-7BD4-5AFC-F4D2-6263FE6E4365}"/>
              </a:ext>
            </a:extLst>
          </p:cNvPr>
          <p:cNvSpPr txBox="1"/>
          <p:nvPr/>
        </p:nvSpPr>
        <p:spPr>
          <a:xfrm>
            <a:off x="251952" y="1923922"/>
            <a:ext cx="322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15 contributors in Creation of repositories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88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28A7-43EB-683C-468B-194FD5CF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Correlation between </a:t>
            </a:r>
            <a:r>
              <a:rPr lang="en-US" sz="3600" dirty="0" err="1"/>
              <a:t>hireable</a:t>
            </a:r>
            <a:r>
              <a:rPr lang="en-US" sz="3600" dirty="0"/>
              <a:t> and other parameter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70EB4-C344-6F7D-88F0-B2CFA31CE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909"/>
            <a:ext cx="3311013" cy="294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A37A3-A41E-422A-2D53-C44761001088}"/>
              </a:ext>
            </a:extLst>
          </p:cNvPr>
          <p:cNvSpPr txBox="1"/>
          <p:nvPr/>
        </p:nvSpPr>
        <p:spPr>
          <a:xfrm>
            <a:off x="5177911" y="2257153"/>
            <a:ext cx="5401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Surprisingly: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Mail IDs are not shared if users are </a:t>
            </a:r>
            <a:r>
              <a:rPr lang="en-US" sz="2000" dirty="0" err="1"/>
              <a:t>hireable</a:t>
            </a:r>
            <a:r>
              <a:rPr lang="en-US" sz="2000" dirty="0"/>
              <a:t>. They have very low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Very low correlation whether the </a:t>
            </a:r>
            <a:r>
              <a:rPr lang="en-US" sz="2000" dirty="0" err="1"/>
              <a:t>hireable</a:t>
            </a:r>
            <a:r>
              <a:rPr lang="en-US" sz="2000" dirty="0"/>
              <a:t> user is working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969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TDS Project1</vt:lpstr>
      <vt:lpstr>Summary</vt:lpstr>
      <vt:lpstr>Users Analysis</vt:lpstr>
      <vt:lpstr>Share of Language</vt:lpstr>
      <vt:lpstr>Top languages used</vt:lpstr>
      <vt:lpstr>Creation of repositories</vt:lpstr>
      <vt:lpstr>Correlation between hireable and other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Saikat Mandal</dc:creator>
  <cp:lastModifiedBy>Saikat Mandal</cp:lastModifiedBy>
  <cp:revision>12</cp:revision>
  <dcterms:created xsi:type="dcterms:W3CDTF">2024-10-31T15:37:21Z</dcterms:created>
  <dcterms:modified xsi:type="dcterms:W3CDTF">2024-10-31T16:07:36Z</dcterms:modified>
</cp:coreProperties>
</file>