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65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9" r:id="rId10"/>
    <p:sldId id="274" r:id="rId11"/>
    <p:sldId id="275" r:id="rId12"/>
    <p:sldId id="276" r:id="rId13"/>
    <p:sldId id="257" r:id="rId14"/>
    <p:sldId id="258" r:id="rId15"/>
    <p:sldId id="259" r:id="rId16"/>
    <p:sldId id="260" r:id="rId17"/>
    <p:sldId id="261" r:id="rId18"/>
    <p:sldId id="263" r:id="rId19"/>
    <p:sldId id="262" r:id="rId20"/>
    <p:sldId id="277" r:id="rId21"/>
    <p:sldId id="278" r:id="rId22"/>
    <p:sldId id="264" r:id="rId23"/>
    <p:sldId id="25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8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59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172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371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9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03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3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71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2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9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8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5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22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4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EF03-6B75-4284-BAA5-45427E3B3B8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FB53D8-429A-414D-8847-931AD2117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epositories/saik1994" TargetMode="External"/><Relationship Id="rId7" Type="http://schemas.openxmlformats.org/officeDocument/2006/relationships/hyperlink" Target="https://container-service-3-streamlitnov302024.a2296rx7zn6mt.ap-south-1.cs.amazonlightsail.com/" TargetMode="External"/><Relationship Id="rId2" Type="http://schemas.openxmlformats.org/officeDocument/2006/relationships/hyperlink" Target="https://github.com/Saikeerthanakumar/Nov30Hackathon202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ntainer-service-2.a2296rx7zn6mt.ap-south-1.cs.amazonlightsail.com/docs#/default/predict_predict_post" TargetMode="External"/><Relationship Id="rId5" Type="http://schemas.openxmlformats.org/officeDocument/2006/relationships/hyperlink" Target="https://api-test-nov30-lr-902968606805.us-central1.run.app/" TargetMode="External"/><Relationship Id="rId4" Type="http://schemas.openxmlformats.org/officeDocument/2006/relationships/hyperlink" Target="https://api-model-nov30-lr-902968606805.us-central1.run.app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keerthanakumar/Nov30Hackathon2024" TargetMode="External"/><Relationship Id="rId2" Type="http://schemas.openxmlformats.org/officeDocument/2006/relationships/hyperlink" Target="http://127.0.0.1:8000/doc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i-test-nov30-lr-902968606805.us-central1.run.app/" TargetMode="External"/><Relationship Id="rId4" Type="http://schemas.openxmlformats.org/officeDocument/2006/relationships/hyperlink" Target="http://localho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A038BD-5C79-468D-FF52-06086DBDB76E}"/>
              </a:ext>
            </a:extLst>
          </p:cNvPr>
          <p:cNvSpPr txBox="1"/>
          <p:nvPr/>
        </p:nvSpPr>
        <p:spPr>
          <a:xfrm>
            <a:off x="294968" y="904567"/>
            <a:ext cx="1028454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  <a:p>
            <a:r>
              <a:rPr lang="en-IN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						JANATAHACK </a:t>
            </a:r>
          </a:p>
          <a:p>
            <a:endParaRPr lang="en-IN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  <a:p>
            <a:r>
              <a:rPr lang="en-IN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		 </a:t>
            </a:r>
            <a:r>
              <a:rPr lang="en-I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CROSS-SELL PREDICTION</a:t>
            </a:r>
          </a:p>
          <a:p>
            <a:endParaRPr lang="en-IN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  <a:p>
            <a:r>
              <a:rPr lang="en-IN" sz="3600" b="1" dirty="0">
                <a:solidFill>
                  <a:schemeClr val="accent4">
                    <a:lumMod val="50000"/>
                  </a:schemeClr>
                </a:solidFill>
                <a:latin typeface="Perpetua Titling MT" panose="02020502060505020804" pitchFamily="18" charset="0"/>
              </a:rPr>
              <a:t>        HACKATHON - Nov 30 2024 - </a:t>
            </a:r>
          </a:p>
          <a:p>
            <a:r>
              <a:rPr lang="en-IN" sz="3600" b="1" dirty="0">
                <a:solidFill>
                  <a:schemeClr val="accent4">
                    <a:lumMod val="50000"/>
                  </a:schemeClr>
                </a:solidFill>
                <a:latin typeface="Perpetua Titling MT" panose="02020502060505020804" pitchFamily="18" charset="0"/>
              </a:rPr>
              <a:t>             Analytics Vidhya</a:t>
            </a:r>
          </a:p>
          <a:p>
            <a:endParaRPr lang="en-IN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  <a:p>
            <a:endParaRPr lang="en-IN" sz="3600" b="1" dirty="0"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9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D47E1A-AE96-2AE1-7EE6-B47FFA411639}"/>
              </a:ext>
            </a:extLst>
          </p:cNvPr>
          <p:cNvSpPr txBox="1"/>
          <p:nvPr/>
        </p:nvSpPr>
        <p:spPr>
          <a:xfrm>
            <a:off x="678426" y="4151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b="1" dirty="0"/>
              <a:t>Classification Analysis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3C6DD-E3CF-B859-2661-C829154A8600}"/>
              </a:ext>
            </a:extLst>
          </p:cNvPr>
          <p:cNvSpPr txBox="1"/>
          <p:nvPr/>
        </p:nvSpPr>
        <p:spPr>
          <a:xfrm>
            <a:off x="678426" y="10443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1800" b="1" dirty="0"/>
              <a:t>Applied the following models and scores obtained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444AE4-542E-D1EF-4F7C-36F0E94BF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13404"/>
              </p:ext>
            </p:extLst>
          </p:nvPr>
        </p:nvGraphicFramePr>
        <p:xfrm>
          <a:off x="2248309" y="1413699"/>
          <a:ext cx="5637162" cy="5329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8581">
                  <a:extLst>
                    <a:ext uri="{9D8B030D-6E8A-4147-A177-3AD203B41FA5}">
                      <a16:colId xmlns:a16="http://schemas.microsoft.com/office/drawing/2014/main" val="1198177809"/>
                    </a:ext>
                  </a:extLst>
                </a:gridCol>
                <a:gridCol w="2818581">
                  <a:extLst>
                    <a:ext uri="{9D8B030D-6E8A-4147-A177-3AD203B41FA5}">
                      <a16:colId xmlns:a16="http://schemas.microsoft.com/office/drawing/2014/main" val="275669250"/>
                    </a:ext>
                  </a:extLst>
                </a:gridCol>
              </a:tblGrid>
              <a:tr h="462371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24904"/>
                  </a:ext>
                </a:extLst>
              </a:tr>
              <a:tr h="462371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98545"/>
                  </a:ext>
                </a:extLst>
              </a:tr>
              <a:tr h="462371">
                <a:tc>
                  <a:txBody>
                    <a:bodyPr/>
                    <a:lstStyle/>
                    <a:p>
                      <a:r>
                        <a:rPr lang="en-IN" dirty="0"/>
                        <a:t>Logistic Regression/Decision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288552"/>
                  </a:ext>
                </a:extLst>
              </a:tr>
              <a:tr h="46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Logistic Regression/Decision Tree Classifier/Stacking Classifier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62270"/>
                  </a:ext>
                </a:extLst>
              </a:tr>
              <a:tr h="462371">
                <a:tc>
                  <a:txBody>
                    <a:bodyPr/>
                    <a:lstStyle/>
                    <a:p>
                      <a:r>
                        <a:rPr lang="en-IN" dirty="0" err="1"/>
                        <a:t>RandomForest</a:t>
                      </a:r>
                      <a:r>
                        <a:rPr lang="en-IN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99083"/>
                  </a:ext>
                </a:extLst>
              </a:tr>
              <a:tr h="462371">
                <a:tc>
                  <a:txBody>
                    <a:bodyPr/>
                    <a:lstStyle/>
                    <a:p>
                      <a:r>
                        <a:rPr lang="en-IN" dirty="0"/>
                        <a:t>AdaBoost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75901"/>
                  </a:ext>
                </a:extLst>
              </a:tr>
              <a:tr h="462371">
                <a:tc>
                  <a:txBody>
                    <a:bodyPr/>
                    <a:lstStyle/>
                    <a:p>
                      <a:r>
                        <a:rPr lang="en-IN" dirty="0" err="1"/>
                        <a:t>XGBClassifier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51811"/>
                  </a:ext>
                </a:extLst>
              </a:tr>
              <a:tr h="462371">
                <a:tc>
                  <a:txBody>
                    <a:bodyPr/>
                    <a:lstStyle/>
                    <a:p>
                      <a:r>
                        <a:rPr lang="en-IN" dirty="0"/>
                        <a:t>Polynomial Feature-Lasso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68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95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5B5E0A-1B3E-F92F-A119-EBF8462B5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24699"/>
              </p:ext>
            </p:extLst>
          </p:nvPr>
        </p:nvGraphicFramePr>
        <p:xfrm>
          <a:off x="2045110" y="719665"/>
          <a:ext cx="6833420" cy="41988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0155">
                  <a:extLst>
                    <a:ext uri="{9D8B030D-6E8A-4147-A177-3AD203B41FA5}">
                      <a16:colId xmlns:a16="http://schemas.microsoft.com/office/drawing/2014/main" val="3233689029"/>
                    </a:ext>
                  </a:extLst>
                </a:gridCol>
                <a:gridCol w="3423265">
                  <a:extLst>
                    <a:ext uri="{9D8B030D-6E8A-4147-A177-3AD203B41FA5}">
                      <a16:colId xmlns:a16="http://schemas.microsoft.com/office/drawing/2014/main" val="2787819982"/>
                    </a:ext>
                  </a:extLst>
                </a:gridCol>
              </a:tblGrid>
              <a:tr h="485229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283789"/>
                  </a:ext>
                </a:extLst>
              </a:tr>
              <a:tr h="485229">
                <a:tc>
                  <a:txBody>
                    <a:bodyPr/>
                    <a:lstStyle/>
                    <a:p>
                      <a:r>
                        <a:rPr lang="en-IN" dirty="0" err="1"/>
                        <a:t>GradientBoosting</a:t>
                      </a:r>
                      <a:r>
                        <a:rPr lang="en-IN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75023"/>
                  </a:ext>
                </a:extLst>
              </a:tr>
              <a:tr h="485229">
                <a:tc>
                  <a:txBody>
                    <a:bodyPr/>
                    <a:lstStyle/>
                    <a:p>
                      <a:r>
                        <a:rPr lang="en-IN" dirty="0"/>
                        <a:t>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604070"/>
                  </a:ext>
                </a:extLst>
              </a:tr>
              <a:tr h="485229">
                <a:tc>
                  <a:txBody>
                    <a:bodyPr/>
                    <a:lstStyle/>
                    <a:p>
                      <a:r>
                        <a:rPr lang="en-IN" dirty="0"/>
                        <a:t>Logistic Regression, Decision Tree Classifier, XGB Classifier ,Stacking Classifier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23287"/>
                  </a:ext>
                </a:extLst>
              </a:tr>
              <a:tr h="485229">
                <a:tc>
                  <a:txBody>
                    <a:bodyPr/>
                    <a:lstStyle/>
                    <a:p>
                      <a:r>
                        <a:rPr lang="en-IN" dirty="0"/>
                        <a:t>Logistic Regression, Decision Tree Classifier, XGB Classifier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36161"/>
                  </a:ext>
                </a:extLst>
              </a:tr>
              <a:tr h="485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Logistic Regression, Decision Tree Classifier, XGB Classifier , </a:t>
                      </a:r>
                      <a:r>
                        <a:rPr lang="en-IN" dirty="0" err="1"/>
                        <a:t>RandomForestClassifier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GradientBoostingClassifier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0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4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206" y="1690688"/>
            <a:ext cx="9531350" cy="4953000"/>
          </a:xfrm>
        </p:spPr>
        <p:txBody>
          <a:bodyPr/>
          <a:lstStyle/>
          <a:p>
            <a:r>
              <a:rPr lang="en-GB" altLang="en-US" sz="2800" dirty="0">
                <a:sym typeface="+mn-ea"/>
              </a:rPr>
              <a:t>Out of the </a:t>
            </a:r>
            <a:r>
              <a:rPr lang="en-GB" altLang="en-US" dirty="0">
                <a:sym typeface="+mn-ea"/>
              </a:rPr>
              <a:t>12</a:t>
            </a:r>
            <a:r>
              <a:rPr lang="en-GB" altLang="en-US" sz="2800" dirty="0">
                <a:sym typeface="+mn-ea"/>
              </a:rPr>
              <a:t> models considered we</a:t>
            </a:r>
            <a:r>
              <a:rPr lang="en-GB" altLang="en-US" sz="2800" dirty="0"/>
              <a:t> are recommending the XGB model with </a:t>
            </a:r>
            <a:r>
              <a:rPr lang="en-IN" dirty="0"/>
              <a:t>Logistic Regression, Decision Tree Classifier, XGB Classifier </a:t>
            </a:r>
            <a:r>
              <a:rPr lang="en-GB" altLang="en-US" sz="2800" dirty="0"/>
              <a:t>for predicting the customer being interested in Vehicle Loan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32A58-9841-9C9C-577A-3263BFBE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" y="1139257"/>
            <a:ext cx="11336594" cy="5527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D1B55-6DF0-2994-972D-75783671F518}"/>
              </a:ext>
            </a:extLst>
          </p:cNvPr>
          <p:cNvSpPr txBox="1"/>
          <p:nvPr/>
        </p:nvSpPr>
        <p:spPr>
          <a:xfrm>
            <a:off x="226142" y="304800"/>
            <a:ext cx="291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FAST API Local deployment </a:t>
            </a:r>
          </a:p>
        </p:txBody>
      </p:sp>
    </p:spTree>
    <p:extLst>
      <p:ext uri="{BB962C8B-B14F-4D97-AF65-F5344CB8AC3E}">
        <p14:creationId xmlns:p14="http://schemas.microsoft.com/office/powerpoint/2010/main" val="305920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6D85C-9D7F-3DEC-BCF3-3CF2A750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988683"/>
            <a:ext cx="10903974" cy="56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4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E9270-30DE-1D82-228F-C4CF33EA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986667"/>
            <a:ext cx="11120284" cy="538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07AFD-455B-84FF-55A0-53DB0E9B9B24}"/>
              </a:ext>
            </a:extLst>
          </p:cNvPr>
          <p:cNvSpPr txBox="1"/>
          <p:nvPr/>
        </p:nvSpPr>
        <p:spPr>
          <a:xfrm>
            <a:off x="393290" y="353961"/>
            <a:ext cx="35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App Local Deployment </a:t>
            </a:r>
          </a:p>
        </p:txBody>
      </p:sp>
    </p:spTree>
    <p:extLst>
      <p:ext uri="{BB962C8B-B14F-4D97-AF65-F5344CB8AC3E}">
        <p14:creationId xmlns:p14="http://schemas.microsoft.com/office/powerpoint/2010/main" val="373404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7B839-9FC6-26B0-0140-D2A55F69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93" y="971412"/>
            <a:ext cx="9940413" cy="50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5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18B64-CEB9-AF4A-7A44-99E1CE14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6" y="1052052"/>
            <a:ext cx="11749548" cy="5406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BC9FF2-94B4-9533-64A2-0288E5345F1A}"/>
              </a:ext>
            </a:extLst>
          </p:cNvPr>
          <p:cNvSpPr txBox="1"/>
          <p:nvPr/>
        </p:nvSpPr>
        <p:spPr>
          <a:xfrm>
            <a:off x="422786" y="265471"/>
            <a:ext cx="3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deployment Local</a:t>
            </a:r>
          </a:p>
        </p:txBody>
      </p:sp>
    </p:spTree>
    <p:extLst>
      <p:ext uri="{BB962C8B-B14F-4D97-AF65-F5344CB8AC3E}">
        <p14:creationId xmlns:p14="http://schemas.microsoft.com/office/powerpoint/2010/main" val="275105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BB1E4-6BA4-F2A1-6025-2AAA6BFC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13"/>
            <a:ext cx="12192000" cy="661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0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4B4DF-39E9-639B-4646-1EFC1DE2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" y="698661"/>
            <a:ext cx="11267768" cy="5648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5ACD93-C330-2592-1961-95C344872179}"/>
              </a:ext>
            </a:extLst>
          </p:cNvPr>
          <p:cNvSpPr txBox="1"/>
          <p:nvPr/>
        </p:nvSpPr>
        <p:spPr>
          <a:xfrm>
            <a:off x="363794" y="265471"/>
            <a:ext cx="513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GCP Web View deployment screenshot</a:t>
            </a:r>
          </a:p>
        </p:txBody>
      </p:sp>
    </p:spTree>
    <p:extLst>
      <p:ext uri="{BB962C8B-B14F-4D97-AF65-F5344CB8AC3E}">
        <p14:creationId xmlns:p14="http://schemas.microsoft.com/office/powerpoint/2010/main" val="61353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A9CB57-D739-10BB-3A18-E803A3A7673A}"/>
              </a:ext>
            </a:extLst>
          </p:cNvPr>
          <p:cNvSpPr txBox="1"/>
          <p:nvPr/>
        </p:nvSpPr>
        <p:spPr>
          <a:xfrm>
            <a:off x="462116" y="466661"/>
            <a:ext cx="11828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Links:</a:t>
            </a:r>
          </a:p>
          <a:p>
            <a:endParaRPr lang="en-IN" b="1" dirty="0"/>
          </a:p>
          <a:p>
            <a:r>
              <a:rPr lang="en-IN" b="1" dirty="0" err="1"/>
              <a:t>Github</a:t>
            </a:r>
            <a:r>
              <a:rPr lang="en-IN" b="1" dirty="0"/>
              <a:t> Link:  </a:t>
            </a:r>
            <a:r>
              <a:rPr lang="en-IN" b="1" dirty="0">
                <a:hlinkClick r:id="rId2"/>
              </a:rPr>
              <a:t>https://github.com/Saikeerthanakumar/Nov30Hackathon2024</a:t>
            </a:r>
            <a:endParaRPr lang="en-IN" b="1" dirty="0"/>
          </a:p>
          <a:p>
            <a:r>
              <a:rPr lang="en-IN" b="1" dirty="0"/>
              <a:t>Docker hub link: </a:t>
            </a:r>
            <a:r>
              <a:rPr lang="en-IN" b="1" dirty="0">
                <a:hlinkClick r:id="rId3"/>
              </a:rPr>
              <a:t>Repositories | Docker Hub</a:t>
            </a:r>
            <a:endParaRPr lang="en-IN" b="1" dirty="0"/>
          </a:p>
          <a:p>
            <a:r>
              <a:rPr lang="en-IN" b="1" dirty="0"/>
              <a:t>GCP Model app: </a:t>
            </a:r>
            <a:r>
              <a:rPr lang="en-IN" b="1" dirty="0">
                <a:hlinkClick r:id="rId4"/>
              </a:rPr>
              <a:t>https://api-model-nov30-lr-902968606805.us-central1.run.app</a:t>
            </a:r>
            <a:endParaRPr lang="en-IN" b="1" dirty="0"/>
          </a:p>
          <a:p>
            <a:r>
              <a:rPr lang="en-IN" b="1" dirty="0"/>
              <a:t>GCP WebView: </a:t>
            </a:r>
            <a:r>
              <a:rPr lang="en-IN" b="1" dirty="0">
                <a:hlinkClick r:id="rId5"/>
              </a:rPr>
              <a:t>https://api-test-nov30-lr-902968606805.us-central1.run.app/</a:t>
            </a:r>
            <a:endParaRPr lang="en-IN" b="1" dirty="0"/>
          </a:p>
          <a:p>
            <a:r>
              <a:rPr lang="en-IN" b="1" dirty="0"/>
              <a:t>AWS Model app: </a:t>
            </a:r>
            <a:r>
              <a:rPr lang="en-IN" b="1" dirty="0">
                <a:hlinkClick r:id="rId6"/>
              </a:rPr>
              <a:t>https://container-service-2.a2296rx7zn6mt.ap-south-1.cs.amazonlightsail.com/docs#/default/predict_predict_post</a:t>
            </a:r>
            <a:endParaRPr lang="en-IN" b="1" dirty="0"/>
          </a:p>
          <a:p>
            <a:r>
              <a:rPr lang="en-IN" b="1" dirty="0"/>
              <a:t>AWS </a:t>
            </a:r>
            <a:r>
              <a:rPr lang="en-IN" b="1" dirty="0" err="1"/>
              <a:t>Webview</a:t>
            </a:r>
            <a:r>
              <a:rPr lang="en-IN" b="1" dirty="0"/>
              <a:t>: </a:t>
            </a:r>
            <a:r>
              <a:rPr lang="en-IN" b="1" dirty="0">
                <a:hlinkClick r:id="rId7"/>
              </a:rPr>
              <a:t>https://container-service-3-streamlitnov302024.a2296rx7zn6mt.ap-south-1.cs.amazonlightsail.com/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7821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2B2DA-39FA-86CE-0671-42287B90B2A1}"/>
              </a:ext>
            </a:extLst>
          </p:cNvPr>
          <p:cNvSpPr txBox="1"/>
          <p:nvPr/>
        </p:nvSpPr>
        <p:spPr>
          <a:xfrm>
            <a:off x="373626" y="471948"/>
            <a:ext cx="44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Analytics Vidhya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BA983-4309-674F-E973-893856BB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929770"/>
            <a:ext cx="11248103" cy="57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7E55C-5690-0D71-ACA7-51F9A982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2" y="822186"/>
            <a:ext cx="11395588" cy="5882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BFD9EC-AC49-1601-7BF5-EF90DC49C39F}"/>
              </a:ext>
            </a:extLst>
          </p:cNvPr>
          <p:cNvSpPr txBox="1"/>
          <p:nvPr/>
        </p:nvSpPr>
        <p:spPr>
          <a:xfrm>
            <a:off x="629264" y="285135"/>
            <a:ext cx="34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hub</a:t>
            </a:r>
          </a:p>
        </p:txBody>
      </p:sp>
    </p:spTree>
    <p:extLst>
      <p:ext uri="{BB962C8B-B14F-4D97-AF65-F5344CB8AC3E}">
        <p14:creationId xmlns:p14="http://schemas.microsoft.com/office/powerpoint/2010/main" val="3667755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8203E76-1C0F-36C5-DBDB-B8EB7DCDC8D5}"/>
              </a:ext>
            </a:extLst>
          </p:cNvPr>
          <p:cNvSpPr txBox="1"/>
          <p:nvPr/>
        </p:nvSpPr>
        <p:spPr>
          <a:xfrm>
            <a:off x="1229033" y="1818967"/>
            <a:ext cx="915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 have deployed both Model and Web view in GCP and AWS successfully and shared the links in the 2</a:t>
            </a:r>
            <a:r>
              <a:rPr lang="en-IN" b="1" baseline="30000" dirty="0"/>
              <a:t>nd</a:t>
            </a:r>
            <a:r>
              <a:rPr lang="en-IN" b="1" dirty="0"/>
              <a:t> slide of this PPT</a:t>
            </a:r>
          </a:p>
        </p:txBody>
      </p:sp>
    </p:spTree>
    <p:extLst>
      <p:ext uri="{BB962C8B-B14F-4D97-AF65-F5344CB8AC3E}">
        <p14:creationId xmlns:p14="http://schemas.microsoft.com/office/powerpoint/2010/main" val="1817111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C472A-C16A-188E-2C69-AADDDE6E0CA5}"/>
              </a:ext>
            </a:extLst>
          </p:cNvPr>
          <p:cNvSpPr txBox="1"/>
          <p:nvPr/>
        </p:nvSpPr>
        <p:spPr>
          <a:xfrm>
            <a:off x="963561" y="837889"/>
            <a:ext cx="723654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hlinkClick r:id="rId2"/>
              </a:rPr>
              <a:t>FastAPI</a:t>
            </a:r>
            <a:r>
              <a:rPr lang="en-IN" dirty="0">
                <a:hlinkClick r:id="rId2"/>
              </a:rPr>
              <a:t> - Swagger UI</a:t>
            </a:r>
            <a:endParaRPr lang="en-IN" dirty="0"/>
          </a:p>
          <a:p>
            <a:endParaRPr lang="en-IN" dirty="0"/>
          </a:p>
          <a:p>
            <a:r>
              <a:rPr lang="en-IN" dirty="0" err="1">
                <a:hlinkClick r:id="rId3"/>
              </a:rPr>
              <a:t>Saikeerthanakumar</a:t>
            </a:r>
            <a:r>
              <a:rPr lang="en-IN" dirty="0">
                <a:hlinkClick r:id="rId3"/>
              </a:rPr>
              <a:t>/Nov30Hackathon2024</a:t>
            </a:r>
            <a:endParaRPr lang="en-IN" dirty="0"/>
          </a:p>
          <a:p>
            <a:endParaRPr lang="en-IN" dirty="0"/>
          </a:p>
          <a:p>
            <a:r>
              <a:rPr lang="en-US" dirty="0"/>
              <a:t>docker build -t api-test-nov30-lr:v1 .</a:t>
            </a:r>
            <a:endParaRPr lang="en-IN" dirty="0"/>
          </a:p>
          <a:p>
            <a:endParaRPr lang="en-IN" dirty="0"/>
          </a:p>
          <a:p>
            <a:r>
              <a:rPr lang="sv-SE" dirty="0"/>
              <a:t>docker tag </a:t>
            </a:r>
            <a:r>
              <a:rPr lang="en-US" dirty="0"/>
              <a:t>api-test-nov30</a:t>
            </a:r>
            <a:r>
              <a:rPr lang="sv-SE" dirty="0"/>
              <a:t>-lr:v1 saik1994/</a:t>
            </a:r>
            <a:r>
              <a:rPr lang="en-US" dirty="0"/>
              <a:t>api-test-nov30</a:t>
            </a:r>
            <a:r>
              <a:rPr lang="sv-SE" dirty="0"/>
              <a:t>-lr:v1</a:t>
            </a:r>
          </a:p>
          <a:p>
            <a:r>
              <a:rPr lang="en-IN" b="1" dirty="0"/>
              <a:t>docker run -p 80:80 </a:t>
            </a:r>
            <a:r>
              <a:rPr lang="en-US" dirty="0"/>
              <a:t>api-test-nov30</a:t>
            </a:r>
            <a:r>
              <a:rPr lang="en-IN" b="1" dirty="0"/>
              <a:t>-lr:v1</a:t>
            </a:r>
          </a:p>
          <a:p>
            <a:endParaRPr lang="en-IN" b="1" dirty="0"/>
          </a:p>
          <a:p>
            <a:r>
              <a:rPr lang="en-IN" b="1" dirty="0">
                <a:hlinkClick r:id="rId4"/>
              </a:rPr>
              <a:t>http://localhost:80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docker push saik1994/</a:t>
            </a:r>
            <a:r>
              <a:rPr lang="en-US" dirty="0"/>
              <a:t>api-test-nov30</a:t>
            </a:r>
            <a:r>
              <a:rPr lang="en-IN" b="1" dirty="0"/>
              <a:t>-lr:v1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docker build -t api-model-nov30-lr:v1 .</a:t>
            </a:r>
          </a:p>
          <a:p>
            <a:r>
              <a:rPr lang="sv-SE" dirty="0"/>
              <a:t>docker tag </a:t>
            </a:r>
            <a:r>
              <a:rPr lang="en-IN" b="1" dirty="0"/>
              <a:t>api-model-nov30</a:t>
            </a:r>
            <a:r>
              <a:rPr lang="sv-SE" dirty="0"/>
              <a:t>-lr:v1 saik1994/</a:t>
            </a:r>
            <a:r>
              <a:rPr lang="en-IN" b="1" dirty="0"/>
              <a:t>api-model-nov30</a:t>
            </a:r>
            <a:r>
              <a:rPr lang="sv-SE" dirty="0"/>
              <a:t>-lr:v1</a:t>
            </a:r>
          </a:p>
          <a:p>
            <a:r>
              <a:rPr lang="en-IN" b="1" dirty="0"/>
              <a:t>docker run -p 80:80 api-model-nov30-lr:v1</a:t>
            </a:r>
          </a:p>
          <a:p>
            <a:r>
              <a:rPr lang="en-IN" b="1" dirty="0"/>
              <a:t>docker push saik1994/api-model-nov30-lr:v1</a:t>
            </a:r>
          </a:p>
          <a:p>
            <a:endParaRPr lang="en-IN" b="1" dirty="0"/>
          </a:p>
          <a:p>
            <a:r>
              <a:rPr lang="en-IN" dirty="0">
                <a:hlinkClick r:id="rId5"/>
              </a:rPr>
              <a:t>https://api-test-nov30-lr-902968606805.us-central1.run.app/</a:t>
            </a:r>
            <a:endParaRPr lang="en-IN" dirty="0"/>
          </a:p>
          <a:p>
            <a:endParaRPr lang="en-IN" b="1" dirty="0"/>
          </a:p>
          <a:p>
            <a:endParaRPr lang="sv-SE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BA65D-B596-032F-B4BA-6F86A4720647}"/>
              </a:ext>
            </a:extLst>
          </p:cNvPr>
          <p:cNvSpPr txBox="1"/>
          <p:nvPr/>
        </p:nvSpPr>
        <p:spPr>
          <a:xfrm>
            <a:off x="688258" y="304800"/>
            <a:ext cx="590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Commands used :</a:t>
            </a:r>
          </a:p>
        </p:txBody>
      </p:sp>
    </p:spTree>
    <p:extLst>
      <p:ext uri="{BB962C8B-B14F-4D97-AF65-F5344CB8AC3E}">
        <p14:creationId xmlns:p14="http://schemas.microsoft.com/office/powerpoint/2010/main" val="361793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ym typeface="+mn-ea"/>
              </a:rPr>
              <a:t>Problem Overview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n-US" sz="2000" dirty="0">
                <a:sym typeface="+mn-ea"/>
              </a:rPr>
              <a:t>Problem Statement</a:t>
            </a:r>
          </a:p>
          <a:p>
            <a:pPr marL="0" indent="0">
              <a:buNone/>
            </a:pPr>
            <a:endParaRPr lang="en-GB" altLang="en-US" sz="2000" dirty="0"/>
          </a:p>
          <a:p>
            <a:pPr marL="457200" lvl="1" indent="0">
              <a:buNone/>
            </a:pPr>
            <a:r>
              <a:rPr lang="en-GB" altLang="en-US" sz="1750" dirty="0">
                <a:sym typeface="+mn-ea"/>
              </a:rPr>
              <a:t>Insurance company wants to identify whether a customer claims for the insurance or not. </a:t>
            </a:r>
            <a:endParaRPr lang="en-GB" altLang="en-US" sz="1750" dirty="0"/>
          </a:p>
          <a:p>
            <a:pPr marL="457200" lvl="1" indent="0" algn="l">
              <a:buNone/>
            </a:pPr>
            <a:r>
              <a:rPr lang="en-GB" altLang="en-US" sz="1750" dirty="0">
                <a:sym typeface="+mn-ea"/>
              </a:rPr>
              <a:t>Analysis of different risk factors that helps predict the likelihood and cost of insurance claims. </a:t>
            </a:r>
          </a:p>
          <a:p>
            <a:pPr marL="0" indent="0" algn="l">
              <a:buNone/>
            </a:pPr>
            <a:endParaRPr lang="en-GB" altLang="en-US" sz="2000" dirty="0"/>
          </a:p>
          <a:p>
            <a:pPr algn="l"/>
            <a:r>
              <a:rPr lang="en-GB" altLang="en-US" sz="2000" dirty="0">
                <a:sym typeface="+mn-ea"/>
              </a:rPr>
              <a:t>Data set provided</a:t>
            </a:r>
          </a:p>
          <a:p>
            <a:pPr marL="0" indent="0" algn="l">
              <a:buNone/>
            </a:pPr>
            <a:endParaRPr lang="en-GB" altLang="en-US" sz="2000" dirty="0"/>
          </a:p>
          <a:p>
            <a:pPr marL="457200" lvl="1" indent="0" algn="l">
              <a:buNone/>
            </a:pPr>
            <a:r>
              <a:rPr lang="en-GB" altLang="en-US" sz="1750" dirty="0" err="1">
                <a:sym typeface="+mn-ea"/>
              </a:rPr>
              <a:t>train.shape</a:t>
            </a:r>
            <a:r>
              <a:rPr lang="en-GB" altLang="en-US" sz="1750" dirty="0">
                <a:sym typeface="+mn-ea"/>
              </a:rPr>
              <a:t>, </a:t>
            </a:r>
            <a:r>
              <a:rPr lang="en-GB" altLang="en-US" sz="1750" dirty="0" err="1">
                <a:sym typeface="+mn-ea"/>
              </a:rPr>
              <a:t>test.shape</a:t>
            </a:r>
            <a:r>
              <a:rPr lang="en-GB" altLang="en-US" sz="1750" dirty="0">
                <a:sym typeface="+mn-ea"/>
              </a:rPr>
              <a:t>, </a:t>
            </a:r>
            <a:r>
              <a:rPr lang="en-GB" altLang="en-US" sz="1750" dirty="0" err="1">
                <a:sym typeface="+mn-ea"/>
              </a:rPr>
              <a:t>sub.shape</a:t>
            </a:r>
            <a:endParaRPr lang="en-GB" altLang="en-US" sz="1750" dirty="0">
              <a:sym typeface="+mn-ea"/>
            </a:endParaRPr>
          </a:p>
          <a:p>
            <a:pPr marL="457200" lvl="1" indent="0" algn="l">
              <a:buNone/>
            </a:pPr>
            <a:r>
              <a:rPr lang="en-GB" altLang="en-US" sz="1750" dirty="0">
                <a:sym typeface="+mn-ea"/>
              </a:rPr>
              <a:t>Train.csv = 381109 rows with 12 columns</a:t>
            </a:r>
          </a:p>
          <a:p>
            <a:pPr marL="457200" lvl="1" indent="0" algn="l">
              <a:buNone/>
            </a:pPr>
            <a:r>
              <a:rPr lang="en-GB" altLang="en-US" sz="1750" dirty="0">
                <a:sym typeface="+mn-ea"/>
              </a:rPr>
              <a:t>Test.csv =  127037 rows with 11 columns</a:t>
            </a:r>
            <a:endParaRPr lang="en-GB" altLang="en-US" sz="1750" dirty="0"/>
          </a:p>
          <a:p>
            <a:endParaRPr lang="en-GB" altLang="en-US" sz="20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35CE15-7441-4691-04E8-9B499C3BA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((381109, 12), (127037, 11), (127037, 2))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ym typeface="+mn-ea"/>
              </a:rPr>
              <a:t>Observations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altLang="en-US" sz="2000" dirty="0"/>
              <a:t>12 columns are found with non null values in train dataset and out of 12 columns 11 columns had values in test dataset</a:t>
            </a:r>
          </a:p>
          <a:p>
            <a:pPr>
              <a:lnSpc>
                <a:spcPct val="150000"/>
              </a:lnSpc>
            </a:pPr>
            <a:r>
              <a:rPr lang="en-GB" altLang="en-US" sz="2000" dirty="0">
                <a:sym typeface="+mn-ea"/>
              </a:rPr>
              <a:t>All the columns had values. </a:t>
            </a:r>
          </a:p>
          <a:p>
            <a:pPr>
              <a:lnSpc>
                <a:spcPct val="150000"/>
              </a:lnSpc>
            </a:pPr>
            <a:r>
              <a:rPr lang="en-GB" altLang="en-US" sz="2000" dirty="0">
                <a:sym typeface="+mn-ea"/>
              </a:rPr>
              <a:t>Train dataset is highly imbalanced</a:t>
            </a:r>
          </a:p>
          <a:p>
            <a:pPr>
              <a:lnSpc>
                <a:spcPct val="150000"/>
              </a:lnSpc>
            </a:pPr>
            <a:r>
              <a:rPr lang="en-GB" altLang="en-US" sz="2000" dirty="0" err="1">
                <a:sym typeface="+mn-ea"/>
              </a:rPr>
              <a:t>Reponse</a:t>
            </a:r>
            <a:r>
              <a:rPr lang="en-GB" altLang="en-US" sz="2000" dirty="0">
                <a:sym typeface="+mn-ea"/>
              </a:rPr>
              <a:t> column Is the target variable and observed vehicle age between 1 to 2 are in majority</a:t>
            </a:r>
          </a:p>
          <a:p>
            <a:pPr>
              <a:lnSpc>
                <a:spcPct val="150000"/>
              </a:lnSpc>
            </a:pPr>
            <a:r>
              <a:rPr lang="en-GB" altLang="en-US" sz="2000" dirty="0">
                <a:sym typeface="+mn-ea"/>
              </a:rPr>
              <a:t>In Response target column 87% are not interested and 12% are interested for vehicle Loan</a:t>
            </a:r>
          </a:p>
          <a:p>
            <a:pPr>
              <a:lnSpc>
                <a:spcPct val="150000"/>
              </a:lnSpc>
            </a:pPr>
            <a:endParaRPr lang="en-GB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309-34E9-44EB-D253-72706E15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7A308-EFC1-E058-ADBC-52B1507DD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020" y="1690688"/>
            <a:ext cx="7608437" cy="4351338"/>
          </a:xfrm>
        </p:spPr>
      </p:pic>
    </p:spTree>
    <p:extLst>
      <p:ext uri="{BB962C8B-B14F-4D97-AF65-F5344CB8AC3E}">
        <p14:creationId xmlns:p14="http://schemas.microsoft.com/office/powerpoint/2010/main" val="129985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031D7E-732A-45AC-76CB-EB5C411C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69" y="1074216"/>
            <a:ext cx="7140559" cy="4709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0105A-6C25-1EB4-C76D-9E7F8E348023}"/>
              </a:ext>
            </a:extLst>
          </p:cNvPr>
          <p:cNvSpPr txBox="1"/>
          <p:nvPr/>
        </p:nvSpPr>
        <p:spPr>
          <a:xfrm>
            <a:off x="639097" y="294968"/>
            <a:ext cx="412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Annual Premium column</a:t>
            </a:r>
          </a:p>
        </p:txBody>
      </p:sp>
    </p:spTree>
    <p:extLst>
      <p:ext uri="{BB962C8B-B14F-4D97-AF65-F5344CB8AC3E}">
        <p14:creationId xmlns:p14="http://schemas.microsoft.com/office/powerpoint/2010/main" val="304630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59780-07C9-873B-DF91-9561B5146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84" y="1177095"/>
            <a:ext cx="7978831" cy="4503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10EC34-F670-0CAF-BB54-063ABD0A2FB4}"/>
              </a:ext>
            </a:extLst>
          </p:cNvPr>
          <p:cNvSpPr txBox="1"/>
          <p:nvPr/>
        </p:nvSpPr>
        <p:spPr>
          <a:xfrm>
            <a:off x="491613" y="314632"/>
            <a:ext cx="223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Vintage column </a:t>
            </a:r>
          </a:p>
        </p:txBody>
      </p:sp>
    </p:spTree>
    <p:extLst>
      <p:ext uri="{BB962C8B-B14F-4D97-AF65-F5344CB8AC3E}">
        <p14:creationId xmlns:p14="http://schemas.microsoft.com/office/powerpoint/2010/main" val="204861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08952-F1C4-265D-3369-5AC04B5E67B8}"/>
              </a:ext>
            </a:extLst>
          </p:cNvPr>
          <p:cNvSpPr txBox="1"/>
          <p:nvPr/>
        </p:nvSpPr>
        <p:spPr>
          <a:xfrm>
            <a:off x="117988" y="530942"/>
            <a:ext cx="546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Preparation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22AAF-1CEA-FA28-5220-9A07DC05CFA2}"/>
              </a:ext>
            </a:extLst>
          </p:cNvPr>
          <p:cNvSpPr txBox="1"/>
          <p:nvPr/>
        </p:nvSpPr>
        <p:spPr>
          <a:xfrm>
            <a:off x="707922" y="1994633"/>
            <a:ext cx="9429135" cy="1434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1800" dirty="0"/>
              <a:t>Out of the 12 columns we considered only </a:t>
            </a:r>
            <a:r>
              <a:rPr lang="en-GB" altLang="en-US" dirty="0"/>
              <a:t>11</a:t>
            </a:r>
            <a:r>
              <a:rPr lang="en-GB" altLang="en-US" sz="1800" dirty="0"/>
              <a:t> columns (excluding ID) based on the Feature Importance analysis</a:t>
            </a:r>
          </a:p>
          <a:p>
            <a:pPr>
              <a:lnSpc>
                <a:spcPct val="150000"/>
              </a:lnSpc>
            </a:pPr>
            <a:r>
              <a:rPr lang="en-GB" altLang="en-US" sz="1800" dirty="0"/>
              <a:t>To mitigate the imbalance we down sampled the data</a:t>
            </a:r>
          </a:p>
          <a:p>
            <a:pPr>
              <a:lnSpc>
                <a:spcPct val="150000"/>
              </a:lnSpc>
            </a:pPr>
            <a:r>
              <a:rPr lang="en-GB" altLang="en-US" sz="1800" dirty="0"/>
              <a:t>To minimize the impact of outliers we applied scaling</a:t>
            </a:r>
          </a:p>
        </p:txBody>
      </p:sp>
    </p:spTree>
    <p:extLst>
      <p:ext uri="{BB962C8B-B14F-4D97-AF65-F5344CB8AC3E}">
        <p14:creationId xmlns:p14="http://schemas.microsoft.com/office/powerpoint/2010/main" val="376174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F3AE6-9938-52D2-C272-1CFAD8511D79}"/>
              </a:ext>
            </a:extLst>
          </p:cNvPr>
          <p:cNvSpPr txBox="1"/>
          <p:nvPr/>
        </p:nvSpPr>
        <p:spPr>
          <a:xfrm>
            <a:off x="275303" y="275303"/>
            <a:ext cx="10087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Techniques tried to increase the ROC score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both Grid Search and Random Search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</a:t>
            </a:r>
            <a:r>
              <a:rPr lang="en-IN" dirty="0" err="1"/>
              <a:t>StratifiedKFold</a:t>
            </a:r>
            <a:r>
              <a:rPr lang="en-IN" dirty="0"/>
              <a:t> with 10 splits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model_preprocess_polynomial_lasso_pipeline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cv= </a:t>
            </a:r>
            <a:r>
              <a:rPr lang="en-IN" dirty="0" err="1"/>
              <a:t>kfold</a:t>
            </a:r>
            <a:r>
              <a:rPr lang="en-IN" dirty="0"/>
              <a:t> was taking lot of time to run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02736-81C1-EBD0-ADF9-07ED6D90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9" y="2454111"/>
            <a:ext cx="9409470" cy="32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02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613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Perpetua Titling MT</vt:lpstr>
      <vt:lpstr>Trebuchet MS</vt:lpstr>
      <vt:lpstr>var(--jp-code-font-family)</vt:lpstr>
      <vt:lpstr>Wingdings 3</vt:lpstr>
      <vt:lpstr>Facet</vt:lpstr>
      <vt:lpstr>PowerPoint Presentation</vt:lpstr>
      <vt:lpstr>PowerPoint Presentation</vt:lpstr>
      <vt:lpstr>Problem Overview</vt:lpstr>
      <vt:lpstr>Observations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saikeerthana kumar</dc:creator>
  <cp:lastModifiedBy>saikeerthana kumar</cp:lastModifiedBy>
  <cp:revision>1</cp:revision>
  <dcterms:created xsi:type="dcterms:W3CDTF">2024-12-01T08:28:50Z</dcterms:created>
  <dcterms:modified xsi:type="dcterms:W3CDTF">2024-12-01T15:22:25Z</dcterms:modified>
</cp:coreProperties>
</file>