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eLLWbY9Zyz9pn0Ls+szReG8iT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2964180" y="2128127"/>
            <a:ext cx="6263640" cy="1001546"/>
          </a:xfrm>
          <a:prstGeom prst="rect">
            <a:avLst/>
          </a:prstGeom>
          <a:noFill/>
          <a:ln>
            <a:noFill/>
          </a:ln>
        </p:spPr>
        <p:txBody>
          <a:bodyPr spcFirstLastPara="1" wrap="square" lIns="0" tIns="16500" rIns="0" bIns="0" anchor="t" anchorCtr="0">
            <a:spAutoFit/>
          </a:bodyPr>
          <a:lstStyle/>
          <a:p>
            <a:pPr marL="3213735" lvl="0" indent="0" rtl="0">
              <a:lnSpc>
                <a:spcPct val="100000"/>
              </a:lnSpc>
              <a:spcBef>
                <a:spcPts val="0"/>
              </a:spcBef>
              <a:spcAft>
                <a:spcPts val="0"/>
              </a:spcAft>
              <a:buNone/>
            </a:pPr>
            <a:r>
              <a:rPr lang="en-US" dirty="0"/>
              <a:t>SAIKIRAN S</a:t>
            </a:r>
            <a:br>
              <a:rPr lang="en-US" dirty="0"/>
            </a:br>
            <a:r>
              <a:rPr lang="en-US" dirty="0"/>
              <a:t>(311521104044)</a:t>
            </a:r>
            <a:endParaRPr dirty="0"/>
          </a:p>
        </p:txBody>
      </p:sp>
      <p:sp>
        <p:nvSpPr>
          <p:cNvPr id="59" name="Google Shape;59;p1"/>
          <p:cNvSpPr txBox="1"/>
          <p:nvPr/>
        </p:nvSpPr>
        <p:spPr>
          <a:xfrm>
            <a:off x="6096000" y="3429000"/>
            <a:ext cx="3636264" cy="149015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 –Generation of</a:t>
            </a:r>
            <a:r>
              <a:rPr lang="en-US" sz="2400" dirty="0">
                <a:solidFill>
                  <a:srgbClr val="2D936B"/>
                </a:solidFill>
                <a:latin typeface="Trebuchet MS"/>
                <a:ea typeface="Trebuchet MS"/>
                <a:cs typeface="Trebuchet MS"/>
                <a:sym typeface="Trebuchet MS"/>
              </a:rPr>
              <a:t> YouTube Video</a:t>
            </a:r>
            <a:r>
              <a:rPr lang="en-US" sz="2400" b="1" dirty="0">
                <a:solidFill>
                  <a:srgbClr val="2D936B"/>
                </a:solidFill>
                <a:latin typeface="Trebuchet MS"/>
                <a:ea typeface="Trebuchet MS"/>
                <a:cs typeface="Trebuchet MS"/>
                <a:sym typeface="Trebuchet MS"/>
              </a:rPr>
              <a:t> Text </a:t>
            </a:r>
            <a:r>
              <a:rPr lang="en-US" sz="2400" dirty="0">
                <a:solidFill>
                  <a:srgbClr val="2D936B"/>
                </a:solidFill>
                <a:latin typeface="Trebuchet MS"/>
                <a:ea typeface="Trebuchet MS"/>
                <a:cs typeface="Trebuchet MS"/>
                <a:sym typeface="Trebuchet MS"/>
              </a:rPr>
              <a:t>Summary using </a:t>
            </a:r>
            <a:r>
              <a:rPr lang="en-US" sz="2400" b="1" dirty="0">
                <a:solidFill>
                  <a:srgbClr val="2D936B"/>
                </a:solidFill>
                <a:latin typeface="Trebuchet MS"/>
                <a:ea typeface="Trebuchet MS"/>
                <a:cs typeface="Trebuchet MS"/>
                <a:sym typeface="Trebuchet MS"/>
              </a:rPr>
              <a:t>Autoencoder Model</a:t>
            </a:r>
            <a:endParaRPr sz="2400" dirty="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2" name="TextBox 1">
            <a:extLst>
              <a:ext uri="{FF2B5EF4-FFF2-40B4-BE49-F238E27FC236}">
                <a16:creationId xmlns:a16="http://schemas.microsoft.com/office/drawing/2014/main" id="{C3E98F24-3EC4-0910-FBAE-7C62487FAAB3}"/>
              </a:ext>
            </a:extLst>
          </p:cNvPr>
          <p:cNvSpPr txBox="1"/>
          <p:nvPr/>
        </p:nvSpPr>
        <p:spPr>
          <a:xfrm>
            <a:off x="164592" y="321910"/>
            <a:ext cx="9308592" cy="584775"/>
          </a:xfrm>
          <a:prstGeom prst="rect">
            <a:avLst/>
          </a:prstGeom>
          <a:noFill/>
        </p:spPr>
        <p:txBody>
          <a:bodyPr wrap="square" rtlCol="0">
            <a:spAutoFit/>
          </a:bodyPr>
          <a:lstStyle/>
          <a:p>
            <a:r>
              <a:rPr lang="en-IN" sz="3200" b="1" dirty="0">
                <a:solidFill>
                  <a:schemeClr val="bg2"/>
                </a:solidFill>
              </a:rPr>
              <a:t>TNSDC - GENERATIVE AI FOR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1828806" y="827019"/>
            <a:ext cx="2587745"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2" name="Google Shape;17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73" name="Google Shape;173;p10"/>
          <p:cNvSpPr txBox="1"/>
          <p:nvPr/>
        </p:nvSpPr>
        <p:spPr>
          <a:xfrm>
            <a:off x="1828800" y="2059050"/>
            <a:ext cx="8534400" cy="2739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results of the summarization process demonstrate the effectiveness of our solution in generating meaningful summaries. Users receive concise yet comprehensive overviews of video content, enabling them to make informed decisions regarding content relevance, educational value, or entertainment appeal.</a:t>
            </a:r>
            <a:endParaRPr sz="24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400">
              <a:solidFill>
                <a:schemeClr val="dk1"/>
              </a:solidFill>
              <a:latin typeface="Times New Roman"/>
              <a:ea typeface="Times New Roman"/>
              <a:cs typeface="Times New Roman"/>
              <a:sym typeface="Times New Roman"/>
            </a:endParaRPr>
          </a:p>
        </p:txBody>
      </p:sp>
      <p:sp>
        <p:nvSpPr>
          <p:cNvPr id="174" name="Google Shape;174;p10"/>
          <p:cNvSpPr txBox="1"/>
          <p:nvPr/>
        </p:nvSpPr>
        <p:spPr>
          <a:xfrm>
            <a:off x="1143000" y="5638800"/>
            <a:ext cx="594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DEMO LINK: https://github.com/Saikiran-1210/Naan-mudhalvan-2024.git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82" name="Google Shape;8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3" name="Google Shape;83;p2"/>
          <p:cNvSpPr txBox="1"/>
          <p:nvPr/>
        </p:nvSpPr>
        <p:spPr>
          <a:xfrm>
            <a:off x="1752600" y="2286000"/>
            <a:ext cx="7620000" cy="3046948"/>
          </a:xfrm>
          <a:prstGeom prst="rect">
            <a:avLst/>
          </a:prstGeom>
          <a:noFill/>
          <a:ln>
            <a:noFill/>
          </a:ln>
        </p:spPr>
        <p:txBody>
          <a:bodyPr spcFirstLastPara="1" wrap="square" lIns="91425" tIns="45700" rIns="91425" bIns="45700" anchor="t" anchorCtr="0">
            <a:spAutoFit/>
          </a:bodyPr>
          <a:lstStyle/>
          <a:p>
            <a:r>
              <a:rPr lang="en-US" sz="4800" b="1" dirty="0">
                <a:solidFill>
                  <a:schemeClr val="tx1"/>
                </a:solidFill>
                <a:latin typeface="Trebuchet MS"/>
                <a:ea typeface="Trebuchet MS"/>
                <a:cs typeface="Trebuchet MS"/>
                <a:sym typeface="Trebuchet MS"/>
              </a:rPr>
              <a:t>Generation of</a:t>
            </a:r>
            <a:r>
              <a:rPr lang="en-US" sz="4800" dirty="0">
                <a:solidFill>
                  <a:schemeClr val="tx1"/>
                </a:solidFill>
                <a:latin typeface="Trebuchet MS"/>
                <a:ea typeface="Trebuchet MS"/>
                <a:cs typeface="Trebuchet MS"/>
                <a:sym typeface="Trebuchet MS"/>
              </a:rPr>
              <a:t> YouTube Video</a:t>
            </a:r>
            <a:r>
              <a:rPr lang="en-US" sz="4800" b="1" dirty="0">
                <a:solidFill>
                  <a:schemeClr val="tx1"/>
                </a:solidFill>
                <a:latin typeface="Trebuchet MS"/>
                <a:ea typeface="Trebuchet MS"/>
                <a:cs typeface="Trebuchet MS"/>
                <a:sym typeface="Trebuchet MS"/>
              </a:rPr>
              <a:t> Text </a:t>
            </a:r>
            <a:r>
              <a:rPr lang="en-US" sz="4800" dirty="0">
                <a:solidFill>
                  <a:schemeClr val="tx1"/>
                </a:solidFill>
                <a:latin typeface="Trebuchet MS"/>
                <a:ea typeface="Trebuchet MS"/>
                <a:cs typeface="Trebuchet MS"/>
                <a:sym typeface="Trebuchet MS"/>
              </a:rPr>
              <a:t>Summary using </a:t>
            </a:r>
            <a:r>
              <a:rPr lang="en-US" sz="4800" b="1" dirty="0">
                <a:solidFill>
                  <a:schemeClr val="tx1"/>
                </a:solidFill>
                <a:latin typeface="Trebuchet MS"/>
                <a:ea typeface="Trebuchet MS"/>
                <a:cs typeface="Trebuchet MS"/>
                <a:sym typeface="Trebuchet MS"/>
              </a:rPr>
              <a:t>Autoencoder Model</a:t>
            </a:r>
            <a:endParaRPr lang="en-US" sz="4800" dirty="0">
              <a:solidFill>
                <a:schemeClr val="tx1"/>
              </a:solidFill>
              <a:latin typeface="Trebuchet MS"/>
              <a:ea typeface="Trebuchet MS"/>
              <a:cs typeface="Trebuchet MS"/>
              <a:sym typeface="Trebuchet MS"/>
            </a:endParaRPr>
          </a:p>
          <a:p>
            <a:pPr marL="0" marR="0" lvl="0" indent="0" algn="l" rtl="0">
              <a:spcBef>
                <a:spcPts val="0"/>
              </a:spcBef>
              <a:spcAft>
                <a:spcPts val="0"/>
              </a:spcAft>
              <a:buNone/>
            </a:pPr>
            <a:endParaRPr sz="48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3"/>
          <p:cNvSpPr/>
          <p:nvPr/>
        </p:nvSpPr>
        <p:spPr>
          <a:xfrm>
            <a:off x="22860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9" name="Google Shape;9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107" name="Google Shape;10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dirty="0"/>
          </a:p>
        </p:txBody>
      </p:sp>
      <p:sp>
        <p:nvSpPr>
          <p:cNvPr id="108" name="Google Shape;10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9" name="Google Shape;109;p3"/>
          <p:cNvSpPr txBox="1"/>
          <p:nvPr/>
        </p:nvSpPr>
        <p:spPr>
          <a:xfrm>
            <a:off x="1676400" y="1371600"/>
            <a:ext cx="8382000" cy="5017800"/>
          </a:xfrm>
          <a:prstGeom prst="rect">
            <a:avLst/>
          </a:prstGeom>
          <a:noFill/>
          <a:ln>
            <a:noFill/>
          </a:ln>
        </p:spPr>
        <p:txBody>
          <a:bodyPr spcFirstLastPara="1" wrap="square" lIns="91425" tIns="45700" rIns="91425" bIns="45700" anchor="t" anchorCtr="0">
            <a:spAutoFit/>
          </a:bodyPr>
          <a:lstStyle/>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PROBLEM  STATEMENT</a:t>
            </a:r>
            <a:endParaRPr sz="4000" dirty="0">
              <a:solidFill>
                <a:schemeClr val="dk1"/>
              </a:solidFill>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PROJECT	OVERVIEW</a:t>
            </a:r>
            <a:endParaRPr dirty="0">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WHO ARE THE END USERS?</a:t>
            </a:r>
            <a:endParaRPr dirty="0">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YOUR SOLUTION AND ITS VALUE PROPOSITION</a:t>
            </a:r>
            <a:endParaRPr dirty="0">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THE WOW IN YOUR SOLUTION</a:t>
            </a:r>
            <a:endParaRPr dirty="0">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MODELLING</a:t>
            </a:r>
            <a:endParaRPr dirty="0">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dirty="0">
                <a:solidFill>
                  <a:schemeClr val="dk1"/>
                </a:solidFill>
                <a:latin typeface="Times New Roman"/>
                <a:ea typeface="Times New Roman"/>
                <a:cs typeface="Times New Roman"/>
                <a:sym typeface="Times New Roman"/>
              </a:rPr>
              <a:t>RESULTS</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8" name="Google Shape;118;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19" name="Google Shape;11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20" name="Google Shape;12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1" name="Google Shape;121;p4"/>
          <p:cNvSpPr txBox="1"/>
          <p:nvPr/>
        </p:nvSpPr>
        <p:spPr>
          <a:xfrm>
            <a:off x="676275" y="1967055"/>
            <a:ext cx="6934200" cy="3786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The increasing volume of multimedia content on platforms like YouTube has led to challenges in efficiently extracting meaningful insights from video transcripts. Users often face time constraints and information overload when trying to grasp the key points of lengthy videos. There is a need for automated summarization solutions that can condense video content into concise summaries without compromising on relevance and accuracy.</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pic>
        <p:nvPicPr>
          <p:cNvPr id="155" name="Google Shape;155;p8"/>
          <p:cNvPicPr preferRelativeResize="0"/>
          <p:nvPr/>
        </p:nvPicPr>
        <p:blipFill rotWithShape="1">
          <a:blip r:embed="rId4">
            <a:alphaModFix/>
          </a:blip>
          <a:srcRect/>
          <a:stretch/>
        </p:blipFill>
        <p:spPr>
          <a:xfrm>
            <a:off x="7698731" y="2094071"/>
            <a:ext cx="2048774" cy="26698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5"/>
          <p:cNvGrpSpPr/>
          <p:nvPr/>
        </p:nvGrpSpPr>
        <p:grpSpPr>
          <a:xfrm>
            <a:off x="8658225" y="2647950"/>
            <a:ext cx="3533775" cy="3810000"/>
            <a:chOff x="8658225" y="2647950"/>
            <a:chExt cx="3533775" cy="3810000"/>
          </a:xfrm>
        </p:grpSpPr>
        <p:sp>
          <p:nvSpPr>
            <p:cNvPr id="127" name="Google Shape;12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0" name="Google Shape;130;p5"/>
          <p:cNvSpPr txBox="1">
            <a:spLocks noGrp="1"/>
          </p:cNvSpPr>
          <p:nvPr>
            <p:ph type="title"/>
          </p:nvPr>
        </p:nvSpPr>
        <p:spPr>
          <a:xfrm>
            <a:off x="676275" y="419552"/>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1" name="Google Shape;13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3" name="Google Shape;133;p5"/>
          <p:cNvSpPr txBox="1"/>
          <p:nvPr/>
        </p:nvSpPr>
        <p:spPr>
          <a:xfrm>
            <a:off x="676275" y="2136000"/>
            <a:ext cx="6858000" cy="4155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This project focuses on developing an automated summarization system for YouTube video transcripts. By leveraging natural language processing techniques and advanced machine learning models, the goal is to generate succinct summaries that capture the essence of the original video content. The system aims to streamline information retrieval, enhance user experience, and cater to individuals seeking quick insights from videos.</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23902" y="995618"/>
            <a:ext cx="5014500" cy="100154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139" name="Google Shape;139;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0" name="Google Shape;140;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1" name="Google Shape;141;p6"/>
          <p:cNvSpPr txBox="1"/>
          <p:nvPr/>
        </p:nvSpPr>
        <p:spPr>
          <a:xfrm>
            <a:off x="790300" y="2181975"/>
            <a:ext cx="9677400" cy="4476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Content Consumers:</a:t>
            </a:r>
            <a:r>
              <a:rPr lang="en-US" sz="2400">
                <a:solidFill>
                  <a:schemeClr val="dk1"/>
                </a:solidFill>
                <a:latin typeface="Times New Roman"/>
                <a:ea typeface="Times New Roman"/>
                <a:cs typeface="Times New Roman"/>
                <a:sym typeface="Times New Roman"/>
              </a:rPr>
              <a:t> Individuals who want to quickly grasp the key points of videos without watching them entirely.</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Researchers and Educators:</a:t>
            </a:r>
            <a:r>
              <a:rPr lang="en-US" sz="2400">
                <a:solidFill>
                  <a:schemeClr val="dk1"/>
                </a:solidFill>
                <a:latin typeface="Times New Roman"/>
                <a:ea typeface="Times New Roman"/>
                <a:cs typeface="Times New Roman"/>
                <a:sym typeface="Times New Roman"/>
              </a:rPr>
              <a:t> Professionals who require efficient tools for content analysis and research purposes.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Content Creators:</a:t>
            </a:r>
            <a:r>
              <a:rPr lang="en-US" sz="2400">
                <a:solidFill>
                  <a:schemeClr val="dk1"/>
                </a:solidFill>
                <a:latin typeface="Times New Roman"/>
                <a:ea typeface="Times New Roman"/>
                <a:cs typeface="Times New Roman"/>
                <a:sym typeface="Times New Roman"/>
              </a:rPr>
              <a:t> Video creators looking to provide summaries or teasers of their content to attract viewers.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Businesses:</a:t>
            </a:r>
            <a:r>
              <a:rPr lang="en-US" sz="2400">
                <a:solidFill>
                  <a:schemeClr val="dk1"/>
                </a:solidFill>
                <a:latin typeface="Times New Roman"/>
                <a:ea typeface="Times New Roman"/>
                <a:cs typeface="Times New Roman"/>
                <a:sym typeface="Times New Roman"/>
              </a:rPr>
              <a:t> Organizations interested in extracting actionable insights from video content for strategic decision-making.</a:t>
            </a:r>
            <a:endParaRPr sz="240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7"/>
          <p:cNvSpPr txBox="1">
            <a:spLocks noGrp="1"/>
          </p:cNvSpPr>
          <p:nvPr>
            <p:ph type="title"/>
          </p:nvPr>
        </p:nvSpPr>
        <p:spPr>
          <a:xfrm>
            <a:off x="761990" y="405360"/>
            <a:ext cx="97632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48" name="Google Shape;148;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49" name="Google Shape;14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0" name="Google Shape;150;p7"/>
          <p:cNvSpPr txBox="1"/>
          <p:nvPr/>
        </p:nvSpPr>
        <p:spPr>
          <a:xfrm>
            <a:off x="762000" y="1794200"/>
            <a:ext cx="9124800" cy="5233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Solution Overview:</a:t>
            </a:r>
            <a:endParaRPr sz="2000" dirty="0">
              <a:latin typeface="Times New Roman"/>
              <a:ea typeface="Times New Roman"/>
              <a:cs typeface="Times New Roman"/>
              <a:sym typeface="Times New Roman"/>
            </a:endParaRPr>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Our solution leverages the YouTube Transcript API for data retrieval, NLTK for text preprocessing, and the Autoencoder model for text summarization. The value proposition of our solution includes:</a:t>
            </a: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dirty="0">
                <a:solidFill>
                  <a:schemeClr val="dk1"/>
                </a:solidFill>
                <a:latin typeface="Times New Roman"/>
                <a:ea typeface="Times New Roman"/>
                <a:cs typeface="Times New Roman"/>
                <a:sym typeface="Times New Roman"/>
              </a:rPr>
              <a:t>- Time Efficiency:</a:t>
            </a:r>
            <a:r>
              <a:rPr lang="en-US" sz="2000" dirty="0">
                <a:solidFill>
                  <a:schemeClr val="dk1"/>
                </a:solidFill>
                <a:latin typeface="Times New Roman"/>
                <a:ea typeface="Times New Roman"/>
                <a:cs typeface="Times New Roman"/>
                <a:sym typeface="Times New Roman"/>
              </a:rPr>
              <a:t> Users can obtain concise summaries of videos quickly, saving time and effort.</a:t>
            </a: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dirty="0">
                <a:solidFill>
                  <a:schemeClr val="dk1"/>
                </a:solidFill>
                <a:latin typeface="Times New Roman"/>
                <a:ea typeface="Times New Roman"/>
                <a:cs typeface="Times New Roman"/>
                <a:sym typeface="Times New Roman"/>
              </a:rPr>
              <a:t>- Improved Accessibility:</a:t>
            </a:r>
            <a:r>
              <a:rPr lang="en-US" sz="2000" dirty="0">
                <a:solidFill>
                  <a:schemeClr val="dk1"/>
                </a:solidFill>
                <a:latin typeface="Times New Roman"/>
                <a:ea typeface="Times New Roman"/>
                <a:cs typeface="Times New Roman"/>
                <a:sym typeface="Times New Roman"/>
              </a:rPr>
              <a:t> Enables users to access key insights without watching lengthy videos.</a:t>
            </a: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dirty="0">
                <a:solidFill>
                  <a:schemeClr val="dk1"/>
                </a:solidFill>
                <a:latin typeface="Times New Roman"/>
                <a:ea typeface="Times New Roman"/>
                <a:cs typeface="Times New Roman"/>
                <a:sym typeface="Times New Roman"/>
              </a:rPr>
              <a:t>- Enhanced Information Retrieval:</a:t>
            </a:r>
            <a:r>
              <a:rPr lang="en-US" sz="2000" dirty="0">
                <a:solidFill>
                  <a:schemeClr val="dk1"/>
                </a:solidFill>
                <a:latin typeface="Times New Roman"/>
                <a:ea typeface="Times New Roman"/>
                <a:cs typeface="Times New Roman"/>
                <a:sym typeface="Times New Roman"/>
              </a:rPr>
              <a:t> Facilitates better understanding and analysis of video content.</a:t>
            </a: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dirty="0">
                <a:solidFill>
                  <a:schemeClr val="dk1"/>
                </a:solidFill>
                <a:latin typeface="Times New Roman"/>
                <a:ea typeface="Times New Roman"/>
                <a:cs typeface="Times New Roman"/>
                <a:sym typeface="Times New Roman"/>
              </a:rPr>
              <a:t>- Scalability:</a:t>
            </a:r>
            <a:r>
              <a:rPr lang="en-US" sz="2000" dirty="0">
                <a:solidFill>
                  <a:schemeClr val="dk1"/>
                </a:solidFill>
                <a:latin typeface="Times New Roman"/>
                <a:ea typeface="Times New Roman"/>
                <a:cs typeface="Times New Roman"/>
                <a:sym typeface="Times New Roman"/>
              </a:rPr>
              <a:t> Capable of processing a large volume of videos across various domains and topics.</a:t>
            </a:r>
            <a:endParaRPr sz="2000" dirty="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8"/>
          <p:cNvSpPr txBox="1">
            <a:spLocks noGrp="1"/>
          </p:cNvSpPr>
          <p:nvPr>
            <p:ph type="title"/>
          </p:nvPr>
        </p:nvSpPr>
        <p:spPr>
          <a:xfrm>
            <a:off x="762635" y="881163"/>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57" name="Google Shape;157;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58" name="Google Shape;158;p8"/>
          <p:cNvSpPr txBox="1"/>
          <p:nvPr/>
        </p:nvSpPr>
        <p:spPr>
          <a:xfrm>
            <a:off x="762625" y="2239650"/>
            <a:ext cx="8153400" cy="2678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The wow factor in our solution lies in its ability to accurately condense lengthy video transcripts into coherent and informative summaries. The use of advanced machine learning models ensures that the generated summaries maintain context, relevance, and readability, offering users a seamless and efficient content consumption experience.</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pSp>
        <p:nvGrpSpPr>
          <p:cNvPr id="2" name="Google Shape;114;p4">
            <a:extLst>
              <a:ext uri="{FF2B5EF4-FFF2-40B4-BE49-F238E27FC236}">
                <a16:creationId xmlns:a16="http://schemas.microsoft.com/office/drawing/2014/main" id="{163D55C8-7081-751C-4D80-BEDDEFB3FD1B}"/>
              </a:ext>
            </a:extLst>
          </p:cNvPr>
          <p:cNvGrpSpPr/>
          <p:nvPr/>
        </p:nvGrpSpPr>
        <p:grpSpPr>
          <a:xfrm>
            <a:off x="9070258" y="1800225"/>
            <a:ext cx="2762250" cy="3257550"/>
            <a:chOff x="7991475" y="2933700"/>
            <a:chExt cx="2762250" cy="3257550"/>
          </a:xfrm>
        </p:grpSpPr>
        <p:sp>
          <p:nvSpPr>
            <p:cNvPr id="3" name="Google Shape;115;p4">
              <a:extLst>
                <a:ext uri="{FF2B5EF4-FFF2-40B4-BE49-F238E27FC236}">
                  <a16:creationId xmlns:a16="http://schemas.microsoft.com/office/drawing/2014/main" id="{D46B3396-241C-3E0B-9C94-ABB95D39FEBD}"/>
                </a:ext>
              </a:extLst>
            </p:cNvPr>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116;p4">
              <a:extLst>
                <a:ext uri="{FF2B5EF4-FFF2-40B4-BE49-F238E27FC236}">
                  <a16:creationId xmlns:a16="http://schemas.microsoft.com/office/drawing/2014/main" id="{8BD070F3-1962-CEA3-32C6-66FA2F229E83}"/>
                </a:ext>
              </a:extLst>
            </p:cNvPr>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 name="Google Shape;117;p4">
              <a:extLst>
                <a:ext uri="{FF2B5EF4-FFF2-40B4-BE49-F238E27FC236}">
                  <a16:creationId xmlns:a16="http://schemas.microsoft.com/office/drawing/2014/main" id="{65B5084C-41C4-7E75-3E60-A5181D390291}"/>
                </a:ext>
              </a:extLst>
            </p:cNvPr>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4" name="Google Shape;16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65" name="Google Shape;165;p9"/>
          <p:cNvSpPr txBox="1"/>
          <p:nvPr/>
        </p:nvSpPr>
        <p:spPr>
          <a:xfrm>
            <a:off x="739775" y="765822"/>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66" name="Google Shape;166;p9"/>
          <p:cNvSpPr txBox="1"/>
          <p:nvPr/>
        </p:nvSpPr>
        <p:spPr>
          <a:xfrm>
            <a:off x="557925" y="1754850"/>
            <a:ext cx="8686800" cy="4628919"/>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The modeling process involves:</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b="1" i="1" dirty="0">
                <a:solidFill>
                  <a:schemeClr val="dk1"/>
                </a:solidFill>
                <a:latin typeface="Times New Roman"/>
                <a:ea typeface="Times New Roman"/>
                <a:cs typeface="Times New Roman"/>
                <a:sym typeface="Times New Roman"/>
              </a:rPr>
              <a:t>1. Data Retrieval:</a:t>
            </a:r>
            <a:r>
              <a:rPr lang="en-US" sz="2400" dirty="0">
                <a:solidFill>
                  <a:schemeClr val="dk1"/>
                </a:solidFill>
                <a:latin typeface="Times New Roman"/>
                <a:ea typeface="Times New Roman"/>
                <a:cs typeface="Times New Roman"/>
                <a:sym typeface="Times New Roman"/>
              </a:rPr>
              <a:t> Subtitles are extracted from the specified YouTube video using the YouTube Transcript API.</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b="1" i="1" dirty="0">
                <a:solidFill>
                  <a:schemeClr val="dk1"/>
                </a:solidFill>
                <a:latin typeface="Times New Roman"/>
                <a:ea typeface="Times New Roman"/>
                <a:cs typeface="Times New Roman"/>
                <a:sym typeface="Times New Roman"/>
              </a:rPr>
              <a:t>2. Preprocessing:</a:t>
            </a:r>
            <a:r>
              <a:rPr lang="en-US" sz="2400" dirty="0">
                <a:solidFill>
                  <a:schemeClr val="dk1"/>
                </a:solidFill>
                <a:latin typeface="Times New Roman"/>
                <a:ea typeface="Times New Roman"/>
                <a:cs typeface="Times New Roman"/>
                <a:sym typeface="Times New Roman"/>
              </a:rPr>
              <a:t> Text data is cleaned and tokenized using NLTK to remove </a:t>
            </a:r>
            <a:r>
              <a:rPr lang="en-US" sz="2400" dirty="0" err="1">
                <a:solidFill>
                  <a:schemeClr val="dk1"/>
                </a:solidFill>
                <a:latin typeface="Times New Roman"/>
                <a:ea typeface="Times New Roman"/>
                <a:cs typeface="Times New Roman"/>
                <a:sym typeface="Times New Roman"/>
              </a:rPr>
              <a:t>stopwords</a:t>
            </a:r>
            <a:r>
              <a:rPr lang="en-US" sz="2400" dirty="0">
                <a:solidFill>
                  <a:schemeClr val="dk1"/>
                </a:solidFill>
                <a:latin typeface="Times New Roman"/>
                <a:ea typeface="Times New Roman"/>
                <a:cs typeface="Times New Roman"/>
                <a:sym typeface="Times New Roman"/>
              </a:rPr>
              <a:t> and special characters.</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b="1" i="1" dirty="0">
                <a:solidFill>
                  <a:schemeClr val="dk1"/>
                </a:solidFill>
                <a:latin typeface="Times New Roman"/>
                <a:ea typeface="Times New Roman"/>
                <a:cs typeface="Times New Roman"/>
                <a:sym typeface="Times New Roman"/>
              </a:rPr>
              <a:t>3. Summarization:</a:t>
            </a:r>
            <a:r>
              <a:rPr lang="en-US" sz="2400" dirty="0">
                <a:solidFill>
                  <a:schemeClr val="dk1"/>
                </a:solidFill>
                <a:latin typeface="Times New Roman"/>
                <a:ea typeface="Times New Roman"/>
                <a:cs typeface="Times New Roman"/>
                <a:sym typeface="Times New Roman"/>
              </a:rPr>
              <a:t> The preprocessed text is inputted into the Autoencoder model for conditional text generation, producing a concise summary of the video content.</a:t>
            </a:r>
            <a:endParaRPr sz="2400" dirty="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576</Words>
  <Application>Microsoft Office PowerPoint</Application>
  <PresentationFormat>Widescreen</PresentationFormat>
  <Paragraphs>49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SAIKIRAN S (311521104044)</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SAIKIRAN S (311521104044)</dc:title>
  <dc:creator>admin</dc:creator>
  <cp:lastModifiedBy>Saikiran Sridhar</cp:lastModifiedBy>
  <cp:revision>2</cp:revision>
  <dcterms:created xsi:type="dcterms:W3CDTF">2024-04-01T05:05:12Z</dcterms:created>
  <dcterms:modified xsi:type="dcterms:W3CDTF">2024-04-25T17:42:46Z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