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eLLWbY9Zyz9pn0Ls+szReG8iT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1"/>
          <p:cNvSpPr txBox="1">
            <a:spLocks noGrp="1"/>
          </p:cNvSpPr>
          <p:nvPr>
            <p:ph type="ctrTitle"/>
          </p:nvPr>
        </p:nvSpPr>
        <p:spPr>
          <a:xfrm>
            <a:off x="3195574" y="2067304"/>
            <a:ext cx="7853426" cy="1001556"/>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a:t>SAIKIRAN S</a:t>
            </a:r>
            <a:br>
              <a:rPr lang="en-US"/>
            </a:br>
            <a:r>
              <a:rPr lang="en-US"/>
              <a:t>(311521104044)</a:t>
            </a:r>
            <a:endParaRPr/>
          </a:p>
        </p:txBody>
      </p:sp>
      <p:sp>
        <p:nvSpPr>
          <p:cNvPr id="59" name="Google Shape;59;p1"/>
          <p:cNvSpPr txBox="1"/>
          <p:nvPr/>
        </p:nvSpPr>
        <p:spPr>
          <a:xfrm>
            <a:off x="6477000" y="3352800"/>
            <a:ext cx="1859280" cy="751488"/>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2D936B"/>
                </a:solidFill>
                <a:latin typeface="Trebuchet MS"/>
                <a:ea typeface="Trebuchet MS"/>
                <a:cs typeface="Trebuchet MS"/>
                <a:sym typeface="Trebuchet MS"/>
              </a:rPr>
              <a:t>Final Project GEN AI</a:t>
            </a:r>
            <a:endParaRPr sz="2400">
              <a:solidFill>
                <a:schemeClr val="dk1"/>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0"/>
          <p:cNvSpPr txBox="1">
            <a:spLocks noGrp="1"/>
          </p:cNvSpPr>
          <p:nvPr>
            <p:ph type="title"/>
          </p:nvPr>
        </p:nvSpPr>
        <p:spPr>
          <a:xfrm>
            <a:off x="1828806" y="827019"/>
            <a:ext cx="2587745"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endParaRPr dirty="0"/>
          </a:p>
        </p:txBody>
      </p:sp>
      <p:sp>
        <p:nvSpPr>
          <p:cNvPr id="172" name="Google Shape;172;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73" name="Google Shape;173;p10"/>
          <p:cNvSpPr txBox="1"/>
          <p:nvPr/>
        </p:nvSpPr>
        <p:spPr>
          <a:xfrm>
            <a:off x="1828800" y="2059050"/>
            <a:ext cx="8534400" cy="27399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The results of the summarization process demonstrate the effectiveness of our solution in generating meaningful summaries. Users receive concise yet comprehensive overviews of video content, enabling them to make informed decisions regarding content relevance, educational value, or entertainment appeal.</a:t>
            </a:r>
            <a:endParaRPr sz="240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None/>
            </a:pPr>
            <a:endParaRPr sz="2400">
              <a:solidFill>
                <a:schemeClr val="dk1"/>
              </a:solidFill>
              <a:latin typeface="Times New Roman"/>
              <a:ea typeface="Times New Roman"/>
              <a:cs typeface="Times New Roman"/>
              <a:sym typeface="Times New Roman"/>
            </a:endParaRPr>
          </a:p>
        </p:txBody>
      </p:sp>
      <p:sp>
        <p:nvSpPr>
          <p:cNvPr id="174" name="Google Shape;174;p10"/>
          <p:cNvSpPr txBox="1"/>
          <p:nvPr/>
        </p:nvSpPr>
        <p:spPr>
          <a:xfrm>
            <a:off x="1143000" y="5638800"/>
            <a:ext cx="59436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DEMO LINK: https://github.com/Saikiran-1210/Naan-mudhalvan-2024.git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5"/>
        <p:cNvGrpSpPr/>
        <p:nvPr/>
      </p:nvGrpSpPr>
      <p:grpSpPr>
        <a:xfrm>
          <a:off x="0" y="0"/>
          <a:ext cx="0" cy="0"/>
          <a:chOff x="0" y="0"/>
          <a:chExt cx="0" cy="0"/>
        </a:xfrm>
      </p:grpSpPr>
      <p:sp>
        <p:nvSpPr>
          <p:cNvPr id="66" name="Google Shape;66;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7" name="Google Shape;67;p2"/>
          <p:cNvGrpSpPr/>
          <p:nvPr/>
        </p:nvGrpSpPr>
        <p:grpSpPr>
          <a:xfrm>
            <a:off x="7448612" y="0"/>
            <a:ext cx="4743796" cy="6858466"/>
            <a:chOff x="7448612" y="0"/>
            <a:chExt cx="4743796" cy="6858466"/>
          </a:xfrm>
        </p:grpSpPr>
        <p:sp>
          <p:nvSpPr>
            <p:cNvPr id="68" name="Google Shape;68;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sp>
        <p:nvSpPr>
          <p:cNvPr id="82" name="Google Shape;82;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3" name="Google Shape;83;p2"/>
          <p:cNvSpPr txBox="1"/>
          <p:nvPr/>
        </p:nvSpPr>
        <p:spPr>
          <a:xfrm>
            <a:off x="1752600" y="2286000"/>
            <a:ext cx="7620000" cy="2308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dk1"/>
                </a:solidFill>
                <a:latin typeface="Times New Roman"/>
                <a:ea typeface="Times New Roman"/>
                <a:cs typeface="Times New Roman"/>
                <a:sym typeface="Times New Roman"/>
              </a:rPr>
              <a:t>YouTube Video Summarization Using BART</a:t>
            </a:r>
            <a:endParaRPr sz="4800" b="1">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7"/>
        <p:cNvGrpSpPr/>
        <p:nvPr/>
      </p:nvGrpSpPr>
      <p:grpSpPr>
        <a:xfrm>
          <a:off x="0" y="0"/>
          <a:ext cx="0" cy="0"/>
          <a:chOff x="0" y="0"/>
          <a:chExt cx="0" cy="0"/>
        </a:xfrm>
      </p:grpSpPr>
      <p:sp>
        <p:nvSpPr>
          <p:cNvPr id="88" name="Google Shape;88;p3"/>
          <p:cNvSpPr/>
          <p:nvPr/>
        </p:nvSpPr>
        <p:spPr>
          <a:xfrm>
            <a:off x="22860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89" name="Google Shape;89;p3"/>
          <p:cNvGrpSpPr/>
          <p:nvPr/>
        </p:nvGrpSpPr>
        <p:grpSpPr>
          <a:xfrm>
            <a:off x="7448612" y="0"/>
            <a:ext cx="4743796" cy="6858466"/>
            <a:chOff x="7448612" y="0"/>
            <a:chExt cx="4743796" cy="6858466"/>
          </a:xfrm>
        </p:grpSpPr>
        <p:sp>
          <p:nvSpPr>
            <p:cNvPr id="90" name="Google Shape;90;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9" name="Google Shape;99;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1" name="Google Shape;101;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3" name="Google Shape;103;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4" name="Google Shape;104;p3"/>
          <p:cNvGrpSpPr/>
          <p:nvPr/>
        </p:nvGrpSpPr>
        <p:grpSpPr>
          <a:xfrm>
            <a:off x="47625" y="3819523"/>
            <a:ext cx="4124325" cy="3009898"/>
            <a:chOff x="47625" y="3819523"/>
            <a:chExt cx="4124325" cy="3009898"/>
          </a:xfrm>
        </p:grpSpPr>
        <p:pic>
          <p:nvPicPr>
            <p:cNvPr id="105" name="Google Shape;105;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06" name="Google Shape;106;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07" name="Google Shape;107;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08" name="Google Shape;108;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09" name="Google Shape;109;p3"/>
          <p:cNvSpPr txBox="1"/>
          <p:nvPr/>
        </p:nvSpPr>
        <p:spPr>
          <a:xfrm>
            <a:off x="1676400" y="1371600"/>
            <a:ext cx="8382000" cy="5017800"/>
          </a:xfrm>
          <a:prstGeom prst="rect">
            <a:avLst/>
          </a:prstGeom>
          <a:noFill/>
          <a:ln>
            <a:noFill/>
          </a:ln>
        </p:spPr>
        <p:txBody>
          <a:bodyPr spcFirstLastPara="1" wrap="square" lIns="91425" tIns="45700" rIns="91425" bIns="45700" anchor="t" anchorCtr="0">
            <a:spAutoFit/>
          </a:bodyPr>
          <a:lstStyle/>
          <a:p>
            <a:pPr marL="457200" marR="0" lvl="0" indent="-482600" algn="l" rtl="0">
              <a:spcBef>
                <a:spcPts val="0"/>
              </a:spcBef>
              <a:spcAft>
                <a:spcPts val="0"/>
              </a:spcAft>
              <a:buClr>
                <a:schemeClr val="dk1"/>
              </a:buClr>
              <a:buSzPts val="4000"/>
              <a:buFont typeface="Times New Roman"/>
              <a:buChar char="●"/>
            </a:pPr>
            <a:r>
              <a:rPr lang="en-US" sz="4000">
                <a:solidFill>
                  <a:schemeClr val="dk1"/>
                </a:solidFill>
                <a:latin typeface="Times New Roman"/>
                <a:ea typeface="Times New Roman"/>
                <a:cs typeface="Times New Roman"/>
                <a:sym typeface="Times New Roman"/>
              </a:rPr>
              <a:t>PROBLEM  STATEMENT</a:t>
            </a:r>
            <a:endParaRPr sz="4000">
              <a:solidFill>
                <a:schemeClr val="dk1"/>
              </a:solidFill>
              <a:latin typeface="Times New Roman"/>
              <a:ea typeface="Times New Roman"/>
              <a:cs typeface="Times New Roman"/>
              <a:sym typeface="Times New Roman"/>
            </a:endParaRPr>
          </a:p>
          <a:p>
            <a:pPr marL="457200" marR="0" lvl="0" indent="-482600" algn="l" rtl="0">
              <a:spcBef>
                <a:spcPts val="0"/>
              </a:spcBef>
              <a:spcAft>
                <a:spcPts val="0"/>
              </a:spcAft>
              <a:buClr>
                <a:schemeClr val="dk1"/>
              </a:buClr>
              <a:buSzPts val="4000"/>
              <a:buFont typeface="Times New Roman"/>
              <a:buChar char="●"/>
            </a:pPr>
            <a:r>
              <a:rPr lang="en-US" sz="4000">
                <a:solidFill>
                  <a:schemeClr val="dk1"/>
                </a:solidFill>
                <a:latin typeface="Times New Roman"/>
                <a:ea typeface="Times New Roman"/>
                <a:cs typeface="Times New Roman"/>
                <a:sym typeface="Times New Roman"/>
              </a:rPr>
              <a:t>PROJECT	OVERVIEW</a:t>
            </a:r>
            <a:endParaRPr>
              <a:latin typeface="Times New Roman"/>
              <a:ea typeface="Times New Roman"/>
              <a:cs typeface="Times New Roman"/>
              <a:sym typeface="Times New Roman"/>
            </a:endParaRPr>
          </a:p>
          <a:p>
            <a:pPr marL="457200" marR="0" lvl="0" indent="-482600" algn="l" rtl="0">
              <a:spcBef>
                <a:spcPts val="0"/>
              </a:spcBef>
              <a:spcAft>
                <a:spcPts val="0"/>
              </a:spcAft>
              <a:buClr>
                <a:schemeClr val="dk1"/>
              </a:buClr>
              <a:buSzPts val="4000"/>
              <a:buFont typeface="Times New Roman"/>
              <a:buChar char="●"/>
            </a:pPr>
            <a:r>
              <a:rPr lang="en-US" sz="4000">
                <a:solidFill>
                  <a:schemeClr val="dk1"/>
                </a:solidFill>
                <a:latin typeface="Times New Roman"/>
                <a:ea typeface="Times New Roman"/>
                <a:cs typeface="Times New Roman"/>
                <a:sym typeface="Times New Roman"/>
              </a:rPr>
              <a:t>WHO ARE THE END USERS?</a:t>
            </a:r>
            <a:endParaRPr>
              <a:latin typeface="Times New Roman"/>
              <a:ea typeface="Times New Roman"/>
              <a:cs typeface="Times New Roman"/>
              <a:sym typeface="Times New Roman"/>
            </a:endParaRPr>
          </a:p>
          <a:p>
            <a:pPr marL="457200" marR="0" lvl="0" indent="-482600" algn="l" rtl="0">
              <a:spcBef>
                <a:spcPts val="0"/>
              </a:spcBef>
              <a:spcAft>
                <a:spcPts val="0"/>
              </a:spcAft>
              <a:buClr>
                <a:schemeClr val="dk1"/>
              </a:buClr>
              <a:buSzPts val="4000"/>
              <a:buFont typeface="Times New Roman"/>
              <a:buChar char="●"/>
            </a:pPr>
            <a:r>
              <a:rPr lang="en-US" sz="4000">
                <a:solidFill>
                  <a:schemeClr val="dk1"/>
                </a:solidFill>
                <a:latin typeface="Times New Roman"/>
                <a:ea typeface="Times New Roman"/>
                <a:cs typeface="Times New Roman"/>
                <a:sym typeface="Times New Roman"/>
              </a:rPr>
              <a:t>YOUR SOLUTION AND ITS VALUE PROPOSITION</a:t>
            </a:r>
            <a:endParaRPr>
              <a:latin typeface="Times New Roman"/>
              <a:ea typeface="Times New Roman"/>
              <a:cs typeface="Times New Roman"/>
              <a:sym typeface="Times New Roman"/>
            </a:endParaRPr>
          </a:p>
          <a:p>
            <a:pPr marL="457200" marR="0" lvl="0" indent="-482600" algn="l" rtl="0">
              <a:spcBef>
                <a:spcPts val="0"/>
              </a:spcBef>
              <a:spcAft>
                <a:spcPts val="0"/>
              </a:spcAft>
              <a:buClr>
                <a:schemeClr val="dk1"/>
              </a:buClr>
              <a:buSzPts val="4000"/>
              <a:buFont typeface="Times New Roman"/>
              <a:buChar char="●"/>
            </a:pPr>
            <a:r>
              <a:rPr lang="en-US" sz="4000">
                <a:solidFill>
                  <a:schemeClr val="dk1"/>
                </a:solidFill>
                <a:latin typeface="Times New Roman"/>
                <a:ea typeface="Times New Roman"/>
                <a:cs typeface="Times New Roman"/>
                <a:sym typeface="Times New Roman"/>
              </a:rPr>
              <a:t>THE WOW IN YOUR SOLUTION</a:t>
            </a:r>
            <a:endParaRPr>
              <a:latin typeface="Times New Roman"/>
              <a:ea typeface="Times New Roman"/>
              <a:cs typeface="Times New Roman"/>
              <a:sym typeface="Times New Roman"/>
            </a:endParaRPr>
          </a:p>
          <a:p>
            <a:pPr marL="457200" marR="0" lvl="0" indent="-482600" algn="l" rtl="0">
              <a:spcBef>
                <a:spcPts val="0"/>
              </a:spcBef>
              <a:spcAft>
                <a:spcPts val="0"/>
              </a:spcAft>
              <a:buClr>
                <a:schemeClr val="dk1"/>
              </a:buClr>
              <a:buSzPts val="4000"/>
              <a:buFont typeface="Times New Roman"/>
              <a:buChar char="●"/>
            </a:pPr>
            <a:r>
              <a:rPr lang="en-US" sz="4000">
                <a:solidFill>
                  <a:schemeClr val="dk1"/>
                </a:solidFill>
                <a:latin typeface="Times New Roman"/>
                <a:ea typeface="Times New Roman"/>
                <a:cs typeface="Times New Roman"/>
                <a:sym typeface="Times New Roman"/>
              </a:rPr>
              <a:t>MODELLING</a:t>
            </a:r>
            <a:endParaRPr>
              <a:latin typeface="Times New Roman"/>
              <a:ea typeface="Times New Roman"/>
              <a:cs typeface="Times New Roman"/>
              <a:sym typeface="Times New Roman"/>
            </a:endParaRPr>
          </a:p>
          <a:p>
            <a:pPr marL="457200" marR="0" lvl="0" indent="-482600" algn="l" rtl="0">
              <a:spcBef>
                <a:spcPts val="0"/>
              </a:spcBef>
              <a:spcAft>
                <a:spcPts val="0"/>
              </a:spcAft>
              <a:buClr>
                <a:schemeClr val="dk1"/>
              </a:buClr>
              <a:buSzPts val="4000"/>
              <a:buFont typeface="Times New Roman"/>
              <a:buChar char="●"/>
            </a:pPr>
            <a:r>
              <a:rPr lang="en-US" sz="4000">
                <a:solidFill>
                  <a:schemeClr val="dk1"/>
                </a:solidFill>
                <a:latin typeface="Times New Roman"/>
                <a:ea typeface="Times New Roman"/>
                <a:cs typeface="Times New Roman"/>
                <a:sym typeface="Times New Roman"/>
              </a:rPr>
              <a:t>RESULTS</a:t>
            </a:r>
            <a:endParaRPr sz="4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4"/>
          <p:cNvGrpSpPr/>
          <p:nvPr/>
        </p:nvGrpSpPr>
        <p:grpSpPr>
          <a:xfrm>
            <a:off x="7991475" y="2933700"/>
            <a:ext cx="2762250" cy="3257550"/>
            <a:chOff x="7991475" y="2933700"/>
            <a:chExt cx="2762250" cy="3257550"/>
          </a:xfrm>
        </p:grpSpPr>
        <p:sp>
          <p:nvSpPr>
            <p:cNvPr id="115" name="Google Shape;115;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7" name="Google Shape;117;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18" name="Google Shape;118;p4"/>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119" name="Google Shape;119;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0" name="Google Shape;120;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21" name="Google Shape;121;p4"/>
          <p:cNvSpPr txBox="1"/>
          <p:nvPr/>
        </p:nvSpPr>
        <p:spPr>
          <a:xfrm>
            <a:off x="676275" y="1967055"/>
            <a:ext cx="6934200" cy="37866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dirty="0">
                <a:solidFill>
                  <a:schemeClr val="dk1"/>
                </a:solidFill>
                <a:latin typeface="Times New Roman"/>
                <a:ea typeface="Times New Roman"/>
                <a:cs typeface="Times New Roman"/>
                <a:sym typeface="Times New Roman"/>
              </a:rPr>
              <a:t>The increasing volume of multimedia content on platforms like YouTube has led to challenges in efficiently extracting meaningful insights from video transcripts. Users often face time constraints and information overload when trying to grasp the key points of lengthy videos. There is a need for automated summarization solutions that can condense video content into concise summaries without compromising on relevance and accuracy.</a:t>
            </a:r>
            <a:endParaRPr sz="24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grpSp>
        <p:nvGrpSpPr>
          <p:cNvPr id="126" name="Google Shape;126;p5"/>
          <p:cNvGrpSpPr/>
          <p:nvPr/>
        </p:nvGrpSpPr>
        <p:grpSpPr>
          <a:xfrm>
            <a:off x="8658225" y="2647950"/>
            <a:ext cx="3533775" cy="3810000"/>
            <a:chOff x="8658225" y="2647950"/>
            <a:chExt cx="3533775" cy="3810000"/>
          </a:xfrm>
        </p:grpSpPr>
        <p:sp>
          <p:nvSpPr>
            <p:cNvPr id="127" name="Google Shape;127;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9" name="Google Shape;129;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0" name="Google Shape;130;p5"/>
          <p:cNvSpPr txBox="1">
            <a:spLocks noGrp="1"/>
          </p:cNvSpPr>
          <p:nvPr>
            <p:ph type="title"/>
          </p:nvPr>
        </p:nvSpPr>
        <p:spPr>
          <a:xfrm>
            <a:off x="676275" y="419552"/>
            <a:ext cx="5263500" cy="1325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31" name="Google Shape;131;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2" name="Google Shape;132;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33" name="Google Shape;133;p5"/>
          <p:cNvSpPr txBox="1"/>
          <p:nvPr/>
        </p:nvSpPr>
        <p:spPr>
          <a:xfrm>
            <a:off x="676275" y="2136000"/>
            <a:ext cx="6858000" cy="41559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chemeClr val="dk1"/>
                </a:solidFill>
                <a:latin typeface="Times New Roman"/>
                <a:ea typeface="Times New Roman"/>
                <a:cs typeface="Times New Roman"/>
                <a:sym typeface="Times New Roman"/>
              </a:rPr>
              <a:t>This project focuses on developing an automated summarization system for YouTube video transcripts. By leveraging natural language processing techniques and advanced machine learning models, the goal is to generate succinct summaries that capture the essence of the original video content. The system aims to streamline information retrieval, enhance user experience, and cater to individuals seeking quick insights from videos.</a:t>
            </a: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723902" y="995618"/>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39" name="Google Shape;139;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40" name="Google Shape;140;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41" name="Google Shape;141;p6"/>
          <p:cNvSpPr txBox="1"/>
          <p:nvPr/>
        </p:nvSpPr>
        <p:spPr>
          <a:xfrm>
            <a:off x="790300" y="2181975"/>
            <a:ext cx="9677400" cy="44760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12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Content Consumers:</a:t>
            </a:r>
            <a:r>
              <a:rPr lang="en-US" sz="2400">
                <a:solidFill>
                  <a:schemeClr val="dk1"/>
                </a:solidFill>
                <a:latin typeface="Times New Roman"/>
                <a:ea typeface="Times New Roman"/>
                <a:cs typeface="Times New Roman"/>
                <a:sym typeface="Times New Roman"/>
              </a:rPr>
              <a:t> Individuals who want to quickly grasp the key points of videos without watching them entirely.</a:t>
            </a:r>
            <a:endParaRPr sz="24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Researchers and Educators:</a:t>
            </a:r>
            <a:r>
              <a:rPr lang="en-US" sz="2400">
                <a:solidFill>
                  <a:schemeClr val="dk1"/>
                </a:solidFill>
                <a:latin typeface="Times New Roman"/>
                <a:ea typeface="Times New Roman"/>
                <a:cs typeface="Times New Roman"/>
                <a:sym typeface="Times New Roman"/>
              </a:rPr>
              <a:t> Professionals who require efficient tools for content analysis and research purposes.</a:t>
            </a:r>
            <a:endParaRPr sz="24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Content Creators:</a:t>
            </a:r>
            <a:r>
              <a:rPr lang="en-US" sz="2400">
                <a:solidFill>
                  <a:schemeClr val="dk1"/>
                </a:solidFill>
                <a:latin typeface="Times New Roman"/>
                <a:ea typeface="Times New Roman"/>
                <a:cs typeface="Times New Roman"/>
                <a:sym typeface="Times New Roman"/>
              </a:rPr>
              <a:t> Video creators looking to provide summaries or teasers of their content to attract viewers.</a:t>
            </a:r>
            <a:endParaRPr sz="24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Businesses:</a:t>
            </a:r>
            <a:r>
              <a:rPr lang="en-US" sz="2400">
                <a:solidFill>
                  <a:schemeClr val="dk1"/>
                </a:solidFill>
                <a:latin typeface="Times New Roman"/>
                <a:ea typeface="Times New Roman"/>
                <a:cs typeface="Times New Roman"/>
                <a:sym typeface="Times New Roman"/>
              </a:rPr>
              <a:t> Organizations interested in extracting actionable insights from video content for strategic decision-making.</a:t>
            </a:r>
            <a:endParaRPr sz="2400">
              <a:solidFill>
                <a:schemeClr val="dk1"/>
              </a:solidFill>
              <a:latin typeface="Times New Roman"/>
              <a:ea typeface="Times New Roman"/>
              <a:cs typeface="Times New Roman"/>
              <a:sym typeface="Times New Roman"/>
            </a:endParaRPr>
          </a:p>
          <a:p>
            <a:pPr marL="0" marR="0" lvl="0" indent="0" algn="just" rtl="0">
              <a:spcBef>
                <a:spcPts val="120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7"/>
          <p:cNvPicPr preferRelativeResize="0"/>
          <p:nvPr/>
        </p:nvPicPr>
        <p:blipFill rotWithShape="1">
          <a:blip r:embed="rId3">
            <a:alphaModFix/>
          </a:blip>
          <a:srcRect r="28268"/>
          <a:stretch/>
        </p:blipFill>
        <p:spPr>
          <a:xfrm>
            <a:off x="10258426" y="1371600"/>
            <a:ext cx="1933574" cy="5181600"/>
          </a:xfrm>
          <a:prstGeom prst="rect">
            <a:avLst/>
          </a:prstGeom>
          <a:noFill/>
          <a:ln>
            <a:noFill/>
          </a:ln>
        </p:spPr>
      </p:pic>
      <p:sp>
        <p:nvSpPr>
          <p:cNvPr id="147" name="Google Shape;147;p7"/>
          <p:cNvSpPr txBox="1">
            <a:spLocks noGrp="1"/>
          </p:cNvSpPr>
          <p:nvPr>
            <p:ph type="title"/>
          </p:nvPr>
        </p:nvSpPr>
        <p:spPr>
          <a:xfrm>
            <a:off x="761990" y="405360"/>
            <a:ext cx="9763200" cy="11217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YOUR SOLUTION AND ITS VALUE PROPOSITION</a:t>
            </a:r>
            <a:endParaRPr sz="3600"/>
          </a:p>
        </p:txBody>
      </p:sp>
      <p:pic>
        <p:nvPicPr>
          <p:cNvPr id="148" name="Google Shape;148;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9" name="Google Shape;149;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50" name="Google Shape;150;p7"/>
          <p:cNvSpPr txBox="1"/>
          <p:nvPr/>
        </p:nvSpPr>
        <p:spPr>
          <a:xfrm>
            <a:off x="762000" y="1794200"/>
            <a:ext cx="9124800" cy="5233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a:solidFill>
                  <a:schemeClr val="dk1"/>
                </a:solidFill>
                <a:latin typeface="Times New Roman"/>
                <a:ea typeface="Times New Roman"/>
                <a:cs typeface="Times New Roman"/>
                <a:sym typeface="Times New Roman"/>
              </a:rPr>
              <a:t>Solution Overview:</a:t>
            </a:r>
            <a:endParaRPr sz="2000">
              <a:latin typeface="Times New Roman"/>
              <a:ea typeface="Times New Roman"/>
              <a:cs typeface="Times New Roman"/>
              <a:sym typeface="Times New Roman"/>
            </a:endParaRPr>
          </a:p>
          <a:p>
            <a:pPr marL="0" marR="0" lvl="0" indent="0" algn="just" rtl="0">
              <a:spcBef>
                <a:spcPts val="0"/>
              </a:spcBef>
              <a:spcAft>
                <a:spcPts val="0"/>
              </a:spcAft>
              <a:buNone/>
            </a:pPr>
            <a:r>
              <a:rPr lang="en-US" sz="2000">
                <a:solidFill>
                  <a:schemeClr val="dk1"/>
                </a:solidFill>
                <a:latin typeface="Times New Roman"/>
                <a:ea typeface="Times New Roman"/>
                <a:cs typeface="Times New Roman"/>
                <a:sym typeface="Times New Roman"/>
              </a:rPr>
              <a:t>Our solution leverages the YouTube Transcript API for data retrieval, NLTK for text preprocessing, and the BART (Bidirectional and Auto-Regressive Transformers) model for text summarization. The value proposition of our solution includes:</a:t>
            </a:r>
            <a:endParaRPr sz="20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000" b="1" i="1">
                <a:solidFill>
                  <a:schemeClr val="dk1"/>
                </a:solidFill>
                <a:latin typeface="Times New Roman"/>
                <a:ea typeface="Times New Roman"/>
                <a:cs typeface="Times New Roman"/>
                <a:sym typeface="Times New Roman"/>
              </a:rPr>
              <a:t>- Time Efficiency:</a:t>
            </a:r>
            <a:r>
              <a:rPr lang="en-US" sz="2000">
                <a:solidFill>
                  <a:schemeClr val="dk1"/>
                </a:solidFill>
                <a:latin typeface="Times New Roman"/>
                <a:ea typeface="Times New Roman"/>
                <a:cs typeface="Times New Roman"/>
                <a:sym typeface="Times New Roman"/>
              </a:rPr>
              <a:t> Users can obtain concise summaries of videos quickly, saving time and effort.</a:t>
            </a:r>
            <a:endParaRPr sz="20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000" b="1" i="1">
                <a:solidFill>
                  <a:schemeClr val="dk1"/>
                </a:solidFill>
                <a:latin typeface="Times New Roman"/>
                <a:ea typeface="Times New Roman"/>
                <a:cs typeface="Times New Roman"/>
                <a:sym typeface="Times New Roman"/>
              </a:rPr>
              <a:t>- Improved Accessibility:</a:t>
            </a:r>
            <a:r>
              <a:rPr lang="en-US" sz="2000">
                <a:solidFill>
                  <a:schemeClr val="dk1"/>
                </a:solidFill>
                <a:latin typeface="Times New Roman"/>
                <a:ea typeface="Times New Roman"/>
                <a:cs typeface="Times New Roman"/>
                <a:sym typeface="Times New Roman"/>
              </a:rPr>
              <a:t> Enables users to access key insights without watching lengthy videos.</a:t>
            </a:r>
            <a:endParaRPr sz="20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000" b="1" i="1">
                <a:solidFill>
                  <a:schemeClr val="dk1"/>
                </a:solidFill>
                <a:latin typeface="Times New Roman"/>
                <a:ea typeface="Times New Roman"/>
                <a:cs typeface="Times New Roman"/>
                <a:sym typeface="Times New Roman"/>
              </a:rPr>
              <a:t>- Enhanced Information Retrieval:</a:t>
            </a:r>
            <a:r>
              <a:rPr lang="en-US" sz="2000">
                <a:solidFill>
                  <a:schemeClr val="dk1"/>
                </a:solidFill>
                <a:latin typeface="Times New Roman"/>
                <a:ea typeface="Times New Roman"/>
                <a:cs typeface="Times New Roman"/>
                <a:sym typeface="Times New Roman"/>
              </a:rPr>
              <a:t> Facilitates better understanding and analysis of video content.</a:t>
            </a:r>
            <a:endParaRPr sz="20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000" b="1" i="1">
                <a:solidFill>
                  <a:schemeClr val="dk1"/>
                </a:solidFill>
                <a:latin typeface="Times New Roman"/>
                <a:ea typeface="Times New Roman"/>
                <a:cs typeface="Times New Roman"/>
                <a:sym typeface="Times New Roman"/>
              </a:rPr>
              <a:t>- Scalability:</a:t>
            </a:r>
            <a:r>
              <a:rPr lang="en-US" sz="2000">
                <a:solidFill>
                  <a:schemeClr val="dk1"/>
                </a:solidFill>
                <a:latin typeface="Times New Roman"/>
                <a:ea typeface="Times New Roman"/>
                <a:cs typeface="Times New Roman"/>
                <a:sym typeface="Times New Roman"/>
              </a:rPr>
              <a:t> Capable of processing a large volume of videos across various domains and topics.</a:t>
            </a:r>
            <a:endParaRPr sz="2000">
              <a:solidFill>
                <a:schemeClr val="dk1"/>
              </a:solidFill>
              <a:latin typeface="Times New Roman"/>
              <a:ea typeface="Times New Roman"/>
              <a:cs typeface="Times New Roman"/>
              <a:sym typeface="Times New Roman"/>
            </a:endParaRPr>
          </a:p>
          <a:p>
            <a:pPr marL="0" marR="0" lvl="0" indent="0" algn="just" rtl="0">
              <a:spcBef>
                <a:spcPts val="120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8"/>
          <p:cNvPicPr preferRelativeResize="0"/>
          <p:nvPr/>
        </p:nvPicPr>
        <p:blipFill rotWithShape="1">
          <a:blip r:embed="rId3">
            <a:alphaModFix/>
          </a:blip>
          <a:srcRect/>
          <a:stretch/>
        </p:blipFill>
        <p:spPr>
          <a:xfrm>
            <a:off x="9448800" y="2819400"/>
            <a:ext cx="2466975" cy="3419475"/>
          </a:xfrm>
          <a:prstGeom prst="rect">
            <a:avLst/>
          </a:prstGeom>
          <a:noFill/>
          <a:ln>
            <a:noFill/>
          </a:ln>
        </p:spPr>
      </p:pic>
      <p:sp>
        <p:nvSpPr>
          <p:cNvPr id="156" name="Google Shape;156;p8"/>
          <p:cNvSpPr txBox="1">
            <a:spLocks noGrp="1"/>
          </p:cNvSpPr>
          <p:nvPr>
            <p:ph type="title"/>
          </p:nvPr>
        </p:nvSpPr>
        <p:spPr>
          <a:xfrm>
            <a:off x="762635" y="881163"/>
            <a:ext cx="75432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57" name="Google Shape;157;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58" name="Google Shape;158;p8"/>
          <p:cNvSpPr txBox="1"/>
          <p:nvPr/>
        </p:nvSpPr>
        <p:spPr>
          <a:xfrm>
            <a:off x="762625" y="2239650"/>
            <a:ext cx="8153400" cy="26781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chemeClr val="dk1"/>
                </a:solidFill>
                <a:latin typeface="Times New Roman"/>
                <a:ea typeface="Times New Roman"/>
                <a:cs typeface="Times New Roman"/>
                <a:sym typeface="Times New Roman"/>
              </a:rPr>
              <a:t>The wow factor in our solution lies in its ability to accurately condense lengthy video transcripts into coherent and informative summaries. The use of advanced machine learning models ensures that the generated summaries maintain context, relevance, and readability, offering users a seamless and efficient content consumption experience.</a:t>
            </a: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64" name="Google Shape;164;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65" name="Google Shape;165;p9"/>
          <p:cNvSpPr txBox="1"/>
          <p:nvPr/>
        </p:nvSpPr>
        <p:spPr>
          <a:xfrm>
            <a:off x="739775" y="765822"/>
            <a:ext cx="3303900" cy="7524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66" name="Google Shape;166;p9"/>
          <p:cNvSpPr txBox="1"/>
          <p:nvPr/>
        </p:nvSpPr>
        <p:spPr>
          <a:xfrm>
            <a:off x="557925" y="1754850"/>
            <a:ext cx="8686800" cy="44760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12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The modeling process involves:</a:t>
            </a:r>
            <a:endParaRPr sz="24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400" b="1" i="1">
                <a:solidFill>
                  <a:schemeClr val="dk1"/>
                </a:solidFill>
                <a:latin typeface="Times New Roman"/>
                <a:ea typeface="Times New Roman"/>
                <a:cs typeface="Times New Roman"/>
                <a:sym typeface="Times New Roman"/>
              </a:rPr>
              <a:t>1. Data Retrieval:</a:t>
            </a:r>
            <a:r>
              <a:rPr lang="en-US" sz="2400">
                <a:solidFill>
                  <a:schemeClr val="dk1"/>
                </a:solidFill>
                <a:latin typeface="Times New Roman"/>
                <a:ea typeface="Times New Roman"/>
                <a:cs typeface="Times New Roman"/>
                <a:sym typeface="Times New Roman"/>
              </a:rPr>
              <a:t> Subtitles are extracted from the specified YouTube video using the YouTube Transcript API.</a:t>
            </a:r>
            <a:endParaRPr sz="24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400" b="1" i="1">
                <a:solidFill>
                  <a:schemeClr val="dk1"/>
                </a:solidFill>
                <a:latin typeface="Times New Roman"/>
                <a:ea typeface="Times New Roman"/>
                <a:cs typeface="Times New Roman"/>
                <a:sym typeface="Times New Roman"/>
              </a:rPr>
              <a:t>2. Preprocessing:</a:t>
            </a:r>
            <a:r>
              <a:rPr lang="en-US" sz="2400">
                <a:solidFill>
                  <a:schemeClr val="dk1"/>
                </a:solidFill>
                <a:latin typeface="Times New Roman"/>
                <a:ea typeface="Times New Roman"/>
                <a:cs typeface="Times New Roman"/>
                <a:sym typeface="Times New Roman"/>
              </a:rPr>
              <a:t> Text data is cleaned and tokenized using NLTK to remove stopwords and special characters.</a:t>
            </a:r>
            <a:endParaRPr sz="24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400" b="1" i="1">
                <a:solidFill>
                  <a:schemeClr val="dk1"/>
                </a:solidFill>
                <a:latin typeface="Times New Roman"/>
                <a:ea typeface="Times New Roman"/>
                <a:cs typeface="Times New Roman"/>
                <a:sym typeface="Times New Roman"/>
              </a:rPr>
              <a:t>3. Summarization:</a:t>
            </a:r>
            <a:r>
              <a:rPr lang="en-US" sz="2400">
                <a:solidFill>
                  <a:schemeClr val="dk1"/>
                </a:solidFill>
                <a:latin typeface="Times New Roman"/>
                <a:ea typeface="Times New Roman"/>
                <a:cs typeface="Times New Roman"/>
                <a:sym typeface="Times New Roman"/>
              </a:rPr>
              <a:t> The preprocessed text is inputted into the BART model for conditional text generation, producing a concise summary of the video content.</a:t>
            </a:r>
            <a:endParaRPr sz="2400">
              <a:solidFill>
                <a:schemeClr val="dk1"/>
              </a:solidFill>
              <a:latin typeface="Times New Roman"/>
              <a:ea typeface="Times New Roman"/>
              <a:cs typeface="Times New Roman"/>
              <a:sym typeface="Times New Roman"/>
            </a:endParaRPr>
          </a:p>
          <a:p>
            <a:pPr marL="0" marR="0" lvl="0" indent="0" algn="just" rtl="0">
              <a:spcBef>
                <a:spcPts val="120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567</Words>
  <Application>Microsoft Office PowerPoint</Application>
  <PresentationFormat>Widescreen</PresentationFormat>
  <Paragraphs>49</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SAIKIRAN S (311521104044)</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SAIKIRAN S (311521104044)</dc:title>
  <dc:creator>admin</dc:creator>
  <cp:lastModifiedBy>Saikiran Sridhar</cp:lastModifiedBy>
  <cp:revision>1</cp:revision>
  <dcterms:created xsi:type="dcterms:W3CDTF">2024-04-01T05:05:12Z</dcterms:created>
  <dcterms:modified xsi:type="dcterms:W3CDTF">2024-04-01T18:51:24Z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