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81" r:id="rId19"/>
    <p:sldId id="279" r:id="rId20"/>
    <p:sldId id="282" r:id="rId21"/>
    <p:sldId id="283" r:id="rId22"/>
    <p:sldId id="284" r:id="rId23"/>
    <p:sldId id="272" r:id="rId24"/>
    <p:sldId id="275" r:id="rId25"/>
    <p:sldId id="276" r:id="rId26"/>
    <p:sldId id="285" r:id="rId27"/>
    <p:sldId id="273" r:id="rId28"/>
  </p:sldIdLst>
  <p:sldSz cx="9144000" cy="5143500" type="screen16x9"/>
  <p:notesSz cx="6858000" cy="9144000"/>
  <p:embeddedFontLst>
    <p:embeddedFont>
      <p:font typeface="Amatic SC" panose="00000500000000000000" pitchFamily="2" charset="-79"/>
      <p:regular r:id="rId30"/>
      <p:bold r:id="rId31"/>
    </p:embeddedFont>
    <p:embeddedFont>
      <p:font typeface="Lato" panose="020F0502020204030203" pitchFamily="34"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
      <p:font typeface="Source Code Pro" panose="020B050903040302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110D50-8899-4055-8624-F08C87B76CFE}" v="4" dt="2023-11-14T02:02:29.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iran" userId="ecffdbd6f0a9d456" providerId="LiveId" clId="{D95AF6FA-9573-4076-BAD4-8D1C5BA36D99}"/>
    <pc:docChg chg="custSel modSld">
      <pc:chgData name="sai kiran" userId="ecffdbd6f0a9d456" providerId="LiveId" clId="{D95AF6FA-9573-4076-BAD4-8D1C5BA36D99}" dt="2023-09-21T05:46:32.040" v="28" actId="20577"/>
      <pc:docMkLst>
        <pc:docMk/>
      </pc:docMkLst>
      <pc:sldChg chg="modSp mod">
        <pc:chgData name="sai kiran" userId="ecffdbd6f0a9d456" providerId="LiveId" clId="{D95AF6FA-9573-4076-BAD4-8D1C5BA36D99}" dt="2023-09-20T07:25:38.984" v="25" actId="20577"/>
        <pc:sldMkLst>
          <pc:docMk/>
          <pc:sldMk cId="0" sldId="256"/>
        </pc:sldMkLst>
        <pc:spChg chg="mod">
          <ac:chgData name="sai kiran" userId="ecffdbd6f0a9d456" providerId="LiveId" clId="{D95AF6FA-9573-4076-BAD4-8D1C5BA36D99}" dt="2023-09-20T07:25:38.984" v="25" actId="20577"/>
          <ac:spMkLst>
            <pc:docMk/>
            <pc:sldMk cId="0" sldId="256"/>
            <ac:spMk id="62" creationId="{00000000-0000-0000-0000-000000000000}"/>
          </ac:spMkLst>
        </pc:spChg>
      </pc:sldChg>
      <pc:sldChg chg="modSp mod">
        <pc:chgData name="sai kiran" userId="ecffdbd6f0a9d456" providerId="LiveId" clId="{D95AF6FA-9573-4076-BAD4-8D1C5BA36D99}" dt="2023-09-21T05:46:32.040" v="28" actId="20577"/>
        <pc:sldMkLst>
          <pc:docMk/>
          <pc:sldMk cId="0" sldId="262"/>
        </pc:sldMkLst>
        <pc:spChg chg="mod">
          <ac:chgData name="sai kiran" userId="ecffdbd6f0a9d456" providerId="LiveId" clId="{D95AF6FA-9573-4076-BAD4-8D1C5BA36D99}" dt="2023-09-21T05:46:32.040" v="28" actId="20577"/>
          <ac:spMkLst>
            <pc:docMk/>
            <pc:sldMk cId="0" sldId="262"/>
            <ac:spMk id="99" creationId="{00000000-0000-0000-0000-000000000000}"/>
          </ac:spMkLst>
        </pc:spChg>
      </pc:sldChg>
      <pc:sldChg chg="modSp mod">
        <pc:chgData name="sai kiran" userId="ecffdbd6f0a9d456" providerId="LiveId" clId="{D95AF6FA-9573-4076-BAD4-8D1C5BA36D99}" dt="2023-09-20T03:13:30.484" v="5" actId="1076"/>
        <pc:sldMkLst>
          <pc:docMk/>
          <pc:sldMk cId="499801879" sldId="275"/>
        </pc:sldMkLst>
        <pc:spChg chg="mod">
          <ac:chgData name="sai kiran" userId="ecffdbd6f0a9d456" providerId="LiveId" clId="{D95AF6FA-9573-4076-BAD4-8D1C5BA36D99}" dt="2023-09-20T03:13:30.484" v="5" actId="1076"/>
          <ac:spMkLst>
            <pc:docMk/>
            <pc:sldMk cId="499801879" sldId="275"/>
            <ac:spMk id="5" creationId="{946C29AB-7FE1-867B-80B1-D38791CE3DA4}"/>
          </ac:spMkLst>
        </pc:spChg>
        <pc:spChg chg="mod">
          <ac:chgData name="sai kiran" userId="ecffdbd6f0a9d456" providerId="LiveId" clId="{D95AF6FA-9573-4076-BAD4-8D1C5BA36D99}" dt="2023-09-20T03:12:51.589" v="4"/>
          <ac:spMkLst>
            <pc:docMk/>
            <pc:sldMk cId="499801879" sldId="275"/>
            <ac:spMk id="8" creationId="{670128A3-9A99-CA1A-619A-D5C75CCCA7A1}"/>
          </ac:spMkLst>
        </pc:spChg>
      </pc:sldChg>
      <pc:sldChg chg="delSp modSp mod">
        <pc:chgData name="sai kiran" userId="ecffdbd6f0a9d456" providerId="LiveId" clId="{D95AF6FA-9573-4076-BAD4-8D1C5BA36D99}" dt="2023-09-20T03:14:34.778" v="10" actId="1076"/>
        <pc:sldMkLst>
          <pc:docMk/>
          <pc:sldMk cId="632664758" sldId="284"/>
        </pc:sldMkLst>
        <pc:spChg chg="del">
          <ac:chgData name="sai kiran" userId="ecffdbd6f0a9d456" providerId="LiveId" clId="{D95AF6FA-9573-4076-BAD4-8D1C5BA36D99}" dt="2023-09-20T03:14:16.560" v="7" actId="21"/>
          <ac:spMkLst>
            <pc:docMk/>
            <pc:sldMk cId="632664758" sldId="284"/>
            <ac:spMk id="4" creationId="{947E5CD8-14F9-78EC-37C8-870D4496DF01}"/>
          </ac:spMkLst>
        </pc:spChg>
        <pc:spChg chg="mod">
          <ac:chgData name="sai kiran" userId="ecffdbd6f0a9d456" providerId="LiveId" clId="{D95AF6FA-9573-4076-BAD4-8D1C5BA36D99}" dt="2023-09-20T03:14:34.778" v="10" actId="1076"/>
          <ac:spMkLst>
            <pc:docMk/>
            <pc:sldMk cId="632664758" sldId="284"/>
            <ac:spMk id="8" creationId="{D3DF2CA7-1802-34FD-5A40-4640A61F37B8}"/>
          </ac:spMkLst>
        </pc:spChg>
        <pc:picChg chg="del">
          <ac:chgData name="sai kiran" userId="ecffdbd6f0a9d456" providerId="LiveId" clId="{D95AF6FA-9573-4076-BAD4-8D1C5BA36D99}" dt="2023-09-20T03:14:07.653" v="6" actId="21"/>
          <ac:picMkLst>
            <pc:docMk/>
            <pc:sldMk cId="632664758" sldId="284"/>
            <ac:picMk id="3" creationId="{C4CE0252-FA8C-38B1-1FD2-4A3C56FC41E9}"/>
          </ac:picMkLst>
        </pc:picChg>
        <pc:picChg chg="mod">
          <ac:chgData name="sai kiran" userId="ecffdbd6f0a9d456" providerId="LiveId" clId="{D95AF6FA-9573-4076-BAD4-8D1C5BA36D99}" dt="2023-09-20T03:14:25.763" v="9" actId="1076"/>
          <ac:picMkLst>
            <pc:docMk/>
            <pc:sldMk cId="632664758" sldId="284"/>
            <ac:picMk id="7" creationId="{601A0F9A-EA4B-085F-65C3-B2AB719ABEE1}"/>
          </ac:picMkLst>
        </pc:picChg>
      </pc:sldChg>
    </pc:docChg>
  </pc:docChgLst>
  <pc:docChgLst>
    <pc:chgData name="sai kiran" userId="ecffdbd6f0a9d456" providerId="LiveId" clId="{55110D50-8899-4055-8624-F08C87B76CFE}"/>
    <pc:docChg chg="modSld">
      <pc:chgData name="sai kiran" userId="ecffdbd6f0a9d456" providerId="LiveId" clId="{55110D50-8899-4055-8624-F08C87B76CFE}" dt="2023-11-14T02:02:29.961" v="3" actId="14826"/>
      <pc:docMkLst>
        <pc:docMk/>
      </pc:docMkLst>
      <pc:sldChg chg="modSp">
        <pc:chgData name="sai kiran" userId="ecffdbd6f0a9d456" providerId="LiveId" clId="{55110D50-8899-4055-8624-F08C87B76CFE}" dt="2023-11-14T02:02:15.829" v="2" actId="1076"/>
        <pc:sldMkLst>
          <pc:docMk/>
          <pc:sldMk cId="0" sldId="269"/>
        </pc:sldMkLst>
        <pc:picChg chg="mod">
          <ac:chgData name="sai kiran" userId="ecffdbd6f0a9d456" providerId="LiveId" clId="{55110D50-8899-4055-8624-F08C87B76CFE}" dt="2023-11-14T02:02:15.829" v="2" actId="1076"/>
          <ac:picMkLst>
            <pc:docMk/>
            <pc:sldMk cId="0" sldId="269"/>
            <ac:picMk id="1026" creationId="{BDEEFC6C-37CF-95BC-9ABD-7BD46BFEA79F}"/>
          </ac:picMkLst>
        </pc:picChg>
      </pc:sldChg>
      <pc:sldChg chg="modSp">
        <pc:chgData name="sai kiran" userId="ecffdbd6f0a9d456" providerId="LiveId" clId="{55110D50-8899-4055-8624-F08C87B76CFE}" dt="2023-11-14T02:02:29.961" v="3" actId="14826"/>
        <pc:sldMkLst>
          <pc:docMk/>
          <pc:sldMk cId="0" sldId="271"/>
        </pc:sldMkLst>
        <pc:picChg chg="mod">
          <ac:chgData name="sai kiran" userId="ecffdbd6f0a9d456" providerId="LiveId" clId="{55110D50-8899-4055-8624-F08C87B76CFE}" dt="2023-11-14T02:02:29.961" v="3" actId="14826"/>
          <ac:picMkLst>
            <pc:docMk/>
            <pc:sldMk cId="0" sldId="271"/>
            <ac:picMk id="3074" creationId="{F27C658D-443C-5E53-ED7A-1E5B8903228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9075ed4b0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9075ed4b0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9075ed4b0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9075ed4b0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9075ed4b0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9075ed4b0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9075ed4b0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9075ed4b0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9075ed4b0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9075ed4b0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9075ed4b0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9075ed4b0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9075ed4b0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9075ed4b0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9075ed4b0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9075ed4b0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9075ed4b0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9075ed4b0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8f65e46e8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8f65e46e8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8f65e46e8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58f65e46e8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9075ed4b0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9075ed4b0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9075ed4b0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59075ed4b0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9075ed4b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9075ed4b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9075ed4b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9075ed4b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9075ed4b0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9075ed4b0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9075ed4b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9075ed4b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Saikiran-287/Customer_loan_predictionanalysis" TargetMode="Externa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531225" y="1975250"/>
            <a:ext cx="8013600" cy="12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4000" dirty="0">
                <a:solidFill>
                  <a:srgbClr val="0000FF"/>
                </a:solidFill>
                <a:latin typeface="Arial"/>
                <a:ea typeface="Arial"/>
                <a:cs typeface="Arial"/>
                <a:sym typeface="Arial"/>
              </a:rPr>
              <a:t>Customer Loan Prediction Analysis</a:t>
            </a:r>
            <a:endParaRPr sz="4000" dirty="0">
              <a:solidFill>
                <a:srgbClr val="0000FF"/>
              </a:solidFill>
              <a:latin typeface="Arial"/>
              <a:ea typeface="Arial"/>
              <a:cs typeface="Arial"/>
              <a:sym typeface="Arial"/>
            </a:endParaRPr>
          </a:p>
        </p:txBody>
      </p:sp>
      <p:pic>
        <p:nvPicPr>
          <p:cNvPr id="57" name="Google Shape;57;p13"/>
          <p:cNvPicPr preferRelativeResize="0"/>
          <p:nvPr/>
        </p:nvPicPr>
        <p:blipFill>
          <a:blip r:embed="rId3">
            <a:alphaModFix/>
          </a:blip>
          <a:stretch>
            <a:fillRect/>
          </a:stretch>
        </p:blipFill>
        <p:spPr>
          <a:xfrm>
            <a:off x="0" y="0"/>
            <a:ext cx="1267975" cy="1032425"/>
          </a:xfrm>
          <a:prstGeom prst="rect">
            <a:avLst/>
          </a:prstGeom>
          <a:noFill/>
          <a:ln>
            <a:noFill/>
          </a:ln>
        </p:spPr>
      </p:pic>
      <p:pic>
        <p:nvPicPr>
          <p:cNvPr id="58" name="Google Shape;58;p13"/>
          <p:cNvPicPr preferRelativeResize="0"/>
          <p:nvPr/>
        </p:nvPicPr>
        <p:blipFill>
          <a:blip r:embed="rId4">
            <a:alphaModFix/>
          </a:blip>
          <a:stretch>
            <a:fillRect/>
          </a:stretch>
        </p:blipFill>
        <p:spPr>
          <a:xfrm>
            <a:off x="7876025" y="15725"/>
            <a:ext cx="1267975" cy="1000975"/>
          </a:xfrm>
          <a:prstGeom prst="rect">
            <a:avLst/>
          </a:prstGeom>
          <a:noFill/>
          <a:ln>
            <a:noFill/>
          </a:ln>
        </p:spPr>
      </p:pic>
      <p:sp>
        <p:nvSpPr>
          <p:cNvPr id="59" name="Google Shape;59;p13"/>
          <p:cNvSpPr txBox="1"/>
          <p:nvPr/>
        </p:nvSpPr>
        <p:spPr>
          <a:xfrm>
            <a:off x="1814275" y="15725"/>
            <a:ext cx="5661300" cy="39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100" dirty="0">
                <a:solidFill>
                  <a:srgbClr val="FF0000"/>
                </a:solidFill>
                <a:latin typeface="Lato"/>
                <a:ea typeface="Lato"/>
                <a:cs typeface="Lato"/>
                <a:sym typeface="Lato"/>
              </a:rPr>
              <a:t>CMR TECHNICAL CAMPUS</a:t>
            </a:r>
            <a:endParaRPr sz="3100" dirty="0">
              <a:solidFill>
                <a:srgbClr val="FF0000"/>
              </a:solidFill>
              <a:latin typeface="Lato"/>
              <a:ea typeface="Lato"/>
              <a:cs typeface="Lato"/>
              <a:sym typeface="Lato"/>
            </a:endParaRPr>
          </a:p>
        </p:txBody>
      </p:sp>
      <p:sp>
        <p:nvSpPr>
          <p:cNvPr id="60" name="Google Shape;60;p13"/>
          <p:cNvSpPr txBox="1"/>
          <p:nvPr/>
        </p:nvSpPr>
        <p:spPr>
          <a:xfrm>
            <a:off x="3514050" y="556000"/>
            <a:ext cx="2115900" cy="2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latin typeface="Lato"/>
                <a:ea typeface="Lato"/>
                <a:cs typeface="Lato"/>
                <a:sym typeface="Lato"/>
              </a:rPr>
              <a:t>UGC AUTONOMOUS</a:t>
            </a:r>
            <a:endParaRPr dirty="0">
              <a:solidFill>
                <a:srgbClr val="FF0000"/>
              </a:solidFill>
              <a:latin typeface="Lato"/>
              <a:ea typeface="Lato"/>
              <a:cs typeface="Lato"/>
              <a:sym typeface="Lato"/>
            </a:endParaRPr>
          </a:p>
        </p:txBody>
      </p:sp>
      <p:sp>
        <p:nvSpPr>
          <p:cNvPr id="61" name="Google Shape;61;p13"/>
          <p:cNvSpPr txBox="1"/>
          <p:nvPr/>
        </p:nvSpPr>
        <p:spPr>
          <a:xfrm>
            <a:off x="2264500" y="911038"/>
            <a:ext cx="4288200" cy="5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Lato"/>
                <a:ea typeface="Lato"/>
                <a:cs typeface="Lato"/>
                <a:sym typeface="Lato"/>
              </a:rPr>
              <a:t> 	          DEPARTMENT OF</a:t>
            </a:r>
            <a:endParaRPr dirty="0">
              <a:latin typeface="Lato"/>
              <a:ea typeface="Lato"/>
              <a:cs typeface="Lato"/>
              <a:sym typeface="Lato"/>
            </a:endParaRPr>
          </a:p>
          <a:p>
            <a:pPr marL="0" lvl="0" indent="0" algn="l" rtl="0">
              <a:spcBef>
                <a:spcPts val="0"/>
              </a:spcBef>
              <a:spcAft>
                <a:spcPts val="0"/>
              </a:spcAft>
              <a:buNone/>
            </a:pPr>
            <a:r>
              <a:rPr lang="en-GB" dirty="0">
                <a:latin typeface="Lato"/>
                <a:ea typeface="Lato"/>
                <a:cs typeface="Lato"/>
                <a:sym typeface="Lato"/>
              </a:rPr>
              <a:t>       COMPUTER SCIENCE AND ENGINEERING </a:t>
            </a:r>
            <a:endParaRPr dirty="0">
              <a:latin typeface="Lato"/>
              <a:ea typeface="Lato"/>
              <a:cs typeface="Lato"/>
              <a:sym typeface="Lato"/>
            </a:endParaRPr>
          </a:p>
        </p:txBody>
      </p:sp>
      <p:sp>
        <p:nvSpPr>
          <p:cNvPr id="62" name="Google Shape;62;p13"/>
          <p:cNvSpPr txBox="1"/>
          <p:nvPr/>
        </p:nvSpPr>
        <p:spPr>
          <a:xfrm>
            <a:off x="272375" y="3684850"/>
            <a:ext cx="3196500" cy="1080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u="sng" dirty="0">
                <a:solidFill>
                  <a:srgbClr val="FF0000"/>
                </a:solidFill>
              </a:rPr>
              <a:t>TEAM MEMBERS:</a:t>
            </a:r>
            <a:endParaRPr u="sng" dirty="0">
              <a:solidFill>
                <a:srgbClr val="FF0000"/>
              </a:solidFill>
            </a:endParaRPr>
          </a:p>
          <a:p>
            <a:pPr marL="0" lvl="0" indent="0" algn="ctr" rtl="0">
              <a:lnSpc>
                <a:spcPct val="115000"/>
              </a:lnSpc>
              <a:spcBef>
                <a:spcPts val="0"/>
              </a:spcBef>
              <a:spcAft>
                <a:spcPts val="0"/>
              </a:spcAft>
              <a:buNone/>
            </a:pPr>
            <a:r>
              <a:rPr lang="en-GB" dirty="0"/>
              <a:t> B SRIHITHA   217R5A0502</a:t>
            </a:r>
            <a:endParaRPr dirty="0"/>
          </a:p>
          <a:p>
            <a:pPr marL="0" lvl="0" indent="0" algn="ctr" rtl="0">
              <a:lnSpc>
                <a:spcPct val="115000"/>
              </a:lnSpc>
              <a:spcBef>
                <a:spcPts val="0"/>
              </a:spcBef>
              <a:spcAft>
                <a:spcPts val="0"/>
              </a:spcAft>
              <a:buNone/>
            </a:pPr>
            <a:r>
              <a:rPr lang="en-GB" dirty="0"/>
              <a:t> P SAI KIRAN  207R1A0546</a:t>
            </a:r>
          </a:p>
          <a:p>
            <a:pPr marL="0" lvl="0" indent="0" algn="just" rtl="0">
              <a:lnSpc>
                <a:spcPct val="115000"/>
              </a:lnSpc>
              <a:spcBef>
                <a:spcPts val="0"/>
              </a:spcBef>
              <a:spcAft>
                <a:spcPts val="0"/>
              </a:spcAft>
              <a:buNone/>
            </a:pPr>
            <a:r>
              <a:rPr lang="en-GB"/>
              <a:t>         K SUNIL         207R1A0533</a:t>
            </a:r>
            <a:endParaRPr dirty="0"/>
          </a:p>
        </p:txBody>
      </p:sp>
      <p:sp>
        <p:nvSpPr>
          <p:cNvPr id="63" name="Google Shape;63;p13"/>
          <p:cNvSpPr txBox="1"/>
          <p:nvPr/>
        </p:nvSpPr>
        <p:spPr>
          <a:xfrm>
            <a:off x="5764750" y="3803050"/>
            <a:ext cx="2948700" cy="11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dirty="0">
                <a:solidFill>
                  <a:srgbClr val="FF0000"/>
                </a:solidFill>
              </a:rPr>
              <a:t>UNDER THE GUIDANCE OF</a:t>
            </a:r>
            <a:endParaRPr u="sng" dirty="0">
              <a:solidFill>
                <a:srgbClr val="FF0000"/>
              </a:solidFill>
            </a:endParaRPr>
          </a:p>
          <a:p>
            <a:pPr marL="0" lvl="0" indent="0" algn="ctr" rtl="0">
              <a:spcBef>
                <a:spcPts val="0"/>
              </a:spcBef>
              <a:spcAft>
                <a:spcPts val="0"/>
              </a:spcAft>
              <a:buNone/>
            </a:pPr>
            <a:r>
              <a:rPr lang="en-GB" dirty="0"/>
              <a:t> </a:t>
            </a:r>
            <a:r>
              <a:rPr lang="en-GB" u="sng" dirty="0"/>
              <a:t>G VIJAY KUMAR</a:t>
            </a:r>
            <a:endParaRPr u="sng" dirty="0"/>
          </a:p>
          <a:p>
            <a:pPr marL="0" lvl="0" indent="0" algn="ctr" rtl="0">
              <a:spcBef>
                <a:spcPts val="0"/>
              </a:spcBef>
              <a:spcAft>
                <a:spcPts val="0"/>
              </a:spcAft>
              <a:buNone/>
            </a:pPr>
            <a:r>
              <a:rPr lang="en-GB" dirty="0"/>
              <a:t>ASSISTANT PROFESSOR</a:t>
            </a:r>
            <a:endParaRPr dirty="0"/>
          </a:p>
          <a:p>
            <a:pPr marL="0" lvl="0" indent="0" algn="ctr" rtl="0">
              <a:spcBef>
                <a:spcPts val="0"/>
              </a:spcBef>
              <a:spcAft>
                <a:spcPts val="0"/>
              </a:spcAft>
              <a:buNone/>
            </a:pPr>
            <a:r>
              <a:rPr lang="en-GB" dirty="0"/>
              <a:t>CSE DEPARTMENT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p:nvPr/>
        </p:nvSpPr>
        <p:spPr>
          <a:xfrm>
            <a:off x="347500" y="280375"/>
            <a:ext cx="77598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SYSTEM ARCHITECTURE</a:t>
            </a:r>
            <a:endParaRPr sz="2400" b="1" dirty="0">
              <a:solidFill>
                <a:srgbClr val="38761D"/>
              </a:solidFill>
              <a:latin typeface="Montserrat"/>
              <a:ea typeface="Montserrat"/>
              <a:cs typeface="Montserrat"/>
              <a:sym typeface="Montserrat"/>
            </a:endParaRPr>
          </a:p>
        </p:txBody>
      </p:sp>
      <p:pic>
        <p:nvPicPr>
          <p:cNvPr id="122" name="Google Shape;122;p22"/>
          <p:cNvPicPr preferRelativeResize="0"/>
          <p:nvPr/>
        </p:nvPicPr>
        <p:blipFill>
          <a:blip r:embed="rId3">
            <a:alphaModFix/>
          </a:blip>
          <a:stretch>
            <a:fillRect/>
          </a:stretch>
        </p:blipFill>
        <p:spPr>
          <a:xfrm>
            <a:off x="2565975" y="1050425"/>
            <a:ext cx="4731651" cy="3853475"/>
          </a:xfrm>
          <a:prstGeom prst="rect">
            <a:avLst/>
          </a:prstGeom>
          <a:noFill/>
          <a:ln w="19050" cap="flat" cmpd="sng">
            <a:solidFill>
              <a:srgbClr val="1155CC"/>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p:nvPr/>
        </p:nvSpPr>
        <p:spPr>
          <a:xfrm>
            <a:off x="347500" y="280375"/>
            <a:ext cx="77598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SYSTEM MODULES</a:t>
            </a:r>
            <a:endParaRPr sz="2400" b="1" dirty="0">
              <a:solidFill>
                <a:srgbClr val="38761D"/>
              </a:solidFill>
              <a:latin typeface="Montserrat"/>
              <a:ea typeface="Montserrat"/>
              <a:cs typeface="Montserrat"/>
              <a:sym typeface="Montserrat"/>
            </a:endParaRPr>
          </a:p>
        </p:txBody>
      </p:sp>
      <p:sp>
        <p:nvSpPr>
          <p:cNvPr id="128" name="Google Shape;128;p23"/>
          <p:cNvSpPr txBox="1"/>
          <p:nvPr/>
        </p:nvSpPr>
        <p:spPr>
          <a:xfrm>
            <a:off x="1443350" y="1436400"/>
            <a:ext cx="4906500" cy="22707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Font typeface="Times New Roman"/>
              <a:buChar char="➢"/>
            </a:pPr>
            <a:r>
              <a:rPr lang="en-GB" sz="2500" b="1" dirty="0">
                <a:latin typeface="Times New Roman"/>
                <a:ea typeface="Times New Roman"/>
                <a:cs typeface="Times New Roman"/>
                <a:sym typeface="Times New Roman"/>
              </a:rPr>
              <a:t>Data description</a:t>
            </a:r>
            <a:endParaRPr sz="2500" b="1" dirty="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GB" sz="2500" b="1" dirty="0">
                <a:latin typeface="Times New Roman"/>
                <a:ea typeface="Times New Roman"/>
                <a:cs typeface="Times New Roman"/>
                <a:sym typeface="Times New Roman"/>
              </a:rPr>
              <a:t>Data analysis</a:t>
            </a:r>
            <a:endParaRPr sz="2500" b="1" dirty="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GB" sz="2500" b="1" dirty="0">
                <a:latin typeface="Times New Roman"/>
                <a:ea typeface="Times New Roman"/>
                <a:cs typeface="Times New Roman"/>
                <a:sym typeface="Times New Roman"/>
              </a:rPr>
              <a:t>Data preprocessing</a:t>
            </a:r>
            <a:endParaRPr sz="2500" b="1" dirty="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GB" sz="2500" b="1" dirty="0">
                <a:latin typeface="Times New Roman"/>
                <a:ea typeface="Times New Roman"/>
                <a:cs typeface="Times New Roman"/>
                <a:sym typeface="Times New Roman"/>
              </a:rPr>
              <a:t>Classification model</a:t>
            </a:r>
            <a:endParaRPr sz="2500" b="1"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3662426" y="462775"/>
            <a:ext cx="5161250" cy="4299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4" name="Google Shape;134;p24"/>
          <p:cNvSpPr txBox="1"/>
          <p:nvPr/>
        </p:nvSpPr>
        <p:spPr>
          <a:xfrm>
            <a:off x="209300" y="310000"/>
            <a:ext cx="3258000" cy="7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UML DIAGRAMS</a:t>
            </a:r>
            <a:endParaRPr sz="2400" b="1" dirty="0">
              <a:solidFill>
                <a:srgbClr val="38761D"/>
              </a:solidFill>
              <a:latin typeface="Montserrat"/>
              <a:ea typeface="Montserrat"/>
              <a:cs typeface="Montserrat"/>
              <a:sym typeface="Montserrat"/>
            </a:endParaRPr>
          </a:p>
        </p:txBody>
      </p:sp>
      <p:sp>
        <p:nvSpPr>
          <p:cNvPr id="135" name="Google Shape;135;p24"/>
          <p:cNvSpPr txBox="1"/>
          <p:nvPr/>
        </p:nvSpPr>
        <p:spPr>
          <a:xfrm>
            <a:off x="525200" y="2109075"/>
            <a:ext cx="2685300" cy="10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dirty="0">
                <a:latin typeface="Times New Roman"/>
                <a:ea typeface="Times New Roman"/>
                <a:cs typeface="Times New Roman"/>
                <a:sym typeface="Times New Roman"/>
              </a:rPr>
              <a:t>1(a).  </a:t>
            </a:r>
            <a:r>
              <a:rPr lang="en-GB" sz="1700" b="1" u="sng" dirty="0">
                <a:latin typeface="Times New Roman"/>
                <a:ea typeface="Times New Roman"/>
                <a:cs typeface="Times New Roman"/>
                <a:sym typeface="Times New Roman"/>
              </a:rPr>
              <a:t>Use case diagram </a:t>
            </a:r>
            <a:endParaRPr sz="1700" b="1" u="sng" dirty="0">
              <a:latin typeface="Times New Roman"/>
              <a:ea typeface="Times New Roman"/>
              <a:cs typeface="Times New Roman"/>
              <a:sym typeface="Times New Roman"/>
            </a:endParaRPr>
          </a:p>
          <a:p>
            <a:pPr marL="0" lvl="0" indent="0" algn="l" rtl="0">
              <a:spcBef>
                <a:spcPts val="0"/>
              </a:spcBef>
              <a:spcAft>
                <a:spcPts val="0"/>
              </a:spcAft>
              <a:buNone/>
            </a:pPr>
            <a:r>
              <a:rPr lang="en-GB" sz="1700" dirty="0">
                <a:latin typeface="Times New Roman"/>
                <a:ea typeface="Times New Roman"/>
                <a:cs typeface="Times New Roman"/>
                <a:sym typeface="Times New Roman"/>
              </a:rPr>
              <a:t> (for loan process)</a:t>
            </a:r>
            <a:endParaRPr sz="17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3661059" y="422681"/>
            <a:ext cx="4670725" cy="432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1" name="Google Shape;141;p25"/>
          <p:cNvSpPr txBox="1"/>
          <p:nvPr/>
        </p:nvSpPr>
        <p:spPr>
          <a:xfrm>
            <a:off x="426475" y="483688"/>
            <a:ext cx="2596500" cy="12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Times New Roman"/>
                <a:ea typeface="Times New Roman"/>
                <a:cs typeface="Times New Roman"/>
                <a:sym typeface="Times New Roman"/>
              </a:rPr>
              <a:t>1 (b).  </a:t>
            </a:r>
            <a:r>
              <a:rPr lang="en-GB" sz="1600" b="1" u="sng" dirty="0">
                <a:latin typeface="Times New Roman"/>
                <a:ea typeface="Times New Roman"/>
                <a:cs typeface="Times New Roman"/>
                <a:sym typeface="Times New Roman"/>
              </a:rPr>
              <a:t>Use case diagram </a:t>
            </a:r>
            <a:endParaRPr sz="1600" b="1" u="sng" dirty="0">
              <a:latin typeface="Times New Roman"/>
              <a:ea typeface="Times New Roman"/>
              <a:cs typeface="Times New Roman"/>
              <a:sym typeface="Times New Roman"/>
            </a:endParaRPr>
          </a:p>
          <a:p>
            <a:pPr marL="0" lvl="0" indent="0" algn="l" rtl="0">
              <a:spcBef>
                <a:spcPts val="0"/>
              </a:spcBef>
              <a:spcAft>
                <a:spcPts val="0"/>
              </a:spcAft>
              <a:buNone/>
            </a:pPr>
            <a:r>
              <a:rPr lang="en-GB" sz="1600" dirty="0">
                <a:latin typeface="Times New Roman"/>
                <a:ea typeface="Times New Roman"/>
                <a:cs typeface="Times New Roman"/>
                <a:sym typeface="Times New Roman"/>
              </a:rPr>
              <a:t> (for system function process)</a:t>
            </a:r>
            <a:endParaRPr sz="16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p:nvPr/>
        </p:nvSpPr>
        <p:spPr>
          <a:xfrm>
            <a:off x="416600" y="305988"/>
            <a:ext cx="2596500" cy="12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2. </a:t>
            </a:r>
            <a:r>
              <a:rPr lang="en-GB" sz="2000" b="1" u="sng" dirty="0">
                <a:latin typeface="Times New Roman"/>
                <a:ea typeface="Times New Roman"/>
                <a:cs typeface="Times New Roman"/>
                <a:sym typeface="Times New Roman"/>
              </a:rPr>
              <a:t>Class diagram</a:t>
            </a:r>
            <a:endParaRPr sz="2000" b="1" u="sng" dirty="0">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BDEEFC6C-37CF-95BC-9ABD-7BD46BFEA79F}"/>
              </a:ext>
            </a:extLst>
          </p:cNvPr>
          <p:cNvPicPr>
            <a:picLocks noChangeAspect="1" noChangeArrowheads="1"/>
          </p:cNvPicPr>
          <p:nvPr/>
        </p:nvPicPr>
        <p:blipFill>
          <a:blip r:embed="rId3"/>
          <a:srcRect/>
          <a:stretch/>
        </p:blipFill>
        <p:spPr bwMode="auto">
          <a:xfrm>
            <a:off x="2819812" y="768963"/>
            <a:ext cx="5266944" cy="40685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p:nvPr/>
        </p:nvSpPr>
        <p:spPr>
          <a:xfrm>
            <a:off x="416600" y="256643"/>
            <a:ext cx="25965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3. </a:t>
            </a:r>
            <a:r>
              <a:rPr lang="en-GB" sz="2000" b="1" u="sng" dirty="0">
                <a:latin typeface="Times New Roman"/>
                <a:ea typeface="Times New Roman"/>
                <a:cs typeface="Times New Roman"/>
                <a:sym typeface="Times New Roman"/>
              </a:rPr>
              <a:t>Activity diagram</a:t>
            </a:r>
            <a:endParaRPr sz="2000" b="1" u="sng" dirty="0">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2E65A582-5D3E-9D32-843B-5F4AC3933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3100" y="256643"/>
            <a:ext cx="4533748" cy="4754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416600" y="256643"/>
            <a:ext cx="25965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4. </a:t>
            </a:r>
            <a:r>
              <a:rPr lang="en-GB" sz="2000" b="1" u="sng" dirty="0">
                <a:latin typeface="Times New Roman"/>
                <a:ea typeface="Times New Roman"/>
                <a:cs typeface="Times New Roman"/>
                <a:sym typeface="Times New Roman"/>
              </a:rPr>
              <a:t>Sequence diagram</a:t>
            </a:r>
            <a:endParaRPr sz="2000" b="1" u="sng" dirty="0">
              <a:latin typeface="Times New Roman"/>
              <a:ea typeface="Times New Roman"/>
              <a:cs typeface="Times New Roman"/>
              <a:sym typeface="Times New Roman"/>
            </a:endParaRPr>
          </a:p>
        </p:txBody>
      </p:sp>
      <p:pic>
        <p:nvPicPr>
          <p:cNvPr id="3074" name="Picture 2">
            <a:extLst>
              <a:ext uri="{FF2B5EF4-FFF2-40B4-BE49-F238E27FC236}">
                <a16:creationId xmlns:a16="http://schemas.microsoft.com/office/drawing/2014/main" id="{F27C658D-443C-5E53-ED7A-1E5B89032284}"/>
              </a:ext>
            </a:extLst>
          </p:cNvPr>
          <p:cNvPicPr>
            <a:picLocks noChangeAspect="1" noChangeArrowheads="1"/>
          </p:cNvPicPr>
          <p:nvPr/>
        </p:nvPicPr>
        <p:blipFill>
          <a:blip r:embed="rId3"/>
          <a:srcRect/>
          <a:stretch/>
        </p:blipFill>
        <p:spPr bwMode="auto">
          <a:xfrm>
            <a:off x="3246642" y="256643"/>
            <a:ext cx="5136791" cy="4739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EE0354-209A-3E9C-951F-36D3ADDCFE11}"/>
              </a:ext>
            </a:extLst>
          </p:cNvPr>
          <p:cNvSpPr txBox="1"/>
          <p:nvPr/>
        </p:nvSpPr>
        <p:spPr>
          <a:xfrm>
            <a:off x="550127" y="340037"/>
            <a:ext cx="3077736" cy="830997"/>
          </a:xfrm>
          <a:prstGeom prst="rect">
            <a:avLst/>
          </a:prstGeom>
          <a:noFill/>
        </p:spPr>
        <p:txBody>
          <a:bodyPr wrap="square" rtlCol="0">
            <a:spAutoFit/>
          </a:bodyPr>
          <a:lstStyle/>
          <a:p>
            <a:r>
              <a:rPr lang="en-IN" sz="2400" b="1" dirty="0">
                <a:solidFill>
                  <a:srgbClr val="00823B"/>
                </a:solidFill>
                <a:latin typeface="+mj-lt"/>
                <a:cs typeface="Times New Roman" panose="02020603050405020304" pitchFamily="18" charset="0"/>
              </a:rPr>
              <a:t>SAMPLE CODE</a:t>
            </a:r>
          </a:p>
          <a:p>
            <a:endParaRPr lang="en-IN" sz="2400" b="1" dirty="0">
              <a:solidFill>
                <a:srgbClr val="00823B"/>
              </a:solidFill>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DCB1A608-52AE-B051-BB34-0AF9B4B1CB65}"/>
              </a:ext>
            </a:extLst>
          </p:cNvPr>
          <p:cNvSpPr txBox="1"/>
          <p:nvPr/>
        </p:nvSpPr>
        <p:spPr>
          <a:xfrm>
            <a:off x="341971" y="755535"/>
            <a:ext cx="5174168" cy="338554"/>
          </a:xfrm>
          <a:prstGeom prst="rect">
            <a:avLst/>
          </a:prstGeom>
          <a:noFill/>
        </p:spPr>
        <p:txBody>
          <a:bodyPr wrap="square" rtlCol="0">
            <a:spAutoFit/>
          </a:bodyPr>
          <a:lstStyle/>
          <a:p>
            <a:r>
              <a:rPr lang="en-US" sz="1600" u="sng" dirty="0">
                <a:latin typeface="Times New Roman" panose="02020603050405020304" pitchFamily="18" charset="0"/>
                <a:cs typeface="Times New Roman" panose="02020603050405020304" pitchFamily="18" charset="0"/>
              </a:rPr>
              <a:t>clp.py</a:t>
            </a:r>
            <a:endParaRPr lang="en-IN" sz="1600" u="sng"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B6B29CE-14C0-361A-0CFD-323370F0669E}"/>
              </a:ext>
            </a:extLst>
          </p:cNvPr>
          <p:cNvSpPr txBox="1"/>
          <p:nvPr/>
        </p:nvSpPr>
        <p:spPr>
          <a:xfrm>
            <a:off x="341971" y="1105396"/>
            <a:ext cx="8125522" cy="4154984"/>
          </a:xfrm>
          <a:prstGeom prst="rect">
            <a:avLst/>
          </a:prstGeom>
          <a:noFill/>
        </p:spPr>
        <p:txBody>
          <a:bodyPr wrap="square" rtlCol="0">
            <a:spAutoFit/>
          </a:bodyPr>
          <a:lstStyle/>
          <a:p>
            <a:r>
              <a:rPr lang="en-IN" sz="1200" b="0" dirty="0">
                <a:solidFill>
                  <a:schemeClr val="accent1"/>
                </a:solidFill>
                <a:effectLst/>
                <a:latin typeface="Times New Roman" panose="02020603050405020304" pitchFamily="18" charset="0"/>
                <a:cs typeface="Times New Roman" panose="02020603050405020304" pitchFamily="18" charset="0"/>
              </a:rPr>
              <a:t>import pandas as pd</a:t>
            </a:r>
          </a:p>
          <a:p>
            <a:r>
              <a:rPr lang="en-IN" sz="1200" b="0" dirty="0">
                <a:solidFill>
                  <a:schemeClr val="accent1"/>
                </a:solidFill>
                <a:effectLst/>
                <a:latin typeface="Times New Roman" panose="02020603050405020304" pitchFamily="18" charset="0"/>
                <a:cs typeface="Times New Roman" panose="02020603050405020304" pitchFamily="18" charset="0"/>
              </a:rPr>
              <a:t>import numpy as np</a:t>
            </a:r>
          </a:p>
          <a:p>
            <a:r>
              <a:rPr lang="en-IN" sz="1200" b="0" dirty="0">
                <a:solidFill>
                  <a:schemeClr val="accent1"/>
                </a:solidFill>
                <a:effectLst/>
                <a:latin typeface="Times New Roman" panose="02020603050405020304" pitchFamily="18" charset="0"/>
                <a:cs typeface="Times New Roman" panose="02020603050405020304" pitchFamily="18" charset="0"/>
              </a:rPr>
              <a:t>import matplotlib as plt</a:t>
            </a:r>
            <a:br>
              <a:rPr lang="en-IN" sz="1200" b="0" dirty="0">
                <a:solidFill>
                  <a:schemeClr val="accent1"/>
                </a:solidFill>
                <a:effectLst/>
                <a:latin typeface="Times New Roman" panose="02020603050405020304" pitchFamily="18" charset="0"/>
                <a:cs typeface="Times New Roman" panose="02020603050405020304" pitchFamily="18" charset="0"/>
              </a:rPr>
            </a:br>
            <a:r>
              <a:rPr lang="en-IN" sz="1200" b="0" dirty="0">
                <a:solidFill>
                  <a:schemeClr val="accent1"/>
                </a:solidFill>
                <a:effectLst/>
                <a:latin typeface="Times New Roman" panose="02020603050405020304" pitchFamily="18" charset="0"/>
                <a:cs typeface="Times New Roman" panose="02020603050405020304" pitchFamily="18" charset="0"/>
              </a:rPr>
              <a:t>df = pd.read_csv(r"D:\MINI PROJECT\A19_CUSTOMER LOAN PREDICTION ANALYSIS\Project14 clp\data.csv") </a:t>
            </a:r>
          </a:p>
          <a:p>
            <a:r>
              <a:rPr lang="en-IN" sz="1200" b="0" dirty="0">
                <a:solidFill>
                  <a:schemeClr val="accent1"/>
                </a:solidFill>
                <a:effectLst/>
                <a:latin typeface="Times New Roman" panose="02020603050405020304" pitchFamily="18" charset="0"/>
                <a:cs typeface="Times New Roman" panose="02020603050405020304" pitchFamily="18" charset="0"/>
              </a:rPr>
              <a:t>df.head(10)</a:t>
            </a:r>
          </a:p>
          <a:p>
            <a:r>
              <a:rPr lang="en-IN" sz="1200" b="0" dirty="0">
                <a:solidFill>
                  <a:schemeClr val="accent1"/>
                </a:solidFill>
                <a:effectLst/>
                <a:latin typeface="Times New Roman" panose="02020603050405020304" pitchFamily="18" charset="0"/>
                <a:cs typeface="Times New Roman" panose="02020603050405020304" pitchFamily="18" charset="0"/>
              </a:rPr>
              <a:t>df.tail(10)</a:t>
            </a:r>
          </a:p>
          <a:p>
            <a:r>
              <a:rPr lang="en-IN" sz="1200" b="0" dirty="0">
                <a:solidFill>
                  <a:schemeClr val="accent1"/>
                </a:solidFill>
                <a:effectLst/>
                <a:latin typeface="Times New Roman" panose="02020603050405020304" pitchFamily="18" charset="0"/>
                <a:cs typeface="Times New Roman" panose="02020603050405020304" pitchFamily="18" charset="0"/>
              </a:rPr>
              <a:t>df.describe()</a:t>
            </a:r>
          </a:p>
          <a:p>
            <a:r>
              <a:rPr lang="en-IN" sz="1200" b="0" dirty="0">
                <a:solidFill>
                  <a:schemeClr val="accent1"/>
                </a:solidFill>
                <a:effectLst/>
                <a:latin typeface="Times New Roman" panose="02020603050405020304" pitchFamily="18" charset="0"/>
                <a:cs typeface="Times New Roman" panose="02020603050405020304" pitchFamily="18" charset="0"/>
              </a:rPr>
              <a:t>df['Property_Area'].value_counts()</a:t>
            </a:r>
          </a:p>
          <a:p>
            <a:r>
              <a:rPr lang="en-IN" sz="1200" b="0" dirty="0">
                <a:solidFill>
                  <a:schemeClr val="accent1"/>
                </a:solidFill>
                <a:effectLst/>
                <a:latin typeface="Times New Roman" panose="02020603050405020304" pitchFamily="18" charset="0"/>
                <a:cs typeface="Times New Roman" panose="02020603050405020304" pitchFamily="18" charset="0"/>
              </a:rPr>
              <a:t>import matplotlib.pyplot as plt</a:t>
            </a:r>
          </a:p>
          <a:p>
            <a:r>
              <a:rPr lang="en-IN" sz="1200" b="0" dirty="0">
                <a:solidFill>
                  <a:schemeClr val="accent1"/>
                </a:solidFill>
                <a:effectLst/>
                <a:latin typeface="Times New Roman" panose="02020603050405020304" pitchFamily="18" charset="0"/>
                <a:cs typeface="Times New Roman" panose="02020603050405020304" pitchFamily="18" charset="0"/>
              </a:rPr>
              <a:t>df['ApplicantIncome'].hist(bins=50)</a:t>
            </a:r>
          </a:p>
          <a:p>
            <a:r>
              <a:rPr lang="en-IN" sz="1200" b="0" dirty="0">
                <a:solidFill>
                  <a:schemeClr val="accent1"/>
                </a:solidFill>
                <a:effectLst/>
                <a:latin typeface="Times New Roman" panose="02020603050405020304" pitchFamily="18" charset="0"/>
                <a:cs typeface="Times New Roman" panose="02020603050405020304" pitchFamily="18" charset="0"/>
              </a:rPr>
              <a:t>plt.show()</a:t>
            </a:r>
          </a:p>
          <a:p>
            <a:r>
              <a:rPr lang="en-IN" sz="1200" b="0" dirty="0">
                <a:solidFill>
                  <a:schemeClr val="accent1"/>
                </a:solidFill>
                <a:effectLst/>
                <a:latin typeface="Times New Roman" panose="02020603050405020304" pitchFamily="18" charset="0"/>
                <a:cs typeface="Times New Roman" panose="02020603050405020304" pitchFamily="18" charset="0"/>
              </a:rPr>
              <a:t>df.boxplot(column=‘ApplicantIncome</a:t>
            </a:r>
            <a:r>
              <a:rPr lang="en-IN" sz="1200" dirty="0">
                <a:solidFill>
                  <a:schemeClr val="accent1"/>
                </a:solidFill>
                <a:latin typeface="Times New Roman" panose="02020603050405020304" pitchFamily="18" charset="0"/>
                <a:cs typeface="Times New Roman" panose="02020603050405020304" pitchFamily="18" charset="0"/>
              </a:rPr>
              <a:t>’</a:t>
            </a:r>
            <a:r>
              <a:rPr lang="en-IN" sz="1200" b="0" dirty="0">
                <a:solidFill>
                  <a:schemeClr val="accent1"/>
                </a:solidFill>
                <a:effectLst/>
                <a:latin typeface="Times New Roman" panose="02020603050405020304" pitchFamily="18" charset="0"/>
                <a:cs typeface="Times New Roman" panose="02020603050405020304" pitchFamily="18" charset="0"/>
              </a:rPr>
              <a:t>)</a:t>
            </a:r>
          </a:p>
          <a:p>
            <a:r>
              <a:rPr lang="en-IN" sz="1200" b="0" dirty="0">
                <a:solidFill>
                  <a:schemeClr val="accent1"/>
                </a:solidFill>
                <a:effectLst/>
                <a:latin typeface="Times New Roman" panose="02020603050405020304" pitchFamily="18" charset="0"/>
                <a:cs typeface="Times New Roman" panose="02020603050405020304" pitchFamily="18" charset="0"/>
              </a:rPr>
              <a:t>plt.show()</a:t>
            </a:r>
          </a:p>
          <a:p>
            <a:r>
              <a:rPr lang="en-IN" sz="1200" b="0" dirty="0">
                <a:solidFill>
                  <a:schemeClr val="accent1"/>
                </a:solidFill>
                <a:effectLst/>
                <a:latin typeface="Times New Roman" panose="02020603050405020304" pitchFamily="18" charset="0"/>
                <a:cs typeface="Times New Roman" panose="02020603050405020304" pitchFamily="18" charset="0"/>
              </a:rPr>
              <a:t>df.boxplot(column=‘ApplicantIncome</a:t>
            </a:r>
            <a:r>
              <a:rPr lang="en-IN" sz="1200" dirty="0">
                <a:solidFill>
                  <a:schemeClr val="accent1"/>
                </a:solidFill>
                <a:latin typeface="Times New Roman" panose="02020603050405020304" pitchFamily="18" charset="0"/>
                <a:cs typeface="Times New Roman" panose="02020603050405020304" pitchFamily="18" charset="0"/>
              </a:rPr>
              <a:t>’</a:t>
            </a:r>
            <a:r>
              <a:rPr lang="en-IN" sz="1200" b="0" dirty="0">
                <a:solidFill>
                  <a:schemeClr val="accent1"/>
                </a:solidFill>
                <a:effectLst/>
                <a:latin typeface="Times New Roman" panose="02020603050405020304" pitchFamily="18" charset="0"/>
                <a:cs typeface="Times New Roman" panose="02020603050405020304" pitchFamily="18" charset="0"/>
              </a:rPr>
              <a:t>, by = 'Education')</a:t>
            </a:r>
          </a:p>
          <a:p>
            <a:r>
              <a:rPr lang="en-IN" sz="1200" b="0" dirty="0">
                <a:solidFill>
                  <a:schemeClr val="accent1"/>
                </a:solidFill>
                <a:effectLst/>
                <a:latin typeface="Times New Roman" panose="02020603050405020304" pitchFamily="18" charset="0"/>
                <a:cs typeface="Times New Roman" panose="02020603050405020304" pitchFamily="18" charset="0"/>
              </a:rPr>
              <a:t>plt.show()</a:t>
            </a:r>
          </a:p>
          <a:p>
            <a:r>
              <a:rPr lang="en-IN" sz="1200" b="0" dirty="0">
                <a:solidFill>
                  <a:schemeClr val="accent1"/>
                </a:solidFill>
                <a:effectLst/>
                <a:latin typeface="Times New Roman" panose="02020603050405020304" pitchFamily="18" charset="0"/>
                <a:cs typeface="Times New Roman" panose="02020603050405020304" pitchFamily="18" charset="0"/>
              </a:rPr>
              <a:t>df['LoanAmount'].hist(bins=50)</a:t>
            </a:r>
          </a:p>
          <a:p>
            <a:r>
              <a:rPr lang="en-IN" sz="1200" b="0" dirty="0">
                <a:solidFill>
                  <a:schemeClr val="accent1"/>
                </a:solidFill>
                <a:effectLst/>
                <a:latin typeface="Times New Roman" panose="02020603050405020304" pitchFamily="18" charset="0"/>
                <a:cs typeface="Times New Roman" panose="02020603050405020304" pitchFamily="18" charset="0"/>
              </a:rPr>
              <a:t>plt.show()</a:t>
            </a:r>
          </a:p>
          <a:p>
            <a:r>
              <a:rPr lang="en-IN" sz="1200" b="0" dirty="0">
                <a:solidFill>
                  <a:schemeClr val="accent1"/>
                </a:solidFill>
                <a:effectLst/>
                <a:latin typeface="Times New Roman" panose="02020603050405020304" pitchFamily="18" charset="0"/>
                <a:cs typeface="Times New Roman" panose="02020603050405020304" pitchFamily="18" charset="0"/>
              </a:rPr>
              <a:t>df.boxplot(column='LoanAmount')</a:t>
            </a:r>
          </a:p>
          <a:p>
            <a:r>
              <a:rPr lang="en-IN" sz="1200" b="0" dirty="0">
                <a:solidFill>
                  <a:schemeClr val="accent1"/>
                </a:solidFill>
                <a:effectLst/>
                <a:latin typeface="Times New Roman" panose="02020603050405020304" pitchFamily="18" charset="0"/>
                <a:cs typeface="Times New Roman" panose="02020603050405020304" pitchFamily="18" charset="0"/>
              </a:rPr>
              <a:t>plt.show()</a:t>
            </a:r>
          </a:p>
          <a:p>
            <a:r>
              <a:rPr lang="en-IN" sz="1200" b="0" dirty="0">
                <a:solidFill>
                  <a:schemeClr val="accent1"/>
                </a:solidFill>
                <a:effectLst/>
                <a:latin typeface="Times New Roman" panose="02020603050405020304" pitchFamily="18" charset="0"/>
                <a:cs typeface="Times New Roman" panose="02020603050405020304" pitchFamily="18" charset="0"/>
              </a:rPr>
              <a:t>temp1 = df['Credit_History'].value_counts(ascending=True)</a:t>
            </a:r>
          </a:p>
          <a:p>
            <a:r>
              <a:rPr lang="en-IN" sz="1200" b="0" dirty="0">
                <a:solidFill>
                  <a:schemeClr val="accent1"/>
                </a:solidFill>
                <a:effectLst/>
                <a:latin typeface="Times New Roman" panose="02020603050405020304" pitchFamily="18" charset="0"/>
                <a:cs typeface="Times New Roman" panose="02020603050405020304" pitchFamily="18" charset="0"/>
              </a:rPr>
              <a:t>temp2 = df.pivot_table(values='Loan_Status',index=['Credit_History'],aggfunc=lambda x: x.map({'Y':1,'N':0}).mean())</a:t>
            </a:r>
          </a:p>
          <a:p>
            <a:endParaRPr lang="en-IN" sz="1200" b="0" dirty="0">
              <a:solidFill>
                <a:schemeClr val="accent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026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FCAE7-63AC-A041-6B76-34ECBE833594}"/>
              </a:ext>
            </a:extLst>
          </p:cNvPr>
          <p:cNvSpPr txBox="1"/>
          <p:nvPr/>
        </p:nvSpPr>
        <p:spPr>
          <a:xfrm>
            <a:off x="148683" y="89210"/>
            <a:ext cx="8170127" cy="5078313"/>
          </a:xfrm>
          <a:prstGeom prst="rect">
            <a:avLst/>
          </a:prstGeom>
          <a:noFill/>
        </p:spPr>
        <p:txBody>
          <a:bodyPr wrap="square" rtlCol="0">
            <a:spAutoFit/>
          </a:bodyPr>
          <a:lstStyle/>
          <a:p>
            <a:r>
              <a:rPr lang="en-IN" sz="1200" b="0" dirty="0">
                <a:solidFill>
                  <a:schemeClr val="accent1"/>
                </a:solidFill>
                <a:effectLst/>
                <a:latin typeface="Times New Roman" panose="02020603050405020304" pitchFamily="18" charset="0"/>
                <a:cs typeface="Times New Roman" panose="02020603050405020304" pitchFamily="18" charset="0"/>
              </a:rPr>
              <a:t>print('Frequency Table for Credit History:')</a:t>
            </a:r>
          </a:p>
          <a:p>
            <a:r>
              <a:rPr lang="en-IN" sz="1200" b="0" dirty="0">
                <a:solidFill>
                  <a:schemeClr val="accent1"/>
                </a:solidFill>
                <a:effectLst/>
                <a:latin typeface="Times New Roman" panose="02020603050405020304" pitchFamily="18" charset="0"/>
                <a:cs typeface="Times New Roman" panose="02020603050405020304" pitchFamily="18" charset="0"/>
              </a:rPr>
              <a:t>print(temp1)</a:t>
            </a:r>
            <a:br>
              <a:rPr lang="en-IN" sz="1200" b="0" dirty="0">
                <a:solidFill>
                  <a:schemeClr val="accent1"/>
                </a:solidFill>
                <a:effectLst/>
                <a:latin typeface="Times New Roman" panose="02020603050405020304" pitchFamily="18" charset="0"/>
                <a:cs typeface="Times New Roman" panose="02020603050405020304" pitchFamily="18" charset="0"/>
              </a:rPr>
            </a:br>
            <a:r>
              <a:rPr lang="en-IN" sz="1200" b="0" dirty="0">
                <a:solidFill>
                  <a:schemeClr val="accent1"/>
                </a:solidFill>
                <a:effectLst/>
                <a:latin typeface="Times New Roman" panose="02020603050405020304" pitchFamily="18" charset="0"/>
                <a:cs typeface="Times New Roman" panose="02020603050405020304" pitchFamily="18" charset="0"/>
              </a:rPr>
              <a:t>print('\nProbility of getting loan for each Credit History class:' )</a:t>
            </a:r>
          </a:p>
          <a:p>
            <a:r>
              <a:rPr lang="en-IN" sz="1200" b="0" dirty="0">
                <a:solidFill>
                  <a:schemeClr val="accent1"/>
                </a:solidFill>
                <a:effectLst/>
                <a:latin typeface="Times New Roman" panose="02020603050405020304" pitchFamily="18" charset="0"/>
                <a:cs typeface="Times New Roman" panose="02020603050405020304" pitchFamily="18" charset="0"/>
              </a:rPr>
              <a:t>print(temp2)</a:t>
            </a:r>
            <a:br>
              <a:rPr lang="en-IN" sz="1200" b="0" dirty="0">
                <a:solidFill>
                  <a:schemeClr val="accent1"/>
                </a:solidFill>
                <a:effectLst/>
                <a:latin typeface="Times New Roman" panose="02020603050405020304" pitchFamily="18" charset="0"/>
                <a:cs typeface="Times New Roman" panose="02020603050405020304" pitchFamily="18" charset="0"/>
              </a:rPr>
            </a:br>
            <a:r>
              <a:rPr lang="en-IN" sz="1200" b="0" dirty="0">
                <a:solidFill>
                  <a:schemeClr val="accent1"/>
                </a:solidFill>
                <a:effectLst/>
                <a:latin typeface="Times New Roman" panose="02020603050405020304" pitchFamily="18" charset="0"/>
                <a:cs typeface="Times New Roman" panose="02020603050405020304" pitchFamily="18" charset="0"/>
              </a:rPr>
              <a:t>import matplotlib.pyplot as plt</a:t>
            </a:r>
          </a:p>
          <a:p>
            <a:r>
              <a:rPr lang="en-IN" sz="1200" b="0" dirty="0">
                <a:solidFill>
                  <a:schemeClr val="accent1"/>
                </a:solidFill>
                <a:effectLst/>
                <a:latin typeface="Times New Roman" panose="02020603050405020304" pitchFamily="18" charset="0"/>
                <a:cs typeface="Times New Roman" panose="02020603050405020304" pitchFamily="18" charset="0"/>
              </a:rPr>
              <a:t>fig = plt.figure(figsize=(8,4))</a:t>
            </a:r>
          </a:p>
          <a:p>
            <a:r>
              <a:rPr lang="en-IN" sz="1200" b="0" dirty="0">
                <a:solidFill>
                  <a:schemeClr val="accent1"/>
                </a:solidFill>
                <a:effectLst/>
                <a:latin typeface="Times New Roman" panose="02020603050405020304" pitchFamily="18" charset="0"/>
                <a:cs typeface="Times New Roman" panose="02020603050405020304" pitchFamily="18" charset="0"/>
              </a:rPr>
              <a:t>ax1 = fig.add_subplot(121)</a:t>
            </a:r>
          </a:p>
          <a:p>
            <a:r>
              <a:rPr lang="en-IN" sz="1200" b="0" dirty="0">
                <a:solidFill>
                  <a:schemeClr val="accent1"/>
                </a:solidFill>
                <a:effectLst/>
                <a:latin typeface="Times New Roman" panose="02020603050405020304" pitchFamily="18" charset="0"/>
                <a:cs typeface="Times New Roman" panose="02020603050405020304" pitchFamily="18" charset="0"/>
              </a:rPr>
              <a:t>ax1.set_xlabel('Credit_History')</a:t>
            </a:r>
          </a:p>
          <a:p>
            <a:r>
              <a:rPr lang="en-IN" sz="1200" b="0" dirty="0">
                <a:solidFill>
                  <a:schemeClr val="accent1"/>
                </a:solidFill>
                <a:effectLst/>
                <a:latin typeface="Times New Roman" panose="02020603050405020304" pitchFamily="18" charset="0"/>
                <a:cs typeface="Times New Roman" panose="02020603050405020304" pitchFamily="18" charset="0"/>
              </a:rPr>
              <a:t>ax1.set_ylabel('Count of Applicants')</a:t>
            </a:r>
          </a:p>
          <a:p>
            <a:r>
              <a:rPr lang="en-IN" sz="1200" b="0" dirty="0">
                <a:solidFill>
                  <a:schemeClr val="accent1"/>
                </a:solidFill>
                <a:effectLst/>
                <a:latin typeface="Times New Roman" panose="02020603050405020304" pitchFamily="18" charset="0"/>
                <a:cs typeface="Times New Roman" panose="02020603050405020304" pitchFamily="18" charset="0"/>
              </a:rPr>
              <a:t>ax1.set_title("Applicants by Credit_History")</a:t>
            </a:r>
          </a:p>
          <a:p>
            <a:r>
              <a:rPr lang="en-IN" sz="1200" b="0" dirty="0">
                <a:solidFill>
                  <a:schemeClr val="accent1"/>
                </a:solidFill>
                <a:effectLst/>
                <a:latin typeface="Times New Roman" panose="02020603050405020304" pitchFamily="18" charset="0"/>
                <a:cs typeface="Times New Roman" panose="02020603050405020304" pitchFamily="18" charset="0"/>
              </a:rPr>
              <a:t>temp1.plot(kind='bar')</a:t>
            </a:r>
          </a:p>
          <a:p>
            <a:r>
              <a:rPr lang="en-IN" sz="1200" b="0" dirty="0">
                <a:solidFill>
                  <a:schemeClr val="accent1"/>
                </a:solidFill>
                <a:effectLst/>
                <a:latin typeface="Times New Roman" panose="02020603050405020304" pitchFamily="18" charset="0"/>
                <a:cs typeface="Times New Roman" panose="02020603050405020304" pitchFamily="18" charset="0"/>
              </a:rPr>
              <a:t>plt.show()</a:t>
            </a:r>
            <a:br>
              <a:rPr lang="en-IN" sz="1200" b="0" dirty="0">
                <a:solidFill>
                  <a:schemeClr val="accent1"/>
                </a:solidFill>
                <a:effectLst/>
                <a:latin typeface="Times New Roman" panose="02020603050405020304" pitchFamily="18" charset="0"/>
                <a:cs typeface="Times New Roman" panose="02020603050405020304" pitchFamily="18" charset="0"/>
              </a:rPr>
            </a:br>
            <a:r>
              <a:rPr lang="en-IN" sz="1200" b="0" dirty="0">
                <a:solidFill>
                  <a:schemeClr val="accent1"/>
                </a:solidFill>
                <a:effectLst/>
                <a:latin typeface="Times New Roman" panose="02020603050405020304" pitchFamily="18" charset="0"/>
                <a:cs typeface="Times New Roman" panose="02020603050405020304" pitchFamily="18" charset="0"/>
              </a:rPr>
              <a:t>ax2 = fig.add_subplot(122)</a:t>
            </a:r>
          </a:p>
          <a:p>
            <a:r>
              <a:rPr lang="en-IN" sz="1200" b="0" dirty="0">
                <a:solidFill>
                  <a:schemeClr val="accent1"/>
                </a:solidFill>
                <a:effectLst/>
                <a:latin typeface="Times New Roman" panose="02020603050405020304" pitchFamily="18" charset="0"/>
                <a:cs typeface="Times New Roman" panose="02020603050405020304" pitchFamily="18" charset="0"/>
              </a:rPr>
              <a:t>temp2.plot(kind = 'bar')</a:t>
            </a:r>
          </a:p>
          <a:p>
            <a:r>
              <a:rPr lang="en-IN" sz="1200" b="0" dirty="0">
                <a:solidFill>
                  <a:schemeClr val="accent1"/>
                </a:solidFill>
                <a:effectLst/>
                <a:latin typeface="Times New Roman" panose="02020603050405020304" pitchFamily="18" charset="0"/>
                <a:cs typeface="Times New Roman" panose="02020603050405020304" pitchFamily="18" charset="0"/>
              </a:rPr>
              <a:t>ax2.set_xlabel('Credit_History')</a:t>
            </a:r>
          </a:p>
          <a:p>
            <a:r>
              <a:rPr lang="en-IN" sz="1200" b="0" dirty="0">
                <a:solidFill>
                  <a:schemeClr val="accent1"/>
                </a:solidFill>
                <a:effectLst/>
                <a:latin typeface="Times New Roman" panose="02020603050405020304" pitchFamily="18" charset="0"/>
                <a:cs typeface="Times New Roman" panose="02020603050405020304" pitchFamily="18" charset="0"/>
              </a:rPr>
              <a:t>ax2.set_ylabel('Probability of getting loan')</a:t>
            </a:r>
          </a:p>
          <a:p>
            <a:r>
              <a:rPr lang="en-IN" sz="1200" b="0" dirty="0">
                <a:solidFill>
                  <a:schemeClr val="accent1"/>
                </a:solidFill>
                <a:effectLst/>
                <a:latin typeface="Times New Roman" panose="02020603050405020304" pitchFamily="18" charset="0"/>
                <a:cs typeface="Times New Roman" panose="02020603050405020304" pitchFamily="18" charset="0"/>
              </a:rPr>
              <a:t>ax2.set_title("Probability of getting loan by credit history/data.csv") </a:t>
            </a:r>
          </a:p>
          <a:p>
            <a:r>
              <a:rPr lang="en-IN" sz="1200" b="0" dirty="0">
                <a:solidFill>
                  <a:schemeClr val="accent1"/>
                </a:solidFill>
                <a:effectLst/>
                <a:latin typeface="Times New Roman" panose="02020603050405020304" pitchFamily="18" charset="0"/>
                <a:cs typeface="Times New Roman" panose="02020603050405020304" pitchFamily="18" charset="0"/>
              </a:rPr>
              <a:t>df.head(10)</a:t>
            </a:r>
          </a:p>
          <a:p>
            <a:r>
              <a:rPr lang="en-IN" sz="1200" b="0" dirty="0">
                <a:solidFill>
                  <a:schemeClr val="accent1"/>
                </a:solidFill>
                <a:effectLst/>
                <a:latin typeface="Times New Roman" panose="02020603050405020304" pitchFamily="18" charset="0"/>
                <a:cs typeface="Times New Roman" panose="02020603050405020304" pitchFamily="18" charset="0"/>
              </a:rPr>
              <a:t>df.describe()</a:t>
            </a:r>
          </a:p>
          <a:p>
            <a:r>
              <a:rPr lang="en-IN" sz="1200" b="0" dirty="0">
                <a:solidFill>
                  <a:schemeClr val="accent1"/>
                </a:solidFill>
                <a:effectLst/>
                <a:latin typeface="Times New Roman" panose="02020603050405020304" pitchFamily="18" charset="0"/>
                <a:cs typeface="Times New Roman" panose="02020603050405020304" pitchFamily="18" charset="0"/>
              </a:rPr>
              <a:t>df['Property_Area'].value_counts()</a:t>
            </a:r>
            <a:br>
              <a:rPr lang="en-IN" sz="1200" b="0" dirty="0">
                <a:solidFill>
                  <a:schemeClr val="accent1"/>
                </a:solidFill>
                <a:effectLst/>
                <a:latin typeface="Times New Roman" panose="02020603050405020304" pitchFamily="18" charset="0"/>
                <a:cs typeface="Times New Roman" panose="02020603050405020304" pitchFamily="18" charset="0"/>
              </a:rPr>
            </a:br>
            <a:r>
              <a:rPr lang="en-IN" sz="1200" b="0" dirty="0">
                <a:solidFill>
                  <a:schemeClr val="accent1"/>
                </a:solidFill>
                <a:effectLst/>
                <a:latin typeface="Times New Roman" panose="02020603050405020304" pitchFamily="18" charset="0"/>
                <a:cs typeface="Times New Roman" panose="02020603050405020304" pitchFamily="18" charset="0"/>
              </a:rPr>
              <a:t>temp1 = df['Credit_History'].value_counts(ascending=True)</a:t>
            </a:r>
          </a:p>
          <a:p>
            <a:r>
              <a:rPr lang="en-IN" sz="1200" b="0" dirty="0">
                <a:solidFill>
                  <a:schemeClr val="accent1"/>
                </a:solidFill>
                <a:effectLst/>
                <a:latin typeface="Times New Roman" panose="02020603050405020304" pitchFamily="18" charset="0"/>
                <a:cs typeface="Times New Roman" panose="02020603050405020304" pitchFamily="18" charset="0"/>
              </a:rPr>
              <a:t>temp2 = df.pivot_table(values='Loan_Status',index=['Credit_History'],aggfunc=lambda x: x.map({'Y':1,'N':0}).mean())</a:t>
            </a:r>
          </a:p>
          <a:p>
            <a:r>
              <a:rPr lang="en-IN" sz="1200" b="0" dirty="0">
                <a:solidFill>
                  <a:schemeClr val="accent1"/>
                </a:solidFill>
                <a:effectLst/>
                <a:latin typeface="Times New Roman" panose="02020603050405020304" pitchFamily="18" charset="0"/>
                <a:cs typeface="Times New Roman" panose="02020603050405020304" pitchFamily="18" charset="0"/>
              </a:rPr>
              <a:t>print('Frequency Table for Credit History:')</a:t>
            </a:r>
          </a:p>
          <a:p>
            <a:r>
              <a:rPr lang="en-IN" sz="1200" b="0" dirty="0">
                <a:solidFill>
                  <a:schemeClr val="accent1"/>
                </a:solidFill>
                <a:effectLst/>
                <a:latin typeface="Times New Roman" panose="02020603050405020304" pitchFamily="18" charset="0"/>
                <a:cs typeface="Times New Roman" panose="02020603050405020304" pitchFamily="18" charset="0"/>
              </a:rPr>
              <a:t>print(temp1)</a:t>
            </a:r>
            <a:br>
              <a:rPr lang="en-IN" sz="1200" b="0" dirty="0">
                <a:solidFill>
                  <a:schemeClr val="accent1"/>
                </a:solidFill>
                <a:effectLst/>
                <a:latin typeface="Times New Roman" panose="02020603050405020304" pitchFamily="18" charset="0"/>
                <a:cs typeface="Times New Roman" panose="02020603050405020304" pitchFamily="18" charset="0"/>
              </a:rPr>
            </a:br>
            <a:r>
              <a:rPr lang="en-IN" sz="1200" b="0" dirty="0">
                <a:solidFill>
                  <a:schemeClr val="accent1"/>
                </a:solidFill>
                <a:effectLst/>
                <a:latin typeface="Times New Roman" panose="02020603050405020304" pitchFamily="18" charset="0"/>
                <a:cs typeface="Times New Roman" panose="02020603050405020304" pitchFamily="18" charset="0"/>
              </a:rPr>
              <a:t>print('\nProbility of getting loan for each Credit History class:' )</a:t>
            </a:r>
          </a:p>
          <a:p>
            <a:r>
              <a:rPr lang="en-IN" sz="1200" b="0" dirty="0">
                <a:solidFill>
                  <a:schemeClr val="accent1"/>
                </a:solidFill>
                <a:effectLst/>
                <a:latin typeface="Times New Roman" panose="02020603050405020304" pitchFamily="18" charset="0"/>
                <a:cs typeface="Times New Roman" panose="02020603050405020304" pitchFamily="18" charset="0"/>
              </a:rPr>
              <a:t>print(temp2)</a:t>
            </a:r>
          </a:p>
          <a:p>
            <a:endParaRPr lang="en-IN" sz="1200" b="0" dirty="0">
              <a:solidFill>
                <a:schemeClr val="accent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32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23D0D8-A74D-6619-A985-0FDAB8DD5F96}"/>
              </a:ext>
            </a:extLst>
          </p:cNvPr>
          <p:cNvSpPr txBox="1"/>
          <p:nvPr/>
        </p:nvSpPr>
        <p:spPr>
          <a:xfrm flipH="1">
            <a:off x="595845" y="215592"/>
            <a:ext cx="1656701" cy="1200329"/>
          </a:xfrm>
          <a:prstGeom prst="rect">
            <a:avLst/>
          </a:prstGeom>
          <a:noFill/>
        </p:spPr>
        <p:txBody>
          <a:bodyPr wrap="square" rtlCol="0">
            <a:spAutoFit/>
          </a:bodyPr>
          <a:lstStyle/>
          <a:p>
            <a:r>
              <a:rPr lang="en-IN" sz="2400" b="1" dirty="0">
                <a:solidFill>
                  <a:srgbClr val="00823B"/>
                </a:solidFill>
              </a:rPr>
              <a:t>RESULTS</a:t>
            </a:r>
          </a:p>
          <a:p>
            <a:endParaRPr lang="en-IN" sz="2400" b="1" dirty="0">
              <a:solidFill>
                <a:srgbClr val="00823B"/>
              </a:solidFill>
            </a:endParaRPr>
          </a:p>
          <a:p>
            <a:endParaRPr lang="en-IN" sz="2400" b="1" dirty="0">
              <a:solidFill>
                <a:srgbClr val="00823B"/>
              </a:solidFill>
            </a:endParaRPr>
          </a:p>
        </p:txBody>
      </p:sp>
      <p:sp>
        <p:nvSpPr>
          <p:cNvPr id="4" name="Rectangle 2">
            <a:extLst>
              <a:ext uri="{FF2B5EF4-FFF2-40B4-BE49-F238E27FC236}">
                <a16:creationId xmlns:a16="http://schemas.microsoft.com/office/drawing/2014/main" id="{6D1CD807-D4DB-E17D-EAA7-4003306C5AB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1">
            <a:extLst>
              <a:ext uri="{FF2B5EF4-FFF2-40B4-BE49-F238E27FC236}">
                <a16:creationId xmlns:a16="http://schemas.microsoft.com/office/drawing/2014/main" id="{E532BE84-43BF-9A83-8C5F-A266DF53B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45" y="1003610"/>
            <a:ext cx="3701092" cy="38137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46F4B47-AED1-9EC3-2E5F-423EDAE09517}"/>
              </a:ext>
            </a:extLst>
          </p:cNvPr>
          <p:cNvSpPr>
            <a:spLocks noChangeArrowheads="1"/>
          </p:cNvSpPr>
          <p:nvPr/>
        </p:nvSpPr>
        <p:spPr bwMode="auto">
          <a:xfrm>
            <a:off x="0" y="3802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7" name="TextBox 6">
            <a:extLst>
              <a:ext uri="{FF2B5EF4-FFF2-40B4-BE49-F238E27FC236}">
                <a16:creationId xmlns:a16="http://schemas.microsoft.com/office/drawing/2014/main" id="{67BF1F30-4A1E-46EB-04DB-6B282D7B1FFE}"/>
              </a:ext>
            </a:extLst>
          </p:cNvPr>
          <p:cNvSpPr txBox="1"/>
          <p:nvPr/>
        </p:nvSpPr>
        <p:spPr>
          <a:xfrm>
            <a:off x="595845" y="669073"/>
            <a:ext cx="2779257" cy="523220"/>
          </a:xfrm>
          <a:prstGeom prst="rect">
            <a:avLst/>
          </a:prstGeom>
          <a:noFill/>
        </p:spPr>
        <p:txBody>
          <a:bodyPr wrap="square" rtlCol="0">
            <a:spAutoFit/>
          </a:bodyPr>
          <a:lstStyle/>
          <a:p>
            <a:r>
              <a:rPr lang="en-IN" dirty="0"/>
              <a:t>Customer Based On Salary</a:t>
            </a:r>
          </a:p>
          <a:p>
            <a:endParaRPr lang="en-IN" dirty="0"/>
          </a:p>
        </p:txBody>
      </p:sp>
      <p:pic>
        <p:nvPicPr>
          <p:cNvPr id="9" name="Picture 8">
            <a:extLst>
              <a:ext uri="{FF2B5EF4-FFF2-40B4-BE49-F238E27FC236}">
                <a16:creationId xmlns:a16="http://schemas.microsoft.com/office/drawing/2014/main" id="{1C0BDA16-3F3D-7F95-AEAC-F3B698D59F31}"/>
              </a:ext>
            </a:extLst>
          </p:cNvPr>
          <p:cNvPicPr>
            <a:picLocks noChangeAspect="1"/>
          </p:cNvPicPr>
          <p:nvPr/>
        </p:nvPicPr>
        <p:blipFill>
          <a:blip r:embed="rId3"/>
          <a:stretch>
            <a:fillRect/>
          </a:stretch>
        </p:blipFill>
        <p:spPr>
          <a:xfrm>
            <a:off x="4892782" y="1003610"/>
            <a:ext cx="4184311" cy="3813705"/>
          </a:xfrm>
          <a:prstGeom prst="rect">
            <a:avLst/>
          </a:prstGeom>
        </p:spPr>
      </p:pic>
      <p:sp>
        <p:nvSpPr>
          <p:cNvPr id="10" name="TextBox 9">
            <a:extLst>
              <a:ext uri="{FF2B5EF4-FFF2-40B4-BE49-F238E27FC236}">
                <a16:creationId xmlns:a16="http://schemas.microsoft.com/office/drawing/2014/main" id="{38BAB302-870B-4BFB-95F0-E8EC63D18370}"/>
              </a:ext>
            </a:extLst>
          </p:cNvPr>
          <p:cNvSpPr txBox="1"/>
          <p:nvPr/>
        </p:nvSpPr>
        <p:spPr>
          <a:xfrm>
            <a:off x="5018049" y="609600"/>
            <a:ext cx="3530106" cy="307777"/>
          </a:xfrm>
          <a:prstGeom prst="rect">
            <a:avLst/>
          </a:prstGeom>
          <a:noFill/>
        </p:spPr>
        <p:txBody>
          <a:bodyPr wrap="square" rtlCol="0">
            <a:spAutoFit/>
          </a:bodyPr>
          <a:lstStyle/>
          <a:p>
            <a:r>
              <a:rPr lang="en-IN" dirty="0"/>
              <a:t>Customer income</a:t>
            </a:r>
          </a:p>
        </p:txBody>
      </p:sp>
    </p:spTree>
    <p:extLst>
      <p:ext uri="{BB962C8B-B14F-4D97-AF65-F5344CB8AC3E}">
        <p14:creationId xmlns:p14="http://schemas.microsoft.com/office/powerpoint/2010/main" val="121018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p:nvPr/>
        </p:nvSpPr>
        <p:spPr>
          <a:xfrm>
            <a:off x="497475" y="263375"/>
            <a:ext cx="2757600" cy="5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CONSTITUENTS</a:t>
            </a:r>
            <a:endParaRPr sz="2400" b="1" dirty="0">
              <a:solidFill>
                <a:srgbClr val="38761D"/>
              </a:solidFill>
              <a:latin typeface="Montserrat"/>
              <a:ea typeface="Montserrat"/>
              <a:cs typeface="Montserrat"/>
              <a:sym typeface="Montserrat"/>
            </a:endParaRPr>
          </a:p>
        </p:txBody>
      </p:sp>
      <p:sp>
        <p:nvSpPr>
          <p:cNvPr id="69" name="Google Shape;69;p14"/>
          <p:cNvSpPr txBox="1"/>
          <p:nvPr/>
        </p:nvSpPr>
        <p:spPr>
          <a:xfrm>
            <a:off x="1037675" y="769775"/>
            <a:ext cx="4918500" cy="4231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Abstract</a:t>
            </a: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Existing  system</a:t>
            </a: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Disadvantage</a:t>
            </a:r>
            <a:endParaRPr sz="1600" b="1" dirty="0">
              <a:latin typeface="Times New Roman" panose="02020603050405020304" pitchFamily="18" charset="0"/>
              <a:ea typeface="Montserrat"/>
              <a:cs typeface="Times New Roman" panose="02020603050405020304" pitchFamily="18" charset="0"/>
              <a:sym typeface="Montserrat"/>
            </a:endParaRP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Proposed system</a:t>
            </a: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Advantages</a:t>
            </a:r>
            <a:endParaRPr sz="1600" b="1" dirty="0">
              <a:latin typeface="Times New Roman" panose="02020603050405020304" pitchFamily="18" charset="0"/>
              <a:ea typeface="Montserrat"/>
              <a:cs typeface="Times New Roman" panose="02020603050405020304" pitchFamily="18" charset="0"/>
              <a:sym typeface="Montserrat"/>
            </a:endParaRP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Hardware and software requirements</a:t>
            </a:r>
            <a:endParaRPr sz="1600" b="1" dirty="0">
              <a:latin typeface="Times New Roman" panose="02020603050405020304" pitchFamily="18" charset="0"/>
              <a:ea typeface="Montserrat"/>
              <a:cs typeface="Times New Roman" panose="02020603050405020304" pitchFamily="18" charset="0"/>
              <a:sym typeface="Montserrat"/>
            </a:endParaRP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Novelty</a:t>
            </a:r>
            <a:r>
              <a:rPr lang="en-IN" sz="1600" b="1" dirty="0">
                <a:latin typeface="Times New Roman" panose="02020603050405020304" pitchFamily="18" charset="0"/>
                <a:ea typeface="Montserrat"/>
                <a:cs typeface="Times New Roman" panose="02020603050405020304" pitchFamily="18" charset="0"/>
                <a:sym typeface="Montserrat"/>
              </a:rPr>
              <a:t> of project</a:t>
            </a:r>
            <a:endParaRPr sz="1600" b="1" dirty="0">
              <a:latin typeface="Times New Roman" panose="02020603050405020304" pitchFamily="18" charset="0"/>
              <a:ea typeface="Montserrat"/>
              <a:cs typeface="Times New Roman" panose="02020603050405020304" pitchFamily="18" charset="0"/>
              <a:sym typeface="Montserrat"/>
            </a:endParaRP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Architecture</a:t>
            </a:r>
            <a:endParaRPr sz="1600" b="1" dirty="0">
              <a:latin typeface="Times New Roman" panose="02020603050405020304" pitchFamily="18" charset="0"/>
              <a:ea typeface="Montserrat"/>
              <a:cs typeface="Times New Roman" panose="02020603050405020304" pitchFamily="18" charset="0"/>
              <a:sym typeface="Montserrat"/>
            </a:endParaRP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System modules</a:t>
            </a:r>
            <a:endParaRPr sz="1600" b="1" dirty="0">
              <a:latin typeface="Times New Roman" panose="02020603050405020304" pitchFamily="18" charset="0"/>
              <a:ea typeface="Montserrat"/>
              <a:cs typeface="Times New Roman" panose="02020603050405020304" pitchFamily="18" charset="0"/>
              <a:sym typeface="Montserrat"/>
            </a:endParaRP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UML diagrams</a:t>
            </a:r>
            <a:endParaRPr sz="1600" b="1" dirty="0">
              <a:latin typeface="Times New Roman" panose="02020603050405020304" pitchFamily="18" charset="0"/>
              <a:ea typeface="Montserrat"/>
              <a:cs typeface="Times New Roman" panose="02020603050405020304" pitchFamily="18" charset="0"/>
              <a:sym typeface="Montserrat"/>
            </a:endParaRP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Sample Code</a:t>
            </a: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Results</a:t>
            </a: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Conclusion</a:t>
            </a: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Future scope</a:t>
            </a: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References</a:t>
            </a:r>
          </a:p>
          <a:p>
            <a:pPr marL="457200" lvl="0" indent="-317500" algn="l" rtl="0">
              <a:lnSpc>
                <a:spcPct val="100000"/>
              </a:lnSpc>
              <a:spcBef>
                <a:spcPts val="0"/>
              </a:spcBef>
              <a:spcAft>
                <a:spcPts val="0"/>
              </a:spcAft>
              <a:buSzPts val="1400"/>
              <a:buFont typeface="Montserrat"/>
              <a:buChar char="➢"/>
            </a:pPr>
            <a:r>
              <a:rPr lang="en-GB" sz="1600" b="1" dirty="0">
                <a:latin typeface="Times New Roman" panose="02020603050405020304" pitchFamily="18" charset="0"/>
                <a:ea typeface="Montserrat"/>
                <a:cs typeface="Times New Roman" panose="02020603050405020304" pitchFamily="18" charset="0"/>
                <a:sym typeface="Montserrat"/>
              </a:rPr>
              <a:t>Git Hub Link</a:t>
            </a:r>
          </a:p>
          <a:p>
            <a:pPr marL="139700" lvl="0" algn="l" rtl="0">
              <a:lnSpc>
                <a:spcPct val="100000"/>
              </a:lnSpc>
              <a:spcBef>
                <a:spcPts val="0"/>
              </a:spcBef>
              <a:spcAft>
                <a:spcPts val="0"/>
              </a:spcAft>
              <a:buSzPts val="1400"/>
            </a:pPr>
            <a:endParaRPr lang="en-GB" sz="900" b="1" dirty="0">
              <a:latin typeface="Times New Roman" panose="02020603050405020304" pitchFamily="18" charset="0"/>
              <a:ea typeface="Montserrat"/>
              <a:cs typeface="Times New Roman" panose="02020603050405020304" pitchFamily="18" charset="0"/>
              <a:sym typeface="Montserrat"/>
            </a:endParaRPr>
          </a:p>
          <a:p>
            <a:pPr marL="457200" lvl="0" indent="-317500" algn="l" rtl="0">
              <a:lnSpc>
                <a:spcPct val="100000"/>
              </a:lnSpc>
              <a:spcBef>
                <a:spcPts val="0"/>
              </a:spcBef>
              <a:spcAft>
                <a:spcPts val="0"/>
              </a:spcAft>
              <a:buSzPts val="1400"/>
              <a:buFont typeface="Montserrat"/>
              <a:buChar char="➢"/>
            </a:pPr>
            <a:endParaRPr sz="1050" b="1" dirty="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BAF27C-0E04-7BE2-2160-281CDC01EBF3}"/>
              </a:ext>
            </a:extLst>
          </p:cNvPr>
          <p:cNvPicPr>
            <a:picLocks noChangeAspect="1"/>
          </p:cNvPicPr>
          <p:nvPr/>
        </p:nvPicPr>
        <p:blipFill>
          <a:blip r:embed="rId2"/>
          <a:stretch>
            <a:fillRect/>
          </a:stretch>
        </p:blipFill>
        <p:spPr>
          <a:xfrm>
            <a:off x="126379" y="901064"/>
            <a:ext cx="4073913" cy="3797315"/>
          </a:xfrm>
          <a:prstGeom prst="rect">
            <a:avLst/>
          </a:prstGeom>
        </p:spPr>
      </p:pic>
      <p:sp>
        <p:nvSpPr>
          <p:cNvPr id="4" name="TextBox 3">
            <a:extLst>
              <a:ext uri="{FF2B5EF4-FFF2-40B4-BE49-F238E27FC236}">
                <a16:creationId xmlns:a16="http://schemas.microsoft.com/office/drawing/2014/main" id="{AADEF3AE-2A7E-6BBA-9B3D-1E63F3AE7E94}"/>
              </a:ext>
            </a:extLst>
          </p:cNvPr>
          <p:cNvSpPr txBox="1"/>
          <p:nvPr/>
        </p:nvSpPr>
        <p:spPr>
          <a:xfrm>
            <a:off x="289932" y="490654"/>
            <a:ext cx="3419707" cy="307777"/>
          </a:xfrm>
          <a:prstGeom prst="rect">
            <a:avLst/>
          </a:prstGeom>
          <a:noFill/>
        </p:spPr>
        <p:txBody>
          <a:bodyPr wrap="square" rtlCol="0">
            <a:spAutoFit/>
          </a:bodyPr>
          <a:lstStyle/>
          <a:p>
            <a:r>
              <a:rPr lang="en-IN" dirty="0"/>
              <a:t>Customer Income By Education</a:t>
            </a:r>
          </a:p>
        </p:txBody>
      </p:sp>
      <p:pic>
        <p:nvPicPr>
          <p:cNvPr id="6" name="Picture 5">
            <a:extLst>
              <a:ext uri="{FF2B5EF4-FFF2-40B4-BE49-F238E27FC236}">
                <a16:creationId xmlns:a16="http://schemas.microsoft.com/office/drawing/2014/main" id="{E1980019-67F8-5559-F266-FF6E88701775}"/>
              </a:ext>
            </a:extLst>
          </p:cNvPr>
          <p:cNvPicPr>
            <a:picLocks noChangeAspect="1"/>
          </p:cNvPicPr>
          <p:nvPr/>
        </p:nvPicPr>
        <p:blipFill>
          <a:blip r:embed="rId3"/>
          <a:stretch>
            <a:fillRect/>
          </a:stretch>
        </p:blipFill>
        <p:spPr>
          <a:xfrm>
            <a:off x="4467922" y="901064"/>
            <a:ext cx="4549699" cy="3797315"/>
          </a:xfrm>
          <a:prstGeom prst="rect">
            <a:avLst/>
          </a:prstGeom>
        </p:spPr>
      </p:pic>
      <p:sp>
        <p:nvSpPr>
          <p:cNvPr id="7" name="TextBox 6">
            <a:extLst>
              <a:ext uri="{FF2B5EF4-FFF2-40B4-BE49-F238E27FC236}">
                <a16:creationId xmlns:a16="http://schemas.microsoft.com/office/drawing/2014/main" id="{B030AD1C-6584-E67D-4411-C8AF0950D60C}"/>
              </a:ext>
            </a:extLst>
          </p:cNvPr>
          <p:cNvSpPr txBox="1"/>
          <p:nvPr/>
        </p:nvSpPr>
        <p:spPr>
          <a:xfrm>
            <a:off x="4572000" y="490654"/>
            <a:ext cx="3590693" cy="307777"/>
          </a:xfrm>
          <a:prstGeom prst="rect">
            <a:avLst/>
          </a:prstGeom>
          <a:noFill/>
        </p:spPr>
        <p:txBody>
          <a:bodyPr wrap="square" rtlCol="0">
            <a:spAutoFit/>
          </a:bodyPr>
          <a:lstStyle/>
          <a:p>
            <a:r>
              <a:rPr lang="en-IN" dirty="0"/>
              <a:t>Customer Score</a:t>
            </a:r>
          </a:p>
        </p:txBody>
      </p:sp>
    </p:spTree>
    <p:extLst>
      <p:ext uri="{BB962C8B-B14F-4D97-AF65-F5344CB8AC3E}">
        <p14:creationId xmlns:p14="http://schemas.microsoft.com/office/powerpoint/2010/main" val="274343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B1A337-B1D4-B0CE-5C40-093B0D176FC9}"/>
              </a:ext>
            </a:extLst>
          </p:cNvPr>
          <p:cNvPicPr>
            <a:picLocks noChangeAspect="1"/>
          </p:cNvPicPr>
          <p:nvPr/>
        </p:nvPicPr>
        <p:blipFill>
          <a:blip r:embed="rId2"/>
          <a:stretch>
            <a:fillRect/>
          </a:stretch>
        </p:blipFill>
        <p:spPr>
          <a:xfrm>
            <a:off x="170986" y="901065"/>
            <a:ext cx="3798848" cy="4012906"/>
          </a:xfrm>
          <a:prstGeom prst="rect">
            <a:avLst/>
          </a:prstGeom>
        </p:spPr>
      </p:pic>
      <p:sp>
        <p:nvSpPr>
          <p:cNvPr id="5" name="TextBox 4">
            <a:extLst>
              <a:ext uri="{FF2B5EF4-FFF2-40B4-BE49-F238E27FC236}">
                <a16:creationId xmlns:a16="http://schemas.microsoft.com/office/drawing/2014/main" id="{4D442C2C-207F-5833-F005-955EE434C68F}"/>
              </a:ext>
            </a:extLst>
          </p:cNvPr>
          <p:cNvSpPr txBox="1"/>
          <p:nvPr/>
        </p:nvSpPr>
        <p:spPr>
          <a:xfrm>
            <a:off x="170986" y="475785"/>
            <a:ext cx="3798848" cy="312235"/>
          </a:xfrm>
          <a:prstGeom prst="rect">
            <a:avLst/>
          </a:prstGeom>
          <a:noFill/>
        </p:spPr>
        <p:txBody>
          <a:bodyPr wrap="square" rtlCol="0">
            <a:spAutoFit/>
          </a:bodyPr>
          <a:lstStyle/>
          <a:p>
            <a:r>
              <a:rPr lang="en-IN" dirty="0"/>
              <a:t>Customer Loan Amount</a:t>
            </a:r>
          </a:p>
        </p:txBody>
      </p:sp>
      <p:pic>
        <p:nvPicPr>
          <p:cNvPr id="7" name="Picture 6">
            <a:extLst>
              <a:ext uri="{FF2B5EF4-FFF2-40B4-BE49-F238E27FC236}">
                <a16:creationId xmlns:a16="http://schemas.microsoft.com/office/drawing/2014/main" id="{7B074D2A-3DE2-13FB-F58D-61B065F658EA}"/>
              </a:ext>
            </a:extLst>
          </p:cNvPr>
          <p:cNvPicPr>
            <a:picLocks noChangeAspect="1"/>
          </p:cNvPicPr>
          <p:nvPr/>
        </p:nvPicPr>
        <p:blipFill>
          <a:blip r:embed="rId3"/>
          <a:stretch>
            <a:fillRect/>
          </a:stretch>
        </p:blipFill>
        <p:spPr>
          <a:xfrm>
            <a:off x="4393580" y="901064"/>
            <a:ext cx="4415884" cy="4012906"/>
          </a:xfrm>
          <a:prstGeom prst="rect">
            <a:avLst/>
          </a:prstGeom>
        </p:spPr>
      </p:pic>
      <p:sp>
        <p:nvSpPr>
          <p:cNvPr id="8" name="TextBox 7">
            <a:extLst>
              <a:ext uri="{FF2B5EF4-FFF2-40B4-BE49-F238E27FC236}">
                <a16:creationId xmlns:a16="http://schemas.microsoft.com/office/drawing/2014/main" id="{73F01303-1BE9-9144-35A6-C2777B3C4986}"/>
              </a:ext>
            </a:extLst>
          </p:cNvPr>
          <p:cNvSpPr txBox="1"/>
          <p:nvPr/>
        </p:nvSpPr>
        <p:spPr>
          <a:xfrm>
            <a:off x="4572000" y="475785"/>
            <a:ext cx="3902927" cy="312235"/>
          </a:xfrm>
          <a:prstGeom prst="rect">
            <a:avLst/>
          </a:prstGeom>
          <a:noFill/>
        </p:spPr>
        <p:txBody>
          <a:bodyPr wrap="square" rtlCol="0">
            <a:spAutoFit/>
          </a:bodyPr>
          <a:lstStyle/>
          <a:p>
            <a:r>
              <a:rPr lang="en-IN" dirty="0"/>
              <a:t>Customers Credit History</a:t>
            </a:r>
          </a:p>
        </p:txBody>
      </p:sp>
    </p:spTree>
    <p:extLst>
      <p:ext uri="{BB962C8B-B14F-4D97-AF65-F5344CB8AC3E}">
        <p14:creationId xmlns:p14="http://schemas.microsoft.com/office/powerpoint/2010/main" val="3644085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1A0F9A-EA4B-085F-65C3-B2AB719ABEE1}"/>
              </a:ext>
            </a:extLst>
          </p:cNvPr>
          <p:cNvPicPr>
            <a:picLocks noChangeAspect="1"/>
          </p:cNvPicPr>
          <p:nvPr/>
        </p:nvPicPr>
        <p:blipFill>
          <a:blip r:embed="rId2"/>
          <a:stretch>
            <a:fillRect/>
          </a:stretch>
        </p:blipFill>
        <p:spPr>
          <a:xfrm>
            <a:off x="1784195" y="796987"/>
            <a:ext cx="4274634" cy="3916262"/>
          </a:xfrm>
          <a:prstGeom prst="rect">
            <a:avLst/>
          </a:prstGeom>
        </p:spPr>
      </p:pic>
      <p:sp>
        <p:nvSpPr>
          <p:cNvPr id="8" name="TextBox 7">
            <a:extLst>
              <a:ext uri="{FF2B5EF4-FFF2-40B4-BE49-F238E27FC236}">
                <a16:creationId xmlns:a16="http://schemas.microsoft.com/office/drawing/2014/main" id="{D3DF2CA7-1802-34FD-5A40-4640A61F37B8}"/>
              </a:ext>
            </a:extLst>
          </p:cNvPr>
          <p:cNvSpPr txBox="1"/>
          <p:nvPr/>
        </p:nvSpPr>
        <p:spPr>
          <a:xfrm>
            <a:off x="1702420" y="276362"/>
            <a:ext cx="3285893" cy="307777"/>
          </a:xfrm>
          <a:prstGeom prst="rect">
            <a:avLst/>
          </a:prstGeom>
          <a:noFill/>
        </p:spPr>
        <p:txBody>
          <a:bodyPr wrap="square" rtlCol="0">
            <a:spAutoFit/>
          </a:bodyPr>
          <a:lstStyle/>
          <a:p>
            <a:r>
              <a:rPr lang="en-IN" dirty="0"/>
              <a:t>Credit History Of Getting Loan</a:t>
            </a:r>
          </a:p>
        </p:txBody>
      </p:sp>
    </p:spTree>
    <p:extLst>
      <p:ext uri="{BB962C8B-B14F-4D97-AF65-F5344CB8AC3E}">
        <p14:creationId xmlns:p14="http://schemas.microsoft.com/office/powerpoint/2010/main" val="63266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p:nvPr/>
        </p:nvSpPr>
        <p:spPr>
          <a:xfrm>
            <a:off x="347500" y="280375"/>
            <a:ext cx="77598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CONCLUSION</a:t>
            </a:r>
            <a:endParaRPr sz="2400" b="1" dirty="0">
              <a:solidFill>
                <a:srgbClr val="38761D"/>
              </a:solidFill>
              <a:latin typeface="Montserrat"/>
              <a:ea typeface="Montserrat"/>
              <a:cs typeface="Montserrat"/>
              <a:sym typeface="Montserrat"/>
            </a:endParaRPr>
          </a:p>
        </p:txBody>
      </p:sp>
      <p:sp>
        <p:nvSpPr>
          <p:cNvPr id="165" name="Google Shape;165;p29"/>
          <p:cNvSpPr txBox="1"/>
          <p:nvPr/>
        </p:nvSpPr>
        <p:spPr>
          <a:xfrm>
            <a:off x="831275" y="929268"/>
            <a:ext cx="6881100" cy="3309832"/>
          </a:xfrm>
          <a:prstGeom prst="rect">
            <a:avLst/>
          </a:prstGeom>
          <a:noFill/>
          <a:ln>
            <a:noFill/>
          </a:ln>
        </p:spPr>
        <p:txBody>
          <a:bodyPr spcFirstLastPara="1" wrap="square" lIns="91425" tIns="91425" rIns="91425" bIns="91425" anchor="t" anchorCtr="0">
            <a:noAutofit/>
          </a:bodyPr>
          <a:lstStyle/>
          <a:p>
            <a:pPr marL="0" lvl="0" indent="0" algn="just" rtl="0">
              <a:lnSpc>
                <a:spcPct val="120000"/>
              </a:lnSpc>
              <a:spcBef>
                <a:spcPts val="1000"/>
              </a:spcBef>
              <a:spcAft>
                <a:spcPts val="0"/>
              </a:spcAft>
              <a:buNone/>
            </a:pPr>
            <a:r>
              <a:rPr lang="en-GB" sz="1600" b="1" dirty="0">
                <a:solidFill>
                  <a:schemeClr val="accent1"/>
                </a:solidFill>
                <a:latin typeface="Times New Roman"/>
                <a:ea typeface="Times New Roman"/>
                <a:cs typeface="Times New Roman"/>
                <a:sym typeface="Times New Roman"/>
              </a:rPr>
              <a:t>The aim of this project is to analyse customer loan data and predict loan approval status. The data was cleaned and pre-processed, and various machine learning models were trained and tested. The results showed that the Random Forest Classifier performed the best, with a high accuracy and F1-score. Overall, the analysis suggests that factors such as credit history, income, and loan amount are important indicators of loan approval status. Based on this analysis, it can be concluded that the model has a good capability of predicting loan approval status for new customers</a:t>
            </a:r>
            <a:r>
              <a:rPr lang="en-GB" sz="1600" dirty="0">
                <a:solidFill>
                  <a:schemeClr val="accent1"/>
                </a:solidFill>
                <a:latin typeface="Times New Roman"/>
                <a:ea typeface="Times New Roman"/>
                <a:cs typeface="Times New Roman"/>
                <a:sym typeface="Times New Roman"/>
              </a:rPr>
              <a:t>.</a:t>
            </a:r>
            <a:endParaRPr sz="1600" dirty="0">
              <a:solidFill>
                <a:schemeClr val="accen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6C29AB-7FE1-867B-80B1-D38791CE3DA4}"/>
              </a:ext>
            </a:extLst>
          </p:cNvPr>
          <p:cNvSpPr txBox="1"/>
          <p:nvPr/>
        </p:nvSpPr>
        <p:spPr>
          <a:xfrm>
            <a:off x="420028" y="380865"/>
            <a:ext cx="4572000" cy="461665"/>
          </a:xfrm>
          <a:prstGeom prst="rect">
            <a:avLst/>
          </a:prstGeom>
          <a:noFill/>
        </p:spPr>
        <p:txBody>
          <a:bodyPr wrap="square">
            <a:spAutoFit/>
          </a:bodyPr>
          <a:lstStyle/>
          <a:p>
            <a:r>
              <a:rPr lang="en-IN" sz="2400" b="1" dirty="0">
                <a:solidFill>
                  <a:srgbClr val="00823B"/>
                </a:solidFill>
              </a:rPr>
              <a:t>FUTURE</a:t>
            </a:r>
            <a:r>
              <a:rPr lang="en-IN" sz="2400" dirty="0">
                <a:solidFill>
                  <a:srgbClr val="00B050"/>
                </a:solidFill>
              </a:rPr>
              <a:t> </a:t>
            </a:r>
            <a:r>
              <a:rPr lang="en-IN" sz="2400" b="1" dirty="0">
                <a:solidFill>
                  <a:srgbClr val="00823B"/>
                </a:solidFill>
              </a:rPr>
              <a:t>SCOPE</a:t>
            </a:r>
          </a:p>
        </p:txBody>
      </p:sp>
      <p:sp>
        <p:nvSpPr>
          <p:cNvPr id="8" name="TextBox 7">
            <a:extLst>
              <a:ext uri="{FF2B5EF4-FFF2-40B4-BE49-F238E27FC236}">
                <a16:creationId xmlns:a16="http://schemas.microsoft.com/office/drawing/2014/main" id="{670128A3-9A99-CA1A-619A-D5C75CCCA7A1}"/>
              </a:ext>
            </a:extLst>
          </p:cNvPr>
          <p:cNvSpPr txBox="1"/>
          <p:nvPr/>
        </p:nvSpPr>
        <p:spPr>
          <a:xfrm>
            <a:off x="498087" y="1159725"/>
            <a:ext cx="7456449" cy="3372077"/>
          </a:xfrm>
          <a:prstGeom prst="rect">
            <a:avLst/>
          </a:prstGeom>
          <a:noFill/>
        </p:spPr>
        <p:txBody>
          <a:bodyPr wrap="square" rtlCol="0">
            <a:spAutoFit/>
          </a:bodyPr>
          <a:lstStyle/>
          <a:p>
            <a:pPr algn="just">
              <a:lnSpc>
                <a:spcPct val="150000"/>
              </a:lnSpc>
              <a:spcAft>
                <a:spcPts val="1000"/>
              </a:spcAft>
            </a:pP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Looking ahead, working on predicting whether customers can get loans is a big deal. As technology gets better, we'll use smart predictions to figure out if someone can pay back a loan or not. This helps banks make safer choices when giving out loans. Following the rules and doing this responsibly is very important. We'll also see these prediction tools teaming up with new finance tech, making things faster and better. As computer skills improve, these predictions will become more accurate, like getting really good at guessing. Plus, making it easier for people to ask for a loan and get help with smart robots will be a cool part of this project. It's like using fancy tech to make banking fair and easy for everyone!</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99801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5A99AF-0035-455B-0E58-93E482A43007}"/>
              </a:ext>
            </a:extLst>
          </p:cNvPr>
          <p:cNvSpPr txBox="1"/>
          <p:nvPr/>
        </p:nvSpPr>
        <p:spPr>
          <a:xfrm>
            <a:off x="245328" y="156117"/>
            <a:ext cx="3679902" cy="830997"/>
          </a:xfrm>
          <a:prstGeom prst="rect">
            <a:avLst/>
          </a:prstGeom>
          <a:noFill/>
        </p:spPr>
        <p:txBody>
          <a:bodyPr wrap="square" rtlCol="0">
            <a:spAutoFit/>
          </a:bodyPr>
          <a:lstStyle/>
          <a:p>
            <a:r>
              <a:rPr lang="en-IN" sz="2400" b="1" dirty="0">
                <a:solidFill>
                  <a:srgbClr val="00823B"/>
                </a:solidFill>
              </a:rPr>
              <a:t>REFERNCES</a:t>
            </a:r>
          </a:p>
          <a:p>
            <a:endParaRPr lang="en-IN" sz="2400" dirty="0">
              <a:solidFill>
                <a:schemeClr val="tx1">
                  <a:lumMod val="50000"/>
                </a:schemeClr>
              </a:solidFill>
            </a:endParaRPr>
          </a:p>
        </p:txBody>
      </p:sp>
      <p:sp>
        <p:nvSpPr>
          <p:cNvPr id="6" name="TextBox 5">
            <a:extLst>
              <a:ext uri="{FF2B5EF4-FFF2-40B4-BE49-F238E27FC236}">
                <a16:creationId xmlns:a16="http://schemas.microsoft.com/office/drawing/2014/main" id="{D76E278B-4D62-B503-04D5-B9A64C4429FD}"/>
              </a:ext>
            </a:extLst>
          </p:cNvPr>
          <p:cNvSpPr txBox="1"/>
          <p:nvPr/>
        </p:nvSpPr>
        <p:spPr>
          <a:xfrm>
            <a:off x="245328" y="515053"/>
            <a:ext cx="8723412" cy="4628447"/>
          </a:xfrm>
          <a:prstGeom prst="rect">
            <a:avLst/>
          </a:prstGeom>
          <a:noFill/>
        </p:spPr>
        <p:txBody>
          <a:bodyPr wrap="square" rtlCol="0">
            <a:spAutoFit/>
          </a:bodyPr>
          <a:lstStyle/>
          <a:p>
            <a:pPr algn="just">
              <a:lnSpc>
                <a:spcPct val="150000"/>
              </a:lnSpc>
              <a:spcAft>
                <a:spcPts val="1000"/>
              </a:spcAft>
            </a:pP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1. S. Johnson, ”Internet changes everything: Revolutionizing public participation and access to government information through the Internet”, Administrative Law Review, Vol. 50, No. 2 (Spring 1998).</a:t>
            </a:r>
            <a:endParaRPr lang="en-IN" sz="1600" b="1"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Aft>
                <a:spcPts val="1000"/>
              </a:spcAft>
            </a:pPr>
            <a:r>
              <a:rPr lang="en-IN" sz="1600" b="1" dirty="0">
                <a:latin typeface="Times New Roman" panose="02020603050405020304" pitchFamily="18" charset="0"/>
                <a:ea typeface="SimSun" panose="02010600030101010101" pitchFamily="2" charset="-122"/>
                <a:cs typeface="Times New Roman" panose="02020603050405020304" pitchFamily="18" charset="0"/>
              </a:rPr>
              <a:t>2. </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D. </a:t>
            </a:r>
            <a:r>
              <a:rPr lang="en-IN" sz="1600" b="1" dirty="0" err="1">
                <a:effectLst/>
                <a:latin typeface="Times New Roman" panose="02020603050405020304" pitchFamily="18" charset="0"/>
                <a:ea typeface="SimSun" panose="02010600030101010101" pitchFamily="2" charset="-122"/>
                <a:cs typeface="Times New Roman" panose="02020603050405020304" pitchFamily="18" charset="0"/>
              </a:rPr>
              <a:t>Chrysanthos</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 ”Strategic manipulation of internet opinion forums: Implications for consumers and firms.” Management Science 52.10 (2006): 1577-1593.</a:t>
            </a:r>
          </a:p>
          <a:p>
            <a:pPr algn="just">
              <a:lnSpc>
                <a:spcPct val="150000"/>
              </a:lnSpc>
              <a:spcAft>
                <a:spcPts val="1000"/>
              </a:spcAft>
            </a:pPr>
            <a:r>
              <a:rPr lang="en-IN" sz="1600" b="1" dirty="0">
                <a:latin typeface="Times New Roman" panose="02020603050405020304" pitchFamily="18" charset="0"/>
                <a:ea typeface="SimSun" panose="02010600030101010101" pitchFamily="2" charset="-122"/>
                <a:cs typeface="Times New Roman" panose="02020603050405020304" pitchFamily="18" charset="0"/>
              </a:rPr>
              <a:t>3. </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M. </a:t>
            </a:r>
            <a:r>
              <a:rPr lang="en-IN" sz="1600" b="1" dirty="0" err="1">
                <a:effectLst/>
                <a:latin typeface="Times New Roman" panose="02020603050405020304" pitchFamily="18" charset="0"/>
                <a:ea typeface="SimSun" panose="02010600030101010101" pitchFamily="2" charset="-122"/>
                <a:cs typeface="Times New Roman" panose="02020603050405020304" pitchFamily="18" charset="0"/>
              </a:rPr>
              <a:t>Wollmer</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 et al. ”</a:t>
            </a:r>
            <a:r>
              <a:rPr lang="en-IN" sz="1600" b="1" dirty="0" err="1">
                <a:effectLst/>
                <a:latin typeface="Times New Roman" panose="02020603050405020304" pitchFamily="18" charset="0"/>
                <a:ea typeface="SimSun" panose="02010600030101010101" pitchFamily="2" charset="-122"/>
                <a:cs typeface="Times New Roman" panose="02020603050405020304" pitchFamily="18" charset="0"/>
              </a:rPr>
              <a:t>Youtube</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 movie reviews: Sentiment analysis in an audio-visual context.” Intelligent Systems, IEEE (2013).</a:t>
            </a:r>
          </a:p>
          <a:p>
            <a:pPr algn="just">
              <a:lnSpc>
                <a:spcPct val="150000"/>
              </a:lnSpc>
              <a:spcAft>
                <a:spcPts val="1000"/>
              </a:spcAft>
            </a:pPr>
            <a:r>
              <a:rPr lang="en-IN" sz="1600" b="1" dirty="0">
                <a:latin typeface="Times New Roman" panose="02020603050405020304" pitchFamily="18" charset="0"/>
                <a:ea typeface="SimSun" panose="02010600030101010101" pitchFamily="2" charset="-122"/>
                <a:cs typeface="Times New Roman" panose="02020603050405020304" pitchFamily="18" charset="0"/>
              </a:rPr>
              <a:t>4. </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J. Naughton, ”The internet: is it changing the way we think?”, The </a:t>
            </a:r>
            <a:r>
              <a:rPr lang="en-IN" sz="1600" b="1" dirty="0" err="1">
                <a:effectLst/>
                <a:latin typeface="Times New Roman" panose="02020603050405020304" pitchFamily="18" charset="0"/>
                <a:ea typeface="SimSun" panose="02010600030101010101" pitchFamily="2" charset="-122"/>
                <a:cs typeface="Times New Roman" panose="02020603050405020304" pitchFamily="18" charset="0"/>
              </a:rPr>
              <a:t>Gaurdian</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 Saturday 14 August 2010 </a:t>
            </a:r>
          </a:p>
          <a:p>
            <a:pPr algn="just">
              <a:lnSpc>
                <a:spcPct val="150000"/>
              </a:lnSpc>
              <a:spcAft>
                <a:spcPts val="1000"/>
              </a:spcAft>
            </a:pPr>
            <a:r>
              <a:rPr lang="en-IN" sz="1600" b="1" dirty="0">
                <a:latin typeface="Times New Roman" panose="02020603050405020304" pitchFamily="18" charset="0"/>
                <a:ea typeface="SimSun" panose="02010600030101010101" pitchFamily="2" charset="-122"/>
                <a:cs typeface="Times New Roman" panose="02020603050405020304" pitchFamily="18" charset="0"/>
              </a:rPr>
              <a:t>5. </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G. </a:t>
            </a:r>
            <a:r>
              <a:rPr lang="en-IN" sz="1600" b="1" dirty="0" err="1">
                <a:effectLst/>
                <a:latin typeface="Times New Roman" panose="02020603050405020304" pitchFamily="18" charset="0"/>
                <a:ea typeface="SimSun" panose="02010600030101010101" pitchFamily="2" charset="-122"/>
                <a:cs typeface="Times New Roman" panose="02020603050405020304" pitchFamily="18" charset="0"/>
              </a:rPr>
              <a:t>Mishne</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 and N. S. Glance, ”Predicting movie sales from blogger sentiment,” in AAAI 2006 Spring Symposium on Computational Approaches to </a:t>
            </a:r>
            <a:r>
              <a:rPr lang="en-IN" sz="1600" b="1" dirty="0" err="1">
                <a:effectLst/>
                <a:latin typeface="Times New Roman" panose="02020603050405020304" pitchFamily="18" charset="0"/>
                <a:ea typeface="SimSun" panose="02010600030101010101" pitchFamily="2" charset="-122"/>
                <a:cs typeface="Times New Roman" panose="02020603050405020304" pitchFamily="18" charset="0"/>
              </a:rPr>
              <a:t>Analyzing</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 Weblogs, 2006.</a:t>
            </a:r>
          </a:p>
        </p:txBody>
      </p:sp>
    </p:spTree>
    <p:extLst>
      <p:ext uri="{BB962C8B-B14F-4D97-AF65-F5344CB8AC3E}">
        <p14:creationId xmlns:p14="http://schemas.microsoft.com/office/powerpoint/2010/main" val="2313755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3B178F-5D95-4888-0A1E-623F2BF25783}"/>
              </a:ext>
            </a:extLst>
          </p:cNvPr>
          <p:cNvSpPr txBox="1"/>
          <p:nvPr/>
        </p:nvSpPr>
        <p:spPr>
          <a:xfrm>
            <a:off x="546410" y="492882"/>
            <a:ext cx="4572000" cy="461665"/>
          </a:xfrm>
          <a:prstGeom prst="rect">
            <a:avLst/>
          </a:prstGeom>
          <a:noFill/>
        </p:spPr>
        <p:txBody>
          <a:bodyPr wrap="square">
            <a:spAutoFit/>
          </a:bodyPr>
          <a:lstStyle/>
          <a:p>
            <a:r>
              <a:rPr lang="en-US" sz="2400" b="1" dirty="0">
                <a:solidFill>
                  <a:srgbClr val="00823B"/>
                </a:solidFill>
              </a:rPr>
              <a:t>G</a:t>
            </a:r>
            <a:r>
              <a:rPr lang="en-IN" sz="2400" b="1" dirty="0">
                <a:solidFill>
                  <a:srgbClr val="00823B"/>
                </a:solidFill>
              </a:rPr>
              <a:t>it Hub Link</a:t>
            </a:r>
          </a:p>
        </p:txBody>
      </p:sp>
      <p:sp>
        <p:nvSpPr>
          <p:cNvPr id="5" name="TextBox 4">
            <a:extLst>
              <a:ext uri="{FF2B5EF4-FFF2-40B4-BE49-F238E27FC236}">
                <a16:creationId xmlns:a16="http://schemas.microsoft.com/office/drawing/2014/main" id="{9B125680-3F39-C89C-3C3C-00937991EA3C}"/>
              </a:ext>
            </a:extLst>
          </p:cNvPr>
          <p:cNvSpPr txBox="1"/>
          <p:nvPr/>
        </p:nvSpPr>
        <p:spPr>
          <a:xfrm>
            <a:off x="598449" y="1799802"/>
            <a:ext cx="6434254" cy="307777"/>
          </a:xfrm>
          <a:prstGeom prst="rect">
            <a:avLst/>
          </a:prstGeom>
          <a:noFill/>
        </p:spPr>
        <p:txBody>
          <a:bodyPr wrap="square">
            <a:spAutoFit/>
          </a:bodyPr>
          <a:lstStyle/>
          <a:p>
            <a:r>
              <a:rPr lang="en-IN" dirty="0">
                <a:solidFill>
                  <a:schemeClr val="accent1"/>
                </a:solidFill>
                <a:hlinkClick r:id="rId2">
                  <a:extLst>
                    <a:ext uri="{A12FA001-AC4F-418D-AE19-62706E023703}">
                      <ahyp:hlinkClr xmlns:ahyp="http://schemas.microsoft.com/office/drawing/2018/hyperlinkcolor" val="tx"/>
                    </a:ext>
                  </a:extLst>
                </a:hlinkClick>
              </a:rPr>
              <a:t>https://github.com/Saikiran-287/Customer_loan_predictionanalysis</a:t>
            </a:r>
            <a:endParaRPr lang="en-IN" dirty="0">
              <a:solidFill>
                <a:schemeClr val="accent1"/>
              </a:solidFill>
            </a:endParaRPr>
          </a:p>
        </p:txBody>
      </p:sp>
    </p:spTree>
    <p:extLst>
      <p:ext uri="{BB962C8B-B14F-4D97-AF65-F5344CB8AC3E}">
        <p14:creationId xmlns:p14="http://schemas.microsoft.com/office/powerpoint/2010/main" val="879228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p:nvPr/>
        </p:nvSpPr>
        <p:spPr>
          <a:xfrm>
            <a:off x="1946825" y="1234050"/>
            <a:ext cx="7710300" cy="26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100" dirty="0">
                <a:latin typeface="Montserrat"/>
                <a:ea typeface="Montserrat"/>
                <a:cs typeface="Montserrat"/>
                <a:sym typeface="Montserrat"/>
              </a:rPr>
              <a:t>THANK </a:t>
            </a:r>
            <a:endParaRPr sz="6100" dirty="0">
              <a:latin typeface="Montserrat"/>
              <a:ea typeface="Montserrat"/>
              <a:cs typeface="Montserrat"/>
              <a:sym typeface="Montserrat"/>
            </a:endParaRPr>
          </a:p>
          <a:p>
            <a:pPr marL="0" lvl="0" indent="0" algn="l" rtl="0">
              <a:spcBef>
                <a:spcPts val="0"/>
              </a:spcBef>
              <a:spcAft>
                <a:spcPts val="0"/>
              </a:spcAft>
              <a:buNone/>
            </a:pPr>
            <a:r>
              <a:rPr lang="en-GB" sz="6100" dirty="0">
                <a:latin typeface="Montserrat"/>
                <a:ea typeface="Montserrat"/>
                <a:cs typeface="Montserrat"/>
                <a:sym typeface="Montserrat"/>
              </a:rPr>
              <a:t>			YOU</a:t>
            </a:r>
            <a:endParaRPr sz="6100"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a:solidFill>
                  <a:srgbClr val="38761D"/>
                </a:solidFill>
                <a:latin typeface="Montserrat"/>
                <a:ea typeface="Montserrat"/>
                <a:cs typeface="Montserrat"/>
                <a:sym typeface="Montserrat"/>
              </a:rPr>
              <a:t>ABSTRACT</a:t>
            </a:r>
            <a:endParaRPr sz="2400" dirty="0">
              <a:solidFill>
                <a:srgbClr val="38761D"/>
              </a:solidFill>
              <a:latin typeface="Montserrat"/>
              <a:ea typeface="Montserrat"/>
              <a:cs typeface="Montserrat"/>
              <a:sym typeface="Montserrat"/>
            </a:endParaRPr>
          </a:p>
        </p:txBody>
      </p:sp>
      <p:sp>
        <p:nvSpPr>
          <p:cNvPr id="75" name="Google Shape;75;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1"/>
              </a:buClr>
              <a:buSzPts val="1800"/>
              <a:buFont typeface="Times New Roman"/>
              <a:buChar char="➢"/>
            </a:pPr>
            <a:r>
              <a:rPr lang="en-GB" b="1" dirty="0">
                <a:solidFill>
                  <a:schemeClr val="accent1"/>
                </a:solidFill>
                <a:latin typeface="Times New Roman"/>
                <a:ea typeface="Times New Roman"/>
                <a:cs typeface="Times New Roman"/>
                <a:sym typeface="Times New Roman"/>
              </a:rPr>
              <a:t>With the enhancement in banking sector, lots of people are applying for loans, but the bank has limited assets.</a:t>
            </a:r>
            <a:endParaRPr b="1" dirty="0">
              <a:solidFill>
                <a:schemeClr val="accent1"/>
              </a:solidFill>
              <a:latin typeface="Times New Roman"/>
              <a:ea typeface="Times New Roman"/>
              <a:cs typeface="Times New Roman"/>
              <a:sym typeface="Times New Roman"/>
            </a:endParaRPr>
          </a:p>
          <a:p>
            <a:pPr marL="457200" lvl="0" indent="-342900" algn="l" rtl="0">
              <a:spcBef>
                <a:spcPts val="0"/>
              </a:spcBef>
              <a:spcAft>
                <a:spcPts val="0"/>
              </a:spcAft>
              <a:buClr>
                <a:schemeClr val="accent1"/>
              </a:buClr>
              <a:buSzPts val="1800"/>
              <a:buFont typeface="Times New Roman"/>
              <a:buChar char="➢"/>
            </a:pPr>
            <a:r>
              <a:rPr lang="en-GB" b="1" dirty="0">
                <a:solidFill>
                  <a:schemeClr val="accent1"/>
                </a:solidFill>
                <a:latin typeface="Times New Roman"/>
                <a:ea typeface="Times New Roman"/>
                <a:cs typeface="Times New Roman"/>
                <a:sym typeface="Times New Roman"/>
              </a:rPr>
              <a:t>It has to grant them to people to limited people which will be a safer way, also typical.</a:t>
            </a:r>
            <a:endParaRPr b="1" dirty="0">
              <a:solidFill>
                <a:schemeClr val="accent1"/>
              </a:solidFill>
              <a:latin typeface="Times New Roman"/>
              <a:ea typeface="Times New Roman"/>
              <a:cs typeface="Times New Roman"/>
              <a:sym typeface="Times New Roman"/>
            </a:endParaRPr>
          </a:p>
          <a:p>
            <a:pPr marL="457200" lvl="0" indent="-342900" algn="l" rtl="0">
              <a:spcBef>
                <a:spcPts val="0"/>
              </a:spcBef>
              <a:spcAft>
                <a:spcPts val="0"/>
              </a:spcAft>
              <a:buClr>
                <a:schemeClr val="accent1"/>
              </a:buClr>
              <a:buSzPts val="1800"/>
              <a:buFont typeface="Times New Roman"/>
              <a:buChar char="➢"/>
            </a:pPr>
            <a:r>
              <a:rPr lang="en-GB" b="1" dirty="0">
                <a:solidFill>
                  <a:schemeClr val="accent1"/>
                </a:solidFill>
                <a:latin typeface="Times New Roman"/>
                <a:ea typeface="Times New Roman"/>
                <a:cs typeface="Times New Roman"/>
                <a:sym typeface="Times New Roman"/>
              </a:rPr>
              <a:t>Our project is implemented to reduce the risk factor behind selecting the safe person so as to save bank efforts and assets.</a:t>
            </a:r>
            <a:endParaRPr b="1" dirty="0">
              <a:solidFill>
                <a:schemeClr val="accent1"/>
              </a:solidFill>
              <a:latin typeface="Times New Roman"/>
              <a:ea typeface="Times New Roman"/>
              <a:cs typeface="Times New Roman"/>
              <a:sym typeface="Times New Roman"/>
            </a:endParaRPr>
          </a:p>
          <a:p>
            <a:pPr marL="457200" lvl="0" indent="-342900" algn="l" rtl="0">
              <a:spcBef>
                <a:spcPts val="0"/>
              </a:spcBef>
              <a:spcAft>
                <a:spcPts val="0"/>
              </a:spcAft>
              <a:buClr>
                <a:schemeClr val="accent1"/>
              </a:buClr>
              <a:buSzPts val="1800"/>
              <a:buFont typeface="Times New Roman"/>
              <a:buChar char="➢"/>
            </a:pPr>
            <a:r>
              <a:rPr lang="en-GB" b="1" dirty="0">
                <a:solidFill>
                  <a:schemeClr val="accent1"/>
                </a:solidFill>
                <a:latin typeface="Times New Roman"/>
                <a:ea typeface="Times New Roman"/>
                <a:cs typeface="Times New Roman"/>
                <a:sym typeface="Times New Roman"/>
              </a:rPr>
              <a:t>The main objective is to predict whether assigning loan to a particular person will be safe or not.</a:t>
            </a:r>
            <a:endParaRPr b="1" dirty="0">
              <a:solidFill>
                <a:schemeClr val="accent1"/>
              </a:solidFill>
              <a:latin typeface="Times New Roman"/>
              <a:ea typeface="Times New Roman"/>
              <a:cs typeface="Times New Roman"/>
              <a:sym typeface="Times New Roman"/>
            </a:endParaRPr>
          </a:p>
          <a:p>
            <a:pPr marL="457200" lvl="0" indent="-342900" algn="l" rtl="0">
              <a:spcBef>
                <a:spcPts val="0"/>
              </a:spcBef>
              <a:spcAft>
                <a:spcPts val="0"/>
              </a:spcAft>
              <a:buClr>
                <a:schemeClr val="accent1"/>
              </a:buClr>
              <a:buSzPts val="1800"/>
              <a:buFont typeface="Times New Roman"/>
              <a:buChar char="➢"/>
            </a:pPr>
            <a:r>
              <a:rPr lang="en-GB" b="1" dirty="0">
                <a:solidFill>
                  <a:schemeClr val="accent1"/>
                </a:solidFill>
                <a:latin typeface="Times New Roman"/>
                <a:ea typeface="Times New Roman"/>
                <a:cs typeface="Times New Roman"/>
                <a:sym typeface="Times New Roman"/>
              </a:rPr>
              <a:t>Big data analytics and machine learning help bank predict the likelihood of a borrower, enabling informed decision making.</a:t>
            </a:r>
            <a:endParaRPr b="1" dirty="0">
              <a:solidFill>
                <a:schemeClr val="accen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317400" y="387175"/>
            <a:ext cx="6291600" cy="8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EXISTING SYSTEM</a:t>
            </a:r>
            <a:endParaRPr sz="2400" b="1" dirty="0">
              <a:solidFill>
                <a:srgbClr val="38761D"/>
              </a:solidFill>
              <a:latin typeface="Montserrat"/>
              <a:ea typeface="Montserrat"/>
              <a:cs typeface="Montserrat"/>
              <a:sym typeface="Montserrat"/>
            </a:endParaRPr>
          </a:p>
        </p:txBody>
      </p:sp>
      <p:sp>
        <p:nvSpPr>
          <p:cNvPr id="81" name="Google Shape;81;p16"/>
          <p:cNvSpPr txBox="1"/>
          <p:nvPr/>
        </p:nvSpPr>
        <p:spPr>
          <a:xfrm>
            <a:off x="553750" y="1749025"/>
            <a:ext cx="7203300" cy="189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Implementation of Machine Learning is complex part in terms of data analytics.</a:t>
            </a:r>
            <a:endParaRPr sz="1800" b="1"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There are less systems in existence, which have implemented loan prediction using Machine learning. Even if used, they are not efficient.</a:t>
            </a:r>
            <a:endParaRPr sz="1800" b="1"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Making the code to predict the future of outcomes from the customer is the challenging part.</a:t>
            </a:r>
            <a:endParaRPr sz="1800" b="1"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317400" y="387175"/>
            <a:ext cx="7325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DISADVANTAGES OF EXISTING SYSTEM</a:t>
            </a:r>
            <a:endParaRPr sz="2400" b="1" dirty="0">
              <a:solidFill>
                <a:srgbClr val="38761D"/>
              </a:solidFill>
              <a:latin typeface="Montserrat"/>
              <a:ea typeface="Montserrat"/>
              <a:cs typeface="Montserrat"/>
              <a:sym typeface="Montserrat"/>
            </a:endParaRPr>
          </a:p>
        </p:txBody>
      </p:sp>
      <p:sp>
        <p:nvSpPr>
          <p:cNvPr id="87" name="Google Shape;87;p17"/>
          <p:cNvSpPr txBox="1"/>
          <p:nvPr/>
        </p:nvSpPr>
        <p:spPr>
          <a:xfrm>
            <a:off x="1087925" y="1564800"/>
            <a:ext cx="6634200" cy="2013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Complexity in analysing data</a:t>
            </a:r>
            <a:endParaRPr sz="1800" b="1"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Challenges in prediction</a:t>
            </a:r>
            <a:endParaRPr sz="1800" b="1"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Complex code consisting of multiple methods</a:t>
            </a:r>
            <a:endParaRPr sz="1800" b="1"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Unfamiliar libraries </a:t>
            </a:r>
            <a:endParaRPr sz="1800"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317400" y="387175"/>
            <a:ext cx="7325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PROPOSED SYSTEM</a:t>
            </a:r>
            <a:endParaRPr sz="2400" b="1" dirty="0">
              <a:solidFill>
                <a:srgbClr val="38761D"/>
              </a:solidFill>
              <a:latin typeface="Montserrat"/>
              <a:ea typeface="Montserrat"/>
              <a:cs typeface="Montserrat"/>
              <a:sym typeface="Montserrat"/>
            </a:endParaRPr>
          </a:p>
        </p:txBody>
      </p:sp>
      <p:sp>
        <p:nvSpPr>
          <p:cNvPr id="93" name="Google Shape;93;p18"/>
          <p:cNvSpPr txBox="1"/>
          <p:nvPr/>
        </p:nvSpPr>
        <p:spPr>
          <a:xfrm>
            <a:off x="643675" y="1534175"/>
            <a:ext cx="6999300" cy="2715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Implementation of machine learning algorithms like random forest and vast &amp; familiar python libraries to overcome the risks.</a:t>
            </a:r>
            <a:endParaRPr sz="1800" b="1"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The data is collected from the client source by the user, based on payment history and loan recipients. </a:t>
            </a:r>
            <a:endParaRPr sz="1800" b="1"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Comparing different machine learning algorithms, training the model, testing are the phases involved.</a:t>
            </a:r>
            <a:endParaRPr sz="1800" b="1"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The trained model is then deployed to aid officers to make informed decisions on loan approvals.</a:t>
            </a:r>
            <a:endParaRPr sz="1800" b="1"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347500" y="280375"/>
            <a:ext cx="67626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ADVANTAGES OF PROPOSED SYSTEM</a:t>
            </a:r>
            <a:endParaRPr sz="2400" b="1" dirty="0">
              <a:solidFill>
                <a:srgbClr val="38761D"/>
              </a:solidFill>
              <a:latin typeface="Montserrat"/>
              <a:ea typeface="Montserrat"/>
              <a:cs typeface="Montserrat"/>
              <a:sym typeface="Montserrat"/>
            </a:endParaRPr>
          </a:p>
        </p:txBody>
      </p:sp>
      <p:sp>
        <p:nvSpPr>
          <p:cNvPr id="99" name="Google Shape;99;p19"/>
          <p:cNvSpPr txBox="1"/>
          <p:nvPr/>
        </p:nvSpPr>
        <p:spPr>
          <a:xfrm>
            <a:off x="554825" y="1544025"/>
            <a:ext cx="7236600" cy="1352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Reduced complexity in prediction</a:t>
            </a:r>
            <a:endParaRPr sz="1800" b="1"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Accurate results</a:t>
            </a:r>
            <a:endParaRPr sz="1800" b="1"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Familiar libraries reduce complexity of code</a:t>
            </a:r>
            <a:endParaRPr sz="1800" b="1"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b="1" dirty="0">
                <a:latin typeface="Times New Roman"/>
                <a:ea typeface="Times New Roman"/>
                <a:cs typeface="Times New Roman"/>
                <a:sym typeface="Times New Roman"/>
              </a:rPr>
              <a:t>Less number of methods and modules</a:t>
            </a:r>
            <a:endParaRPr sz="1800" b="1"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347500" y="280375"/>
            <a:ext cx="77598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SYSTEM CONFIGURATION REQUIREMENTS</a:t>
            </a:r>
            <a:endParaRPr sz="2400" b="1" dirty="0">
              <a:solidFill>
                <a:srgbClr val="38761D"/>
              </a:solidFill>
              <a:latin typeface="Montserrat"/>
              <a:ea typeface="Montserrat"/>
              <a:cs typeface="Montserrat"/>
              <a:sym typeface="Montserrat"/>
            </a:endParaRPr>
          </a:p>
        </p:txBody>
      </p:sp>
      <p:sp>
        <p:nvSpPr>
          <p:cNvPr id="105" name="Google Shape;105;p20"/>
          <p:cNvSpPr/>
          <p:nvPr/>
        </p:nvSpPr>
        <p:spPr>
          <a:xfrm>
            <a:off x="278400" y="1346600"/>
            <a:ext cx="4126800" cy="2784000"/>
          </a:xfrm>
          <a:prstGeom prst="rect">
            <a:avLst/>
          </a:prstGeom>
          <a:no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106" name="Google Shape;106;p20"/>
          <p:cNvSpPr txBox="1"/>
          <p:nvPr/>
        </p:nvSpPr>
        <p:spPr>
          <a:xfrm>
            <a:off x="347500" y="1553900"/>
            <a:ext cx="39984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MINIMUM HARDWARE REQUIREMENTS</a:t>
            </a:r>
            <a:endParaRPr b="1" dirty="0">
              <a:latin typeface="Montserrat"/>
              <a:ea typeface="Montserrat"/>
              <a:cs typeface="Montserrat"/>
              <a:sym typeface="Montserrat"/>
            </a:endParaRPr>
          </a:p>
        </p:txBody>
      </p:sp>
      <p:sp>
        <p:nvSpPr>
          <p:cNvPr id="107" name="Google Shape;107;p20"/>
          <p:cNvSpPr/>
          <p:nvPr/>
        </p:nvSpPr>
        <p:spPr>
          <a:xfrm>
            <a:off x="4572000" y="1346600"/>
            <a:ext cx="4284600" cy="2784000"/>
          </a:xfrm>
          <a:prstGeom prst="rect">
            <a:avLst/>
          </a:prstGeom>
          <a:no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108" name="Google Shape;108;p20"/>
          <p:cNvSpPr txBox="1"/>
          <p:nvPr/>
        </p:nvSpPr>
        <p:spPr>
          <a:xfrm>
            <a:off x="4701225" y="1553900"/>
            <a:ext cx="39984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MINIMUM SOFTWARE REQUIREMENTS</a:t>
            </a:r>
            <a:endParaRPr b="1" dirty="0">
              <a:latin typeface="Montserrat"/>
              <a:ea typeface="Montserrat"/>
              <a:cs typeface="Montserrat"/>
              <a:sym typeface="Montserrat"/>
            </a:endParaRPr>
          </a:p>
        </p:txBody>
      </p:sp>
      <p:sp>
        <p:nvSpPr>
          <p:cNvPr id="109" name="Google Shape;109;p20"/>
          <p:cNvSpPr txBox="1"/>
          <p:nvPr/>
        </p:nvSpPr>
        <p:spPr>
          <a:xfrm>
            <a:off x="535075" y="2077150"/>
            <a:ext cx="3642900" cy="1786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GB" b="1" dirty="0">
                <a:latin typeface="Times New Roman"/>
                <a:ea typeface="Times New Roman"/>
                <a:cs typeface="Times New Roman"/>
                <a:sym typeface="Times New Roman"/>
              </a:rPr>
              <a:t>Processor 	: i3</a:t>
            </a:r>
            <a:endParaRPr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b="1" dirty="0">
                <a:latin typeface="Times New Roman"/>
                <a:ea typeface="Times New Roman"/>
                <a:cs typeface="Times New Roman"/>
                <a:sym typeface="Times New Roman"/>
              </a:rPr>
              <a:t>RAM      	: 8GB</a:t>
            </a:r>
            <a:endParaRPr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b="1" dirty="0">
                <a:latin typeface="Times New Roman"/>
                <a:ea typeface="Times New Roman"/>
                <a:cs typeface="Times New Roman"/>
                <a:sym typeface="Times New Roman"/>
              </a:rPr>
              <a:t>Storage  	: 128GB SSD </a:t>
            </a:r>
            <a:endParaRPr b="1" dirty="0">
              <a:latin typeface="Times New Roman"/>
              <a:ea typeface="Times New Roman"/>
              <a:cs typeface="Times New Roman"/>
              <a:sym typeface="Times New Roman"/>
            </a:endParaRPr>
          </a:p>
        </p:txBody>
      </p:sp>
      <p:sp>
        <p:nvSpPr>
          <p:cNvPr id="110" name="Google Shape;110;p20"/>
          <p:cNvSpPr txBox="1"/>
          <p:nvPr/>
        </p:nvSpPr>
        <p:spPr>
          <a:xfrm>
            <a:off x="4892850" y="2077150"/>
            <a:ext cx="3642900" cy="1786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GB" b="1" dirty="0">
                <a:latin typeface="Times New Roman"/>
                <a:ea typeface="Times New Roman"/>
                <a:cs typeface="Times New Roman"/>
                <a:sym typeface="Times New Roman"/>
              </a:rPr>
              <a:t>Operating system              :Windows 8</a:t>
            </a:r>
            <a:endParaRPr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b="1" dirty="0">
                <a:latin typeface="Times New Roman"/>
                <a:ea typeface="Times New Roman"/>
                <a:cs typeface="Times New Roman"/>
                <a:sym typeface="Times New Roman"/>
              </a:rPr>
              <a:t>Programming language    : Python</a:t>
            </a:r>
            <a:endParaRPr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b="1" dirty="0">
                <a:latin typeface="Times New Roman"/>
                <a:ea typeface="Times New Roman"/>
                <a:cs typeface="Times New Roman"/>
                <a:sym typeface="Times New Roman"/>
              </a:rPr>
              <a:t>Any latest version browser (particularly chrome) </a:t>
            </a:r>
            <a:endParaRPr b="1"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347500" y="280375"/>
            <a:ext cx="77598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38761D"/>
                </a:solidFill>
                <a:latin typeface="Montserrat"/>
                <a:ea typeface="Montserrat"/>
                <a:cs typeface="Montserrat"/>
                <a:sym typeface="Montserrat"/>
              </a:rPr>
              <a:t>NOVELTY</a:t>
            </a:r>
            <a:endParaRPr sz="2400" b="1" dirty="0">
              <a:solidFill>
                <a:srgbClr val="38761D"/>
              </a:solidFill>
              <a:latin typeface="Montserrat"/>
              <a:ea typeface="Montserrat"/>
              <a:cs typeface="Montserrat"/>
              <a:sym typeface="Montserrat"/>
            </a:endParaRPr>
          </a:p>
        </p:txBody>
      </p:sp>
      <p:sp>
        <p:nvSpPr>
          <p:cNvPr id="116" name="Google Shape;116;p21"/>
          <p:cNvSpPr txBox="1"/>
          <p:nvPr/>
        </p:nvSpPr>
        <p:spPr>
          <a:xfrm>
            <a:off x="929100" y="1366350"/>
            <a:ext cx="6151500" cy="2013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GB" sz="1800" b="1" dirty="0">
                <a:latin typeface="Times New Roman"/>
                <a:ea typeface="Times New Roman"/>
                <a:cs typeface="Times New Roman"/>
                <a:sym typeface="Times New Roman"/>
              </a:rPr>
              <a:t>Enhancing the machine learning implementation</a:t>
            </a:r>
            <a:endParaRPr sz="1800"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800" b="1" dirty="0">
                <a:latin typeface="Times New Roman"/>
                <a:ea typeface="Times New Roman"/>
                <a:cs typeface="Times New Roman"/>
                <a:sym typeface="Times New Roman"/>
              </a:rPr>
              <a:t>Promoting automation of process and analysis, therefore reducing manual involvement.</a:t>
            </a:r>
            <a:endParaRPr sz="1800"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800" b="1" dirty="0">
                <a:latin typeface="Times New Roman"/>
                <a:ea typeface="Times New Roman"/>
                <a:cs typeface="Times New Roman"/>
                <a:sym typeface="Times New Roman"/>
              </a:rPr>
              <a:t>Predicting accurate results for providing loans for the need and trusted borrowers.</a:t>
            </a:r>
            <a:endParaRPr sz="1800" b="1"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800" b="1" dirty="0">
                <a:latin typeface="Times New Roman"/>
                <a:ea typeface="Times New Roman"/>
                <a:cs typeface="Times New Roman"/>
                <a:sym typeface="Times New Roman"/>
              </a:rPr>
              <a:t>Protecting the efforts made by banks and their assets.</a:t>
            </a:r>
            <a:endParaRPr sz="1800" b="1"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1399</Words>
  <Application>Microsoft Office PowerPoint</Application>
  <PresentationFormat>On-screen Show (16:9)</PresentationFormat>
  <Paragraphs>148</Paragraphs>
  <Slides>27</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Montserrat</vt:lpstr>
      <vt:lpstr>Times New Roman</vt:lpstr>
      <vt:lpstr>Source Code Pro</vt:lpstr>
      <vt:lpstr>Amatic SC</vt:lpstr>
      <vt:lpstr>Lato</vt:lpstr>
      <vt:lpstr>Beach Day</vt:lpstr>
      <vt:lpstr>Customer Loan Prediction Analysis</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Loan Prediction Analysis</dc:title>
  <dc:creator>Srihitha Bokkena</dc:creator>
  <cp:lastModifiedBy>sai kiran</cp:lastModifiedBy>
  <cp:revision>18</cp:revision>
  <dcterms:modified xsi:type="dcterms:W3CDTF">2023-11-14T02:02:31Z</dcterms:modified>
</cp:coreProperties>
</file>