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7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27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4400" dirty="0"/>
              <a:t>these tasks: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8800" dirty="0"/>
              <a:t>An audit of Social Buzz's big data practice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4400" dirty="0"/>
              <a:t>Recommendations for a successful IPO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4400" dirty="0"/>
              <a:t>Analysis to find Social Buzz's top 5 most popular categories of content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67008" y="2430925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23058" y="102870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439927E-3B42-9CEA-C1B0-A5FB4E94C854}"/>
              </a:ext>
            </a:extLst>
          </p:cNvPr>
          <p:cNvSpPr txBox="1"/>
          <p:nvPr/>
        </p:nvSpPr>
        <p:spPr>
          <a:xfrm>
            <a:off x="11252292" y="2130084"/>
            <a:ext cx="703570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How many unique categories are there?</a:t>
            </a:r>
          </a:p>
          <a:p>
            <a:pPr algn="l"/>
            <a:endParaRPr lang="en-US" sz="2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 Ans: There are </a:t>
            </a:r>
            <a:r>
              <a:rPr lang="en-US" sz="2400" b="1" dirty="0">
                <a:solidFill>
                  <a:srgbClr val="000000"/>
                </a:solidFill>
                <a:latin typeface="Helvetica Neue"/>
              </a:rPr>
              <a:t>16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unique category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How many reactions are there to the most popular category?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Ans: There are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reactions for most popular category.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          Animal is the most popular category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What was the month with the most posts?</a:t>
            </a:r>
          </a:p>
          <a:p>
            <a:pPr algn="l"/>
            <a:endParaRPr lang="en-US" sz="2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Ans: </a:t>
            </a:r>
            <a:r>
              <a:rPr lang="en-US" sz="2400" b="1" dirty="0">
                <a:solidFill>
                  <a:srgbClr val="000000"/>
                </a:solidFill>
                <a:latin typeface="Helvetica Neue"/>
              </a:rPr>
              <a:t>January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Month has most posts.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599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91255" y="2005583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9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1E435-6D2F-386A-C809-84544C0962D1}"/>
              </a:ext>
            </a:extLst>
          </p:cNvPr>
          <p:cNvSpPr txBox="1"/>
          <p:nvPr/>
        </p:nvSpPr>
        <p:spPr>
          <a:xfrm>
            <a:off x="8427113" y="2656144"/>
            <a:ext cx="81251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it's global scale. Accenture has begun a 3 month POC focusing on</a:t>
            </a:r>
          </a:p>
          <a:p>
            <a:endParaRPr lang="en-US" sz="2800" dirty="0"/>
          </a:p>
          <a:p>
            <a:pPr lvl="0"/>
            <a:r>
              <a:rPr lang="en-US" sz="2800" dirty="0"/>
              <a:t>these tasks:</a:t>
            </a:r>
          </a:p>
          <a:p>
            <a:pPr lvl="0"/>
            <a:endParaRPr lang="en-US" sz="2800" dirty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3400" dirty="0"/>
              <a:t>An audit of Social Buzz's big data practice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3400" dirty="0"/>
              <a:t>Recommendations for a successful IPO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3400" dirty="0"/>
              <a:t>Analysis to find Social Buzz's top 5 most popular categories of content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19E5D4-592E-7011-1500-5FBB55F8970E}"/>
              </a:ext>
            </a:extLst>
          </p:cNvPr>
          <p:cNvSpPr txBox="1"/>
          <p:nvPr/>
        </p:nvSpPr>
        <p:spPr>
          <a:xfrm>
            <a:off x="3255384" y="4761658"/>
            <a:ext cx="5941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100000 posts per day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Analysis to find Social Buzz's top 5 most </a:t>
            </a:r>
            <a:r>
              <a:rPr lang="en-US" sz="2800" dirty="0" err="1">
                <a:solidFill>
                  <a:schemeClr val="bg1"/>
                </a:solidFill>
              </a:rPr>
              <a:t>popularcategories</a:t>
            </a:r>
            <a:r>
              <a:rPr lang="en-US" sz="2800" dirty="0">
                <a:solidFill>
                  <a:schemeClr val="bg1"/>
                </a:solidFill>
              </a:rPr>
              <a:t>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A91095-4875-C191-CE2C-FDBAE56F7339}"/>
              </a:ext>
            </a:extLst>
          </p:cNvPr>
          <p:cNvSpPr txBox="1"/>
          <p:nvPr/>
        </p:nvSpPr>
        <p:spPr>
          <a:xfrm>
            <a:off x="3855720" y="1514307"/>
            <a:ext cx="492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557E20-BAEC-7340-6538-D9D4A2AF5B75}"/>
              </a:ext>
            </a:extLst>
          </p:cNvPr>
          <p:cNvSpPr txBox="1"/>
          <p:nvPr/>
        </p:nvSpPr>
        <p:spPr>
          <a:xfrm flipH="1">
            <a:off x="5939342" y="3027515"/>
            <a:ext cx="5501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F7046-0A94-D1D4-ECD5-8D6F0289F7A4}"/>
              </a:ext>
            </a:extLst>
          </p:cNvPr>
          <p:cNvSpPr txBox="1"/>
          <p:nvPr/>
        </p:nvSpPr>
        <p:spPr>
          <a:xfrm flipH="1">
            <a:off x="7671956" y="4610655"/>
            <a:ext cx="569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B865D5-CA7F-8BF0-7536-D8D79B92E019}"/>
              </a:ext>
            </a:extLst>
          </p:cNvPr>
          <p:cNvSpPr txBox="1"/>
          <p:nvPr/>
        </p:nvSpPr>
        <p:spPr>
          <a:xfrm>
            <a:off x="9677400" y="6204766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0522E-8C14-D2AB-A459-2B670C96B08F}"/>
              </a:ext>
            </a:extLst>
          </p:cNvPr>
          <p:cNvSpPr txBox="1"/>
          <p:nvPr/>
        </p:nvSpPr>
        <p:spPr>
          <a:xfrm>
            <a:off x="11287478" y="7828620"/>
            <a:ext cx="344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626E2-C4CF-AE18-83B1-395434F1E387}"/>
              </a:ext>
            </a:extLst>
          </p:cNvPr>
          <p:cNvSpPr txBox="1"/>
          <p:nvPr/>
        </p:nvSpPr>
        <p:spPr>
          <a:xfrm>
            <a:off x="1371600" y="282744"/>
            <a:ext cx="102870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Data Understanding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200" dirty="0"/>
              <a:t>Checked the datatypes,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Common columns between data frames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Null values presence in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C8E97-F067-1DE9-A590-6AD869675BE3}"/>
              </a:ext>
            </a:extLst>
          </p:cNvPr>
          <p:cNvSpPr txBox="1"/>
          <p:nvPr/>
        </p:nvSpPr>
        <p:spPr>
          <a:xfrm>
            <a:off x="1386840" y="1860084"/>
            <a:ext cx="123444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Data Cleaning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Renamed the columns such that columns contains same data are labelled with same 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Dropped the unnecessary columns User Id, URL and Unnamed:0 from data frames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Drop the null values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47630-4FC5-7586-373B-304BEC6DF65F}"/>
              </a:ext>
            </a:extLst>
          </p:cNvPr>
          <p:cNvSpPr txBox="1"/>
          <p:nvPr/>
        </p:nvSpPr>
        <p:spPr>
          <a:xfrm>
            <a:off x="1371600" y="3352800"/>
            <a:ext cx="158496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Data Modelling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Merged the cleaned data frames based on the common column between data frames. In content and reactions data frames merged based on content Id column and the merged </a:t>
            </a:r>
            <a:r>
              <a:rPr lang="en-US" sz="2200" dirty="0" err="1"/>
              <a:t>dataframe</a:t>
            </a:r>
            <a:r>
              <a:rPr lang="en-US" sz="2200" dirty="0"/>
              <a:t> combined with </a:t>
            </a:r>
            <a:r>
              <a:rPr lang="en-US" sz="2200" dirty="0" err="1"/>
              <a:t>reaction_type</a:t>
            </a:r>
            <a:r>
              <a:rPr lang="en-US" sz="2200" dirty="0"/>
              <a:t> data frame based on </a:t>
            </a:r>
            <a:r>
              <a:rPr lang="en-US" sz="2200" dirty="0" err="1"/>
              <a:t>reaction_type</a:t>
            </a:r>
            <a:r>
              <a:rPr lang="en-US" sz="2200" dirty="0"/>
              <a:t> column.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Combined data frame converted to csv file.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9765E-463D-227A-515F-E5AD07AE0706}"/>
              </a:ext>
            </a:extLst>
          </p:cNvPr>
          <p:cNvSpPr txBox="1"/>
          <p:nvPr/>
        </p:nvSpPr>
        <p:spPr>
          <a:xfrm>
            <a:off x="1371600" y="4695127"/>
            <a:ext cx="1528571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Data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Found top 5 Categories based on the total scores for each category found after </a:t>
            </a:r>
            <a:r>
              <a:rPr lang="en-US" sz="2200" dirty="0" err="1"/>
              <a:t>groupby</a:t>
            </a:r>
            <a:r>
              <a:rPr lang="en-US" sz="2200" dirty="0"/>
              <a:t> the categories.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Number of unique categories are there in categorical columns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Months with highest posts are evaluated.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B22BC-76F2-CCC1-1DE5-5745D5563EC2}"/>
              </a:ext>
            </a:extLst>
          </p:cNvPr>
          <p:cNvSpPr txBox="1"/>
          <p:nvPr/>
        </p:nvSpPr>
        <p:spPr>
          <a:xfrm>
            <a:off x="1600200" y="6362700"/>
            <a:ext cx="8915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Uncover Insights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Most Content type, Most reaction 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Relation between sentiment and reaction 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Relation between sentiment and content 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Relation between Category and Sentiment</a:t>
            </a:r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03597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2400" y="-190500"/>
            <a:ext cx="4636129" cy="1106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5EDB66-4164-2B17-1B36-B4E7B9C27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345" y="960099"/>
            <a:ext cx="7386065" cy="419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EB8BC-2812-D065-C30C-FB9796A94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801" y="960098"/>
            <a:ext cx="7051854" cy="44882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7F6C6E-D166-262E-6D04-86E0FE563E07}"/>
              </a:ext>
            </a:extLst>
          </p:cNvPr>
          <p:cNvSpPr txBox="1"/>
          <p:nvPr/>
        </p:nvSpPr>
        <p:spPr>
          <a:xfrm flipH="1">
            <a:off x="1143000" y="5465348"/>
            <a:ext cx="143728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Heart reaction is the most common reaction type while remaining reaction type are almost same.</a:t>
            </a:r>
          </a:p>
          <a:p>
            <a:r>
              <a:rPr lang="en-US" sz="2500" dirty="0"/>
              <a:t>Animals and Science are most common categories while public speaking is least common category.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D3F58EE-B1DF-3C48-A464-1C5DFC9DE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132" y="1685151"/>
            <a:ext cx="3625417" cy="35110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77C09ED-13A0-F111-E169-BDDBBA123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0140" y="1498356"/>
            <a:ext cx="4217510" cy="38911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92E73D-31A7-81C0-0054-D51320566756}"/>
              </a:ext>
            </a:extLst>
          </p:cNvPr>
          <p:cNvSpPr txBox="1"/>
          <p:nvPr/>
        </p:nvSpPr>
        <p:spPr>
          <a:xfrm>
            <a:off x="3505200" y="5676900"/>
            <a:ext cx="13493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Content types photo, audio, video, GIF are almost same count in social Buzz.  Among them Photo is the most common content type among all content types.</a:t>
            </a:r>
          </a:p>
          <a:p>
            <a:r>
              <a:rPr lang="en-US" sz="2500" dirty="0"/>
              <a:t>Most of the Social Buzz have positive sentiment followed by negative.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347B3BB-5208-E9E9-F43C-C3D7BF3CD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1105" y="1158955"/>
            <a:ext cx="6202703" cy="34318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36EE9D-0BAD-9080-C6B2-D914F53D7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2333" y="918518"/>
            <a:ext cx="5072168" cy="39127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FA25B4-FF9A-3433-3C07-951BCCC7EEC0}"/>
              </a:ext>
            </a:extLst>
          </p:cNvPr>
          <p:cNvSpPr txBox="1"/>
          <p:nvPr/>
        </p:nvSpPr>
        <p:spPr>
          <a:xfrm>
            <a:off x="3307080" y="5143500"/>
            <a:ext cx="12847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It is observed that photo content type has highest positive and negative sentiments among all the content types.</a:t>
            </a:r>
          </a:p>
          <a:p>
            <a:r>
              <a:rPr lang="en-US" sz="2500" dirty="0"/>
              <a:t>Heart has highest positive sentiment. Scared has highest negative sentiment. Peeking has highest neutral sentiment.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521</Words>
  <Application>Microsoft Office PowerPoint</Application>
  <PresentationFormat>Custom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Helvetica Neue</vt:lpstr>
      <vt:lpstr>Calibri</vt:lpstr>
      <vt:lpstr>Wingdings</vt:lpstr>
      <vt:lpstr>Graphik Regular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allu saikiran</cp:lastModifiedBy>
  <cp:revision>13</cp:revision>
  <dcterms:created xsi:type="dcterms:W3CDTF">2006-08-16T00:00:00Z</dcterms:created>
  <dcterms:modified xsi:type="dcterms:W3CDTF">2022-12-08T13:24:01Z</dcterms:modified>
  <dc:identifier>DAEhDyfaYKE</dc:identifier>
</cp:coreProperties>
</file>