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256" r:id="rId2"/>
    <p:sldId id="257" r:id="rId3"/>
    <p:sldId id="259" r:id="rId4"/>
    <p:sldId id="260" r:id="rId5"/>
    <p:sldId id="258"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F3F0"/>
    <a:srgbClr val="6DBFBD"/>
    <a:srgbClr val="F1F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50191-A61D-4381-A680-FDFAC00B6C7C}" type="datetimeFigureOut">
              <a:rPr lang="en-IN" smtClean="0"/>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8C01A-4C56-47B2-A063-5F87F68C565D}" type="slidenum">
              <a:rPr lang="en-IN" smtClean="0"/>
              <a:t>‹#›</a:t>
            </a:fld>
            <a:endParaRPr lang="en-IN"/>
          </a:p>
        </p:txBody>
      </p:sp>
    </p:spTree>
    <p:extLst>
      <p:ext uri="{BB962C8B-B14F-4D97-AF65-F5344CB8AC3E}">
        <p14:creationId xmlns:p14="http://schemas.microsoft.com/office/powerpoint/2010/main" val="250140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1877-80AB-1A72-A4FD-3BBABC85E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727A62-8780-3D3D-58A9-5A8C33EC7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673B36-4FFE-A615-E232-8E64B0062170}"/>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5" name="Footer Placeholder 4">
            <a:extLst>
              <a:ext uri="{FF2B5EF4-FFF2-40B4-BE49-F238E27FC236}">
                <a16:creationId xmlns:a16="http://schemas.microsoft.com/office/drawing/2014/main" id="{FA88EF5A-9CC5-6B56-ED02-ADE00A10B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2F914-BAD9-0DA2-BAD1-E59A82666B8D}"/>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373132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DCFE0-4047-F85B-E3A5-7BF1165EC2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CC862A-65E2-AFED-DA2B-9B564E8B9C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07C803-285D-0546-5A90-93AFB886BD01}"/>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5" name="Footer Placeholder 4">
            <a:extLst>
              <a:ext uri="{FF2B5EF4-FFF2-40B4-BE49-F238E27FC236}">
                <a16:creationId xmlns:a16="http://schemas.microsoft.com/office/drawing/2014/main" id="{387B6787-2ECC-0CA3-F5A2-8B587D38C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76915-AE59-CC3A-E4A3-4A5475E33229}"/>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250675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F8F31-6598-CAA9-E08F-2B4AC4148A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BE5CE3-5462-0923-AA5B-4C54EF290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79C55-6DE7-CC5E-6C1B-871663529152}"/>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5" name="Footer Placeholder 4">
            <a:extLst>
              <a:ext uri="{FF2B5EF4-FFF2-40B4-BE49-F238E27FC236}">
                <a16:creationId xmlns:a16="http://schemas.microsoft.com/office/drawing/2014/main" id="{C770AE54-BAB9-BF73-8A95-3BF686941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B8A3C-59DD-D25E-87CC-F393D2D78115}"/>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73974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4B5F-92D7-AA8F-3E7E-FB432E99B3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50032C-F2B2-FC84-AB6A-CDC48175D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8B880D-9123-4E9D-096A-41A416855E20}"/>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5" name="Footer Placeholder 4">
            <a:extLst>
              <a:ext uri="{FF2B5EF4-FFF2-40B4-BE49-F238E27FC236}">
                <a16:creationId xmlns:a16="http://schemas.microsoft.com/office/drawing/2014/main" id="{978D4E03-DA32-603D-1290-92F2A2B84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4D07E-C23C-8DD5-0384-181423CF4628}"/>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30932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77F3-7198-B274-C903-EFFB51C51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05FB2C-2EA5-221C-BD84-440F9CCA6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1C8E6-FFA1-9C7F-3CB4-B99483CB693B}"/>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5" name="Footer Placeholder 4">
            <a:extLst>
              <a:ext uri="{FF2B5EF4-FFF2-40B4-BE49-F238E27FC236}">
                <a16:creationId xmlns:a16="http://schemas.microsoft.com/office/drawing/2014/main" id="{7218CE7B-021F-1950-4973-5FC8F0B02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298BE-E5F3-01D0-0F96-17439207BA53}"/>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413129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8F62-193B-617B-1FDD-8D513B8B7F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ECF344-089F-8828-1B1B-9B47EC48B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94DF1A-8624-327E-4535-2D326B312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F90DEA-E12D-2084-AA88-12088702D81B}"/>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6" name="Footer Placeholder 5">
            <a:extLst>
              <a:ext uri="{FF2B5EF4-FFF2-40B4-BE49-F238E27FC236}">
                <a16:creationId xmlns:a16="http://schemas.microsoft.com/office/drawing/2014/main" id="{DDF65430-D9C4-6003-22EF-8E48A09FB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4D868-F4F2-0C42-5F27-B7D6AAB05877}"/>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74609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54D3-7401-95C1-DE2D-7C4C2EF746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71850-CEAD-9E96-48FE-A5435E742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CC6D6-943F-FD5B-CA8D-CFAA02476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9E9FD4-4C77-B4CF-5D5E-CA310D16D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CA9FF-8911-E6DA-1975-0843312CA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DF7E6A-3CD1-2193-B1CF-9C8AD4E08FD9}"/>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8" name="Footer Placeholder 7">
            <a:extLst>
              <a:ext uri="{FF2B5EF4-FFF2-40B4-BE49-F238E27FC236}">
                <a16:creationId xmlns:a16="http://schemas.microsoft.com/office/drawing/2014/main" id="{1FE423BC-D6CA-1153-C74B-6D944E9596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CF4A9C-DD2E-6380-D9DE-9F916A6695F6}"/>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372202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A590-6FF6-5E4F-F7AA-F71FD1CD35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127B2F-50DE-C266-671A-AE2A3D122806}"/>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4" name="Footer Placeholder 3">
            <a:extLst>
              <a:ext uri="{FF2B5EF4-FFF2-40B4-BE49-F238E27FC236}">
                <a16:creationId xmlns:a16="http://schemas.microsoft.com/office/drawing/2014/main" id="{4105AFEA-900B-74E0-239C-E116223274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B6E6AE-9AEB-3EF2-6C98-F447FF214289}"/>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140778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43CC8-4E52-A2A5-8335-BEEA7FCCE6BC}"/>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3" name="Footer Placeholder 2">
            <a:extLst>
              <a:ext uri="{FF2B5EF4-FFF2-40B4-BE49-F238E27FC236}">
                <a16:creationId xmlns:a16="http://schemas.microsoft.com/office/drawing/2014/main" id="{BD29CA57-CFAE-5B02-C0B3-E85EA6C4F7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6C600A-6C9B-2615-C7A0-BFFC0D2C2A13}"/>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406357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F33E-249D-17BA-D052-516E9652E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FE8AE4-39D4-AB0B-3C80-FC00BDC91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9C4C8F-CD5C-7328-4CC6-B1212FE17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FBA36-9B85-F8E3-51EA-5182C0255A6A}"/>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6" name="Footer Placeholder 5">
            <a:extLst>
              <a:ext uri="{FF2B5EF4-FFF2-40B4-BE49-F238E27FC236}">
                <a16:creationId xmlns:a16="http://schemas.microsoft.com/office/drawing/2014/main" id="{1C15515D-2BF8-CAA4-A5F4-D27D9988B6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B0855-BDE3-D827-F273-6F3055C886F7}"/>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269100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9075-042A-0ADF-E156-55807158D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49F055-283E-0914-EE18-C6F5124CD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0B94E1-0E98-B0F5-79F5-E9BF07442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A655E-8B70-2DBF-D75E-330AE5D86910}"/>
              </a:ext>
            </a:extLst>
          </p:cNvPr>
          <p:cNvSpPr>
            <a:spLocks noGrp="1"/>
          </p:cNvSpPr>
          <p:nvPr>
            <p:ph type="dt" sz="half" idx="10"/>
          </p:nvPr>
        </p:nvSpPr>
        <p:spPr/>
        <p:txBody>
          <a:bodyPr/>
          <a:lstStyle/>
          <a:p>
            <a:fld id="{DB30CF80-3BE5-4FBD-8E95-93D05DE9B7C7}" type="datetimeFigureOut">
              <a:rPr lang="en-IN" smtClean="0"/>
              <a:t>04-04-2023</a:t>
            </a:fld>
            <a:endParaRPr lang="en-IN"/>
          </a:p>
        </p:txBody>
      </p:sp>
      <p:sp>
        <p:nvSpPr>
          <p:cNvPr id="6" name="Footer Placeholder 5">
            <a:extLst>
              <a:ext uri="{FF2B5EF4-FFF2-40B4-BE49-F238E27FC236}">
                <a16:creationId xmlns:a16="http://schemas.microsoft.com/office/drawing/2014/main" id="{E92E6895-0A43-F3BA-7353-C2985B1F8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C0588C-435B-7865-9D5D-D77570DA4133}"/>
              </a:ext>
            </a:extLst>
          </p:cNvPr>
          <p:cNvSpPr>
            <a:spLocks noGrp="1"/>
          </p:cNvSpPr>
          <p:nvPr>
            <p:ph type="sldNum" sz="quarter" idx="12"/>
          </p:nvPr>
        </p:nvSpPr>
        <p:spPr/>
        <p:txBody>
          <a:bodyPr/>
          <a:lstStyle/>
          <a:p>
            <a:fld id="{8A8F48C3-0F7B-48E8-A16E-B97F3DAC02F5}" type="slidenum">
              <a:rPr lang="en-IN" smtClean="0"/>
              <a:t>‹#›</a:t>
            </a:fld>
            <a:endParaRPr lang="en-IN"/>
          </a:p>
        </p:txBody>
      </p:sp>
    </p:spTree>
    <p:extLst>
      <p:ext uri="{BB962C8B-B14F-4D97-AF65-F5344CB8AC3E}">
        <p14:creationId xmlns:p14="http://schemas.microsoft.com/office/powerpoint/2010/main" val="281176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7E7AF-89DE-8285-FB1F-B9694D4E1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547B0-92C0-D0EB-E1F4-832DBAAF1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EE944-998C-1E8C-8222-619C1B2A6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0CF80-3BE5-4FBD-8E95-93D05DE9B7C7}" type="datetimeFigureOut">
              <a:rPr lang="en-IN" smtClean="0"/>
              <a:t>04-04-2023</a:t>
            </a:fld>
            <a:endParaRPr lang="en-IN"/>
          </a:p>
        </p:txBody>
      </p:sp>
      <p:sp>
        <p:nvSpPr>
          <p:cNvPr id="5" name="Footer Placeholder 4">
            <a:extLst>
              <a:ext uri="{FF2B5EF4-FFF2-40B4-BE49-F238E27FC236}">
                <a16:creationId xmlns:a16="http://schemas.microsoft.com/office/drawing/2014/main" id="{B3311AC1-6B13-2241-CD14-DF71A7D59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DB2C0F-FB2D-265C-F18A-B7DF229EA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48C3-0F7B-48E8-A16E-B97F3DAC02F5}" type="slidenum">
              <a:rPr lang="en-IN" smtClean="0"/>
              <a:t>‹#›</a:t>
            </a:fld>
            <a:endParaRPr lang="en-IN"/>
          </a:p>
        </p:txBody>
      </p:sp>
    </p:spTree>
    <p:extLst>
      <p:ext uri="{BB962C8B-B14F-4D97-AF65-F5344CB8AC3E}">
        <p14:creationId xmlns:p14="http://schemas.microsoft.com/office/powerpoint/2010/main" val="271434960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youtu.be/7UKh2KQTjU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AE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77D289-5B62-C0AF-1922-D7EED99FED8C}"/>
              </a:ext>
            </a:extLst>
          </p:cNvPr>
          <p:cNvSpPr txBox="1"/>
          <p:nvPr/>
        </p:nvSpPr>
        <p:spPr>
          <a:xfrm>
            <a:off x="1937708" y="351575"/>
            <a:ext cx="9748602" cy="400110"/>
          </a:xfrm>
          <a:prstGeom prst="rect">
            <a:avLst/>
          </a:prstGeom>
          <a:noFill/>
        </p:spPr>
        <p:txBody>
          <a:bodyPr wrap="square" rtlCol="0">
            <a:spAutoFit/>
          </a:bodyPr>
          <a:lstStyle/>
          <a:p>
            <a:pPr algn="ctr"/>
            <a:r>
              <a:rPr lang="en-US" sz="2000" b="1" dirty="0">
                <a:solidFill>
                  <a:srgbClr val="FF0000"/>
                </a:solidFill>
                <a:latin typeface="Palatino Linotype" panose="02040502050505030304" pitchFamily="18" charset="0"/>
              </a:rPr>
              <a:t>KAKATIYA UNIVERSITY COLLEGE OF ENGINEERING AND TECHNOLOGY</a:t>
            </a:r>
            <a:r>
              <a:rPr lang="en-US" b="1" dirty="0">
                <a:solidFill>
                  <a:srgbClr val="FF0000"/>
                </a:solidFill>
              </a:rPr>
              <a:t> </a:t>
            </a:r>
            <a:endParaRPr lang="en-IN" b="1" dirty="0">
              <a:solidFill>
                <a:srgbClr val="FF0000"/>
              </a:solidFill>
            </a:endParaRPr>
          </a:p>
        </p:txBody>
      </p:sp>
      <p:pic>
        <p:nvPicPr>
          <p:cNvPr id="6" name="Picture 5">
            <a:extLst>
              <a:ext uri="{FF2B5EF4-FFF2-40B4-BE49-F238E27FC236}">
                <a16:creationId xmlns:a16="http://schemas.microsoft.com/office/drawing/2014/main" id="{B73E93BA-8B76-7E79-41AA-B563575ED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90" y="0"/>
            <a:ext cx="1514633" cy="1790699"/>
          </a:xfrm>
          <a:prstGeom prst="rect">
            <a:avLst/>
          </a:prstGeom>
        </p:spPr>
      </p:pic>
      <p:pic>
        <p:nvPicPr>
          <p:cNvPr id="11" name="Picture 10">
            <a:extLst>
              <a:ext uri="{FF2B5EF4-FFF2-40B4-BE49-F238E27FC236}">
                <a16:creationId xmlns:a16="http://schemas.microsoft.com/office/drawing/2014/main" id="{4D06FBAC-B938-46F3-25AA-408D6944E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1837" y="771585"/>
            <a:ext cx="2458871" cy="2543115"/>
          </a:xfrm>
          <a:prstGeom prst="rect">
            <a:avLst/>
          </a:prstGeom>
        </p:spPr>
      </p:pic>
      <p:sp>
        <p:nvSpPr>
          <p:cNvPr id="13" name="TextBox 12">
            <a:extLst>
              <a:ext uri="{FF2B5EF4-FFF2-40B4-BE49-F238E27FC236}">
                <a16:creationId xmlns:a16="http://schemas.microsoft.com/office/drawing/2014/main" id="{1380CDD8-8D63-9BF7-0010-2D8D05BC28CA}"/>
              </a:ext>
            </a:extLst>
          </p:cNvPr>
          <p:cNvSpPr txBox="1"/>
          <p:nvPr/>
        </p:nvSpPr>
        <p:spPr>
          <a:xfrm>
            <a:off x="2409824" y="3314700"/>
            <a:ext cx="7981951" cy="830997"/>
          </a:xfrm>
          <a:prstGeom prst="rect">
            <a:avLst/>
          </a:prstGeom>
          <a:noFill/>
        </p:spPr>
        <p:txBody>
          <a:bodyPr wrap="square" rtlCol="0">
            <a:spAutoFit/>
          </a:bodyPr>
          <a:lstStyle/>
          <a:p>
            <a:pPr algn="ctr"/>
            <a:r>
              <a:rPr lang="en-US" sz="2400" dirty="0">
                <a:solidFill>
                  <a:schemeClr val="bg2">
                    <a:lumMod val="50000"/>
                  </a:schemeClr>
                </a:solidFill>
                <a:latin typeface="Berlin Sans FB Demi" panose="020E0802020502020306" pitchFamily="34" charset="0"/>
              </a:rPr>
              <a:t>DEPARTMENT OF</a:t>
            </a:r>
          </a:p>
          <a:p>
            <a:pPr algn="ctr"/>
            <a:r>
              <a:rPr lang="en-US" sz="2400" dirty="0">
                <a:solidFill>
                  <a:schemeClr val="bg2">
                    <a:lumMod val="50000"/>
                  </a:schemeClr>
                </a:solidFill>
                <a:latin typeface="Berlin Sans FB Demi" panose="020E0802020502020306" pitchFamily="34" charset="0"/>
              </a:rPr>
              <a:t> ELECTRONICS AND COMMUNICATION ENGINEERING</a:t>
            </a:r>
            <a:endParaRPr lang="en-IN" sz="2400" dirty="0">
              <a:solidFill>
                <a:schemeClr val="bg2">
                  <a:lumMod val="50000"/>
                </a:schemeClr>
              </a:solidFill>
              <a:latin typeface="Berlin Sans FB Demi" panose="020E0802020502020306" pitchFamily="34" charset="0"/>
            </a:endParaRPr>
          </a:p>
        </p:txBody>
      </p:sp>
      <p:sp>
        <p:nvSpPr>
          <p:cNvPr id="14" name="TextBox 13">
            <a:extLst>
              <a:ext uri="{FF2B5EF4-FFF2-40B4-BE49-F238E27FC236}">
                <a16:creationId xmlns:a16="http://schemas.microsoft.com/office/drawing/2014/main" id="{5EA3E461-6DA6-6EC2-97C7-DF306A3A6670}"/>
              </a:ext>
            </a:extLst>
          </p:cNvPr>
          <p:cNvSpPr txBox="1"/>
          <p:nvPr/>
        </p:nvSpPr>
        <p:spPr>
          <a:xfrm>
            <a:off x="5445599" y="4285271"/>
            <a:ext cx="1910399" cy="845744"/>
          </a:xfrm>
          <a:prstGeom prst="rect">
            <a:avLst/>
          </a:prstGeom>
          <a:noFill/>
        </p:spPr>
        <p:txBody>
          <a:bodyPr wrap="square" rtlCol="0">
            <a:spAutoFit/>
          </a:bodyPr>
          <a:lstStyle/>
          <a:p>
            <a:pPr algn="ctr"/>
            <a:r>
              <a:rPr lang="en-US" dirty="0">
                <a:solidFill>
                  <a:srgbClr val="C00000"/>
                </a:solidFill>
              </a:rPr>
              <a:t>A MINI PROJECT</a:t>
            </a:r>
          </a:p>
          <a:p>
            <a:pPr algn="ctr">
              <a:lnSpc>
                <a:spcPct val="200000"/>
              </a:lnSpc>
            </a:pPr>
            <a:r>
              <a:rPr lang="en-US" dirty="0">
                <a:solidFill>
                  <a:srgbClr val="C00000"/>
                </a:solidFill>
              </a:rPr>
              <a:t>ON</a:t>
            </a:r>
            <a:endParaRPr lang="en-IN" dirty="0">
              <a:solidFill>
                <a:srgbClr val="C00000"/>
              </a:solidFill>
            </a:endParaRPr>
          </a:p>
        </p:txBody>
      </p:sp>
      <p:sp>
        <p:nvSpPr>
          <p:cNvPr id="15" name="TextBox 14">
            <a:extLst>
              <a:ext uri="{FF2B5EF4-FFF2-40B4-BE49-F238E27FC236}">
                <a16:creationId xmlns:a16="http://schemas.microsoft.com/office/drawing/2014/main" id="{268A4726-F7A5-A2B0-BF10-524175C92806}"/>
              </a:ext>
            </a:extLst>
          </p:cNvPr>
          <p:cNvSpPr txBox="1"/>
          <p:nvPr/>
        </p:nvSpPr>
        <p:spPr>
          <a:xfrm>
            <a:off x="1381992" y="5293987"/>
            <a:ext cx="10304318" cy="468205"/>
          </a:xfrm>
          <a:prstGeom prst="rect">
            <a:avLst/>
          </a:prstGeom>
          <a:noFill/>
        </p:spPr>
        <p:txBody>
          <a:bodyPr wrap="square" rtlCol="0">
            <a:spAutoFit/>
          </a:bodyPr>
          <a:lstStyle/>
          <a:p>
            <a:pPr algn="ctr">
              <a:lnSpc>
                <a:spcPct val="107000"/>
              </a:lnSpc>
              <a:spcAft>
                <a:spcPts val="800"/>
              </a:spcAft>
            </a:pPr>
            <a:r>
              <a:rPr lang="en-US" sz="2400" b="1" kern="100" dirty="0">
                <a:solidFill>
                  <a:srgbClr val="7030A0"/>
                </a:solidFill>
                <a:effectLst/>
                <a:latin typeface="Bookman Old Style" panose="02050604050505020204" pitchFamily="18" charset="0"/>
                <a:ea typeface="Calibri" panose="020F0502020204030204" pitchFamily="34" charset="0"/>
                <a:cs typeface="Cordia New" panose="020B0304020202020204" pitchFamily="34" charset="-34"/>
              </a:rPr>
              <a:t>CONTROLLING RGB-LED STRIP THROUGH AN ANDRIOD APP</a:t>
            </a:r>
            <a:endParaRPr lang="en-IN" sz="2400" kern="100" dirty="0">
              <a:solidFill>
                <a:srgbClr val="7030A0"/>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16" name="Rectangle 15">
            <a:extLst>
              <a:ext uri="{FF2B5EF4-FFF2-40B4-BE49-F238E27FC236}">
                <a16:creationId xmlns:a16="http://schemas.microsoft.com/office/drawing/2014/main" id="{9CDEA2DD-984C-21B9-021E-2B080C03E6B1}"/>
              </a:ext>
            </a:extLst>
          </p:cNvPr>
          <p:cNvSpPr/>
          <p:nvPr/>
        </p:nvSpPr>
        <p:spPr>
          <a:xfrm>
            <a:off x="8600210" y="5988377"/>
            <a:ext cx="3210790" cy="369332"/>
          </a:xfrm>
          <a:prstGeom prst="rect">
            <a:avLst/>
          </a:prstGeom>
          <a:noFill/>
        </p:spPr>
        <p:txBody>
          <a:bodyPr wrap="square" lIns="91440" tIns="45720" rIns="91440" bIns="45720">
            <a:spAutoFit/>
          </a:bodyPr>
          <a:lstStyle/>
          <a:p>
            <a:pPr algn="ctr"/>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By </a:t>
            </a:r>
            <a:r>
              <a:rPr lang="en-US" dirty="0">
                <a:ln w="0"/>
                <a:solidFill>
                  <a:schemeClr val="accent1"/>
                </a:solidFill>
                <a:effectLst>
                  <a:outerShdw blurRad="50800" dist="38100" dir="8100000" algn="tr" rotWithShape="0">
                    <a:prstClr val="black">
                      <a:alpha val="40000"/>
                    </a:prstClr>
                  </a:outerShdw>
                </a:effectLst>
              </a:rPr>
              <a:t>E. SAIKIRAN</a:t>
            </a:r>
            <a:endParaRPr lang="en-US" dirty="0">
              <a:ln w="0"/>
              <a:solidFill>
                <a:schemeClr val="bg1">
                  <a:lumMod val="95000"/>
                  <a:lumOff val="5000"/>
                </a:schemeClr>
              </a:solidFill>
              <a:effectLst>
                <a:outerShdw blurRad="50800" dist="38100" dir="8100000" algn="tr" rotWithShape="0">
                  <a:prstClr val="black">
                    <a:alpha val="40000"/>
                  </a:prstClr>
                </a:outerShdw>
              </a:effectLst>
            </a:endParaRPr>
          </a:p>
        </p:txBody>
      </p:sp>
      <p:sp>
        <p:nvSpPr>
          <p:cNvPr id="2" name="TextBox 1">
            <a:extLst>
              <a:ext uri="{FF2B5EF4-FFF2-40B4-BE49-F238E27FC236}">
                <a16:creationId xmlns:a16="http://schemas.microsoft.com/office/drawing/2014/main" id="{AA1CDFE6-5B6F-C495-B12A-EACB8CEE7464}"/>
              </a:ext>
            </a:extLst>
          </p:cNvPr>
          <p:cNvSpPr txBox="1"/>
          <p:nvPr/>
        </p:nvSpPr>
        <p:spPr>
          <a:xfrm>
            <a:off x="9517226" y="6319480"/>
            <a:ext cx="2006082" cy="369332"/>
          </a:xfrm>
          <a:prstGeom prst="rect">
            <a:avLst/>
          </a:prstGeom>
          <a:noFill/>
        </p:spPr>
        <p:txBody>
          <a:bodyPr wrap="square" rtlCol="0">
            <a:spAutoFit/>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215671552L</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012553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par>
                          <p:cTn id="8" fill="hold">
                            <p:stCondLst>
                              <p:cond delay="500"/>
                            </p:stCondLst>
                            <p:childTnLst>
                              <p:par>
                                <p:cTn id="9" presetID="2" presetClass="entr" presetSubtype="4" fill="hold" nodeType="afterEffect">
                                  <p:stCondLst>
                                    <p:cond delay="50"/>
                                  </p:stCondLst>
                                  <p:childTnLst>
                                    <p:set>
                                      <p:cBhvr>
                                        <p:cTn id="10" dur="1" fill="hold">
                                          <p:stCondLst>
                                            <p:cond delay="0"/>
                                          </p:stCondLst>
                                        </p:cTn>
                                        <p:tgtEl>
                                          <p:spTgt spid="16">
                                            <p:txEl>
                                              <p:pRg st="0" end="0"/>
                                            </p:txEl>
                                          </p:spTgt>
                                        </p:tgtEl>
                                        <p:attrNameLst>
                                          <p:attrName>style.visibility</p:attrName>
                                        </p:attrNameLst>
                                      </p:cBhvr>
                                      <p:to>
                                        <p:strVal val="visible"/>
                                      </p:to>
                                    </p:set>
                                    <p:anim calcmode="lin" valueType="num">
                                      <p:cBhvr additive="base">
                                        <p:cTn id="11"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4CBAE-8E07-C548-8C35-D1263D613C19}"/>
              </a:ext>
            </a:extLst>
          </p:cNvPr>
          <p:cNvSpPr txBox="1"/>
          <p:nvPr/>
        </p:nvSpPr>
        <p:spPr>
          <a:xfrm>
            <a:off x="601822" y="349898"/>
            <a:ext cx="2897157" cy="523220"/>
          </a:xfrm>
          <a:prstGeom prst="rect">
            <a:avLst/>
          </a:prstGeom>
          <a:noFill/>
        </p:spPr>
        <p:txBody>
          <a:bodyPr wrap="square" rtlCol="0">
            <a:spAutoFit/>
          </a:bodyPr>
          <a:lstStyle/>
          <a:p>
            <a:r>
              <a:rPr lang="en-US" sz="2800" dirty="0">
                <a:latin typeface="Algerian" panose="04020705040A02060702" pitchFamily="82" charset="0"/>
              </a:rPr>
              <a:t>ADVANTAGES</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BD4EA572-E7C4-0031-45E0-ACBC59EA1960}"/>
              </a:ext>
            </a:extLst>
          </p:cNvPr>
          <p:cNvSpPr txBox="1"/>
          <p:nvPr/>
        </p:nvSpPr>
        <p:spPr>
          <a:xfrm>
            <a:off x="863080" y="1031738"/>
            <a:ext cx="5472406" cy="50110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Georgia" panose="02040502050405020303" pitchFamily="18" charset="0"/>
              </a:rPr>
              <a:t>Adjustable</a:t>
            </a:r>
          </a:p>
          <a:p>
            <a:pPr marL="285750" indent="-285750">
              <a:lnSpc>
                <a:spcPct val="150000"/>
              </a:lnSpc>
              <a:buFont typeface="Wingdings" panose="05000000000000000000" pitchFamily="2" charset="2"/>
              <a:buChar char="Ø"/>
            </a:pPr>
            <a:r>
              <a:rPr lang="en-US" sz="2400" dirty="0">
                <a:latin typeface="Georgia" panose="02040502050405020303" pitchFamily="18" charset="0"/>
              </a:rPr>
              <a:t>Flexible</a:t>
            </a:r>
          </a:p>
          <a:p>
            <a:pPr marL="285750" indent="-285750">
              <a:lnSpc>
                <a:spcPct val="150000"/>
              </a:lnSpc>
              <a:buFont typeface="Wingdings" panose="05000000000000000000" pitchFamily="2" charset="2"/>
              <a:buChar char="Ø"/>
            </a:pPr>
            <a:r>
              <a:rPr lang="en-US" sz="2400" dirty="0">
                <a:latin typeface="Georgia" panose="02040502050405020303" pitchFamily="18" charset="0"/>
              </a:rPr>
              <a:t>Best </a:t>
            </a:r>
            <a:r>
              <a:rPr lang="en-US" sz="2400" dirty="0" err="1">
                <a:latin typeface="Georgia" panose="02040502050405020303" pitchFamily="18" charset="0"/>
              </a:rPr>
              <a:t>Colour</a:t>
            </a:r>
            <a:r>
              <a:rPr lang="en-US" sz="2400" dirty="0">
                <a:latin typeface="Georgia" panose="02040502050405020303" pitchFamily="18" charset="0"/>
              </a:rPr>
              <a:t> Variety</a:t>
            </a:r>
          </a:p>
          <a:p>
            <a:pPr marL="285750" indent="-285750">
              <a:lnSpc>
                <a:spcPct val="150000"/>
              </a:lnSpc>
              <a:buFont typeface="Wingdings" panose="05000000000000000000" pitchFamily="2" charset="2"/>
              <a:buChar char="Ø"/>
            </a:pPr>
            <a:r>
              <a:rPr lang="en-US" sz="2400" dirty="0">
                <a:latin typeface="Georgia" panose="02040502050405020303" pitchFamily="18" charset="0"/>
              </a:rPr>
              <a:t>Super Thin</a:t>
            </a:r>
          </a:p>
          <a:p>
            <a:pPr marL="285750" indent="-285750">
              <a:lnSpc>
                <a:spcPct val="150000"/>
              </a:lnSpc>
              <a:buFont typeface="Wingdings" panose="05000000000000000000" pitchFamily="2" charset="2"/>
              <a:buChar char="Ø"/>
            </a:pPr>
            <a:r>
              <a:rPr lang="en-US" sz="2400" dirty="0">
                <a:latin typeface="Georgia" panose="02040502050405020303" pitchFamily="18" charset="0"/>
              </a:rPr>
              <a:t>Easy To Install</a:t>
            </a:r>
          </a:p>
          <a:p>
            <a:pPr marL="285750" indent="-285750">
              <a:lnSpc>
                <a:spcPct val="150000"/>
              </a:lnSpc>
              <a:buFont typeface="Wingdings" panose="05000000000000000000" pitchFamily="2" charset="2"/>
              <a:buChar char="Ø"/>
            </a:pPr>
            <a:r>
              <a:rPr lang="en-US" sz="2400" dirty="0">
                <a:latin typeface="Georgia" panose="02040502050405020303" pitchFamily="18" charset="0"/>
              </a:rPr>
              <a:t>Dimmable Lighting</a:t>
            </a:r>
          </a:p>
          <a:p>
            <a:pPr marL="285750" indent="-285750">
              <a:lnSpc>
                <a:spcPct val="150000"/>
              </a:lnSpc>
              <a:buFont typeface="Wingdings" panose="05000000000000000000" pitchFamily="2" charset="2"/>
              <a:buChar char="Ø"/>
            </a:pPr>
            <a:r>
              <a:rPr lang="en-US" sz="2400" dirty="0">
                <a:latin typeface="Georgia" panose="02040502050405020303" pitchFamily="18" charset="0"/>
              </a:rPr>
              <a:t>Safe</a:t>
            </a:r>
          </a:p>
          <a:p>
            <a:pPr marL="285750" indent="-285750">
              <a:lnSpc>
                <a:spcPct val="150000"/>
              </a:lnSpc>
              <a:buFont typeface="Wingdings" panose="05000000000000000000" pitchFamily="2" charset="2"/>
              <a:buChar char="Ø"/>
            </a:pPr>
            <a:r>
              <a:rPr lang="en-US" sz="2400" dirty="0">
                <a:latin typeface="Georgia" panose="02040502050405020303" pitchFamily="18" charset="0"/>
              </a:rPr>
              <a:t>Custom</a:t>
            </a:r>
          </a:p>
          <a:p>
            <a:pPr marL="285750" indent="-285750">
              <a:lnSpc>
                <a:spcPct val="150000"/>
              </a:lnSpc>
              <a:buFont typeface="Wingdings" panose="05000000000000000000" pitchFamily="2" charset="2"/>
              <a:buChar char="Ø"/>
            </a:pPr>
            <a:r>
              <a:rPr lang="en-US" sz="2400" dirty="0">
                <a:latin typeface="Georgia" panose="02040502050405020303" pitchFamily="18" charset="0"/>
              </a:rPr>
              <a:t>Lower Cost Of Ownership</a:t>
            </a:r>
            <a:endParaRPr lang="en-IN" sz="2400" dirty="0">
              <a:latin typeface="Georgia" panose="02040502050405020303" pitchFamily="18" charset="0"/>
            </a:endParaRPr>
          </a:p>
        </p:txBody>
      </p:sp>
      <p:sp>
        <p:nvSpPr>
          <p:cNvPr id="4" name="TextBox 3">
            <a:extLst>
              <a:ext uri="{FF2B5EF4-FFF2-40B4-BE49-F238E27FC236}">
                <a16:creationId xmlns:a16="http://schemas.microsoft.com/office/drawing/2014/main" id="{7373FA82-462C-D3F8-A05A-9F94A9A1D193}"/>
              </a:ext>
            </a:extLst>
          </p:cNvPr>
          <p:cNvSpPr txBox="1"/>
          <p:nvPr/>
        </p:nvSpPr>
        <p:spPr>
          <a:xfrm>
            <a:off x="5645020" y="1031738"/>
            <a:ext cx="4320074" cy="279506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Georgia" panose="02040502050405020303" pitchFamily="18" charset="0"/>
              </a:rPr>
              <a:t>Less likely to overheat</a:t>
            </a:r>
          </a:p>
          <a:p>
            <a:pPr marL="342900" indent="-342900">
              <a:lnSpc>
                <a:spcPct val="150000"/>
              </a:lnSpc>
              <a:buFont typeface="Wingdings" panose="05000000000000000000" pitchFamily="2" charset="2"/>
              <a:buChar char="Ø"/>
            </a:pPr>
            <a:r>
              <a:rPr lang="en-US" sz="2400" dirty="0">
                <a:latin typeface="Georgia" panose="02040502050405020303" pitchFamily="18" charset="0"/>
              </a:rPr>
              <a:t>Ambient lighting</a:t>
            </a:r>
          </a:p>
          <a:p>
            <a:pPr marL="342900" indent="-342900">
              <a:lnSpc>
                <a:spcPct val="150000"/>
              </a:lnSpc>
              <a:buFont typeface="Wingdings" panose="05000000000000000000" pitchFamily="2" charset="2"/>
              <a:buChar char="Ø"/>
            </a:pPr>
            <a:r>
              <a:rPr lang="en-US" sz="2400" dirty="0">
                <a:latin typeface="Georgia" panose="02040502050405020303" pitchFamily="18" charset="0"/>
              </a:rPr>
              <a:t>Illuminate furniture</a:t>
            </a:r>
          </a:p>
          <a:p>
            <a:pPr marL="342900" indent="-342900">
              <a:lnSpc>
                <a:spcPct val="150000"/>
              </a:lnSpc>
              <a:buFont typeface="Wingdings" panose="05000000000000000000" pitchFamily="2" charset="2"/>
              <a:buChar char="Ø"/>
            </a:pPr>
            <a:r>
              <a:rPr lang="en-US" sz="2400" dirty="0">
                <a:latin typeface="Georgia" panose="02040502050405020303" pitchFamily="18" charset="0"/>
              </a:rPr>
              <a:t>Indoor light strips(ceiling)</a:t>
            </a:r>
          </a:p>
          <a:p>
            <a:pPr marL="342900" indent="-342900">
              <a:lnSpc>
                <a:spcPct val="150000"/>
              </a:lnSpc>
              <a:buFont typeface="Wingdings" panose="05000000000000000000" pitchFamily="2" charset="2"/>
              <a:buChar char="Ø"/>
            </a:pPr>
            <a:r>
              <a:rPr lang="en-US" sz="2400" dirty="0">
                <a:latin typeface="Georgia" panose="02040502050405020303" pitchFamily="18" charset="0"/>
              </a:rPr>
              <a:t>Staircase lighting</a:t>
            </a:r>
            <a:endParaRPr lang="en-IN" sz="2400" dirty="0">
              <a:latin typeface="Georgia" panose="02040502050405020303" pitchFamily="18" charset="0"/>
            </a:endParaRPr>
          </a:p>
        </p:txBody>
      </p:sp>
      <p:sp>
        <p:nvSpPr>
          <p:cNvPr id="6" name="TextBox 5">
            <a:extLst>
              <a:ext uri="{FF2B5EF4-FFF2-40B4-BE49-F238E27FC236}">
                <a16:creationId xmlns:a16="http://schemas.microsoft.com/office/drawing/2014/main" id="{E09448FD-CB70-634F-2660-A225703486A1}"/>
              </a:ext>
            </a:extLst>
          </p:cNvPr>
          <p:cNvSpPr txBox="1"/>
          <p:nvPr/>
        </p:nvSpPr>
        <p:spPr>
          <a:xfrm>
            <a:off x="82422" y="6491387"/>
            <a:ext cx="1839684" cy="366613"/>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418909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0FAB71-E59C-D9E1-45EA-935418FAA658}"/>
              </a:ext>
            </a:extLst>
          </p:cNvPr>
          <p:cNvSpPr txBox="1"/>
          <p:nvPr/>
        </p:nvSpPr>
        <p:spPr>
          <a:xfrm>
            <a:off x="497715" y="1319512"/>
            <a:ext cx="7870781" cy="4027577"/>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US" sz="2900" dirty="0">
                <a:latin typeface="Georgia" panose="02040502050405020303" pitchFamily="18" charset="0"/>
              </a:rPr>
              <a:t>Decorative Lighting</a:t>
            </a:r>
          </a:p>
          <a:p>
            <a:pPr marL="457200" indent="-457200">
              <a:lnSpc>
                <a:spcPct val="150000"/>
              </a:lnSpc>
              <a:buFont typeface="Courier New" panose="02070309020205020404" pitchFamily="49" charset="0"/>
              <a:buChar char="o"/>
            </a:pPr>
            <a:r>
              <a:rPr lang="en-US" sz="2900" dirty="0">
                <a:latin typeface="Georgia" panose="02040502050405020303" pitchFamily="18" charset="0"/>
              </a:rPr>
              <a:t>LED lighting for special purposes</a:t>
            </a:r>
          </a:p>
          <a:p>
            <a:pPr marL="457200" indent="-457200">
              <a:lnSpc>
                <a:spcPct val="150000"/>
              </a:lnSpc>
              <a:buFont typeface="Courier New" panose="02070309020205020404" pitchFamily="49" charset="0"/>
              <a:buChar char="o"/>
            </a:pPr>
            <a:r>
              <a:rPr lang="en-US" sz="2900" dirty="0">
                <a:latin typeface="Georgia" panose="02040502050405020303" pitchFamily="18" charset="0"/>
              </a:rPr>
              <a:t>Irregular LED display</a:t>
            </a:r>
          </a:p>
          <a:p>
            <a:pPr marL="457200" indent="-457200">
              <a:lnSpc>
                <a:spcPct val="150000"/>
              </a:lnSpc>
              <a:buFont typeface="Courier New" panose="02070309020205020404" pitchFamily="49" charset="0"/>
              <a:buChar char="o"/>
            </a:pPr>
            <a:r>
              <a:rPr lang="en-US" sz="2900" dirty="0">
                <a:latin typeface="Georgia" panose="02040502050405020303" pitchFamily="18" charset="0"/>
              </a:rPr>
              <a:t>Notification Board </a:t>
            </a:r>
          </a:p>
          <a:p>
            <a:pPr marL="457200" indent="-457200">
              <a:lnSpc>
                <a:spcPct val="150000"/>
              </a:lnSpc>
              <a:buFont typeface="Courier New" panose="02070309020205020404" pitchFamily="49" charset="0"/>
              <a:buChar char="o"/>
            </a:pPr>
            <a:r>
              <a:rPr lang="en-US" sz="2900" dirty="0">
                <a:latin typeface="Georgia" panose="02040502050405020303" pitchFamily="18" charset="0"/>
              </a:rPr>
              <a:t>LED based notification display</a:t>
            </a:r>
          </a:p>
          <a:p>
            <a:pPr marL="457200" indent="-457200">
              <a:lnSpc>
                <a:spcPct val="150000"/>
              </a:lnSpc>
              <a:buFont typeface="Courier New" panose="02070309020205020404" pitchFamily="49" charset="0"/>
              <a:buChar char="o"/>
            </a:pPr>
            <a:r>
              <a:rPr lang="en-US" sz="2900" dirty="0">
                <a:latin typeface="Georgia" panose="02040502050405020303" pitchFamily="18" charset="0"/>
              </a:rPr>
              <a:t>Cascaded lighting</a:t>
            </a:r>
            <a:endParaRPr lang="en-IN" sz="2900" dirty="0">
              <a:latin typeface="Georgia" panose="02040502050405020303" pitchFamily="18" charset="0"/>
            </a:endParaRPr>
          </a:p>
        </p:txBody>
      </p:sp>
      <p:sp>
        <p:nvSpPr>
          <p:cNvPr id="4" name="Rectangle 3">
            <a:extLst>
              <a:ext uri="{FF2B5EF4-FFF2-40B4-BE49-F238E27FC236}">
                <a16:creationId xmlns:a16="http://schemas.microsoft.com/office/drawing/2014/main" id="{EAEC6696-8159-3D55-4E93-0868B429E4C7}"/>
              </a:ext>
            </a:extLst>
          </p:cNvPr>
          <p:cNvSpPr/>
          <p:nvPr/>
        </p:nvSpPr>
        <p:spPr>
          <a:xfrm>
            <a:off x="497715" y="908258"/>
            <a:ext cx="3952987" cy="523220"/>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accent1"/>
                </a:solidFill>
                <a:effectLst>
                  <a:outerShdw blurRad="12700" dist="38100" dir="2700000" algn="tl" rotWithShape="0">
                    <a:schemeClr val="bg1">
                      <a:lumMod val="50000"/>
                    </a:schemeClr>
                  </a:outerShdw>
                </a:effectLst>
                <a:latin typeface="ROG Fonts" panose="00000500000000000000" pitchFamily="50" charset="0"/>
                <a:ea typeface="STHupo" panose="02010800040101010101" pitchFamily="2" charset="-122"/>
                <a:cs typeface="Cascadia Mono SemiBold" panose="020B0609020000020004" pitchFamily="49" charset="0"/>
              </a:rPr>
              <a:t>APPLICATIONS :</a:t>
            </a:r>
            <a:endParaRPr lang="en-IN" sz="2800" b="1" cap="none" spc="0" dirty="0">
              <a:ln w="9525">
                <a:solidFill>
                  <a:schemeClr val="bg1"/>
                </a:solidFill>
                <a:prstDash val="solid"/>
              </a:ln>
              <a:solidFill>
                <a:schemeClr val="accent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82CB8688-0221-17E5-1868-192B37DC23E5}"/>
              </a:ext>
            </a:extLst>
          </p:cNvPr>
          <p:cNvSpPr txBox="1"/>
          <p:nvPr/>
        </p:nvSpPr>
        <p:spPr>
          <a:xfrm>
            <a:off x="0" y="6488668"/>
            <a:ext cx="1719165"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190097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976FF-EC3C-B9CE-21C5-773B69C1E1B2}"/>
              </a:ext>
            </a:extLst>
          </p:cNvPr>
          <p:cNvSpPr txBox="1"/>
          <p:nvPr/>
        </p:nvSpPr>
        <p:spPr>
          <a:xfrm>
            <a:off x="559834" y="606488"/>
            <a:ext cx="3153747" cy="523220"/>
          </a:xfrm>
          <a:prstGeom prst="rect">
            <a:avLst/>
          </a:prstGeom>
          <a:noFill/>
        </p:spPr>
        <p:txBody>
          <a:bodyPr wrap="square" rtlCol="0">
            <a:spAutoFit/>
          </a:bodyPr>
          <a:lstStyle/>
          <a:p>
            <a:r>
              <a:rPr lang="en-US" sz="2800" u="sng" dirty="0">
                <a:latin typeface="Algerian" panose="04020705040A02060702" pitchFamily="82" charset="0"/>
              </a:rPr>
              <a:t>Disadvantages</a:t>
            </a:r>
            <a:endParaRPr lang="en-IN" sz="2800" u="sng" dirty="0">
              <a:latin typeface="Algerian" panose="04020705040A02060702" pitchFamily="82" charset="0"/>
            </a:endParaRPr>
          </a:p>
        </p:txBody>
      </p:sp>
      <p:sp>
        <p:nvSpPr>
          <p:cNvPr id="3" name="TextBox 2">
            <a:extLst>
              <a:ext uri="{FF2B5EF4-FFF2-40B4-BE49-F238E27FC236}">
                <a16:creationId xmlns:a16="http://schemas.microsoft.com/office/drawing/2014/main" id="{8FE66200-9D81-90C1-6968-36D203CC37D1}"/>
              </a:ext>
            </a:extLst>
          </p:cNvPr>
          <p:cNvSpPr txBox="1"/>
          <p:nvPr/>
        </p:nvSpPr>
        <p:spPr>
          <a:xfrm>
            <a:off x="662471" y="1204354"/>
            <a:ext cx="8668141" cy="168706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latin typeface="Georgia" panose="02040502050405020303" pitchFamily="18" charset="0"/>
              </a:rPr>
              <a:t>Skilled person required for modifying the code</a:t>
            </a:r>
          </a:p>
          <a:p>
            <a:pPr marL="342900" indent="-342900">
              <a:lnSpc>
                <a:spcPct val="150000"/>
              </a:lnSpc>
              <a:buFont typeface="Wingdings" panose="05000000000000000000" pitchFamily="2" charset="2"/>
              <a:buChar char="§"/>
            </a:pPr>
            <a:r>
              <a:rPr lang="en-IN" sz="2400" dirty="0">
                <a:latin typeface="Georgia" panose="02040502050405020303" pitchFamily="18" charset="0"/>
              </a:rPr>
              <a:t>Arduino IDE need to installed for further modification of code</a:t>
            </a:r>
          </a:p>
        </p:txBody>
      </p:sp>
      <p:sp>
        <p:nvSpPr>
          <p:cNvPr id="6" name="TextBox 5">
            <a:extLst>
              <a:ext uri="{FF2B5EF4-FFF2-40B4-BE49-F238E27FC236}">
                <a16:creationId xmlns:a16="http://schemas.microsoft.com/office/drawing/2014/main" id="{4A434D21-2645-6770-78C9-D934B4D26FB3}"/>
              </a:ext>
            </a:extLst>
          </p:cNvPr>
          <p:cNvSpPr txBox="1"/>
          <p:nvPr/>
        </p:nvSpPr>
        <p:spPr>
          <a:xfrm>
            <a:off x="0" y="6488668"/>
            <a:ext cx="1681842"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341188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7D4FF-81A9-016B-9BB4-BC44872F07A6}"/>
              </a:ext>
            </a:extLst>
          </p:cNvPr>
          <p:cNvSpPr txBox="1"/>
          <p:nvPr/>
        </p:nvSpPr>
        <p:spPr>
          <a:xfrm>
            <a:off x="678801" y="687746"/>
            <a:ext cx="4770277" cy="461665"/>
          </a:xfrm>
          <a:prstGeom prst="rect">
            <a:avLst/>
          </a:prstGeom>
          <a:noFill/>
        </p:spPr>
        <p:txBody>
          <a:bodyPr wrap="square">
            <a:spAutoFit/>
          </a:bodyPr>
          <a:lstStyle/>
          <a:p>
            <a:r>
              <a:rPr lang="en-US" sz="2400" dirty="0">
                <a:solidFill>
                  <a:schemeClr val="accent6">
                    <a:lumMod val="75000"/>
                  </a:schemeClr>
                </a:solidFill>
                <a:latin typeface="Algerian" panose="04020705040A02060702" pitchFamily="82" charset="0"/>
              </a:rPr>
              <a:t>Summary and future scope</a:t>
            </a:r>
            <a:r>
              <a:rPr lang="en-US" dirty="0">
                <a:solidFill>
                  <a:schemeClr val="accent6">
                    <a:lumMod val="75000"/>
                  </a:schemeClr>
                </a:solidFill>
                <a:latin typeface="Algerian" panose="04020705040A02060702" pitchFamily="82" charset="0"/>
              </a:rPr>
              <a:t>:</a:t>
            </a:r>
            <a:endParaRPr lang="en-IN" dirty="0">
              <a:solidFill>
                <a:schemeClr val="accent6">
                  <a:lumMod val="75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58CA37F3-80F3-F2ED-4C86-34A05C5EB800}"/>
              </a:ext>
            </a:extLst>
          </p:cNvPr>
          <p:cNvSpPr txBox="1"/>
          <p:nvPr/>
        </p:nvSpPr>
        <p:spPr>
          <a:xfrm>
            <a:off x="765109" y="1149411"/>
            <a:ext cx="10982131" cy="390305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latin typeface="Georgia" panose="02040502050405020303" pitchFamily="18" charset="0"/>
              </a:rPr>
              <a:t>The project has wide applications and flexible. So we can use this simple technology in modern architecture designing. Its gives new </a:t>
            </a:r>
            <a:r>
              <a:rPr lang="en-US" sz="2400" i="1" dirty="0">
                <a:latin typeface="Georgia" panose="02040502050405020303" pitchFamily="18" charset="0"/>
              </a:rPr>
              <a:t>finishing </a:t>
            </a:r>
            <a:r>
              <a:rPr lang="en-US" sz="2400" i="1" dirty="0">
                <a:solidFill>
                  <a:srgbClr val="00B0F0"/>
                </a:solidFill>
                <a:latin typeface="Georgia" panose="02040502050405020303" pitchFamily="18" charset="0"/>
              </a:rPr>
              <a:t>Illumination to furniture</a:t>
            </a:r>
            <a:r>
              <a:rPr lang="en-US" sz="2400" dirty="0">
                <a:latin typeface="Georgia" panose="02040502050405020303" pitchFamily="18" charset="0"/>
              </a:rPr>
              <a:t>, </a:t>
            </a:r>
            <a:r>
              <a:rPr lang="en-US" sz="2400" i="1" dirty="0">
                <a:solidFill>
                  <a:schemeClr val="accent4">
                    <a:lumMod val="75000"/>
                  </a:schemeClr>
                </a:solidFill>
                <a:latin typeface="Georgia" panose="02040502050405020303" pitchFamily="18" charset="0"/>
              </a:rPr>
              <a:t>Interior designing</a:t>
            </a:r>
            <a:r>
              <a:rPr lang="en-US" sz="2400" dirty="0">
                <a:latin typeface="Georgia" panose="02040502050405020303" pitchFamily="18" charset="0"/>
              </a:rPr>
              <a:t>, </a:t>
            </a:r>
            <a:r>
              <a:rPr lang="en-US" sz="2400" i="1" dirty="0">
                <a:solidFill>
                  <a:schemeClr val="accent6">
                    <a:lumMod val="75000"/>
                  </a:schemeClr>
                </a:solidFill>
                <a:latin typeface="Georgia" panose="02040502050405020303" pitchFamily="18" charset="0"/>
              </a:rPr>
              <a:t>Saloons</a:t>
            </a:r>
            <a:r>
              <a:rPr lang="en-US" sz="2400" i="1" dirty="0">
                <a:latin typeface="Georgia" panose="02040502050405020303" pitchFamily="18" charset="0"/>
              </a:rPr>
              <a:t>, </a:t>
            </a:r>
            <a:r>
              <a:rPr lang="en-US" sz="2400" i="1" dirty="0">
                <a:solidFill>
                  <a:srgbClr val="7030A0"/>
                </a:solidFill>
                <a:latin typeface="Georgia" panose="02040502050405020303" pitchFamily="18" charset="0"/>
              </a:rPr>
              <a:t>photography</a:t>
            </a:r>
            <a:r>
              <a:rPr lang="en-US" sz="2400" i="1" dirty="0">
                <a:latin typeface="Georgia" panose="02040502050405020303" pitchFamily="18" charset="0"/>
              </a:rPr>
              <a:t>, Parties </a:t>
            </a:r>
            <a:r>
              <a:rPr lang="en-US" sz="2400" dirty="0">
                <a:latin typeface="Georgia" panose="02040502050405020303" pitchFamily="18" charset="0"/>
              </a:rPr>
              <a:t>with </a:t>
            </a:r>
            <a:r>
              <a:rPr lang="en-US" sz="2400" i="1" dirty="0">
                <a:solidFill>
                  <a:schemeClr val="accent2">
                    <a:lumMod val="75000"/>
                  </a:schemeClr>
                </a:solidFill>
                <a:latin typeface="Georgia" panose="02040502050405020303" pitchFamily="18" charset="0"/>
              </a:rPr>
              <a:t>colorful decorations</a:t>
            </a:r>
            <a:r>
              <a:rPr lang="en-US" sz="2400" dirty="0">
                <a:latin typeface="Georgia" panose="02040502050405020303" pitchFamily="18" charset="0"/>
              </a:rPr>
              <a:t>, </a:t>
            </a:r>
            <a:r>
              <a:rPr lang="en-US" sz="2400" i="1" dirty="0">
                <a:latin typeface="Georgia" panose="02040502050405020303" pitchFamily="18" charset="0"/>
              </a:rPr>
              <a:t>light decoration </a:t>
            </a:r>
            <a:r>
              <a:rPr lang="en-US" sz="2400" dirty="0">
                <a:latin typeface="Georgia" panose="02040502050405020303" pitchFamily="18" charset="0"/>
              </a:rPr>
              <a:t>gives great vibes to big events.</a:t>
            </a:r>
          </a:p>
          <a:p>
            <a:pPr marL="342900" indent="-342900">
              <a:lnSpc>
                <a:spcPct val="150000"/>
              </a:lnSpc>
              <a:buFont typeface="Wingdings" panose="05000000000000000000" pitchFamily="2" charset="2"/>
              <a:buChar char="§"/>
            </a:pPr>
            <a:r>
              <a:rPr lang="en-US" sz="2400" dirty="0">
                <a:latin typeface="Georgia" panose="02040502050405020303" pitchFamily="18" charset="0"/>
              </a:rPr>
              <a:t>These can be used as </a:t>
            </a:r>
            <a:r>
              <a:rPr lang="en-US" sz="2400" dirty="0">
                <a:solidFill>
                  <a:srgbClr val="6DBFBD"/>
                </a:solidFill>
                <a:latin typeface="Georgia" panose="02040502050405020303" pitchFamily="18" charset="0"/>
              </a:rPr>
              <a:t>notification boards, sign boards, public transport</a:t>
            </a:r>
          </a:p>
          <a:p>
            <a:pPr marL="342900" indent="-342900">
              <a:lnSpc>
                <a:spcPct val="150000"/>
              </a:lnSpc>
              <a:buFont typeface="Wingdings" panose="05000000000000000000" pitchFamily="2" charset="2"/>
              <a:buChar char="§"/>
            </a:pPr>
            <a:r>
              <a:rPr lang="en-US" sz="2400" dirty="0">
                <a:latin typeface="Georgia" panose="02040502050405020303" pitchFamily="18" charset="0"/>
              </a:rPr>
              <a:t>Used in public areas like </a:t>
            </a:r>
            <a:r>
              <a:rPr lang="en-US" sz="2400" dirty="0">
                <a:solidFill>
                  <a:srgbClr val="00B050"/>
                </a:solidFill>
                <a:latin typeface="Georgia" panose="02040502050405020303" pitchFamily="18" charset="0"/>
              </a:rPr>
              <a:t>shopping malls, airports, Bus stations, railway stations seaports, ships</a:t>
            </a:r>
          </a:p>
        </p:txBody>
      </p:sp>
      <p:sp>
        <p:nvSpPr>
          <p:cNvPr id="8" name="TextBox 7">
            <a:extLst>
              <a:ext uri="{FF2B5EF4-FFF2-40B4-BE49-F238E27FC236}">
                <a16:creationId xmlns:a16="http://schemas.microsoft.com/office/drawing/2014/main" id="{34CFB555-39A1-8FE0-E72B-3DDA437E3603}"/>
              </a:ext>
            </a:extLst>
          </p:cNvPr>
          <p:cNvSpPr txBox="1"/>
          <p:nvPr/>
        </p:nvSpPr>
        <p:spPr>
          <a:xfrm>
            <a:off x="15162" y="6407411"/>
            <a:ext cx="6097554"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947986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E2F38-7A8F-D26A-F289-E0D96F2E2780}"/>
              </a:ext>
            </a:extLst>
          </p:cNvPr>
          <p:cNvSpPr txBox="1"/>
          <p:nvPr/>
        </p:nvSpPr>
        <p:spPr>
          <a:xfrm>
            <a:off x="634482" y="709126"/>
            <a:ext cx="1795684" cy="400110"/>
          </a:xfrm>
          <a:prstGeom prst="rect">
            <a:avLst/>
          </a:prstGeom>
          <a:noFill/>
        </p:spPr>
        <p:txBody>
          <a:bodyPr wrap="none" rtlCol="0">
            <a:spAutoFit/>
          </a:bodyPr>
          <a:lstStyle/>
          <a:p>
            <a:r>
              <a:rPr lang="en-US" sz="2000" dirty="0">
                <a:solidFill>
                  <a:schemeClr val="accent6">
                    <a:lumMod val="75000"/>
                  </a:schemeClr>
                </a:solidFill>
                <a:latin typeface="Algerian" panose="04020705040A02060702" pitchFamily="82" charset="0"/>
              </a:rPr>
              <a:t>REFERENCES</a:t>
            </a:r>
            <a:r>
              <a:rPr lang="en-US" dirty="0"/>
              <a:t>:</a:t>
            </a:r>
          </a:p>
        </p:txBody>
      </p:sp>
      <p:sp>
        <p:nvSpPr>
          <p:cNvPr id="3" name="TextBox 2">
            <a:extLst>
              <a:ext uri="{FF2B5EF4-FFF2-40B4-BE49-F238E27FC236}">
                <a16:creationId xmlns:a16="http://schemas.microsoft.com/office/drawing/2014/main" id="{455CBA68-3EEF-4F98-C0C1-09DB52E27982}"/>
              </a:ext>
            </a:extLst>
          </p:cNvPr>
          <p:cNvSpPr txBox="1"/>
          <p:nvPr/>
        </p:nvSpPr>
        <p:spPr>
          <a:xfrm>
            <a:off x="634482" y="1109236"/>
            <a:ext cx="4727576" cy="10618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latin typeface="Georgia" panose="02040502050405020303" pitchFamily="18" charset="0"/>
              </a:rPr>
              <a:t>ScitiveX  </a:t>
            </a:r>
            <a:r>
              <a:rPr lang="en-US" dirty="0">
                <a:solidFill>
                  <a:schemeClr val="accent5">
                    <a:lumMod val="75000"/>
                  </a:schemeClr>
                </a:solidFill>
                <a:hlinkClick r:id="rId2"/>
              </a:rPr>
              <a:t>https://youtu.be/7UKh2KQTjUk</a:t>
            </a:r>
            <a:endParaRPr lang="en-US" dirty="0">
              <a:solidFill>
                <a:schemeClr val="accent5">
                  <a:lumMod val="75000"/>
                </a:schemeClr>
              </a:solidFill>
            </a:endParaRPr>
          </a:p>
          <a:p>
            <a:pPr marL="285750" indent="-285750">
              <a:buFont typeface="Arial" panose="020B0604020202020204" pitchFamily="34" charset="0"/>
              <a:buChar char="•"/>
            </a:pPr>
            <a:r>
              <a:rPr lang="en-US" dirty="0">
                <a:latin typeface="Georgia" panose="02040502050405020303" pitchFamily="18" charset="0"/>
              </a:rPr>
              <a:t>Arduino reference</a:t>
            </a:r>
          </a:p>
          <a:p>
            <a:pPr marL="285750" indent="-285750">
              <a:buFont typeface="Arial" panose="020B0604020202020204" pitchFamily="34" charset="0"/>
              <a:buChar char="•"/>
            </a:pPr>
            <a:r>
              <a:rPr lang="en-US" dirty="0">
                <a:latin typeface="Georgia" panose="02040502050405020303" pitchFamily="18" charset="0"/>
              </a:rPr>
              <a:t>Quartz components for detail description </a:t>
            </a:r>
          </a:p>
        </p:txBody>
      </p:sp>
      <p:sp>
        <p:nvSpPr>
          <p:cNvPr id="6" name="Rectangle 5">
            <a:extLst>
              <a:ext uri="{FF2B5EF4-FFF2-40B4-BE49-F238E27FC236}">
                <a16:creationId xmlns:a16="http://schemas.microsoft.com/office/drawing/2014/main" id="{42E8EC1C-21D2-DDD6-59CB-4FEA447D2ADA}"/>
              </a:ext>
            </a:extLst>
          </p:cNvPr>
          <p:cNvSpPr/>
          <p:nvPr/>
        </p:nvSpPr>
        <p:spPr>
          <a:xfrm>
            <a:off x="4203727" y="3671273"/>
            <a:ext cx="2316661" cy="1015663"/>
          </a:xfrm>
          <a:prstGeom prst="rect">
            <a:avLst/>
          </a:prstGeom>
          <a:noFill/>
        </p:spPr>
        <p:txBody>
          <a:bodyPr wrap="none" lIns="91440" tIns="45720" rIns="91440" bIns="45720">
            <a:spAutoFit/>
          </a:bodyPr>
          <a:lstStyle/>
          <a:p>
            <a:pPr algn="ctr"/>
            <a:r>
              <a:rPr lang="en-US" sz="6000" b="1" cap="none" spc="0" dirty="0">
                <a:ln w="0"/>
                <a:solidFill>
                  <a:schemeClr val="tx1"/>
                </a:solidFill>
                <a:effectLst>
                  <a:outerShdw blurRad="38100" dist="19050" dir="2700000" algn="tl" rotWithShape="0">
                    <a:schemeClr val="dk1">
                      <a:alpha val="40000"/>
                    </a:schemeClr>
                  </a:outerShdw>
                </a:effectLst>
                <a:latin typeface="Palace Script MT" panose="030303020206070C0B05" pitchFamily="66" charset="0"/>
              </a:rPr>
              <a:t>Thank you</a:t>
            </a:r>
            <a:endParaRPr lang="en-IN" sz="6000" b="1"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B2DB898B-69EE-CEC0-7617-78CD8F68B565}"/>
              </a:ext>
            </a:extLst>
          </p:cNvPr>
          <p:cNvSpPr txBox="1"/>
          <p:nvPr/>
        </p:nvSpPr>
        <p:spPr>
          <a:xfrm>
            <a:off x="0" y="6488668"/>
            <a:ext cx="1908396" cy="369332"/>
          </a:xfrm>
          <a:prstGeom prst="rect">
            <a:avLst/>
          </a:prstGeom>
          <a:noFill/>
        </p:spPr>
        <p:txBody>
          <a:bodyPr wrap="square" rtlCol="0">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255107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4BA24-9057-6D95-33DA-26D240DCF56D}"/>
              </a:ext>
            </a:extLst>
          </p:cNvPr>
          <p:cNvSpPr/>
          <p:nvPr/>
        </p:nvSpPr>
        <p:spPr>
          <a:xfrm>
            <a:off x="4278694" y="309861"/>
            <a:ext cx="2445956"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dirty="0">
                <a:ln/>
                <a:solidFill>
                  <a:schemeClr val="accent4"/>
                </a:solidFill>
                <a:latin typeface="Bookman Old Style" panose="02050604050505020204" pitchFamily="18" charset="0"/>
              </a:rPr>
              <a:t>ABSTRACT</a:t>
            </a:r>
          </a:p>
        </p:txBody>
      </p:sp>
      <p:sp>
        <p:nvSpPr>
          <p:cNvPr id="2" name="TextBox 1">
            <a:extLst>
              <a:ext uri="{FF2B5EF4-FFF2-40B4-BE49-F238E27FC236}">
                <a16:creationId xmlns:a16="http://schemas.microsoft.com/office/drawing/2014/main" id="{F75F8B06-3257-AFFA-A589-25748E100E46}"/>
              </a:ext>
            </a:extLst>
          </p:cNvPr>
          <p:cNvSpPr txBox="1"/>
          <p:nvPr/>
        </p:nvSpPr>
        <p:spPr>
          <a:xfrm>
            <a:off x="1502230" y="1110342"/>
            <a:ext cx="7987004" cy="3461658"/>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RGB LED strip can be controlled and obtain desired outputs by interfacing it to an android device or any controlling device like Arduino, Wi-Fi module</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The tricolor LEDS have amazing feature that it can generate any color with delays or no delay. This helps to make an attractive lighting.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In general, the LED strips are operated on predefined code, we cannot alter the code. It results routine play of LEDS and colors. The variation of color is possible by changing the voltages at the 3 terminals accordingly except common lead.</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 Nowadays, we already have similar applications but couldn’t change the color of LEDs instantaneously and the transition time too.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project helps us to do so.</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has a wide applications in commercial purposes like shopping malls, Modern ceiling, Music, Arts exhibition. </a:t>
            </a:r>
            <a:endParaRPr lang="en-IN" dirty="0"/>
          </a:p>
        </p:txBody>
      </p:sp>
      <p:pic>
        <p:nvPicPr>
          <p:cNvPr id="6" name="Picture 5">
            <a:extLst>
              <a:ext uri="{FF2B5EF4-FFF2-40B4-BE49-F238E27FC236}">
                <a16:creationId xmlns:a16="http://schemas.microsoft.com/office/drawing/2014/main" id="{CC9B7E3E-6592-D277-966D-9E7F0D7E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89" y="4307818"/>
            <a:ext cx="2419838" cy="2419838"/>
          </a:xfrm>
          <a:prstGeom prst="rect">
            <a:avLst/>
          </a:prstGeom>
        </p:spPr>
      </p:pic>
      <p:sp>
        <p:nvSpPr>
          <p:cNvPr id="5" name="TextBox 4">
            <a:extLst>
              <a:ext uri="{FF2B5EF4-FFF2-40B4-BE49-F238E27FC236}">
                <a16:creationId xmlns:a16="http://schemas.microsoft.com/office/drawing/2014/main" id="{0B69C32E-24C5-2A58-CD28-56577FDC392C}"/>
              </a:ext>
            </a:extLst>
          </p:cNvPr>
          <p:cNvSpPr txBox="1"/>
          <p:nvPr/>
        </p:nvSpPr>
        <p:spPr>
          <a:xfrm>
            <a:off x="0" y="6488668"/>
            <a:ext cx="1726163"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13436687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4BA24-9057-6D95-33DA-26D240DCF56D}"/>
              </a:ext>
            </a:extLst>
          </p:cNvPr>
          <p:cNvSpPr/>
          <p:nvPr/>
        </p:nvSpPr>
        <p:spPr>
          <a:xfrm>
            <a:off x="6182140" y="379329"/>
            <a:ext cx="2663282" cy="83099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dirty="0">
                <a:ln/>
                <a:solidFill>
                  <a:srgbClr val="FF0000"/>
                </a:solidFill>
                <a:latin typeface="Bookman Old Style" panose="02050604050505020204" pitchFamily="18" charset="0"/>
              </a:rPr>
              <a:t>Existing LED STRIP</a:t>
            </a:r>
          </a:p>
        </p:txBody>
      </p:sp>
      <p:pic>
        <p:nvPicPr>
          <p:cNvPr id="6" name="Picture 5">
            <a:extLst>
              <a:ext uri="{FF2B5EF4-FFF2-40B4-BE49-F238E27FC236}">
                <a16:creationId xmlns:a16="http://schemas.microsoft.com/office/drawing/2014/main" id="{CC9B7E3E-6592-D277-966D-9E7F0D7E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5" y="2313591"/>
            <a:ext cx="2175029" cy="2175029"/>
          </a:xfrm>
          <a:prstGeom prst="rect">
            <a:avLst/>
          </a:prstGeom>
        </p:spPr>
      </p:pic>
      <p:sp>
        <p:nvSpPr>
          <p:cNvPr id="5" name="Rectangle 4">
            <a:extLst>
              <a:ext uri="{FF2B5EF4-FFF2-40B4-BE49-F238E27FC236}">
                <a16:creationId xmlns:a16="http://schemas.microsoft.com/office/drawing/2014/main" id="{118A565A-2BFA-8594-B2F1-E20BDE3B292B}"/>
              </a:ext>
            </a:extLst>
          </p:cNvPr>
          <p:cNvSpPr/>
          <p:nvPr/>
        </p:nvSpPr>
        <p:spPr>
          <a:xfrm>
            <a:off x="8990651" y="379329"/>
            <a:ext cx="2663283" cy="83099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b="1" dirty="0">
                <a:ln/>
                <a:solidFill>
                  <a:srgbClr val="FF0000"/>
                </a:solidFill>
                <a:latin typeface="Bookman Old Style" panose="02050604050505020204" pitchFamily="18" charset="0"/>
              </a:rPr>
              <a:t>Proposing LED STRIP</a:t>
            </a:r>
          </a:p>
        </p:txBody>
      </p:sp>
      <p:sp>
        <p:nvSpPr>
          <p:cNvPr id="8" name="TextBox 7">
            <a:extLst>
              <a:ext uri="{FF2B5EF4-FFF2-40B4-BE49-F238E27FC236}">
                <a16:creationId xmlns:a16="http://schemas.microsoft.com/office/drawing/2014/main" id="{3702DFB0-5F5D-5306-2607-A50EE75E0976}"/>
              </a:ext>
            </a:extLst>
          </p:cNvPr>
          <p:cNvSpPr txBox="1"/>
          <p:nvPr/>
        </p:nvSpPr>
        <p:spPr>
          <a:xfrm>
            <a:off x="2653004" y="2507140"/>
            <a:ext cx="3442996" cy="646331"/>
          </a:xfrm>
          <a:prstGeom prst="rect">
            <a:avLst/>
          </a:prstGeom>
          <a:noFill/>
        </p:spPr>
        <p:txBody>
          <a:bodyPr wrap="square" rtlCol="0">
            <a:spAutoFit/>
          </a:bodyPr>
          <a:lstStyle/>
          <a:p>
            <a:r>
              <a:rPr lang="en-US" dirty="0"/>
              <a:t>Colors varying at the time of displaying</a:t>
            </a:r>
            <a:endParaRPr lang="en-IN" dirty="0"/>
          </a:p>
        </p:txBody>
      </p:sp>
      <p:sp>
        <p:nvSpPr>
          <p:cNvPr id="9" name="TextBox 8">
            <a:extLst>
              <a:ext uri="{FF2B5EF4-FFF2-40B4-BE49-F238E27FC236}">
                <a16:creationId xmlns:a16="http://schemas.microsoft.com/office/drawing/2014/main" id="{75D2B2FB-D0C1-378A-2D12-4C305D486541}"/>
              </a:ext>
            </a:extLst>
          </p:cNvPr>
          <p:cNvSpPr txBox="1"/>
          <p:nvPr/>
        </p:nvSpPr>
        <p:spPr>
          <a:xfrm>
            <a:off x="2684135" y="3578290"/>
            <a:ext cx="3051111" cy="646331"/>
          </a:xfrm>
          <a:prstGeom prst="rect">
            <a:avLst/>
          </a:prstGeom>
          <a:noFill/>
        </p:spPr>
        <p:txBody>
          <a:bodyPr wrap="square" rtlCol="0">
            <a:spAutoFit/>
          </a:bodyPr>
          <a:lstStyle/>
          <a:p>
            <a:r>
              <a:rPr lang="en-US" dirty="0"/>
              <a:t>Changing the pattern of LED displaying </a:t>
            </a:r>
            <a:endParaRPr lang="en-IN" dirty="0"/>
          </a:p>
        </p:txBody>
      </p:sp>
      <p:pic>
        <p:nvPicPr>
          <p:cNvPr id="12" name="Picture 11">
            <a:extLst>
              <a:ext uri="{FF2B5EF4-FFF2-40B4-BE49-F238E27FC236}">
                <a16:creationId xmlns:a16="http://schemas.microsoft.com/office/drawing/2014/main" id="{B684D6E7-306E-2459-BE8D-7B2A95329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9782" y="1520337"/>
            <a:ext cx="526569" cy="421255"/>
          </a:xfrm>
          <a:prstGeom prst="rect">
            <a:avLst/>
          </a:prstGeom>
        </p:spPr>
      </p:pic>
      <p:pic>
        <p:nvPicPr>
          <p:cNvPr id="15" name="Picture 14">
            <a:extLst>
              <a:ext uri="{FF2B5EF4-FFF2-40B4-BE49-F238E27FC236}">
                <a16:creationId xmlns:a16="http://schemas.microsoft.com/office/drawing/2014/main" id="{6B1B89A3-395E-D55D-7FC0-A11335069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113" y="2577968"/>
            <a:ext cx="526569" cy="421255"/>
          </a:xfrm>
          <a:prstGeom prst="rect">
            <a:avLst/>
          </a:prstGeom>
        </p:spPr>
      </p:pic>
      <p:pic>
        <p:nvPicPr>
          <p:cNvPr id="16" name="Picture 15">
            <a:extLst>
              <a:ext uri="{FF2B5EF4-FFF2-40B4-BE49-F238E27FC236}">
                <a16:creationId xmlns:a16="http://schemas.microsoft.com/office/drawing/2014/main" id="{ABA0F977-FB8D-5AE8-E07A-29DB250B37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6627" y="2577968"/>
            <a:ext cx="458793" cy="455419"/>
          </a:xfrm>
          <a:prstGeom prst="rect">
            <a:avLst/>
          </a:prstGeom>
        </p:spPr>
      </p:pic>
      <p:sp>
        <p:nvSpPr>
          <p:cNvPr id="17" name="TextBox 16">
            <a:extLst>
              <a:ext uri="{FF2B5EF4-FFF2-40B4-BE49-F238E27FC236}">
                <a16:creationId xmlns:a16="http://schemas.microsoft.com/office/drawing/2014/main" id="{5516C2B1-07D9-B436-11DF-6A2F2A03B369}"/>
              </a:ext>
            </a:extLst>
          </p:cNvPr>
          <p:cNvSpPr txBox="1"/>
          <p:nvPr/>
        </p:nvSpPr>
        <p:spPr>
          <a:xfrm>
            <a:off x="2653004" y="4961823"/>
            <a:ext cx="3679212" cy="369332"/>
          </a:xfrm>
          <a:prstGeom prst="rect">
            <a:avLst/>
          </a:prstGeom>
          <a:noFill/>
        </p:spPr>
        <p:txBody>
          <a:bodyPr wrap="none" rtlCol="0">
            <a:spAutoFit/>
          </a:bodyPr>
          <a:lstStyle/>
          <a:p>
            <a:r>
              <a:rPr lang="en-US" dirty="0"/>
              <a:t>Instantaneous operation with mobile</a:t>
            </a:r>
            <a:endParaRPr lang="en-IN" dirty="0"/>
          </a:p>
        </p:txBody>
      </p:sp>
      <p:pic>
        <p:nvPicPr>
          <p:cNvPr id="19" name="Picture 18">
            <a:extLst>
              <a:ext uri="{FF2B5EF4-FFF2-40B4-BE49-F238E27FC236}">
                <a16:creationId xmlns:a16="http://schemas.microsoft.com/office/drawing/2014/main" id="{5E885549-424A-42B0-5993-B37208698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6627" y="3617605"/>
            <a:ext cx="417085" cy="414017"/>
          </a:xfrm>
          <a:prstGeom prst="rect">
            <a:avLst/>
          </a:prstGeom>
        </p:spPr>
      </p:pic>
      <p:pic>
        <p:nvPicPr>
          <p:cNvPr id="20" name="Picture 19">
            <a:extLst>
              <a:ext uri="{FF2B5EF4-FFF2-40B4-BE49-F238E27FC236}">
                <a16:creationId xmlns:a16="http://schemas.microsoft.com/office/drawing/2014/main" id="{ABF867B2-60AC-ABFE-D442-6037BBE5D9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6627" y="1495202"/>
            <a:ext cx="478699" cy="382959"/>
          </a:xfrm>
          <a:prstGeom prst="rect">
            <a:avLst/>
          </a:prstGeom>
        </p:spPr>
      </p:pic>
      <p:sp>
        <p:nvSpPr>
          <p:cNvPr id="21" name="TextBox 20">
            <a:extLst>
              <a:ext uri="{FF2B5EF4-FFF2-40B4-BE49-F238E27FC236}">
                <a16:creationId xmlns:a16="http://schemas.microsoft.com/office/drawing/2014/main" id="{7B280D81-80A0-F002-3A5B-BA89E76F6B1E}"/>
              </a:ext>
            </a:extLst>
          </p:cNvPr>
          <p:cNvSpPr txBox="1"/>
          <p:nvPr/>
        </p:nvSpPr>
        <p:spPr>
          <a:xfrm>
            <a:off x="2653004" y="5620678"/>
            <a:ext cx="3807453" cy="646331"/>
          </a:xfrm>
          <a:prstGeom prst="rect">
            <a:avLst/>
          </a:prstGeom>
          <a:noFill/>
        </p:spPr>
        <p:txBody>
          <a:bodyPr wrap="none" rtlCol="0">
            <a:spAutoFit/>
          </a:bodyPr>
          <a:lstStyle/>
          <a:p>
            <a:r>
              <a:rPr lang="en-US" dirty="0"/>
              <a:t>Wide Applications and commercial use</a:t>
            </a:r>
          </a:p>
          <a:p>
            <a:r>
              <a:rPr lang="en-US" dirty="0"/>
              <a:t>Screens, shopping malls</a:t>
            </a:r>
            <a:endParaRPr lang="en-IN" dirty="0"/>
          </a:p>
        </p:txBody>
      </p:sp>
      <p:sp>
        <p:nvSpPr>
          <p:cNvPr id="22" name="TextBox 21">
            <a:extLst>
              <a:ext uri="{FF2B5EF4-FFF2-40B4-BE49-F238E27FC236}">
                <a16:creationId xmlns:a16="http://schemas.microsoft.com/office/drawing/2014/main" id="{CA75475C-01DE-64FF-8C18-72C3968FAC11}"/>
              </a:ext>
            </a:extLst>
          </p:cNvPr>
          <p:cNvSpPr txBox="1"/>
          <p:nvPr/>
        </p:nvSpPr>
        <p:spPr>
          <a:xfrm>
            <a:off x="2684136" y="1390261"/>
            <a:ext cx="3051111" cy="923330"/>
          </a:xfrm>
          <a:prstGeom prst="rect">
            <a:avLst/>
          </a:prstGeom>
          <a:noFill/>
        </p:spPr>
        <p:txBody>
          <a:bodyPr wrap="square" rtlCol="0">
            <a:spAutoFit/>
          </a:bodyPr>
          <a:lstStyle/>
          <a:p>
            <a:r>
              <a:rPr lang="en-US" dirty="0"/>
              <a:t>Can display variety of colors, predefined code</a:t>
            </a:r>
          </a:p>
          <a:p>
            <a:endParaRPr lang="en-IN" dirty="0"/>
          </a:p>
        </p:txBody>
      </p:sp>
      <p:pic>
        <p:nvPicPr>
          <p:cNvPr id="23" name="Picture 22">
            <a:extLst>
              <a:ext uri="{FF2B5EF4-FFF2-40B4-BE49-F238E27FC236}">
                <a16:creationId xmlns:a16="http://schemas.microsoft.com/office/drawing/2014/main" id="{B37B0698-FD72-34A3-2919-E9C0A394F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752" y="3711162"/>
            <a:ext cx="478699" cy="382959"/>
          </a:xfrm>
          <a:prstGeom prst="rect">
            <a:avLst/>
          </a:prstGeom>
        </p:spPr>
      </p:pic>
      <p:pic>
        <p:nvPicPr>
          <p:cNvPr id="24" name="Picture 23">
            <a:extLst>
              <a:ext uri="{FF2B5EF4-FFF2-40B4-BE49-F238E27FC236}">
                <a16:creationId xmlns:a16="http://schemas.microsoft.com/office/drawing/2014/main" id="{77DA2CB4-037D-41B3-F91D-94CB0537C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6626" y="4917138"/>
            <a:ext cx="417085" cy="414017"/>
          </a:xfrm>
          <a:prstGeom prst="rect">
            <a:avLst/>
          </a:prstGeom>
        </p:spPr>
      </p:pic>
      <p:pic>
        <p:nvPicPr>
          <p:cNvPr id="26" name="Picture 25">
            <a:extLst>
              <a:ext uri="{FF2B5EF4-FFF2-40B4-BE49-F238E27FC236}">
                <a16:creationId xmlns:a16="http://schemas.microsoft.com/office/drawing/2014/main" id="{AD2B2F93-A2B2-C721-A5CB-99C5FC35F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791" y="4852428"/>
            <a:ext cx="478699" cy="382959"/>
          </a:xfrm>
          <a:prstGeom prst="rect">
            <a:avLst/>
          </a:prstGeom>
        </p:spPr>
      </p:pic>
      <p:pic>
        <p:nvPicPr>
          <p:cNvPr id="27" name="Picture 26">
            <a:extLst>
              <a:ext uri="{FF2B5EF4-FFF2-40B4-BE49-F238E27FC236}">
                <a16:creationId xmlns:a16="http://schemas.microsoft.com/office/drawing/2014/main" id="{B329899A-A25B-9A14-D3B9-9636029AF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791" y="5802214"/>
            <a:ext cx="478699" cy="382959"/>
          </a:xfrm>
          <a:prstGeom prst="rect">
            <a:avLst/>
          </a:prstGeom>
        </p:spPr>
      </p:pic>
      <p:pic>
        <p:nvPicPr>
          <p:cNvPr id="28" name="Picture 27">
            <a:extLst>
              <a:ext uri="{FF2B5EF4-FFF2-40B4-BE49-F238E27FC236}">
                <a16:creationId xmlns:a16="http://schemas.microsoft.com/office/drawing/2014/main" id="{B26D772D-35D4-45C8-BE0C-A30BBC022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431" y="5812904"/>
            <a:ext cx="478699" cy="382959"/>
          </a:xfrm>
          <a:prstGeom prst="rect">
            <a:avLst/>
          </a:prstGeom>
        </p:spPr>
      </p:pic>
      <p:pic>
        <p:nvPicPr>
          <p:cNvPr id="4" name="Picture 3">
            <a:extLst>
              <a:ext uri="{FF2B5EF4-FFF2-40B4-BE49-F238E27FC236}">
                <a16:creationId xmlns:a16="http://schemas.microsoft.com/office/drawing/2014/main" id="{6D2D3CD1-9B54-248B-87F8-AF949AB18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34424">
            <a:off x="175463" y="282908"/>
            <a:ext cx="1854836" cy="1854836"/>
          </a:xfrm>
          <a:prstGeom prst="rect">
            <a:avLst/>
          </a:prstGeom>
        </p:spPr>
      </p:pic>
      <p:sp>
        <p:nvSpPr>
          <p:cNvPr id="7" name="TextBox 6">
            <a:extLst>
              <a:ext uri="{FF2B5EF4-FFF2-40B4-BE49-F238E27FC236}">
                <a16:creationId xmlns:a16="http://schemas.microsoft.com/office/drawing/2014/main" id="{280BBB65-532E-42F3-FD18-9D5B337A4475}"/>
              </a:ext>
            </a:extLst>
          </p:cNvPr>
          <p:cNvSpPr txBox="1"/>
          <p:nvPr/>
        </p:nvSpPr>
        <p:spPr>
          <a:xfrm>
            <a:off x="0" y="6530656"/>
            <a:ext cx="1756487"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42543075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F7BFD-10E7-D5BC-6D33-A207B154ED13}"/>
              </a:ext>
            </a:extLst>
          </p:cNvPr>
          <p:cNvSpPr txBox="1"/>
          <p:nvPr/>
        </p:nvSpPr>
        <p:spPr>
          <a:xfrm flipH="1">
            <a:off x="232331" y="233267"/>
            <a:ext cx="3173342" cy="461665"/>
          </a:xfrm>
          <a:prstGeom prst="rect">
            <a:avLst/>
          </a:prstGeom>
          <a:noFill/>
        </p:spPr>
        <p:txBody>
          <a:bodyPr wrap="square" rtlCol="0">
            <a:spAutoFit/>
          </a:bodyPr>
          <a:lstStyle/>
          <a:p>
            <a:r>
              <a:rPr lang="en-US" sz="2400" u="sng" dirty="0">
                <a:latin typeface="Franklin Gothic Heavy" panose="020B0903020102020204" pitchFamily="34" charset="0"/>
              </a:rPr>
              <a:t>COMPONENTS USED</a:t>
            </a:r>
            <a:r>
              <a:rPr lang="en-US" sz="2400" dirty="0">
                <a:latin typeface="Franklin Gothic Heavy" panose="020B0903020102020204" pitchFamily="34" charset="0"/>
              </a:rPr>
              <a:t>: </a:t>
            </a:r>
            <a:endParaRPr lang="en-IN" sz="2400" dirty="0">
              <a:latin typeface="Franklin Gothic Heavy" panose="020B0903020102020204" pitchFamily="34" charset="0"/>
            </a:endParaRPr>
          </a:p>
        </p:txBody>
      </p:sp>
      <p:sp>
        <p:nvSpPr>
          <p:cNvPr id="5" name="TextBox 4">
            <a:extLst>
              <a:ext uri="{FF2B5EF4-FFF2-40B4-BE49-F238E27FC236}">
                <a16:creationId xmlns:a16="http://schemas.microsoft.com/office/drawing/2014/main" id="{E4C20E50-FD94-0362-83E1-5770E17C4AC4}"/>
              </a:ext>
            </a:extLst>
          </p:cNvPr>
          <p:cNvSpPr txBox="1"/>
          <p:nvPr/>
        </p:nvSpPr>
        <p:spPr>
          <a:xfrm>
            <a:off x="363893" y="858417"/>
            <a:ext cx="3173342" cy="369332"/>
          </a:xfrm>
          <a:prstGeom prst="rect">
            <a:avLst/>
          </a:prstGeom>
          <a:noFill/>
        </p:spPr>
        <p:txBody>
          <a:bodyPr wrap="square" rtlCol="0">
            <a:spAutoFit/>
          </a:bodyPr>
          <a:lstStyle/>
          <a:p>
            <a:r>
              <a:rPr lang="en-US" dirty="0"/>
              <a:t>1.</a:t>
            </a:r>
            <a:r>
              <a:rPr lang="en-US" u="sng" dirty="0"/>
              <a:t>LED STRIP(WS2811/WS2812B) </a:t>
            </a:r>
            <a:endParaRPr lang="en-IN" u="sng" dirty="0"/>
          </a:p>
        </p:txBody>
      </p:sp>
      <p:pic>
        <p:nvPicPr>
          <p:cNvPr id="10" name="Picture 9">
            <a:extLst>
              <a:ext uri="{FF2B5EF4-FFF2-40B4-BE49-F238E27FC236}">
                <a16:creationId xmlns:a16="http://schemas.microsoft.com/office/drawing/2014/main" id="{07272A4A-3D4B-567E-99FB-34114FDD4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8" y="1227749"/>
            <a:ext cx="2164703" cy="2164703"/>
          </a:xfrm>
          <a:prstGeom prst="rect">
            <a:avLst/>
          </a:prstGeom>
        </p:spPr>
      </p:pic>
      <p:pic>
        <p:nvPicPr>
          <p:cNvPr id="12" name="Picture 11">
            <a:extLst>
              <a:ext uri="{FF2B5EF4-FFF2-40B4-BE49-F238E27FC236}">
                <a16:creationId xmlns:a16="http://schemas.microsoft.com/office/drawing/2014/main" id="{B7602861-F8F7-89C0-EB8D-C9DD1E0BC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25" y="4420437"/>
            <a:ext cx="3247054" cy="2164703"/>
          </a:xfrm>
          <a:prstGeom prst="rect">
            <a:avLst/>
          </a:prstGeom>
        </p:spPr>
      </p:pic>
      <p:sp>
        <p:nvSpPr>
          <p:cNvPr id="13" name="TextBox 12">
            <a:extLst>
              <a:ext uri="{FF2B5EF4-FFF2-40B4-BE49-F238E27FC236}">
                <a16:creationId xmlns:a16="http://schemas.microsoft.com/office/drawing/2014/main" id="{BD1036BA-6D37-BE6C-BF19-77B1C7956FB9}"/>
              </a:ext>
            </a:extLst>
          </p:cNvPr>
          <p:cNvSpPr txBox="1"/>
          <p:nvPr/>
        </p:nvSpPr>
        <p:spPr>
          <a:xfrm>
            <a:off x="232331" y="4051105"/>
            <a:ext cx="2216632" cy="369332"/>
          </a:xfrm>
          <a:prstGeom prst="rect">
            <a:avLst/>
          </a:prstGeom>
          <a:noFill/>
        </p:spPr>
        <p:txBody>
          <a:bodyPr wrap="none" rtlCol="0">
            <a:spAutoFit/>
          </a:bodyPr>
          <a:lstStyle/>
          <a:p>
            <a:r>
              <a:rPr lang="en-US" dirty="0"/>
              <a:t>2.</a:t>
            </a:r>
            <a:r>
              <a:rPr lang="en-US" u="sng" dirty="0"/>
              <a:t>NODMCU</a:t>
            </a:r>
            <a:r>
              <a:rPr lang="en-US" dirty="0"/>
              <a:t>[ESP8266]</a:t>
            </a:r>
            <a:endParaRPr lang="en-IN" dirty="0"/>
          </a:p>
        </p:txBody>
      </p:sp>
      <p:pic>
        <p:nvPicPr>
          <p:cNvPr id="15" name="Picture 14">
            <a:extLst>
              <a:ext uri="{FF2B5EF4-FFF2-40B4-BE49-F238E27FC236}">
                <a16:creationId xmlns:a16="http://schemas.microsoft.com/office/drawing/2014/main" id="{62408F1D-F5D0-BBB2-81FF-AD06E55BC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0095" y="1380343"/>
            <a:ext cx="1918967" cy="1945833"/>
          </a:xfrm>
          <a:prstGeom prst="rect">
            <a:avLst/>
          </a:prstGeom>
        </p:spPr>
      </p:pic>
      <p:sp>
        <p:nvSpPr>
          <p:cNvPr id="2" name="TextBox 1">
            <a:extLst>
              <a:ext uri="{FF2B5EF4-FFF2-40B4-BE49-F238E27FC236}">
                <a16:creationId xmlns:a16="http://schemas.microsoft.com/office/drawing/2014/main" id="{39590098-1151-43DA-BCC4-06BDB1814A17}"/>
              </a:ext>
            </a:extLst>
          </p:cNvPr>
          <p:cNvSpPr txBox="1"/>
          <p:nvPr/>
        </p:nvSpPr>
        <p:spPr>
          <a:xfrm>
            <a:off x="4246027" y="858417"/>
            <a:ext cx="2067104" cy="369332"/>
          </a:xfrm>
          <a:prstGeom prst="rect">
            <a:avLst/>
          </a:prstGeom>
          <a:noFill/>
        </p:spPr>
        <p:txBody>
          <a:bodyPr wrap="none" rtlCol="0">
            <a:spAutoFit/>
          </a:bodyPr>
          <a:lstStyle/>
          <a:p>
            <a:r>
              <a:rPr lang="en-US" dirty="0"/>
              <a:t>3.</a:t>
            </a:r>
            <a:r>
              <a:rPr lang="en-US" u="sng" dirty="0"/>
              <a:t>BUCK CONVERTER</a:t>
            </a:r>
            <a:endParaRPr lang="en-IN" u="sng" dirty="0"/>
          </a:p>
        </p:txBody>
      </p:sp>
      <p:sp>
        <p:nvSpPr>
          <p:cNvPr id="3" name="TextBox 2">
            <a:extLst>
              <a:ext uri="{FF2B5EF4-FFF2-40B4-BE49-F238E27FC236}">
                <a16:creationId xmlns:a16="http://schemas.microsoft.com/office/drawing/2014/main" id="{11E7AC84-3CA9-A87D-B49A-F051D1BD275B}"/>
              </a:ext>
            </a:extLst>
          </p:cNvPr>
          <p:cNvSpPr txBox="1"/>
          <p:nvPr/>
        </p:nvSpPr>
        <p:spPr>
          <a:xfrm flipH="1">
            <a:off x="6832179" y="396752"/>
            <a:ext cx="3173342" cy="461665"/>
          </a:xfrm>
          <a:prstGeom prst="rect">
            <a:avLst/>
          </a:prstGeom>
          <a:noFill/>
        </p:spPr>
        <p:txBody>
          <a:bodyPr wrap="square" rtlCol="0">
            <a:spAutoFit/>
          </a:bodyPr>
          <a:lstStyle/>
          <a:p>
            <a:r>
              <a:rPr lang="en-US" sz="2400" u="sng" dirty="0">
                <a:latin typeface="Franklin Gothic Heavy" panose="020B0903020102020204" pitchFamily="34" charset="0"/>
              </a:rPr>
              <a:t>Software required</a:t>
            </a:r>
            <a:r>
              <a:rPr lang="en-US" sz="2400" dirty="0">
                <a:latin typeface="Franklin Gothic Heavy" panose="020B0903020102020204" pitchFamily="34" charset="0"/>
              </a:rPr>
              <a:t>: </a:t>
            </a:r>
            <a:endParaRPr lang="en-IN" sz="2400" dirty="0">
              <a:latin typeface="Franklin Gothic Heavy" panose="020B0903020102020204" pitchFamily="34" charset="0"/>
            </a:endParaRPr>
          </a:p>
        </p:txBody>
      </p:sp>
      <p:sp>
        <p:nvSpPr>
          <p:cNvPr id="6" name="TextBox 5">
            <a:extLst>
              <a:ext uri="{FF2B5EF4-FFF2-40B4-BE49-F238E27FC236}">
                <a16:creationId xmlns:a16="http://schemas.microsoft.com/office/drawing/2014/main" id="{D6295279-8C51-212B-B188-B681AAF140C1}"/>
              </a:ext>
            </a:extLst>
          </p:cNvPr>
          <p:cNvSpPr txBox="1"/>
          <p:nvPr/>
        </p:nvSpPr>
        <p:spPr>
          <a:xfrm>
            <a:off x="7258856" y="1380343"/>
            <a:ext cx="4373308"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Arduino IDE 1.8.18</a:t>
            </a:r>
            <a:r>
              <a:rPr lang="en-IN" b="1" dirty="0"/>
              <a:t> with library file </a:t>
            </a:r>
            <a:r>
              <a:rPr lang="en-IN" dirty="0"/>
              <a:t>	</a:t>
            </a:r>
            <a:r>
              <a:rPr lang="en-IN" b="1" dirty="0">
                <a:solidFill>
                  <a:schemeClr val="accent5">
                    <a:lumMod val="75000"/>
                  </a:schemeClr>
                </a:solidFill>
                <a:latin typeface="Georgia" panose="02040502050405020303" pitchFamily="18" charset="0"/>
              </a:rPr>
              <a:t>#include</a:t>
            </a:r>
            <a:r>
              <a:rPr lang="en-IN" b="1" dirty="0">
                <a:latin typeface="Georgia" panose="02040502050405020303" pitchFamily="18" charset="0"/>
              </a:rPr>
              <a:t>&lt;</a:t>
            </a:r>
            <a:r>
              <a:rPr lang="en-IN" b="1" dirty="0">
                <a:solidFill>
                  <a:schemeClr val="accent2">
                    <a:lumMod val="75000"/>
                  </a:schemeClr>
                </a:solidFill>
                <a:latin typeface="Georgia" panose="02040502050405020303" pitchFamily="18" charset="0"/>
              </a:rPr>
              <a:t>FastLED.h</a:t>
            </a:r>
            <a:r>
              <a:rPr lang="en-IN" b="1" dirty="0">
                <a:latin typeface="Georgia" panose="02040502050405020303" pitchFamily="18" charset="0"/>
              </a:rPr>
              <a:t>&gt;</a:t>
            </a:r>
          </a:p>
          <a:p>
            <a:pPr marL="285750" indent="-285750">
              <a:buFont typeface="Arial" panose="020B0604020202020204" pitchFamily="34" charset="0"/>
              <a:buChar char="•"/>
            </a:pPr>
            <a:r>
              <a:rPr lang="en-IN" b="1" dirty="0">
                <a:latin typeface="Georgia" panose="02040502050405020303" pitchFamily="18" charset="0"/>
              </a:rPr>
              <a:t>	</a:t>
            </a:r>
            <a:r>
              <a:rPr lang="en-IN" b="1" dirty="0">
                <a:solidFill>
                  <a:schemeClr val="accent5">
                    <a:lumMod val="75000"/>
                  </a:schemeClr>
                </a:solidFill>
                <a:latin typeface="Georgia" panose="02040502050405020303" pitchFamily="18" charset="0"/>
              </a:rPr>
              <a:t>#include</a:t>
            </a:r>
            <a:r>
              <a:rPr lang="en-IN" b="1" dirty="0">
                <a:latin typeface="Georgia" panose="02040502050405020303" pitchFamily="18" charset="0"/>
              </a:rPr>
              <a:t>&lt;</a:t>
            </a:r>
            <a:r>
              <a:rPr lang="en-IN" b="1" dirty="0">
                <a:solidFill>
                  <a:schemeClr val="accent2">
                    <a:lumMod val="75000"/>
                  </a:schemeClr>
                </a:solidFill>
                <a:latin typeface="Georgia" panose="02040502050405020303" pitchFamily="18" charset="0"/>
              </a:rPr>
              <a:t>ESP8266WiFi.h</a:t>
            </a:r>
            <a:r>
              <a:rPr lang="en-IN" b="1" dirty="0">
                <a:latin typeface="Georgia" panose="02040502050405020303" pitchFamily="18" charset="0"/>
              </a:rPr>
              <a:t>&gt;</a:t>
            </a:r>
          </a:p>
          <a:p>
            <a:pPr marL="285750" indent="-285750">
              <a:buFont typeface="Arial" panose="020B0604020202020204" pitchFamily="34" charset="0"/>
              <a:buChar char="•"/>
            </a:pPr>
            <a:r>
              <a:rPr lang="en-IN" b="1" dirty="0"/>
              <a:t>Wi-Fi pixel LED app</a:t>
            </a:r>
          </a:p>
          <a:p>
            <a:pPr marL="285750" indent="-285750">
              <a:buFont typeface="Arial" panose="020B0604020202020204" pitchFamily="34" charset="0"/>
              <a:buChar char="•"/>
            </a:pPr>
            <a:endParaRPr lang="en-US" b="1" dirty="0"/>
          </a:p>
        </p:txBody>
      </p:sp>
      <p:sp>
        <p:nvSpPr>
          <p:cNvPr id="7" name="TextBox 6">
            <a:extLst>
              <a:ext uri="{FF2B5EF4-FFF2-40B4-BE49-F238E27FC236}">
                <a16:creationId xmlns:a16="http://schemas.microsoft.com/office/drawing/2014/main" id="{A1DDE517-C10D-D7C3-2D65-51A4123B2CA3}"/>
              </a:ext>
            </a:extLst>
          </p:cNvPr>
          <p:cNvSpPr txBox="1"/>
          <p:nvPr/>
        </p:nvSpPr>
        <p:spPr>
          <a:xfrm>
            <a:off x="232331" y="3244334"/>
            <a:ext cx="1205257" cy="369332"/>
          </a:xfrm>
          <a:prstGeom prst="rect">
            <a:avLst/>
          </a:prstGeom>
          <a:noFill/>
        </p:spPr>
        <p:txBody>
          <a:bodyPr wrap="square" rtlCol="0">
            <a:spAutoFit/>
          </a:bodyPr>
          <a:lstStyle/>
          <a:p>
            <a:r>
              <a:rPr lang="en-US" dirty="0"/>
              <a:t>WS2812B</a:t>
            </a:r>
            <a:endParaRPr lang="en-IN" dirty="0"/>
          </a:p>
        </p:txBody>
      </p:sp>
      <p:pic>
        <p:nvPicPr>
          <p:cNvPr id="9" name="Picture 8">
            <a:extLst>
              <a:ext uri="{FF2B5EF4-FFF2-40B4-BE49-F238E27FC236}">
                <a16:creationId xmlns:a16="http://schemas.microsoft.com/office/drawing/2014/main" id="{0927CC4A-9B17-F9B2-D683-0F7780DE0FB1}"/>
              </a:ext>
            </a:extLst>
          </p:cNvPr>
          <p:cNvPicPr>
            <a:picLocks noChangeAspect="1"/>
          </p:cNvPicPr>
          <p:nvPr/>
        </p:nvPicPr>
        <p:blipFill rotWithShape="1">
          <a:blip r:embed="rId5">
            <a:extLst>
              <a:ext uri="{28A0092B-C50C-407E-A947-70E740481C1C}">
                <a14:useLocalDpi xmlns:a14="http://schemas.microsoft.com/office/drawing/2010/main" val="0"/>
              </a:ext>
            </a:extLst>
          </a:blip>
          <a:srcRect l="11691" t="23472" r="14028" b="22639"/>
          <a:stretch/>
        </p:blipFill>
        <p:spPr>
          <a:xfrm flipH="1">
            <a:off x="2054557" y="1488751"/>
            <a:ext cx="2164703" cy="1570426"/>
          </a:xfrm>
          <a:prstGeom prst="rect">
            <a:avLst/>
          </a:prstGeom>
        </p:spPr>
      </p:pic>
      <p:sp>
        <p:nvSpPr>
          <p:cNvPr id="11" name="TextBox 10">
            <a:extLst>
              <a:ext uri="{FF2B5EF4-FFF2-40B4-BE49-F238E27FC236}">
                <a16:creationId xmlns:a16="http://schemas.microsoft.com/office/drawing/2014/main" id="{0BF942DB-5355-B029-24EF-77A8A7E6A8E7}"/>
              </a:ext>
            </a:extLst>
          </p:cNvPr>
          <p:cNvSpPr txBox="1"/>
          <p:nvPr/>
        </p:nvSpPr>
        <p:spPr>
          <a:xfrm>
            <a:off x="2331978" y="3238238"/>
            <a:ext cx="1205257" cy="369332"/>
          </a:xfrm>
          <a:prstGeom prst="rect">
            <a:avLst/>
          </a:prstGeom>
          <a:noFill/>
        </p:spPr>
        <p:txBody>
          <a:bodyPr wrap="square" rtlCol="0">
            <a:spAutoFit/>
          </a:bodyPr>
          <a:lstStyle/>
          <a:p>
            <a:r>
              <a:rPr lang="en-US" dirty="0"/>
              <a:t>WS2811B</a:t>
            </a:r>
            <a:endParaRPr lang="en-IN" dirty="0"/>
          </a:p>
        </p:txBody>
      </p:sp>
      <p:sp>
        <p:nvSpPr>
          <p:cNvPr id="14" name="TextBox 13">
            <a:extLst>
              <a:ext uri="{FF2B5EF4-FFF2-40B4-BE49-F238E27FC236}">
                <a16:creationId xmlns:a16="http://schemas.microsoft.com/office/drawing/2014/main" id="{70EE2D6F-1514-D042-9850-96D7F9091265}"/>
              </a:ext>
            </a:extLst>
          </p:cNvPr>
          <p:cNvSpPr txBox="1"/>
          <p:nvPr/>
        </p:nvSpPr>
        <p:spPr>
          <a:xfrm flipH="1">
            <a:off x="4389118" y="4029075"/>
            <a:ext cx="1630681" cy="369332"/>
          </a:xfrm>
          <a:prstGeom prst="rect">
            <a:avLst/>
          </a:prstGeom>
          <a:noFill/>
        </p:spPr>
        <p:txBody>
          <a:bodyPr wrap="square" rtlCol="0">
            <a:spAutoFit/>
          </a:bodyPr>
          <a:lstStyle/>
          <a:p>
            <a:r>
              <a:rPr lang="en-US" dirty="0"/>
              <a:t>4.</a:t>
            </a:r>
            <a:r>
              <a:rPr lang="en-US" u="sng" dirty="0"/>
              <a:t>12V BATTERY</a:t>
            </a:r>
            <a:endParaRPr lang="en-IN" u="sng" dirty="0"/>
          </a:p>
        </p:txBody>
      </p:sp>
      <p:pic>
        <p:nvPicPr>
          <p:cNvPr id="17" name="Picture 16">
            <a:extLst>
              <a:ext uri="{FF2B5EF4-FFF2-40B4-BE49-F238E27FC236}">
                <a16:creationId xmlns:a16="http://schemas.microsoft.com/office/drawing/2014/main" id="{F802AF1B-CAA1-38F0-241E-583ED1213C6B}"/>
              </a:ext>
            </a:extLst>
          </p:cNvPr>
          <p:cNvPicPr>
            <a:picLocks noChangeAspect="1"/>
          </p:cNvPicPr>
          <p:nvPr/>
        </p:nvPicPr>
        <p:blipFill>
          <a:blip r:embed="rId6"/>
          <a:stretch>
            <a:fillRect/>
          </a:stretch>
        </p:blipFill>
        <p:spPr>
          <a:xfrm>
            <a:off x="4219260" y="4420437"/>
            <a:ext cx="2606266" cy="2225233"/>
          </a:xfrm>
          <a:prstGeom prst="rect">
            <a:avLst/>
          </a:prstGeom>
        </p:spPr>
      </p:pic>
      <p:sp>
        <p:nvSpPr>
          <p:cNvPr id="16" name="TextBox 15">
            <a:extLst>
              <a:ext uri="{FF2B5EF4-FFF2-40B4-BE49-F238E27FC236}">
                <a16:creationId xmlns:a16="http://schemas.microsoft.com/office/drawing/2014/main" id="{48B154B7-3F5A-4809-B6E1-9100D9B7E63D}"/>
              </a:ext>
            </a:extLst>
          </p:cNvPr>
          <p:cNvSpPr txBox="1"/>
          <p:nvPr/>
        </p:nvSpPr>
        <p:spPr>
          <a:xfrm>
            <a:off x="-47588" y="6539531"/>
            <a:ext cx="1698171"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41717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4BF8B3-9546-E803-134D-CCB82A7B9D21}"/>
              </a:ext>
            </a:extLst>
          </p:cNvPr>
          <p:cNvSpPr txBox="1"/>
          <p:nvPr/>
        </p:nvSpPr>
        <p:spPr>
          <a:xfrm>
            <a:off x="-104969" y="6556701"/>
            <a:ext cx="6097554"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12497467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F3090-88C4-48A5-424A-4ADC47DF16DA}"/>
              </a:ext>
            </a:extLst>
          </p:cNvPr>
          <p:cNvSpPr txBox="1"/>
          <p:nvPr/>
        </p:nvSpPr>
        <p:spPr>
          <a:xfrm>
            <a:off x="257175" y="384596"/>
            <a:ext cx="1899751" cy="369332"/>
          </a:xfrm>
          <a:prstGeom prst="rect">
            <a:avLst/>
          </a:prstGeom>
          <a:noFill/>
        </p:spPr>
        <p:txBody>
          <a:bodyPr wrap="none" rtlCol="0">
            <a:spAutoFit/>
          </a:bodyPr>
          <a:lstStyle/>
          <a:p>
            <a:r>
              <a:rPr lang="en-US" u="sng" dirty="0">
                <a:latin typeface="Arial Black" panose="020B0A04020102020204" pitchFamily="34" charset="0"/>
              </a:rPr>
              <a:t>Flow diagram</a:t>
            </a:r>
            <a:endParaRPr lang="en-IN" u="sng" dirty="0">
              <a:latin typeface="Arial Black" panose="020B0A04020102020204" pitchFamily="34" charset="0"/>
            </a:endParaRPr>
          </a:p>
        </p:txBody>
      </p:sp>
      <p:sp>
        <p:nvSpPr>
          <p:cNvPr id="4" name="TextBox 3">
            <a:extLst>
              <a:ext uri="{FF2B5EF4-FFF2-40B4-BE49-F238E27FC236}">
                <a16:creationId xmlns:a16="http://schemas.microsoft.com/office/drawing/2014/main" id="{25F6A84E-4C59-E118-D623-FCBB53F5AD9E}"/>
              </a:ext>
            </a:extLst>
          </p:cNvPr>
          <p:cNvSpPr txBox="1"/>
          <p:nvPr/>
        </p:nvSpPr>
        <p:spPr>
          <a:xfrm>
            <a:off x="4339390" y="531290"/>
            <a:ext cx="2629540" cy="646331"/>
          </a:xfrm>
          <a:prstGeom prst="rect">
            <a:avLst/>
          </a:prstGeom>
          <a:noFill/>
        </p:spPr>
        <p:txBody>
          <a:bodyPr wrap="square" rtlCol="0">
            <a:spAutoFit/>
          </a:bodyPr>
          <a:lstStyle/>
          <a:p>
            <a:pPr algn="ctr"/>
            <a:r>
              <a:rPr lang="en-US" dirty="0">
                <a:solidFill>
                  <a:schemeClr val="tx1">
                    <a:lumMod val="95000"/>
                    <a:lumOff val="5000"/>
                  </a:schemeClr>
                </a:solidFill>
                <a:latin typeface="Copperplate Gothic Bold" panose="020E0705020206020404" pitchFamily="34" charset="0"/>
              </a:rPr>
              <a:t>Connect LED strip to buck converter </a:t>
            </a:r>
            <a:endParaRPr lang="en-IN" dirty="0">
              <a:solidFill>
                <a:schemeClr val="tx1">
                  <a:lumMod val="95000"/>
                  <a:lumOff val="5000"/>
                </a:schemeClr>
              </a:solidFill>
              <a:latin typeface="Copperplate Gothic Bold" panose="020E0705020206020404" pitchFamily="34" charset="0"/>
            </a:endParaRPr>
          </a:p>
        </p:txBody>
      </p:sp>
      <p:sp>
        <p:nvSpPr>
          <p:cNvPr id="5" name="TextBox 4">
            <a:extLst>
              <a:ext uri="{FF2B5EF4-FFF2-40B4-BE49-F238E27FC236}">
                <a16:creationId xmlns:a16="http://schemas.microsoft.com/office/drawing/2014/main" id="{2F2C2DE1-1136-4D57-FC69-73931D99A11E}"/>
              </a:ext>
            </a:extLst>
          </p:cNvPr>
          <p:cNvSpPr txBox="1"/>
          <p:nvPr/>
        </p:nvSpPr>
        <p:spPr>
          <a:xfrm>
            <a:off x="3836425" y="1778808"/>
            <a:ext cx="7032694" cy="1200329"/>
          </a:xfrm>
          <a:prstGeom prst="rect">
            <a:avLst/>
          </a:prstGeom>
          <a:noFill/>
        </p:spPr>
        <p:txBody>
          <a:bodyPr wrap="none" rtlCol="0">
            <a:spAutoFit/>
          </a:bodyPr>
          <a:lstStyle/>
          <a:p>
            <a:r>
              <a:rPr lang="en-US" dirty="0">
                <a:latin typeface="Copperplate Gothic Bold" panose="020E0705020206020404" pitchFamily="34" charset="0"/>
              </a:rPr>
              <a:t>Type the code in Arduino IDE </a:t>
            </a:r>
          </a:p>
          <a:p>
            <a:r>
              <a:rPr lang="en-US" dirty="0">
                <a:latin typeface="Copperplate Gothic Bold" panose="020E0705020206020404" pitchFamily="34" charset="0"/>
              </a:rPr>
              <a:t>By including the library files </a:t>
            </a:r>
            <a:r>
              <a:rPr lang="en-IN" b="1" dirty="0">
                <a:solidFill>
                  <a:schemeClr val="accent5">
                    <a:lumMod val="75000"/>
                  </a:schemeClr>
                </a:solidFill>
                <a:latin typeface="Cascadia Code" panose="020B0609020000020004" pitchFamily="49" charset="0"/>
                <a:ea typeface="Cascadia Code" panose="020B0609020000020004" pitchFamily="49" charset="0"/>
                <a:cs typeface="Cascadia Code" panose="020B0609020000020004" pitchFamily="49" charset="0"/>
              </a:rPr>
              <a:t>#include</a:t>
            </a:r>
            <a:r>
              <a:rPr lang="en-IN" b="1" dirty="0">
                <a:latin typeface="Cascadia Code" panose="020B0609020000020004" pitchFamily="49" charset="0"/>
                <a:ea typeface="Cascadia Code" panose="020B0609020000020004" pitchFamily="49" charset="0"/>
                <a:cs typeface="Cascadia Code" panose="020B0609020000020004" pitchFamily="49" charset="0"/>
              </a:rPr>
              <a:t>&lt;</a:t>
            </a:r>
            <a:r>
              <a:rPr lang="en-IN" b="1" dirty="0">
                <a:solidFill>
                  <a:schemeClr val="accent2">
                    <a:lumMod val="75000"/>
                  </a:schemeClr>
                </a:solidFill>
                <a:latin typeface="Cascadia Code" panose="020B0609020000020004" pitchFamily="49" charset="0"/>
                <a:ea typeface="Cascadia Code" panose="020B0609020000020004" pitchFamily="49" charset="0"/>
                <a:cs typeface="Cascadia Code" panose="020B0609020000020004" pitchFamily="49" charset="0"/>
              </a:rPr>
              <a:t>FastLED.h</a:t>
            </a:r>
            <a:r>
              <a:rPr lang="en-IN" b="1" dirty="0">
                <a:latin typeface="Cascadia Code" panose="020B0609020000020004" pitchFamily="49" charset="0"/>
                <a:ea typeface="Cascadia Code" panose="020B0609020000020004" pitchFamily="49" charset="0"/>
                <a:cs typeface="Cascadia Code" panose="020B0609020000020004" pitchFamily="49" charset="0"/>
              </a:rPr>
              <a:t>&gt;</a:t>
            </a:r>
          </a:p>
          <a:p>
            <a:r>
              <a:rPr lang="en-IN" b="1" dirty="0">
                <a:latin typeface="Cascadia Code" panose="020B0609020000020004" pitchFamily="49" charset="0"/>
                <a:ea typeface="Cascadia Code" panose="020B0609020000020004" pitchFamily="49" charset="0"/>
                <a:cs typeface="Cascadia Code" panose="020B0609020000020004" pitchFamily="49" charset="0"/>
              </a:rPr>
              <a:t>	                     </a:t>
            </a:r>
            <a:r>
              <a:rPr lang="en-IN" b="1" dirty="0">
                <a:solidFill>
                  <a:schemeClr val="accent5">
                    <a:lumMod val="75000"/>
                  </a:schemeClr>
                </a:solidFill>
                <a:latin typeface="Cascadia Code" panose="020B0609020000020004" pitchFamily="49" charset="0"/>
                <a:ea typeface="Cascadia Code" panose="020B0609020000020004" pitchFamily="49" charset="0"/>
                <a:cs typeface="Cascadia Code" panose="020B0609020000020004" pitchFamily="49" charset="0"/>
              </a:rPr>
              <a:t>#include</a:t>
            </a:r>
            <a:r>
              <a:rPr lang="en-IN" b="1" dirty="0">
                <a:latin typeface="Cascadia Code" panose="020B0609020000020004" pitchFamily="49" charset="0"/>
                <a:ea typeface="Cascadia Code" panose="020B0609020000020004" pitchFamily="49" charset="0"/>
                <a:cs typeface="Cascadia Code" panose="020B0609020000020004" pitchFamily="49" charset="0"/>
              </a:rPr>
              <a:t>&lt;</a:t>
            </a:r>
            <a:r>
              <a:rPr lang="en-IN" b="1" dirty="0">
                <a:solidFill>
                  <a:schemeClr val="accent2">
                    <a:lumMod val="75000"/>
                  </a:schemeClr>
                </a:solidFill>
                <a:latin typeface="Cascadia Code" panose="020B0609020000020004" pitchFamily="49" charset="0"/>
                <a:ea typeface="Cascadia Code" panose="020B0609020000020004" pitchFamily="49" charset="0"/>
                <a:cs typeface="Cascadia Code" panose="020B0609020000020004" pitchFamily="49" charset="0"/>
              </a:rPr>
              <a:t>ESP8266WiFi.h</a:t>
            </a:r>
            <a:r>
              <a:rPr lang="en-IN" b="1" dirty="0">
                <a:latin typeface="Cascadia Code" panose="020B0609020000020004" pitchFamily="49" charset="0"/>
                <a:ea typeface="Cascadia Code" panose="020B0609020000020004" pitchFamily="49" charset="0"/>
                <a:cs typeface="Cascadia Code" panose="020B0609020000020004" pitchFamily="49" charset="0"/>
              </a:rPr>
              <a:t>&gt;</a:t>
            </a:r>
          </a:p>
          <a:p>
            <a:endParaRPr lang="en-IN" dirty="0">
              <a:latin typeface="Copperplate Gothic Bold" panose="020E0705020206020404" pitchFamily="34" charset="0"/>
            </a:endParaRPr>
          </a:p>
        </p:txBody>
      </p:sp>
      <p:sp>
        <p:nvSpPr>
          <p:cNvPr id="6" name="TextBox 5">
            <a:extLst>
              <a:ext uri="{FF2B5EF4-FFF2-40B4-BE49-F238E27FC236}">
                <a16:creationId xmlns:a16="http://schemas.microsoft.com/office/drawing/2014/main" id="{222AEDD7-040F-6D9D-5876-688A7996E624}"/>
              </a:ext>
            </a:extLst>
          </p:cNvPr>
          <p:cNvSpPr txBox="1"/>
          <p:nvPr/>
        </p:nvSpPr>
        <p:spPr>
          <a:xfrm>
            <a:off x="1578532" y="3105834"/>
            <a:ext cx="8565999" cy="646331"/>
          </a:xfrm>
          <a:prstGeom prst="rect">
            <a:avLst/>
          </a:prstGeom>
          <a:noFill/>
        </p:spPr>
        <p:txBody>
          <a:bodyPr wrap="none" rtlCol="0">
            <a:spAutoFit/>
          </a:bodyPr>
          <a:lstStyle/>
          <a:p>
            <a:pPr algn="ctr"/>
            <a:r>
              <a:rPr lang="en-US" dirty="0">
                <a:latin typeface="Copperplate Gothic Bold" panose="020E0705020206020404" pitchFamily="34" charset="0"/>
              </a:rPr>
              <a:t>Dump the code into Node MCU</a:t>
            </a:r>
          </a:p>
          <a:p>
            <a:pPr algn="ctr"/>
            <a:r>
              <a:rPr lang="en-US" dirty="0">
                <a:latin typeface="Copperplate Gothic Bold" panose="020E0705020206020404" pitchFamily="34" charset="0"/>
              </a:rPr>
              <a:t>Give the Wi-Fi network ID and password to connect (in the Code)</a:t>
            </a:r>
            <a:endParaRPr lang="en-IN" dirty="0">
              <a:latin typeface="Copperplate Gothic Bold" panose="020E0705020206020404" pitchFamily="34" charset="0"/>
            </a:endParaRPr>
          </a:p>
        </p:txBody>
      </p:sp>
      <p:sp>
        <p:nvSpPr>
          <p:cNvPr id="7" name="TextBox 6">
            <a:extLst>
              <a:ext uri="{FF2B5EF4-FFF2-40B4-BE49-F238E27FC236}">
                <a16:creationId xmlns:a16="http://schemas.microsoft.com/office/drawing/2014/main" id="{BFAFFBE9-94FD-D157-C5C0-DB0864A10DBD}"/>
              </a:ext>
            </a:extLst>
          </p:cNvPr>
          <p:cNvSpPr txBox="1"/>
          <p:nvPr/>
        </p:nvSpPr>
        <p:spPr>
          <a:xfrm>
            <a:off x="3221595" y="4432860"/>
            <a:ext cx="4762500" cy="923330"/>
          </a:xfrm>
          <a:prstGeom prst="rect">
            <a:avLst/>
          </a:prstGeom>
          <a:noFill/>
        </p:spPr>
        <p:txBody>
          <a:bodyPr wrap="square" rtlCol="0">
            <a:spAutoFit/>
          </a:bodyPr>
          <a:lstStyle/>
          <a:p>
            <a:pPr algn="ctr"/>
            <a:r>
              <a:rPr lang="en-US" dirty="0">
                <a:latin typeface="Copperplate Gothic Bold" panose="020E0705020206020404" pitchFamily="34" charset="0"/>
              </a:rPr>
              <a:t>We obtain a IP address in the code that we should paste it into app to interface with circuit</a:t>
            </a:r>
            <a:endParaRPr lang="en-IN" dirty="0">
              <a:latin typeface="Copperplate Gothic Bold" panose="020E0705020206020404" pitchFamily="34" charset="0"/>
            </a:endParaRPr>
          </a:p>
        </p:txBody>
      </p:sp>
      <p:sp>
        <p:nvSpPr>
          <p:cNvPr id="8" name="TextBox 7">
            <a:extLst>
              <a:ext uri="{FF2B5EF4-FFF2-40B4-BE49-F238E27FC236}">
                <a16:creationId xmlns:a16="http://schemas.microsoft.com/office/drawing/2014/main" id="{F2328CA4-9EAF-4747-F719-4B840F407836}"/>
              </a:ext>
            </a:extLst>
          </p:cNvPr>
          <p:cNvSpPr txBox="1"/>
          <p:nvPr/>
        </p:nvSpPr>
        <p:spPr>
          <a:xfrm>
            <a:off x="2867025" y="5934670"/>
            <a:ext cx="5848350" cy="923330"/>
          </a:xfrm>
          <a:prstGeom prst="rect">
            <a:avLst/>
          </a:prstGeom>
          <a:noFill/>
        </p:spPr>
        <p:txBody>
          <a:bodyPr wrap="square" rtlCol="0">
            <a:spAutoFit/>
          </a:bodyPr>
          <a:lstStyle/>
          <a:p>
            <a:pPr algn="ctr"/>
            <a:r>
              <a:rPr lang="en-US" dirty="0">
                <a:latin typeface="Copperplate Gothic Bold" panose="020E0705020206020404" pitchFamily="34" charset="0"/>
              </a:rPr>
              <a:t>App has it’s own UI which enables controlling of colors, alter pattern of displaying LEDS</a:t>
            </a:r>
            <a:endParaRPr lang="en-IN" dirty="0">
              <a:latin typeface="Copperplate Gothic Bold" panose="020E0705020206020404" pitchFamily="34" charset="0"/>
            </a:endParaRPr>
          </a:p>
        </p:txBody>
      </p:sp>
      <p:cxnSp>
        <p:nvCxnSpPr>
          <p:cNvPr id="10" name="Straight Arrow Connector 9">
            <a:extLst>
              <a:ext uri="{FF2B5EF4-FFF2-40B4-BE49-F238E27FC236}">
                <a16:creationId xmlns:a16="http://schemas.microsoft.com/office/drawing/2014/main" id="{5AE0F65A-26B4-A1DB-04A2-FDFD9EEDFACB}"/>
              </a:ext>
            </a:extLst>
          </p:cNvPr>
          <p:cNvCxnSpPr/>
          <p:nvPr/>
        </p:nvCxnSpPr>
        <p:spPr>
          <a:xfrm>
            <a:off x="5602845" y="1194803"/>
            <a:ext cx="0" cy="5840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99BE99-1A75-517E-5F40-907C4BFC500B}"/>
              </a:ext>
            </a:extLst>
          </p:cNvPr>
          <p:cNvCxnSpPr/>
          <p:nvPr/>
        </p:nvCxnSpPr>
        <p:spPr>
          <a:xfrm>
            <a:off x="5616060" y="2425139"/>
            <a:ext cx="0" cy="5840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8B130A-8D0E-2B31-27E0-3348E8B0ADB3}"/>
              </a:ext>
            </a:extLst>
          </p:cNvPr>
          <p:cNvCxnSpPr/>
          <p:nvPr/>
        </p:nvCxnSpPr>
        <p:spPr>
          <a:xfrm>
            <a:off x="5620926" y="3848855"/>
            <a:ext cx="0" cy="5840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EB1845-D101-C274-ACE7-2575C4108B4D}"/>
              </a:ext>
            </a:extLst>
          </p:cNvPr>
          <p:cNvCxnSpPr/>
          <p:nvPr/>
        </p:nvCxnSpPr>
        <p:spPr>
          <a:xfrm>
            <a:off x="5654160" y="5366753"/>
            <a:ext cx="0" cy="58400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5961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A78C6-DF82-5CC6-74A4-67A5A5E414B4}"/>
              </a:ext>
            </a:extLst>
          </p:cNvPr>
          <p:cNvSpPr txBox="1"/>
          <p:nvPr/>
        </p:nvSpPr>
        <p:spPr>
          <a:xfrm>
            <a:off x="314325" y="485775"/>
            <a:ext cx="1972784" cy="369332"/>
          </a:xfrm>
          <a:prstGeom prst="rect">
            <a:avLst/>
          </a:prstGeom>
          <a:noFill/>
        </p:spPr>
        <p:txBody>
          <a:bodyPr wrap="none" rtlCol="0">
            <a:spAutoFit/>
          </a:bodyPr>
          <a:lstStyle/>
          <a:p>
            <a:r>
              <a:rPr lang="en-US" u="sng" dirty="0"/>
              <a:t>WS2812B features</a:t>
            </a:r>
            <a:r>
              <a:rPr lang="en-US" dirty="0"/>
              <a:t>:</a:t>
            </a:r>
            <a:endParaRPr lang="en-IN" dirty="0"/>
          </a:p>
        </p:txBody>
      </p:sp>
      <p:sp>
        <p:nvSpPr>
          <p:cNvPr id="4" name="TextBox 3">
            <a:extLst>
              <a:ext uri="{FF2B5EF4-FFF2-40B4-BE49-F238E27FC236}">
                <a16:creationId xmlns:a16="http://schemas.microsoft.com/office/drawing/2014/main" id="{C0FA3D74-F065-06B6-6D3A-D291F1041A62}"/>
              </a:ext>
            </a:extLst>
          </p:cNvPr>
          <p:cNvSpPr txBox="1"/>
          <p:nvPr/>
        </p:nvSpPr>
        <p:spPr>
          <a:xfrm>
            <a:off x="314325" y="911394"/>
            <a:ext cx="6096000" cy="1754326"/>
          </a:xfrm>
          <a:prstGeom prst="rect">
            <a:avLst/>
          </a:prstGeom>
          <a:noFill/>
        </p:spPr>
        <p:txBody>
          <a:bodyPr wrap="square">
            <a:spAutoFit/>
          </a:bodyPr>
          <a:lstStyle/>
          <a:p>
            <a:pPr marL="285750" indent="-285750">
              <a:buFont typeface="Arial" panose="020B0604020202020204" pitchFamily="34" charset="0"/>
              <a:buChar char="•"/>
            </a:pPr>
            <a:r>
              <a:rPr lang="en-IN" dirty="0"/>
              <a:t>4-7V DC, 5V Recommended Supply voltage</a:t>
            </a:r>
          </a:p>
          <a:p>
            <a:pPr marL="285750" indent="-285750">
              <a:buFont typeface="Arial" panose="020B0604020202020204" pitchFamily="34" charset="0"/>
              <a:buChar char="•"/>
            </a:pPr>
            <a:r>
              <a:rPr lang="en-IN" dirty="0"/>
              <a:t>120 degrees viewing angle.</a:t>
            </a:r>
          </a:p>
          <a:p>
            <a:pPr marL="285750" indent="-285750">
              <a:buFont typeface="Arial" panose="020B0604020202020204" pitchFamily="34" charset="0"/>
              <a:buChar char="•"/>
            </a:pPr>
            <a:r>
              <a:rPr lang="en-IN" dirty="0"/>
              <a:t>Red: (620-630nm) @ 550-700mcd</a:t>
            </a:r>
          </a:p>
          <a:p>
            <a:pPr marL="285750" indent="-285750">
              <a:buFont typeface="Arial" panose="020B0604020202020204" pitchFamily="34" charset="0"/>
              <a:buChar char="•"/>
            </a:pPr>
            <a:r>
              <a:rPr lang="en-IN" dirty="0"/>
              <a:t>Green: (515-530nm) @ 1100-1400mcd</a:t>
            </a:r>
          </a:p>
          <a:p>
            <a:pPr marL="285750" indent="-285750">
              <a:buFont typeface="Arial" panose="020B0604020202020204" pitchFamily="34" charset="0"/>
              <a:buChar char="•"/>
            </a:pPr>
            <a:r>
              <a:rPr lang="en-IN" dirty="0"/>
              <a:t>Blue: (465-475nm) @ 200-400mcd</a:t>
            </a:r>
          </a:p>
          <a:p>
            <a:pPr marL="285750" indent="-285750">
              <a:buFont typeface="Arial" panose="020B0604020202020204" pitchFamily="34" charset="0"/>
              <a:buChar char="•"/>
            </a:pPr>
            <a:r>
              <a:rPr lang="en-IN" dirty="0"/>
              <a:t>256 brightness levels for each pixel of three primary colours.</a:t>
            </a:r>
          </a:p>
        </p:txBody>
      </p:sp>
      <p:sp>
        <p:nvSpPr>
          <p:cNvPr id="5" name="TextBox 4">
            <a:extLst>
              <a:ext uri="{FF2B5EF4-FFF2-40B4-BE49-F238E27FC236}">
                <a16:creationId xmlns:a16="http://schemas.microsoft.com/office/drawing/2014/main" id="{45CFEC1E-682F-5289-C730-904BFDBDA365}"/>
              </a:ext>
            </a:extLst>
          </p:cNvPr>
          <p:cNvSpPr txBox="1"/>
          <p:nvPr/>
        </p:nvSpPr>
        <p:spPr>
          <a:xfrm>
            <a:off x="238125" y="2954893"/>
            <a:ext cx="2871427" cy="369332"/>
          </a:xfrm>
          <a:prstGeom prst="rect">
            <a:avLst/>
          </a:prstGeom>
          <a:noFill/>
        </p:spPr>
        <p:txBody>
          <a:bodyPr wrap="none" rtlCol="0">
            <a:spAutoFit/>
          </a:bodyPr>
          <a:lstStyle/>
          <a:p>
            <a:r>
              <a:rPr lang="en-US" u="sng" dirty="0"/>
              <a:t>NODE MCU SPECIFICATIONS:</a:t>
            </a:r>
            <a:endParaRPr lang="en-IN" u="sng" dirty="0"/>
          </a:p>
        </p:txBody>
      </p:sp>
      <p:sp>
        <p:nvSpPr>
          <p:cNvPr id="6" name="TextBox 5">
            <a:extLst>
              <a:ext uri="{FF2B5EF4-FFF2-40B4-BE49-F238E27FC236}">
                <a16:creationId xmlns:a16="http://schemas.microsoft.com/office/drawing/2014/main" id="{DC9BDC4C-BB10-D28D-C75A-FAF1B82422B7}"/>
              </a:ext>
            </a:extLst>
          </p:cNvPr>
          <p:cNvSpPr txBox="1"/>
          <p:nvPr/>
        </p:nvSpPr>
        <p:spPr>
          <a:xfrm>
            <a:off x="361950" y="3324225"/>
            <a:ext cx="5652701" cy="3139321"/>
          </a:xfrm>
          <a:prstGeom prst="rect">
            <a:avLst/>
          </a:prstGeom>
          <a:noFill/>
        </p:spPr>
        <p:txBody>
          <a:bodyPr wrap="none" rtlCol="0">
            <a:spAutoFit/>
          </a:bodyPr>
          <a:lstStyle/>
          <a:p>
            <a:pPr marL="285750" indent="-285750">
              <a:buFont typeface="Arial" panose="020B0604020202020204" pitchFamily="34" charset="0"/>
              <a:buChar char="•"/>
            </a:pPr>
            <a:r>
              <a:rPr lang="en-IN" dirty="0"/>
              <a:t>Microcontroller: Tensilica 32-bit RISC CPU Xtensa LX106</a:t>
            </a:r>
          </a:p>
          <a:p>
            <a:pPr marL="285750" indent="-285750">
              <a:buFont typeface="Arial" panose="020B0604020202020204" pitchFamily="34" charset="0"/>
              <a:buChar char="•"/>
            </a:pPr>
            <a:r>
              <a:rPr lang="en-IN" dirty="0"/>
              <a:t>Operating Voltage: 3.3V</a:t>
            </a:r>
          </a:p>
          <a:p>
            <a:pPr marL="285750" indent="-285750">
              <a:buFont typeface="Arial" panose="020B0604020202020204" pitchFamily="34" charset="0"/>
              <a:buChar char="•"/>
            </a:pPr>
            <a:r>
              <a:rPr lang="en-IN" dirty="0"/>
              <a:t>Input Voltage: 7-12V</a:t>
            </a:r>
          </a:p>
          <a:p>
            <a:pPr marL="285750" indent="-285750">
              <a:buFont typeface="Arial" panose="020B0604020202020204" pitchFamily="34" charset="0"/>
              <a:buChar char="•"/>
            </a:pPr>
            <a:r>
              <a:rPr lang="en-IN" dirty="0"/>
              <a:t>Digital I/O Pins (DIO): 16</a:t>
            </a:r>
          </a:p>
          <a:p>
            <a:pPr marL="285750" indent="-285750">
              <a:buFont typeface="Arial" panose="020B0604020202020204" pitchFamily="34" charset="0"/>
              <a:buChar char="•"/>
            </a:pPr>
            <a:r>
              <a:rPr lang="en-IN" dirty="0"/>
              <a:t>Analog Input Pins (ADC): 1</a:t>
            </a:r>
          </a:p>
          <a:p>
            <a:pPr marL="285750" indent="-285750">
              <a:buFont typeface="Arial" panose="020B0604020202020204" pitchFamily="34" charset="0"/>
              <a:buChar char="•"/>
            </a:pPr>
            <a:r>
              <a:rPr lang="en-IN" dirty="0"/>
              <a:t>UARTs: 1</a:t>
            </a:r>
          </a:p>
          <a:p>
            <a:pPr marL="285750" indent="-285750">
              <a:buFont typeface="Arial" panose="020B0604020202020204" pitchFamily="34" charset="0"/>
              <a:buChar char="•"/>
            </a:pPr>
            <a:r>
              <a:rPr lang="en-IN" dirty="0"/>
              <a:t>SPIs: 1</a:t>
            </a:r>
          </a:p>
          <a:p>
            <a:pPr marL="285750" indent="-285750">
              <a:buFont typeface="Arial" panose="020B0604020202020204" pitchFamily="34" charset="0"/>
              <a:buChar char="•"/>
            </a:pPr>
            <a:r>
              <a:rPr lang="en-IN" dirty="0"/>
              <a:t>I2Cs: 1</a:t>
            </a:r>
          </a:p>
          <a:p>
            <a:pPr marL="285750" indent="-285750">
              <a:buFont typeface="Arial" panose="020B0604020202020204" pitchFamily="34" charset="0"/>
              <a:buChar char="•"/>
            </a:pPr>
            <a:r>
              <a:rPr lang="en-IN" dirty="0"/>
              <a:t>Flash Memory: 4 MB</a:t>
            </a:r>
          </a:p>
          <a:p>
            <a:pPr marL="285750" indent="-285750">
              <a:buFont typeface="Arial" panose="020B0604020202020204" pitchFamily="34" charset="0"/>
              <a:buChar char="•"/>
            </a:pPr>
            <a:r>
              <a:rPr lang="en-IN" dirty="0"/>
              <a:t>SRAM: 64 KB</a:t>
            </a:r>
          </a:p>
          <a:p>
            <a:pPr marL="285750" indent="-285750">
              <a:buFont typeface="Arial" panose="020B0604020202020204" pitchFamily="34" charset="0"/>
              <a:buChar char="•"/>
            </a:pPr>
            <a:r>
              <a:rPr lang="en-IN" dirty="0"/>
              <a:t>Clock Speed: 80 MHz</a:t>
            </a:r>
          </a:p>
        </p:txBody>
      </p:sp>
      <p:pic>
        <p:nvPicPr>
          <p:cNvPr id="8" name="Picture 7">
            <a:extLst>
              <a:ext uri="{FF2B5EF4-FFF2-40B4-BE49-F238E27FC236}">
                <a16:creationId xmlns:a16="http://schemas.microsoft.com/office/drawing/2014/main" id="{62E7A347-FC42-84BC-6598-D8816F201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791" y="3731759"/>
            <a:ext cx="4839119" cy="2941575"/>
          </a:xfrm>
          <a:prstGeom prst="rect">
            <a:avLst/>
          </a:prstGeom>
        </p:spPr>
      </p:pic>
      <p:sp>
        <p:nvSpPr>
          <p:cNvPr id="3" name="TextBox 2">
            <a:extLst>
              <a:ext uri="{FF2B5EF4-FFF2-40B4-BE49-F238E27FC236}">
                <a16:creationId xmlns:a16="http://schemas.microsoft.com/office/drawing/2014/main" id="{BA1C3F83-869E-10F8-1D1C-2FC5BAA8694C}"/>
              </a:ext>
            </a:extLst>
          </p:cNvPr>
          <p:cNvSpPr txBox="1"/>
          <p:nvPr/>
        </p:nvSpPr>
        <p:spPr>
          <a:xfrm>
            <a:off x="4245428" y="69790"/>
            <a:ext cx="2969083" cy="369332"/>
          </a:xfrm>
          <a:prstGeom prst="rect">
            <a:avLst/>
          </a:prstGeom>
          <a:noFill/>
        </p:spPr>
        <p:txBody>
          <a:bodyPr wrap="none" rtlCol="0">
            <a:spAutoFit/>
          </a:bodyPr>
          <a:lstStyle/>
          <a:p>
            <a:r>
              <a:rPr lang="en-US" u="sng" dirty="0">
                <a:solidFill>
                  <a:schemeClr val="accent2">
                    <a:lumMod val="50000"/>
                  </a:schemeClr>
                </a:solidFill>
                <a:latin typeface="Algerian" panose="04020705040A02060702" pitchFamily="82" charset="0"/>
              </a:rPr>
              <a:t>Component</a:t>
            </a:r>
            <a:r>
              <a:rPr lang="en-US" dirty="0">
                <a:solidFill>
                  <a:schemeClr val="accent2">
                    <a:lumMod val="50000"/>
                  </a:schemeClr>
                </a:solidFill>
                <a:latin typeface="Algerian" panose="04020705040A02060702" pitchFamily="82" charset="0"/>
              </a:rPr>
              <a:t> </a:t>
            </a:r>
            <a:r>
              <a:rPr lang="en-US" u="sng" dirty="0">
                <a:solidFill>
                  <a:schemeClr val="accent2">
                    <a:lumMod val="50000"/>
                  </a:schemeClr>
                </a:solidFill>
                <a:latin typeface="Algerian" panose="04020705040A02060702" pitchFamily="82" charset="0"/>
              </a:rPr>
              <a:t>description:</a:t>
            </a:r>
            <a:endParaRPr lang="en-IN" u="sng" dirty="0">
              <a:solidFill>
                <a:schemeClr val="accent2">
                  <a:lumMod val="50000"/>
                </a:schemeClr>
              </a:solidFill>
              <a:latin typeface="Algerian" panose="04020705040A02060702" pitchFamily="82" charset="0"/>
            </a:endParaRPr>
          </a:p>
        </p:txBody>
      </p:sp>
      <p:sp>
        <p:nvSpPr>
          <p:cNvPr id="9" name="TextBox 8">
            <a:extLst>
              <a:ext uri="{FF2B5EF4-FFF2-40B4-BE49-F238E27FC236}">
                <a16:creationId xmlns:a16="http://schemas.microsoft.com/office/drawing/2014/main" id="{E7485C3B-09E6-5CC6-F126-9703618FFF13}"/>
              </a:ext>
            </a:extLst>
          </p:cNvPr>
          <p:cNvSpPr txBox="1"/>
          <p:nvPr/>
        </p:nvSpPr>
        <p:spPr>
          <a:xfrm>
            <a:off x="-1554" y="6488668"/>
            <a:ext cx="6097554"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362448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055B9-7955-AD2E-1024-A76B422E5BB9}"/>
              </a:ext>
            </a:extLst>
          </p:cNvPr>
          <p:cNvSpPr txBox="1"/>
          <p:nvPr/>
        </p:nvSpPr>
        <p:spPr>
          <a:xfrm>
            <a:off x="390525" y="276225"/>
            <a:ext cx="1892378" cy="369332"/>
          </a:xfrm>
          <a:prstGeom prst="rect">
            <a:avLst/>
          </a:prstGeom>
          <a:noFill/>
        </p:spPr>
        <p:txBody>
          <a:bodyPr wrap="none" rtlCol="0">
            <a:spAutoFit/>
          </a:bodyPr>
          <a:lstStyle/>
          <a:p>
            <a:r>
              <a:rPr lang="en-US" u="sng" dirty="0"/>
              <a:t>BUCK CONVERTER</a:t>
            </a:r>
            <a:endParaRPr lang="en-IN" u="sng" dirty="0"/>
          </a:p>
        </p:txBody>
      </p:sp>
      <p:sp>
        <p:nvSpPr>
          <p:cNvPr id="3" name="TextBox 2">
            <a:extLst>
              <a:ext uri="{FF2B5EF4-FFF2-40B4-BE49-F238E27FC236}">
                <a16:creationId xmlns:a16="http://schemas.microsoft.com/office/drawing/2014/main" id="{F26F0C1E-9DA0-E53C-39BE-2FC45CEC5243}"/>
              </a:ext>
            </a:extLst>
          </p:cNvPr>
          <p:cNvSpPr txBox="1"/>
          <p:nvPr/>
        </p:nvSpPr>
        <p:spPr>
          <a:xfrm>
            <a:off x="511275" y="886911"/>
            <a:ext cx="10995949" cy="3477875"/>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383E47"/>
                </a:solidFill>
                <a:effectLst/>
                <a:latin typeface="Arimo"/>
              </a:rPr>
              <a:t>Stepdown DC to DC Converter </a:t>
            </a:r>
          </a:p>
          <a:p>
            <a:endParaRPr lang="en-US" sz="2000" b="0" i="0" dirty="0">
              <a:solidFill>
                <a:srgbClr val="383E47"/>
              </a:solidFill>
              <a:effectLst/>
              <a:latin typeface="Arimo"/>
            </a:endParaRPr>
          </a:p>
          <a:p>
            <a:r>
              <a:rPr lang="en-US" sz="2000" b="1" i="0" dirty="0">
                <a:solidFill>
                  <a:srgbClr val="383E47"/>
                </a:solidFill>
                <a:effectLst/>
                <a:latin typeface="Arimo"/>
              </a:rPr>
              <a:t>Specifications</a:t>
            </a:r>
            <a:endParaRPr lang="en-US" sz="2000" b="0" i="0" dirty="0">
              <a:solidFill>
                <a:srgbClr val="383E47"/>
              </a:solidFill>
              <a:effectLst/>
              <a:latin typeface="Arimo"/>
            </a:endParaRPr>
          </a:p>
          <a:p>
            <a:pPr>
              <a:buFont typeface="Arial" panose="020B0604020202020204" pitchFamily="34" charset="0"/>
              <a:buChar char="•"/>
            </a:pPr>
            <a:r>
              <a:rPr lang="en-US" sz="2000" b="0" i="0" dirty="0">
                <a:solidFill>
                  <a:srgbClr val="383E47"/>
                </a:solidFill>
                <a:effectLst/>
                <a:latin typeface="Arimo"/>
              </a:rPr>
              <a:t> Module Properties: non-isolated constant voltage module</a:t>
            </a:r>
          </a:p>
          <a:p>
            <a:pPr>
              <a:buFont typeface="Arial" panose="020B0604020202020204" pitchFamily="34" charset="0"/>
              <a:buChar char="•"/>
            </a:pPr>
            <a:r>
              <a:rPr lang="en-US" sz="2000" b="0" i="0" dirty="0">
                <a:solidFill>
                  <a:srgbClr val="383E47"/>
                </a:solidFill>
                <a:effectLst/>
                <a:latin typeface="Arimo"/>
              </a:rPr>
              <a:t> Rectification: non-synchronous rectification</a:t>
            </a:r>
          </a:p>
          <a:p>
            <a:pPr>
              <a:buFont typeface="Arial" panose="020B0604020202020204" pitchFamily="34" charset="0"/>
              <a:buChar char="•"/>
            </a:pPr>
            <a:r>
              <a:rPr lang="en-US" sz="2000" b="0" i="0" dirty="0">
                <a:solidFill>
                  <a:srgbClr val="383E47"/>
                </a:solidFill>
                <a:effectLst/>
                <a:latin typeface="Arimo"/>
              </a:rPr>
              <a:t> Input voltage: 4.5V-28V</a:t>
            </a:r>
          </a:p>
          <a:p>
            <a:pPr>
              <a:buFont typeface="Arial" panose="020B0604020202020204" pitchFamily="34" charset="0"/>
              <a:buChar char="•"/>
            </a:pPr>
            <a:r>
              <a:rPr lang="en-US" sz="2000" b="0" i="0" dirty="0">
                <a:solidFill>
                  <a:srgbClr val="383E47"/>
                </a:solidFill>
                <a:effectLst/>
                <a:latin typeface="Arimo"/>
              </a:rPr>
              <a:t> Output Voltage (Less than input): 1.0V-20V</a:t>
            </a:r>
          </a:p>
          <a:p>
            <a:pPr>
              <a:buFont typeface="Arial" panose="020B0604020202020204" pitchFamily="34" charset="0"/>
              <a:buChar char="•"/>
            </a:pPr>
            <a:r>
              <a:rPr lang="en-US" sz="2000" b="0" i="0" dirty="0">
                <a:solidFill>
                  <a:srgbClr val="383E47"/>
                </a:solidFill>
                <a:effectLst/>
                <a:latin typeface="Arimo"/>
              </a:rPr>
              <a:t> Output current: 3A maximum</a:t>
            </a:r>
          </a:p>
          <a:p>
            <a:pPr>
              <a:buFont typeface="Arial" panose="020B0604020202020204" pitchFamily="34" charset="0"/>
              <a:buChar char="•"/>
            </a:pPr>
            <a:r>
              <a:rPr lang="en-US" sz="2000" b="0" i="0" dirty="0">
                <a:solidFill>
                  <a:srgbClr val="383E47"/>
                </a:solidFill>
                <a:effectLst/>
                <a:latin typeface="Arimo"/>
              </a:rPr>
              <a:t> Conversion efficiency: 92% (maximum)</a:t>
            </a:r>
          </a:p>
          <a:p>
            <a:pPr>
              <a:buFont typeface="Arial" panose="020B0604020202020204" pitchFamily="34" charset="0"/>
              <a:buChar char="•"/>
            </a:pPr>
            <a:r>
              <a:rPr lang="en-US" sz="2000" b="0" i="0">
                <a:solidFill>
                  <a:srgbClr val="383E47"/>
                </a:solidFill>
                <a:effectLst/>
                <a:latin typeface="Arimo"/>
              </a:rPr>
              <a:t> Switching </a:t>
            </a:r>
            <a:r>
              <a:rPr lang="en-US" sz="2000" b="0" i="0" dirty="0">
                <a:solidFill>
                  <a:srgbClr val="383E47"/>
                </a:solidFill>
                <a:effectLst/>
                <a:latin typeface="Arimo"/>
              </a:rPr>
              <a:t>frequency: 1MHz</a:t>
            </a:r>
          </a:p>
          <a:p>
            <a:pPr algn="ctr"/>
            <a:endParaRPr lang="en-IN" sz="2000" dirty="0"/>
          </a:p>
        </p:txBody>
      </p:sp>
      <p:pic>
        <p:nvPicPr>
          <p:cNvPr id="5" name="Picture 4">
            <a:extLst>
              <a:ext uri="{FF2B5EF4-FFF2-40B4-BE49-F238E27FC236}">
                <a16:creationId xmlns:a16="http://schemas.microsoft.com/office/drawing/2014/main" id="{8CC621D3-990B-653B-8075-E790AD53AB0C}"/>
              </a:ext>
            </a:extLst>
          </p:cNvPr>
          <p:cNvPicPr>
            <a:picLocks noChangeAspect="1"/>
          </p:cNvPicPr>
          <p:nvPr/>
        </p:nvPicPr>
        <p:blipFill>
          <a:blip r:embed="rId2"/>
          <a:stretch>
            <a:fillRect/>
          </a:stretch>
        </p:blipFill>
        <p:spPr>
          <a:xfrm>
            <a:off x="5685039" y="2118246"/>
            <a:ext cx="5822185" cy="2621507"/>
          </a:xfrm>
          <a:prstGeom prst="rect">
            <a:avLst/>
          </a:prstGeom>
        </p:spPr>
      </p:pic>
      <p:sp>
        <p:nvSpPr>
          <p:cNvPr id="6" name="TextBox 5">
            <a:extLst>
              <a:ext uri="{FF2B5EF4-FFF2-40B4-BE49-F238E27FC236}">
                <a16:creationId xmlns:a16="http://schemas.microsoft.com/office/drawing/2014/main" id="{C50F7C5B-264C-0BB6-8400-19CE0B2AC23D}"/>
              </a:ext>
            </a:extLst>
          </p:cNvPr>
          <p:cNvSpPr txBox="1"/>
          <p:nvPr/>
        </p:nvSpPr>
        <p:spPr>
          <a:xfrm>
            <a:off x="0" y="6488668"/>
            <a:ext cx="6097554"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212208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95363-1E5A-BD78-DFA1-C80C99F10B73}"/>
              </a:ext>
            </a:extLst>
          </p:cNvPr>
          <p:cNvSpPr txBox="1"/>
          <p:nvPr/>
        </p:nvSpPr>
        <p:spPr>
          <a:xfrm>
            <a:off x="405113" y="337081"/>
            <a:ext cx="2176365" cy="369332"/>
          </a:xfrm>
          <a:prstGeom prst="rect">
            <a:avLst/>
          </a:prstGeom>
          <a:noFill/>
        </p:spPr>
        <p:txBody>
          <a:bodyPr wrap="none" rtlCol="0">
            <a:spAutoFit/>
          </a:bodyPr>
          <a:lstStyle/>
          <a:p>
            <a:r>
              <a:rPr lang="en-US" dirty="0">
                <a:latin typeface="Arial Black" panose="020B0A04020102020204" pitchFamily="34" charset="0"/>
              </a:rPr>
              <a:t>App description</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13E351F0-52F7-01D4-74C9-D1F9F06E8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295" y="2221618"/>
            <a:ext cx="2450605" cy="4450830"/>
          </a:xfrm>
          <a:prstGeom prst="rect">
            <a:avLst/>
          </a:prstGeom>
        </p:spPr>
      </p:pic>
      <p:pic>
        <p:nvPicPr>
          <p:cNvPr id="6" name="Picture 5">
            <a:extLst>
              <a:ext uri="{FF2B5EF4-FFF2-40B4-BE49-F238E27FC236}">
                <a16:creationId xmlns:a16="http://schemas.microsoft.com/office/drawing/2014/main" id="{F888DC95-C272-5D49-5482-63DBB5A21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631" y="2221618"/>
            <a:ext cx="2378614" cy="4450830"/>
          </a:xfrm>
          <a:prstGeom prst="rect">
            <a:avLst/>
          </a:prstGeom>
        </p:spPr>
      </p:pic>
      <p:sp>
        <p:nvSpPr>
          <p:cNvPr id="7" name="TextBox 6">
            <a:extLst>
              <a:ext uri="{FF2B5EF4-FFF2-40B4-BE49-F238E27FC236}">
                <a16:creationId xmlns:a16="http://schemas.microsoft.com/office/drawing/2014/main" id="{7349CB99-1697-7E08-BAC3-D1BED35069B5}"/>
              </a:ext>
            </a:extLst>
          </p:cNvPr>
          <p:cNvSpPr txBox="1"/>
          <p:nvPr/>
        </p:nvSpPr>
        <p:spPr>
          <a:xfrm>
            <a:off x="7855353" y="649067"/>
            <a:ext cx="3344185" cy="369332"/>
          </a:xfrm>
          <a:prstGeom prst="rect">
            <a:avLst/>
          </a:prstGeom>
          <a:noFill/>
        </p:spPr>
        <p:txBody>
          <a:bodyPr wrap="none" rtlCol="0">
            <a:spAutoFit/>
          </a:bodyPr>
          <a:lstStyle/>
          <a:p>
            <a:r>
              <a:rPr lang="en-US" u="sng" dirty="0">
                <a:latin typeface="Cascadia Code" panose="020B0609020000020004" pitchFamily="49" charset="0"/>
                <a:ea typeface="Cascadia Code" panose="020B0609020000020004" pitchFamily="49" charset="0"/>
                <a:cs typeface="Cascadia Code" panose="020B0609020000020004" pitchFamily="49" charset="0"/>
              </a:rPr>
              <a:t>Pre existing Functions</a:t>
            </a: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dirty="0"/>
              <a:t>:</a:t>
            </a:r>
            <a:endParaRPr lang="en-IN" dirty="0"/>
          </a:p>
        </p:txBody>
      </p:sp>
      <p:sp>
        <p:nvSpPr>
          <p:cNvPr id="9" name="TextBox 8">
            <a:extLst>
              <a:ext uri="{FF2B5EF4-FFF2-40B4-BE49-F238E27FC236}">
                <a16:creationId xmlns:a16="http://schemas.microsoft.com/office/drawing/2014/main" id="{ED2290CF-0469-4FE9-0F4E-4427B136B785}"/>
              </a:ext>
            </a:extLst>
          </p:cNvPr>
          <p:cNvSpPr txBox="1"/>
          <p:nvPr/>
        </p:nvSpPr>
        <p:spPr>
          <a:xfrm>
            <a:off x="7855353" y="1224940"/>
            <a:ext cx="3071149"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Full strip</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Double chaser1</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Double chaser 2+</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Random color</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Scroll right</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Blink+</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Collect</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Running</a:t>
            </a:r>
          </a:p>
          <a:p>
            <a:pPr marL="285750" indent="-285750">
              <a:buFont typeface="Wingdings" panose="05000000000000000000" pitchFamily="2" charset="2"/>
              <a:buChar char="§"/>
            </a:pPr>
            <a:r>
              <a:rPr lang="en-US" dirty="0">
                <a:latin typeface="Cascadia Code" panose="020B0609020000020004" pitchFamily="49" charset="0"/>
                <a:ea typeface="Cascadia Code" panose="020B0609020000020004" pitchFamily="49" charset="0"/>
                <a:cs typeface="Cascadia Code" panose="020B0609020000020004" pitchFamily="49" charset="0"/>
              </a:rPr>
              <a:t>Rainbow</a:t>
            </a:r>
          </a:p>
        </p:txBody>
      </p:sp>
      <p:sp>
        <p:nvSpPr>
          <p:cNvPr id="10" name="TextBox 9">
            <a:extLst>
              <a:ext uri="{FF2B5EF4-FFF2-40B4-BE49-F238E27FC236}">
                <a16:creationId xmlns:a16="http://schemas.microsoft.com/office/drawing/2014/main" id="{987C8E4B-19A6-7F7A-B45C-8E0E8CCF641D}"/>
              </a:ext>
            </a:extLst>
          </p:cNvPr>
          <p:cNvSpPr txBox="1"/>
          <p:nvPr/>
        </p:nvSpPr>
        <p:spPr>
          <a:xfrm>
            <a:off x="689546" y="744290"/>
            <a:ext cx="693817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By varying the R,G,B values we can produce any </a:t>
            </a:r>
            <a:r>
              <a:rPr lang="en-US" b="1" dirty="0" err="1"/>
              <a:t>colour</a:t>
            </a:r>
            <a:r>
              <a:rPr lang="en-US" b="1" dirty="0"/>
              <a:t> ,the produced color is shown below int app</a:t>
            </a:r>
          </a:p>
          <a:p>
            <a:pPr marL="285750" indent="-285750">
              <a:buFont typeface="Arial" panose="020B0604020202020204" pitchFamily="34" charset="0"/>
              <a:buChar char="•"/>
            </a:pPr>
            <a:r>
              <a:rPr lang="en-US" b="1" dirty="0"/>
              <a:t>We can select dual  colors by given options, shown in figure 1</a:t>
            </a:r>
          </a:p>
          <a:p>
            <a:pPr marL="285750" indent="-285750">
              <a:buFont typeface="Arial" panose="020B0604020202020204" pitchFamily="34" charset="0"/>
              <a:buChar char="•"/>
            </a:pPr>
            <a:r>
              <a:rPr lang="en-US" b="1" dirty="0"/>
              <a:t>We can choose pattern of blinking lights choosing options in given picture 2</a:t>
            </a:r>
            <a:endParaRPr lang="en-IN" b="1" dirty="0"/>
          </a:p>
        </p:txBody>
      </p:sp>
      <p:sp>
        <p:nvSpPr>
          <p:cNvPr id="5" name="TextBox 4">
            <a:extLst>
              <a:ext uri="{FF2B5EF4-FFF2-40B4-BE49-F238E27FC236}">
                <a16:creationId xmlns:a16="http://schemas.microsoft.com/office/drawing/2014/main" id="{DC5C327C-B3F6-ED1E-8FC5-B27692A06699}"/>
              </a:ext>
            </a:extLst>
          </p:cNvPr>
          <p:cNvSpPr txBox="1"/>
          <p:nvPr/>
        </p:nvSpPr>
        <p:spPr>
          <a:xfrm>
            <a:off x="-86308" y="6487782"/>
            <a:ext cx="6097554" cy="369332"/>
          </a:xfrm>
          <a:prstGeom prst="rect">
            <a:avLst/>
          </a:prstGeom>
          <a:noFill/>
        </p:spPr>
        <p:txBody>
          <a:bodyPr wrap="square">
            <a:spAutoFit/>
          </a:bodyPr>
          <a:lstStyle/>
          <a:p>
            <a:r>
              <a:rPr lang="en-US" b="1" dirty="0">
                <a:latin typeface="Georgia" panose="02040502050405020303" pitchFamily="18" charset="0"/>
              </a:rPr>
              <a:t>KUCET-ECE</a:t>
            </a:r>
            <a:endParaRPr lang="en-IN" b="1" dirty="0">
              <a:latin typeface="Georgia" panose="02040502050405020303" pitchFamily="18" charset="0"/>
            </a:endParaRPr>
          </a:p>
        </p:txBody>
      </p:sp>
    </p:spTree>
    <p:extLst>
      <p:ext uri="{BB962C8B-B14F-4D97-AF65-F5344CB8AC3E}">
        <p14:creationId xmlns:p14="http://schemas.microsoft.com/office/powerpoint/2010/main" val="81626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790</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vt:i4>
      </vt:variant>
    </vt:vector>
  </HeadingPairs>
  <TitlesOfParts>
    <vt:vector size="33" baseType="lpstr">
      <vt:lpstr>Algerian</vt:lpstr>
      <vt:lpstr>Arial</vt:lpstr>
      <vt:lpstr>Arial Black</vt:lpstr>
      <vt:lpstr>Arimo</vt:lpstr>
      <vt:lpstr>Berlin Sans FB Demi</vt:lpstr>
      <vt:lpstr>Bookman Old Style</vt:lpstr>
      <vt:lpstr>Calibri</vt:lpstr>
      <vt:lpstr>Calibri Light</vt:lpstr>
      <vt:lpstr>Cascadia Code</vt:lpstr>
      <vt:lpstr>Copperplate Gothic Bold</vt:lpstr>
      <vt:lpstr>Courier New</vt:lpstr>
      <vt:lpstr>Franklin Gothic Heavy</vt:lpstr>
      <vt:lpstr>Georgia</vt:lpstr>
      <vt:lpstr>Palace Script MT</vt:lpstr>
      <vt:lpstr>Palatino Linotype</vt:lpstr>
      <vt:lpstr>ROG Fonts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saikiran Erukonda</dc:creator>
  <cp:lastModifiedBy>saikiran Erukonda</cp:lastModifiedBy>
  <cp:revision>18</cp:revision>
  <dcterms:created xsi:type="dcterms:W3CDTF">2023-04-03T01:57:32Z</dcterms:created>
  <dcterms:modified xsi:type="dcterms:W3CDTF">2023-04-04T08:45:44Z</dcterms:modified>
</cp:coreProperties>
</file>