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4270" y="916940"/>
            <a:ext cx="5823458" cy="1210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21307"/>
            <a:ext cx="10358120" cy="1836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spc="-55" dirty="0"/>
              <a:t>Coursera</a:t>
            </a:r>
            <a:r>
              <a:rPr spc="-114" dirty="0"/>
              <a:t> </a:t>
            </a:r>
            <a:r>
              <a:rPr spc="-50" dirty="0"/>
              <a:t>Capstone</a:t>
            </a:r>
          </a:p>
          <a:p>
            <a:pPr marL="3810" algn="ctr">
              <a:lnSpc>
                <a:spcPts val="3704"/>
              </a:lnSpc>
            </a:pPr>
            <a:r>
              <a:rPr sz="3200" spc="-5" dirty="0"/>
              <a:t>IBM </a:t>
            </a:r>
            <a:r>
              <a:rPr sz="3200" dirty="0"/>
              <a:t>Applied </a:t>
            </a:r>
            <a:r>
              <a:rPr sz="3200" spc="-20" dirty="0"/>
              <a:t>Data </a:t>
            </a:r>
            <a:r>
              <a:rPr sz="3200" dirty="0"/>
              <a:t>Science</a:t>
            </a:r>
            <a:r>
              <a:rPr sz="3200" spc="5" dirty="0"/>
              <a:t> </a:t>
            </a:r>
            <a:r>
              <a:rPr sz="3200" spc="-15" dirty="0"/>
              <a:t>Capstone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095245" y="2796032"/>
            <a:ext cx="806577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sz="3200" b="1" i="1" spc="-5" dirty="0">
                <a:latin typeface="Calibri"/>
                <a:cs typeface="Calibri"/>
              </a:rPr>
              <a:t>Opening </a:t>
            </a:r>
            <a:r>
              <a:rPr sz="3200" b="1" i="1" dirty="0">
                <a:latin typeface="Calibri"/>
                <a:cs typeface="Calibri"/>
              </a:rPr>
              <a:t>a </a:t>
            </a:r>
            <a:r>
              <a:rPr sz="3200" b="1" i="1" spc="-15" dirty="0">
                <a:latin typeface="Calibri"/>
                <a:cs typeface="Calibri"/>
              </a:rPr>
              <a:t>New </a:t>
            </a:r>
            <a:r>
              <a:rPr sz="3200" b="1" i="1" dirty="0">
                <a:latin typeface="Calibri"/>
                <a:cs typeface="Calibri"/>
              </a:rPr>
              <a:t>Shopping </a:t>
            </a:r>
            <a:r>
              <a:rPr sz="3200" b="1" i="1" spc="-5" dirty="0">
                <a:latin typeface="Calibri"/>
                <a:cs typeface="Calibri"/>
              </a:rPr>
              <a:t>Mall </a:t>
            </a:r>
            <a:r>
              <a:rPr sz="3200" b="1" i="1" dirty="0">
                <a:latin typeface="Calibri"/>
                <a:cs typeface="Calibri"/>
              </a:rPr>
              <a:t>in </a:t>
            </a:r>
            <a:r>
              <a:rPr sz="3200" b="1" i="1" spc="-5" dirty="0">
                <a:latin typeface="Calibri"/>
                <a:cs typeface="Calibri"/>
              </a:rPr>
              <a:t>Kuala </a:t>
            </a:r>
            <a:r>
              <a:rPr sz="3200" b="1" i="1" spc="-25" dirty="0">
                <a:latin typeface="Calibri"/>
                <a:cs typeface="Calibri"/>
              </a:rPr>
              <a:t>Lumpur,  </a:t>
            </a:r>
            <a:r>
              <a:rPr sz="3200" b="1" i="1" spc="-5" dirty="0">
                <a:latin typeface="Calibri"/>
                <a:cs typeface="Calibri"/>
              </a:rPr>
              <a:t>Malaysia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4566" y="4640326"/>
            <a:ext cx="21723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25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By: </a:t>
            </a:r>
            <a:r>
              <a:rPr lang="en-US" sz="2400" spc="-5" dirty="0" err="1" smtClean="0">
                <a:latin typeface="Calibri"/>
                <a:cs typeface="Calibri"/>
              </a:rPr>
              <a:t>Sai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lang="en-US" sz="2400" spc="-5" dirty="0" err="1" smtClean="0">
                <a:latin typeface="Calibri"/>
                <a:cs typeface="Calibri"/>
              </a:rPr>
              <a:t>Kiran</a:t>
            </a:r>
            <a:r>
              <a:rPr sz="2400" spc="-5" dirty="0" smtClean="0">
                <a:latin typeface="Calibri"/>
                <a:cs typeface="Calibri"/>
              </a:rPr>
              <a:t>  </a:t>
            </a:r>
            <a:r>
              <a:rPr lang="en-US" sz="2400" dirty="0" smtClean="0">
                <a:latin typeface="Calibri"/>
                <a:cs typeface="Calibri"/>
              </a:rPr>
              <a:t>May</a:t>
            </a:r>
            <a:r>
              <a:rPr sz="2400" spc="-3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20</a:t>
            </a:r>
            <a:r>
              <a:rPr lang="en-US" sz="2400" spc="-5" dirty="0" smtClean="0">
                <a:latin typeface="Calibri"/>
                <a:cs typeface="Calibri"/>
              </a:rPr>
              <a:t>20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3901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Business</a:t>
            </a:r>
            <a:r>
              <a:rPr sz="4400" spc="-130" dirty="0"/>
              <a:t> </a:t>
            </a:r>
            <a:r>
              <a:rPr sz="4400" spc="-50" dirty="0"/>
              <a:t>Problem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333990" cy="3470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Location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 is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important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will  </a:t>
            </a:r>
            <a:r>
              <a:rPr sz="2400" spc="-5" dirty="0">
                <a:latin typeface="Calibri"/>
                <a:cs typeface="Calibri"/>
              </a:rPr>
              <a:t>determine whether </a:t>
            </a:r>
            <a:r>
              <a:rPr sz="2400" dirty="0">
                <a:latin typeface="Calibri"/>
                <a:cs typeface="Calibri"/>
              </a:rPr>
              <a:t>the mall 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success or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endParaRPr sz="2400">
              <a:latin typeface="Calibri"/>
              <a:cs typeface="Calibri"/>
            </a:endParaRPr>
          </a:p>
          <a:p>
            <a:pPr marL="241300" marR="464184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Objective: </a:t>
            </a:r>
            <a:r>
              <a:rPr sz="2400" spc="-114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analyse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select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 locations </a:t>
            </a: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Kuala </a:t>
            </a:r>
            <a:r>
              <a:rPr sz="2400" spc="-35" dirty="0">
                <a:latin typeface="Calibri"/>
                <a:cs typeface="Calibri"/>
              </a:rPr>
              <a:t>Lumpur,  </a:t>
            </a:r>
            <a:r>
              <a:rPr sz="2400" spc="-10" dirty="0">
                <a:latin typeface="Calibri"/>
                <a:cs typeface="Calibri"/>
              </a:rPr>
              <a:t>Malaysia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dirty="0">
                <a:latin typeface="Calibri"/>
                <a:cs typeface="Calibri"/>
              </a:rPr>
              <a:t> mall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is timely as the city is </a:t>
            </a:r>
            <a:r>
              <a:rPr sz="2400" spc="-10" dirty="0">
                <a:latin typeface="Calibri"/>
                <a:cs typeface="Calibri"/>
              </a:rPr>
              <a:t>currently </a:t>
            </a:r>
            <a:r>
              <a:rPr sz="2400" spc="-15" dirty="0">
                <a:latin typeface="Calibri"/>
                <a:cs typeface="Calibri"/>
              </a:rPr>
              <a:t>suffering from oversupply </a:t>
            </a:r>
            <a:r>
              <a:rPr sz="2400" spc="-5" dirty="0">
                <a:latin typeface="Calibri"/>
                <a:cs typeface="Calibri"/>
              </a:rPr>
              <a:t>of 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Business</a:t>
            </a:r>
            <a:r>
              <a:rPr sz="2400" spc="-5" dirty="0">
                <a:latin typeface="Calibri"/>
                <a:cs typeface="Calibri"/>
              </a:rPr>
              <a:t> question</a:t>
            </a:r>
            <a:endParaRPr sz="2400">
              <a:latin typeface="Calibri"/>
              <a:cs typeface="Calibri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Kuala </a:t>
            </a:r>
            <a:r>
              <a:rPr sz="2400" spc="-35" dirty="0">
                <a:latin typeface="Calibri"/>
                <a:cs typeface="Calibri"/>
              </a:rPr>
              <a:t>Lumpur, </a:t>
            </a:r>
            <a:r>
              <a:rPr sz="2400" spc="-10" dirty="0">
                <a:latin typeface="Calibri"/>
                <a:cs typeface="Calibri"/>
              </a:rPr>
              <a:t>Malaysia, </a:t>
            </a: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10" dirty="0">
                <a:latin typeface="Calibri"/>
                <a:cs typeface="Calibri"/>
              </a:rPr>
              <a:t>property </a:t>
            </a:r>
            <a:r>
              <a:rPr sz="2400" spc="-5" dirty="0">
                <a:latin typeface="Calibri"/>
                <a:cs typeface="Calibri"/>
              </a:rPr>
              <a:t>developer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looking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mall, </a:t>
            </a:r>
            <a:r>
              <a:rPr sz="2400" spc="-10" dirty="0">
                <a:latin typeface="Calibri"/>
                <a:cs typeface="Calibri"/>
              </a:rPr>
              <a:t>where would you recommend </a:t>
            </a:r>
            <a:r>
              <a:rPr sz="2400" spc="-5" dirty="0">
                <a:latin typeface="Calibri"/>
                <a:cs typeface="Calibri"/>
              </a:rPr>
              <a:t>that they open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051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D</a:t>
            </a:r>
            <a:r>
              <a:rPr sz="4400" spc="-85" dirty="0"/>
              <a:t>at</a:t>
            </a:r>
            <a:r>
              <a:rPr sz="4400" dirty="0"/>
              <a:t>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5647"/>
            <a:ext cx="9142730" cy="40817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</a:t>
            </a:r>
            <a:endParaRPr sz="28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Kuala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Lumpur</a:t>
            </a:r>
            <a:endParaRPr sz="24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30" dirty="0">
                <a:latin typeface="Calibri"/>
                <a:cs typeface="Calibri"/>
              </a:rPr>
              <a:t>Venue </a:t>
            </a:r>
            <a:r>
              <a:rPr sz="2400" spc="-15" dirty="0">
                <a:latin typeface="Calibri"/>
                <a:cs typeface="Calibri"/>
              </a:rPr>
              <a:t>data, </a:t>
            </a:r>
            <a:r>
              <a:rPr sz="2400" spc="-5" dirty="0">
                <a:latin typeface="Calibri"/>
                <a:cs typeface="Calibri"/>
              </a:rPr>
              <a:t>particularly </a:t>
            </a:r>
            <a:r>
              <a:rPr sz="2400" spc="-15" dirty="0">
                <a:latin typeface="Calibri"/>
                <a:cs typeface="Calibri"/>
              </a:rPr>
              <a:t>data related to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3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Sources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neighbourhoods  (</a:t>
            </a: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https://en.wikipedia.org/wiki/Category:Suburbs_in_Kuala_Lumpur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Geocoder </a:t>
            </a:r>
            <a:r>
              <a:rPr sz="2400" spc="-10" dirty="0">
                <a:latin typeface="Calibri"/>
                <a:cs typeface="Calibri"/>
              </a:rPr>
              <a:t>package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</a:t>
            </a:r>
            <a:r>
              <a:rPr sz="2400" spc="-15" dirty="0">
                <a:latin typeface="Calibri"/>
                <a:cs typeface="Calibri"/>
              </a:rPr>
              <a:t> coordinates</a:t>
            </a:r>
            <a:endParaRPr sz="24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994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/>
              <a:t>Methodology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042400" cy="3550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10" dirty="0">
                <a:latin typeface="Calibri"/>
                <a:cs typeface="Calibri"/>
              </a:rPr>
              <a:t>scraping </a:t>
            </a: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Get latitude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Geocoder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get venue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neighbourhood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taking </a:t>
            </a:r>
            <a:r>
              <a:rPr sz="2400" dirty="0">
                <a:latin typeface="Calibri"/>
                <a:cs typeface="Calibri"/>
              </a:rPr>
              <a:t>the mean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frequency of  occurrence of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category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Filter </a:t>
            </a:r>
            <a:r>
              <a:rPr sz="2400" spc="-10" dirty="0">
                <a:latin typeface="Calibri"/>
                <a:cs typeface="Calibri"/>
              </a:rPr>
              <a:t>venue category by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Perform </a:t>
            </a:r>
            <a:r>
              <a:rPr sz="2400" spc="-5" dirty="0">
                <a:latin typeface="Calibri"/>
                <a:cs typeface="Calibri"/>
              </a:rPr>
              <a:t>clustering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k-means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clustering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Visualize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clusters </a:t>
            </a:r>
            <a:r>
              <a:rPr sz="2400" dirty="0">
                <a:latin typeface="Calibri"/>
                <a:cs typeface="Calibri"/>
              </a:rPr>
              <a:t>in a map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Folium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598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/>
              <a:t>R</a:t>
            </a:r>
            <a:r>
              <a:rPr sz="4400" spc="-35" dirty="0"/>
              <a:t>e</a:t>
            </a:r>
            <a:r>
              <a:rPr sz="4400" spc="-30" dirty="0"/>
              <a:t>s</a:t>
            </a:r>
            <a:r>
              <a:rPr sz="4400" spc="-50" dirty="0"/>
              <a:t>u</a:t>
            </a:r>
            <a:r>
              <a:rPr sz="4400" spc="-30" dirty="0"/>
              <a:t>l</a:t>
            </a:r>
            <a:r>
              <a:rPr sz="4400" spc="-25" dirty="0"/>
              <a:t>t</a:t>
            </a:r>
            <a:r>
              <a:rPr sz="440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4650740" cy="38747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libri"/>
                <a:cs typeface="Calibri"/>
              </a:rPr>
              <a:t>Categorized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neighbourhoods 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3 </a:t>
            </a:r>
            <a:r>
              <a:rPr sz="2400" spc="-15" dirty="0">
                <a:latin typeface="Calibri"/>
                <a:cs typeface="Calibri"/>
              </a:rPr>
              <a:t>clusters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0: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of 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ct val="90100"/>
              </a:lnSpc>
              <a:spcBef>
                <a:spcPts val="470"/>
              </a:spcBef>
              <a:buSzPct val="95833"/>
              <a:buFont typeface="Wingdings"/>
              <a:buChar char=""/>
              <a:tabLst>
                <a:tab pos="713740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10" dirty="0">
                <a:latin typeface="Calibri"/>
                <a:cs typeface="Calibri"/>
              </a:rPr>
              <a:t>low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10" dirty="0">
                <a:latin typeface="Calibri"/>
                <a:cs typeface="Calibri"/>
              </a:rPr>
              <a:t>existence </a:t>
            </a:r>
            <a:r>
              <a:rPr sz="2400" spc="-5" dirty="0">
                <a:latin typeface="Calibri"/>
                <a:cs typeface="Calibri"/>
              </a:rPr>
              <a:t>of  shopping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9547" y="1879092"/>
            <a:ext cx="5388863" cy="429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338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Discussion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797415" cy="21812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15" dirty="0">
                <a:latin typeface="Calibri"/>
                <a:cs typeface="Calibri"/>
              </a:rPr>
              <a:t>are concentrated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central 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city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Highest 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 and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5" dirty="0">
                <a:latin typeface="Calibri"/>
                <a:cs typeface="Calibri"/>
              </a:rPr>
              <a:t>has very low number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shopping </a:t>
            </a:r>
            <a:r>
              <a:rPr sz="2400" dirty="0">
                <a:latin typeface="Calibri"/>
                <a:cs typeface="Calibri"/>
              </a:rPr>
              <a:t>mall in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Oversupply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5" dirty="0">
                <a:latin typeface="Calibri"/>
                <a:cs typeface="Calibri"/>
              </a:rPr>
              <a:t>mostly happened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central 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5" dirty="0">
                <a:latin typeface="Calibri"/>
                <a:cs typeface="Calibri"/>
              </a:rPr>
              <a:t>city, 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5" dirty="0">
                <a:latin typeface="Calibri"/>
                <a:cs typeface="Calibri"/>
              </a:rPr>
              <a:t>suburb </a:t>
            </a:r>
            <a:r>
              <a:rPr sz="2400" spc="-10" dirty="0">
                <a:latin typeface="Calibri"/>
                <a:cs typeface="Calibri"/>
              </a:rPr>
              <a:t>area still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very </a:t>
            </a:r>
            <a:r>
              <a:rPr sz="2400" spc="-20" dirty="0">
                <a:latin typeface="Calibri"/>
                <a:cs typeface="Calibri"/>
              </a:rPr>
              <a:t>few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41452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/>
              <a:t>Recommendations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165715" cy="2292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Open new shopping </a:t>
            </a:r>
            <a:r>
              <a:rPr sz="2400" dirty="0">
                <a:latin typeface="Calibri"/>
                <a:cs typeface="Calibri"/>
              </a:rPr>
              <a:t>malls 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with </a:t>
            </a:r>
            <a:r>
              <a:rPr sz="2400" spc="-10" dirty="0">
                <a:latin typeface="Calibri"/>
                <a:cs typeface="Calibri"/>
              </a:rPr>
              <a:t>little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 competition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0 with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competition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have  </a:t>
            </a:r>
            <a:r>
              <a:rPr sz="2400" spc="-5" dirty="0">
                <a:latin typeface="Calibri"/>
                <a:cs typeface="Calibri"/>
              </a:rPr>
              <a:t>unique selling </a:t>
            </a:r>
            <a:r>
              <a:rPr sz="2400" spc="-10" dirty="0">
                <a:latin typeface="Calibri"/>
                <a:cs typeface="Calibri"/>
              </a:rPr>
              <a:t>propositions </a:t>
            </a:r>
            <a:r>
              <a:rPr sz="2400" spc="-15" dirty="0">
                <a:latin typeface="Calibri"/>
                <a:cs typeface="Calibri"/>
              </a:rPr>
              <a:t>to stand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Avoid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2, </a:t>
            </a:r>
            <a:r>
              <a:rPr sz="2400" spc="-5" dirty="0">
                <a:latin typeface="Calibri"/>
                <a:cs typeface="Calibri"/>
              </a:rPr>
              <a:t>already 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 and </a:t>
            </a:r>
            <a:r>
              <a:rPr sz="2400" spc="-10" dirty="0">
                <a:latin typeface="Calibri"/>
                <a:cs typeface="Calibri"/>
              </a:rPr>
              <a:t>intense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42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Conclusion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9861550" cy="1836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923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Answer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business question: The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 </a:t>
            </a:r>
            <a:r>
              <a:rPr sz="2400" spc="-20" dirty="0">
                <a:latin typeface="Calibri"/>
                <a:cs typeface="Calibri"/>
              </a:rPr>
              <a:t>preferred </a:t>
            </a:r>
            <a:r>
              <a:rPr sz="2400" spc="-10" dirty="0">
                <a:latin typeface="Calibri"/>
                <a:cs typeface="Calibri"/>
              </a:rPr>
              <a:t>locations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  <a:p>
            <a:pPr marL="241300" marR="5080" indent="-229235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Findings of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relevant stakeholders to </a:t>
            </a:r>
            <a:r>
              <a:rPr sz="2400" spc="-10" dirty="0">
                <a:latin typeface="Calibri"/>
                <a:cs typeface="Calibri"/>
              </a:rPr>
              <a:t>capitalize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opportunities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0" dirty="0">
                <a:latin typeface="Calibri"/>
                <a:cs typeface="Calibri"/>
              </a:rPr>
              <a:t>potential locations </a:t>
            </a: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-15" dirty="0">
                <a:latin typeface="Calibri"/>
                <a:cs typeface="Calibri"/>
              </a:rPr>
              <a:t>avoiding overcrowded </a:t>
            </a:r>
            <a:r>
              <a:rPr sz="2400" spc="-10" dirty="0">
                <a:latin typeface="Calibri"/>
                <a:cs typeface="Calibri"/>
              </a:rPr>
              <a:t>areas </a:t>
            </a:r>
            <a:r>
              <a:rPr sz="2400" dirty="0">
                <a:latin typeface="Calibri"/>
                <a:cs typeface="Calibri"/>
              </a:rPr>
              <a:t>in  their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442</Words>
  <Application>Microsoft Office PowerPoint</Application>
  <PresentationFormat>Custom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Coursera Capstone IBM Applied Data Science Capstone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USER</cp:lastModifiedBy>
  <cp:revision>2</cp:revision>
  <dcterms:created xsi:type="dcterms:W3CDTF">2020-05-09T16:27:19Z</dcterms:created>
  <dcterms:modified xsi:type="dcterms:W3CDTF">2020-05-09T16:31:01Z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2020-05-09T00:00:00Z</vt:filetime>
  </property>
</Properties>
</file>