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73" r:id="rId3"/>
    <p:sldId id="272" r:id="rId4"/>
    <p:sldId id="261" r:id="rId5"/>
    <p:sldId id="263" r:id="rId6"/>
    <p:sldId id="264" r:id="rId7"/>
    <p:sldId id="265" r:id="rId8"/>
    <p:sldId id="266" r:id="rId9"/>
    <p:sldId id="267" r:id="rId10"/>
    <p:sldId id="268" r:id="rId11"/>
    <p:sldId id="269"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E8FB03-E120-4502-B469-851D046E52A2}"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BCB57A1-96B9-49C7-B7D7-17E3C5C101F4}" type="slidenum">
              <a:rPr lang="en-IN" smtClean="0"/>
              <a:t>‹#›</a:t>
            </a:fld>
            <a:endParaRPr lang="en-IN"/>
          </a:p>
        </p:txBody>
      </p:sp>
    </p:spTree>
    <p:extLst>
      <p:ext uri="{BB962C8B-B14F-4D97-AF65-F5344CB8AC3E}">
        <p14:creationId xmlns:p14="http://schemas.microsoft.com/office/powerpoint/2010/main" val="597578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E8FB03-E120-4502-B469-851D046E52A2}"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BCB57A1-96B9-49C7-B7D7-17E3C5C101F4}" type="slidenum">
              <a:rPr lang="en-IN" smtClean="0"/>
              <a:t>‹#›</a:t>
            </a:fld>
            <a:endParaRPr lang="en-IN"/>
          </a:p>
        </p:txBody>
      </p:sp>
    </p:spTree>
    <p:extLst>
      <p:ext uri="{BB962C8B-B14F-4D97-AF65-F5344CB8AC3E}">
        <p14:creationId xmlns:p14="http://schemas.microsoft.com/office/powerpoint/2010/main" val="2427362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E8FB03-E120-4502-B469-851D046E52A2}"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BCB57A1-96B9-49C7-B7D7-17E3C5C101F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22042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8E8FB03-E120-4502-B469-851D046E52A2}"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BCB57A1-96B9-49C7-B7D7-17E3C5C101F4}" type="slidenum">
              <a:rPr lang="en-IN" smtClean="0"/>
              <a:t>‹#›</a:t>
            </a:fld>
            <a:endParaRPr lang="en-IN"/>
          </a:p>
        </p:txBody>
      </p:sp>
    </p:spTree>
    <p:extLst>
      <p:ext uri="{BB962C8B-B14F-4D97-AF65-F5344CB8AC3E}">
        <p14:creationId xmlns:p14="http://schemas.microsoft.com/office/powerpoint/2010/main" val="477538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8E8FB03-E120-4502-B469-851D046E52A2}"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BCB57A1-96B9-49C7-B7D7-17E3C5C101F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04303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8E8FB03-E120-4502-B469-851D046E52A2}"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BCB57A1-96B9-49C7-B7D7-17E3C5C101F4}" type="slidenum">
              <a:rPr lang="en-IN" smtClean="0"/>
              <a:t>‹#›</a:t>
            </a:fld>
            <a:endParaRPr lang="en-IN"/>
          </a:p>
        </p:txBody>
      </p:sp>
    </p:spTree>
    <p:extLst>
      <p:ext uri="{BB962C8B-B14F-4D97-AF65-F5344CB8AC3E}">
        <p14:creationId xmlns:p14="http://schemas.microsoft.com/office/powerpoint/2010/main" val="84923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E8FB03-E120-4502-B469-851D046E52A2}"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BCB57A1-96B9-49C7-B7D7-17E3C5C101F4}" type="slidenum">
              <a:rPr lang="en-IN" smtClean="0"/>
              <a:t>‹#›</a:t>
            </a:fld>
            <a:endParaRPr lang="en-IN"/>
          </a:p>
        </p:txBody>
      </p:sp>
    </p:spTree>
    <p:extLst>
      <p:ext uri="{BB962C8B-B14F-4D97-AF65-F5344CB8AC3E}">
        <p14:creationId xmlns:p14="http://schemas.microsoft.com/office/powerpoint/2010/main" val="2611396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E8FB03-E120-4502-B469-851D046E52A2}"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BCB57A1-96B9-49C7-B7D7-17E3C5C101F4}" type="slidenum">
              <a:rPr lang="en-IN" smtClean="0"/>
              <a:t>‹#›</a:t>
            </a:fld>
            <a:endParaRPr lang="en-IN"/>
          </a:p>
        </p:txBody>
      </p:sp>
    </p:spTree>
    <p:extLst>
      <p:ext uri="{BB962C8B-B14F-4D97-AF65-F5344CB8AC3E}">
        <p14:creationId xmlns:p14="http://schemas.microsoft.com/office/powerpoint/2010/main" val="1561867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E8FB03-E120-4502-B469-851D046E52A2}"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BCB57A1-96B9-49C7-B7D7-17E3C5C101F4}" type="slidenum">
              <a:rPr lang="en-IN" smtClean="0"/>
              <a:t>‹#›</a:t>
            </a:fld>
            <a:endParaRPr lang="en-IN"/>
          </a:p>
        </p:txBody>
      </p:sp>
    </p:spTree>
    <p:extLst>
      <p:ext uri="{BB962C8B-B14F-4D97-AF65-F5344CB8AC3E}">
        <p14:creationId xmlns:p14="http://schemas.microsoft.com/office/powerpoint/2010/main" val="3804829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E8FB03-E120-4502-B469-851D046E52A2}"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BCB57A1-96B9-49C7-B7D7-17E3C5C101F4}" type="slidenum">
              <a:rPr lang="en-IN" smtClean="0"/>
              <a:t>‹#›</a:t>
            </a:fld>
            <a:endParaRPr lang="en-IN"/>
          </a:p>
        </p:txBody>
      </p:sp>
    </p:spTree>
    <p:extLst>
      <p:ext uri="{BB962C8B-B14F-4D97-AF65-F5344CB8AC3E}">
        <p14:creationId xmlns:p14="http://schemas.microsoft.com/office/powerpoint/2010/main" val="3113311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E8FB03-E120-4502-B469-851D046E52A2}"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BCB57A1-96B9-49C7-B7D7-17E3C5C101F4}" type="slidenum">
              <a:rPr lang="en-IN" smtClean="0"/>
              <a:t>‹#›</a:t>
            </a:fld>
            <a:endParaRPr lang="en-IN"/>
          </a:p>
        </p:txBody>
      </p:sp>
    </p:spTree>
    <p:extLst>
      <p:ext uri="{BB962C8B-B14F-4D97-AF65-F5344CB8AC3E}">
        <p14:creationId xmlns:p14="http://schemas.microsoft.com/office/powerpoint/2010/main" val="1606833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E8FB03-E120-4502-B469-851D046E52A2}" type="datetimeFigureOut">
              <a:rPr lang="en-IN" smtClean="0"/>
              <a:t>03-05-2023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BCB57A1-96B9-49C7-B7D7-17E3C5C101F4}" type="slidenum">
              <a:rPr lang="en-IN" smtClean="0"/>
              <a:t>‹#›</a:t>
            </a:fld>
            <a:endParaRPr lang="en-IN"/>
          </a:p>
        </p:txBody>
      </p:sp>
    </p:spTree>
    <p:extLst>
      <p:ext uri="{BB962C8B-B14F-4D97-AF65-F5344CB8AC3E}">
        <p14:creationId xmlns:p14="http://schemas.microsoft.com/office/powerpoint/2010/main" val="234052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E8FB03-E120-4502-B469-851D046E52A2}" type="datetimeFigureOut">
              <a:rPr lang="en-IN" smtClean="0"/>
              <a:t>03-05-2023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BCB57A1-96B9-49C7-B7D7-17E3C5C101F4}" type="slidenum">
              <a:rPr lang="en-IN" smtClean="0"/>
              <a:t>‹#›</a:t>
            </a:fld>
            <a:endParaRPr lang="en-IN"/>
          </a:p>
        </p:txBody>
      </p:sp>
    </p:spTree>
    <p:extLst>
      <p:ext uri="{BB962C8B-B14F-4D97-AF65-F5344CB8AC3E}">
        <p14:creationId xmlns:p14="http://schemas.microsoft.com/office/powerpoint/2010/main" val="413811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E8FB03-E120-4502-B469-851D046E52A2}" type="datetimeFigureOut">
              <a:rPr lang="en-IN" smtClean="0"/>
              <a:t>03-05-2023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BCB57A1-96B9-49C7-B7D7-17E3C5C101F4}" type="slidenum">
              <a:rPr lang="en-IN" smtClean="0"/>
              <a:t>‹#›</a:t>
            </a:fld>
            <a:endParaRPr lang="en-IN"/>
          </a:p>
        </p:txBody>
      </p:sp>
    </p:spTree>
    <p:extLst>
      <p:ext uri="{BB962C8B-B14F-4D97-AF65-F5344CB8AC3E}">
        <p14:creationId xmlns:p14="http://schemas.microsoft.com/office/powerpoint/2010/main" val="194847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E8FB03-E120-4502-B469-851D046E52A2}"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BCB57A1-96B9-49C7-B7D7-17E3C5C101F4}" type="slidenum">
              <a:rPr lang="en-IN" smtClean="0"/>
              <a:t>‹#›</a:t>
            </a:fld>
            <a:endParaRPr lang="en-IN"/>
          </a:p>
        </p:txBody>
      </p:sp>
    </p:spTree>
    <p:extLst>
      <p:ext uri="{BB962C8B-B14F-4D97-AF65-F5344CB8AC3E}">
        <p14:creationId xmlns:p14="http://schemas.microsoft.com/office/powerpoint/2010/main" val="2022547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E8FB03-E120-4502-B469-851D046E52A2}"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BCB57A1-96B9-49C7-B7D7-17E3C5C101F4}" type="slidenum">
              <a:rPr lang="en-IN" smtClean="0"/>
              <a:t>‹#›</a:t>
            </a:fld>
            <a:endParaRPr lang="en-IN"/>
          </a:p>
        </p:txBody>
      </p:sp>
    </p:spTree>
    <p:extLst>
      <p:ext uri="{BB962C8B-B14F-4D97-AF65-F5344CB8AC3E}">
        <p14:creationId xmlns:p14="http://schemas.microsoft.com/office/powerpoint/2010/main" val="299040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8E8FB03-E120-4502-B469-851D046E52A2}" type="datetimeFigureOut">
              <a:rPr lang="en-IN" smtClean="0"/>
              <a:t>03-05-2023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BCB57A1-96B9-49C7-B7D7-17E3C5C101F4}" type="slidenum">
              <a:rPr lang="en-IN" smtClean="0"/>
              <a:t>‹#›</a:t>
            </a:fld>
            <a:endParaRPr lang="en-IN"/>
          </a:p>
        </p:txBody>
      </p:sp>
    </p:spTree>
    <p:extLst>
      <p:ext uri="{BB962C8B-B14F-4D97-AF65-F5344CB8AC3E}">
        <p14:creationId xmlns:p14="http://schemas.microsoft.com/office/powerpoint/2010/main" val="217323579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datasets/swaroopkml/cifar10-pngs-in-folder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0D79-DC75-DA12-7ADC-F27979FAB81C}"/>
              </a:ext>
            </a:extLst>
          </p:cNvPr>
          <p:cNvSpPr>
            <a:spLocks noGrp="1"/>
          </p:cNvSpPr>
          <p:nvPr>
            <p:ph type="ctrTitle"/>
          </p:nvPr>
        </p:nvSpPr>
        <p:spPr>
          <a:xfrm>
            <a:off x="4100774" y="1651518"/>
            <a:ext cx="3562770" cy="1450910"/>
          </a:xfrm>
        </p:spPr>
        <p:txBody>
          <a:bodyPr>
            <a:normAutofit/>
          </a:bodyPr>
          <a:lstStyle/>
          <a:p>
            <a:pPr algn="l"/>
            <a:r>
              <a:rPr lang="en-US" sz="6000" dirty="0" err="1">
                <a:latin typeface="Roboto" panose="02000000000000000000" pitchFamily="2" charset="0"/>
                <a:ea typeface="Roboto" panose="02000000000000000000" pitchFamily="2" charset="0"/>
                <a:cs typeface="Roboto" panose="02000000000000000000" pitchFamily="2" charset="0"/>
              </a:rPr>
              <a:t>DenseNet</a:t>
            </a:r>
            <a:endParaRPr lang="en-US" sz="6000"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p:txBody>
      </p:sp>
      <p:sp>
        <p:nvSpPr>
          <p:cNvPr id="3" name="Subtitle 2">
            <a:extLst>
              <a:ext uri="{FF2B5EF4-FFF2-40B4-BE49-F238E27FC236}">
                <a16:creationId xmlns:a16="http://schemas.microsoft.com/office/drawing/2014/main" id="{E753D7B2-37C5-A22A-5266-6BA98EACF675}"/>
              </a:ext>
            </a:extLst>
          </p:cNvPr>
          <p:cNvSpPr>
            <a:spLocks noGrp="1"/>
          </p:cNvSpPr>
          <p:nvPr>
            <p:ph type="subTitle" idx="1"/>
          </p:nvPr>
        </p:nvSpPr>
        <p:spPr>
          <a:xfrm>
            <a:off x="8887377" y="4264195"/>
            <a:ext cx="1973456" cy="1126283"/>
          </a:xfrm>
        </p:spPr>
        <p:txBody>
          <a:bodyPr/>
          <a:lstStyle/>
          <a:p>
            <a:r>
              <a:rPr lang="en-IN" dirty="0"/>
              <a:t>M SAI KIRAN</a:t>
            </a:r>
          </a:p>
          <a:p>
            <a:r>
              <a:rPr lang="en-IN" dirty="0"/>
              <a:t>MT22MCS011</a:t>
            </a:r>
          </a:p>
        </p:txBody>
      </p:sp>
    </p:spTree>
    <p:extLst>
      <p:ext uri="{BB962C8B-B14F-4D97-AF65-F5344CB8AC3E}">
        <p14:creationId xmlns:p14="http://schemas.microsoft.com/office/powerpoint/2010/main" val="3019693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609F24A-F560-B4F2-E875-9234BCA1B2EE}"/>
              </a:ext>
            </a:extLst>
          </p:cNvPr>
          <p:cNvPicPr>
            <a:picLocks noGrp="1" noChangeAspect="1"/>
          </p:cNvPicPr>
          <p:nvPr>
            <p:ph idx="1"/>
          </p:nvPr>
        </p:nvPicPr>
        <p:blipFill>
          <a:blip r:embed="rId2"/>
          <a:stretch>
            <a:fillRect/>
          </a:stretch>
        </p:blipFill>
        <p:spPr>
          <a:xfrm>
            <a:off x="559836" y="746450"/>
            <a:ext cx="6102220" cy="5487440"/>
          </a:xfrm>
        </p:spPr>
      </p:pic>
      <p:pic>
        <p:nvPicPr>
          <p:cNvPr id="7" name="Picture 6">
            <a:extLst>
              <a:ext uri="{FF2B5EF4-FFF2-40B4-BE49-F238E27FC236}">
                <a16:creationId xmlns:a16="http://schemas.microsoft.com/office/drawing/2014/main" id="{6EB236CF-DBDF-B08C-692C-EFAF6DCC1ECA}"/>
              </a:ext>
            </a:extLst>
          </p:cNvPr>
          <p:cNvPicPr>
            <a:picLocks noChangeAspect="1"/>
          </p:cNvPicPr>
          <p:nvPr/>
        </p:nvPicPr>
        <p:blipFill>
          <a:blip r:embed="rId3"/>
          <a:stretch>
            <a:fillRect/>
          </a:stretch>
        </p:blipFill>
        <p:spPr>
          <a:xfrm>
            <a:off x="6979297" y="709129"/>
            <a:ext cx="5093163" cy="5487440"/>
          </a:xfrm>
          <a:prstGeom prst="rect">
            <a:avLst/>
          </a:prstGeom>
        </p:spPr>
      </p:pic>
    </p:spTree>
    <p:extLst>
      <p:ext uri="{BB962C8B-B14F-4D97-AF65-F5344CB8AC3E}">
        <p14:creationId xmlns:p14="http://schemas.microsoft.com/office/powerpoint/2010/main" val="2201682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A75B1-DCED-BC3D-C08F-106E0ABA833F}"/>
              </a:ext>
            </a:extLst>
          </p:cNvPr>
          <p:cNvSpPr>
            <a:spLocks noGrp="1"/>
          </p:cNvSpPr>
          <p:nvPr>
            <p:ph type="title"/>
          </p:nvPr>
        </p:nvSpPr>
        <p:spPr/>
        <p:txBody>
          <a:bodyPr/>
          <a:lstStyle/>
          <a:p>
            <a:r>
              <a:rPr lang="en-IN" dirty="0"/>
              <a:t>RESULTS:</a:t>
            </a:r>
          </a:p>
        </p:txBody>
      </p:sp>
      <p:pic>
        <p:nvPicPr>
          <p:cNvPr id="5" name="Content Placeholder 4">
            <a:extLst>
              <a:ext uri="{FF2B5EF4-FFF2-40B4-BE49-F238E27FC236}">
                <a16:creationId xmlns:a16="http://schemas.microsoft.com/office/drawing/2014/main" id="{22046359-741A-3724-D3C6-163697C8E07D}"/>
              </a:ext>
            </a:extLst>
          </p:cNvPr>
          <p:cNvPicPr>
            <a:picLocks noGrp="1" noChangeAspect="1"/>
          </p:cNvPicPr>
          <p:nvPr>
            <p:ph idx="1"/>
          </p:nvPr>
        </p:nvPicPr>
        <p:blipFill>
          <a:blip r:embed="rId2"/>
          <a:stretch>
            <a:fillRect/>
          </a:stretch>
        </p:blipFill>
        <p:spPr>
          <a:xfrm>
            <a:off x="2592925" y="1212979"/>
            <a:ext cx="7148234" cy="4926563"/>
          </a:xfrm>
        </p:spPr>
      </p:pic>
    </p:spTree>
    <p:extLst>
      <p:ext uri="{BB962C8B-B14F-4D97-AF65-F5344CB8AC3E}">
        <p14:creationId xmlns:p14="http://schemas.microsoft.com/office/powerpoint/2010/main" val="3692567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D532-22FD-C182-C547-713D6AE75C1C}"/>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DE21F99A-4FAD-754E-6A48-97A21B02742C}"/>
              </a:ext>
            </a:extLst>
          </p:cNvPr>
          <p:cNvSpPr>
            <a:spLocks noGrp="1"/>
          </p:cNvSpPr>
          <p:nvPr>
            <p:ph idx="1"/>
          </p:nvPr>
        </p:nvSpPr>
        <p:spPr/>
        <p:txBody>
          <a:bodyPr/>
          <a:lstStyle/>
          <a:p>
            <a:pPr algn="l"/>
            <a:r>
              <a:rPr lang="en-IN" b="0" i="0" dirty="0">
                <a:solidFill>
                  <a:schemeClr val="tx1"/>
                </a:solidFill>
                <a:effectLst/>
                <a:latin typeface="HelveticaNeue Regular"/>
              </a:rPr>
              <a:t>G. Huang, Z. Liu, L. Van Der </a:t>
            </a:r>
            <a:r>
              <a:rPr lang="en-IN" b="0" i="0" dirty="0" err="1">
                <a:solidFill>
                  <a:schemeClr val="tx1"/>
                </a:solidFill>
                <a:effectLst/>
                <a:latin typeface="HelveticaNeue Regular"/>
              </a:rPr>
              <a:t>Maaten</a:t>
            </a:r>
            <a:r>
              <a:rPr lang="en-IN" b="0" i="0" dirty="0">
                <a:solidFill>
                  <a:schemeClr val="tx1"/>
                </a:solidFill>
                <a:effectLst/>
                <a:latin typeface="HelveticaNeue Regular"/>
              </a:rPr>
              <a:t> and K. Q. Weinberger, "Densely Connected Convolutional Networks," </a:t>
            </a:r>
            <a:r>
              <a:rPr lang="en-IN" b="0" i="1" dirty="0">
                <a:solidFill>
                  <a:schemeClr val="tx1"/>
                </a:solidFill>
                <a:effectLst/>
                <a:latin typeface="HelveticaNeue Regular"/>
              </a:rPr>
              <a:t>2017 IEEE Conference on Computer Vision and Pattern Recognition (CVPR)</a:t>
            </a:r>
            <a:r>
              <a:rPr lang="en-IN" b="0" i="0" dirty="0">
                <a:solidFill>
                  <a:schemeClr val="tx1"/>
                </a:solidFill>
                <a:effectLst/>
                <a:latin typeface="HelveticaNeue Regular"/>
              </a:rPr>
              <a:t>, Honolulu, HI, USA, 2017, pp. 2261-2269, </a:t>
            </a:r>
            <a:r>
              <a:rPr lang="en-IN" b="0" i="0" dirty="0" err="1">
                <a:solidFill>
                  <a:schemeClr val="tx1"/>
                </a:solidFill>
                <a:effectLst/>
                <a:latin typeface="HelveticaNeue Regular"/>
              </a:rPr>
              <a:t>doi</a:t>
            </a:r>
            <a:r>
              <a:rPr lang="en-IN" b="0" i="0" dirty="0">
                <a:solidFill>
                  <a:schemeClr val="tx1"/>
                </a:solidFill>
                <a:effectLst/>
                <a:latin typeface="HelveticaNeue Regular"/>
              </a:rPr>
              <a:t>: 10.1109/CVPR.2017.243. </a:t>
            </a:r>
          </a:p>
          <a:p>
            <a:pPr algn="l"/>
            <a:r>
              <a:rPr lang="en-US" b="1" dirty="0">
                <a:solidFill>
                  <a:schemeClr val="tx1"/>
                </a:solidFill>
                <a:latin typeface="HelveticaNeue Regular"/>
                <a:hlinkClick r:id="rId2"/>
              </a:rPr>
              <a:t>https://www.kaggle.com/datasets/swaroopkml/cifar10-pngs-in-folders</a:t>
            </a:r>
            <a:endParaRPr lang="en-US" b="1" i="0" dirty="0">
              <a:solidFill>
                <a:schemeClr val="tx1"/>
              </a:solidFill>
              <a:effectLst/>
              <a:latin typeface="HelveticaNeue Regular"/>
            </a:endParaRPr>
          </a:p>
        </p:txBody>
      </p:sp>
    </p:spTree>
    <p:extLst>
      <p:ext uri="{BB962C8B-B14F-4D97-AF65-F5344CB8AC3E}">
        <p14:creationId xmlns:p14="http://schemas.microsoft.com/office/powerpoint/2010/main" val="2776652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8754F-1E96-8871-864C-1FE37EC9B6FA}"/>
              </a:ext>
            </a:extLst>
          </p:cNvPr>
          <p:cNvSpPr>
            <a:spLocks noGrp="1"/>
          </p:cNvSpPr>
          <p:nvPr>
            <p:ph type="title"/>
          </p:nvPr>
        </p:nvSpPr>
        <p:spPr>
          <a:xfrm>
            <a:off x="3368351" y="2788555"/>
            <a:ext cx="4105471" cy="1280890"/>
          </a:xfrm>
        </p:spPr>
        <p:txBody>
          <a:bodyPr>
            <a:noAutofit/>
          </a:bodyPr>
          <a:lstStyle/>
          <a:p>
            <a:r>
              <a:rPr lang="en-IN" sz="5400" dirty="0"/>
              <a:t>THANK YOU</a:t>
            </a:r>
          </a:p>
        </p:txBody>
      </p:sp>
    </p:spTree>
    <p:extLst>
      <p:ext uri="{BB962C8B-B14F-4D97-AF65-F5344CB8AC3E}">
        <p14:creationId xmlns:p14="http://schemas.microsoft.com/office/powerpoint/2010/main" val="4163353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69857-B6DA-C698-BC90-275D9DA0D3F0}"/>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92A1C4DF-6DEB-4B52-210D-D893D10E3D27}"/>
              </a:ext>
            </a:extLst>
          </p:cNvPr>
          <p:cNvSpPr>
            <a:spLocks noGrp="1"/>
          </p:cNvSpPr>
          <p:nvPr>
            <p:ph idx="1"/>
          </p:nvPr>
        </p:nvSpPr>
        <p:spPr/>
        <p:txBody>
          <a:bodyPr/>
          <a:lstStyle/>
          <a:p>
            <a:pPr marL="0" marR="135255" indent="0" algn="just">
              <a:spcBef>
                <a:spcPts val="10"/>
              </a:spcBef>
              <a:spcAft>
                <a:spcPts val="0"/>
              </a:spcAft>
              <a:buNone/>
            </a:pPr>
            <a:r>
              <a:rPr lang="en-US" sz="1800" dirty="0">
                <a:effectLst/>
                <a:latin typeface="Calibri" panose="020F0502020204030204" pitchFamily="34" charset="0"/>
                <a:ea typeface="Calibri" panose="020F0502020204030204" pitchFamily="34" charset="0"/>
              </a:rPr>
              <a:t>The objective of this project is to create an application that can detect class of images using only the image pixels. To achieve this goal, the following steps can</a:t>
            </a:r>
            <a:r>
              <a:rPr lang="en-US" sz="1800" spc="-26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be taken:</a:t>
            </a:r>
            <a:endParaRPr lang="en-IN" sz="1800" dirty="0">
              <a:effectLst/>
              <a:latin typeface="Calibri" panose="020F0502020204030204" pitchFamily="34" charset="0"/>
              <a:ea typeface="Calibri" panose="020F0502020204030204" pitchFamily="34" charset="0"/>
            </a:endParaRPr>
          </a:p>
          <a:p>
            <a:pPr marL="0" indent="0">
              <a:spcBef>
                <a:spcPts val="55"/>
              </a:spcBef>
              <a:buNone/>
            </a:pPr>
            <a:r>
              <a:rPr lang="en-US" sz="18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marL="0" marR="775970" indent="0">
              <a:spcBef>
                <a:spcPts val="5"/>
              </a:spcBef>
              <a:spcAft>
                <a:spcPts val="0"/>
              </a:spcAft>
              <a:buNone/>
            </a:pPr>
            <a:r>
              <a:rPr lang="en-US" sz="1800" dirty="0">
                <a:effectLst/>
                <a:latin typeface="Calibri" panose="020F0502020204030204" pitchFamily="34" charset="0"/>
                <a:ea typeface="Calibri" panose="020F0502020204030204" pitchFamily="34" charset="0"/>
              </a:rPr>
              <a:t>1.Download</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and</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extract</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complete</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CIFAR10</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onto</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local</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system.</a:t>
            </a:r>
            <a:endParaRPr lang="en-IN" sz="1800" dirty="0">
              <a:effectLst/>
              <a:latin typeface="Calibri" panose="020F0502020204030204" pitchFamily="34" charset="0"/>
              <a:ea typeface="Calibri" panose="020F0502020204030204" pitchFamily="34" charset="0"/>
            </a:endParaRPr>
          </a:p>
          <a:p>
            <a:pPr marL="0" indent="0">
              <a:lnSpc>
                <a:spcPts val="1465"/>
              </a:lnSpc>
              <a:buNone/>
            </a:pPr>
            <a:r>
              <a:rPr lang="en-US" sz="1800" dirty="0">
                <a:effectLst/>
                <a:latin typeface="Calibri" panose="020F0502020204030204" pitchFamily="34" charset="0"/>
                <a:ea typeface="Calibri" panose="020F0502020204030204" pitchFamily="34" charset="0"/>
              </a:rPr>
              <a:t>2.Utilize</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dataset</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train</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a:t>
            </a:r>
            <a:r>
              <a:rPr lang="en-US" sz="1800" spc="-20" dirty="0">
                <a:effectLst/>
                <a:latin typeface="Calibri" panose="020F0502020204030204" pitchFamily="34" charset="0"/>
                <a:ea typeface="Calibri" panose="020F0502020204030204" pitchFamily="34" charset="0"/>
              </a:rPr>
              <a:t> Densely Connected</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CNN.</a:t>
            </a:r>
            <a:endParaRPr lang="en-IN" sz="1800" dirty="0">
              <a:effectLst/>
              <a:latin typeface="Calibri" panose="020F0502020204030204" pitchFamily="34" charset="0"/>
              <a:ea typeface="Calibri" panose="020F0502020204030204" pitchFamily="34" charset="0"/>
            </a:endParaRPr>
          </a:p>
          <a:p>
            <a:pPr marL="0" indent="0">
              <a:spcBef>
                <a:spcPts val="5"/>
              </a:spcBef>
              <a:buNone/>
            </a:pPr>
            <a:r>
              <a:rPr lang="en-US" sz="18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marL="0" marR="298450" indent="0">
              <a:spcAft>
                <a:spcPts val="0"/>
              </a:spcAft>
              <a:buNone/>
            </a:pPr>
            <a:r>
              <a:rPr lang="en-US" sz="1800" dirty="0">
                <a:effectLst/>
                <a:latin typeface="Calibri" panose="020F0502020204030204" pitchFamily="34" charset="0"/>
                <a:ea typeface="Calibri" panose="020F0502020204030204" pitchFamily="34" charset="0"/>
              </a:rPr>
              <a:t>Test the trained model's ability to classify images from different classes using</a:t>
            </a:r>
            <a:r>
              <a:rPr lang="en-US" sz="1800" spc="-26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test</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data and</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evaluate</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its accuracy.</a:t>
            </a:r>
            <a:endParaRPr lang="en-IN" sz="1800" dirty="0">
              <a:effectLst/>
              <a:latin typeface="Calibri" panose="020F0502020204030204" pitchFamily="34"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272842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4B63D-47FD-6399-B2F9-C0AD3DBEA998}"/>
              </a:ext>
            </a:extLst>
          </p:cNvPr>
          <p:cNvSpPr>
            <a:spLocks noGrp="1"/>
          </p:cNvSpPr>
          <p:nvPr>
            <p:ph type="title"/>
          </p:nvPr>
        </p:nvSpPr>
        <p:spPr>
          <a:xfrm>
            <a:off x="2592925" y="624110"/>
            <a:ext cx="8911687" cy="766151"/>
          </a:xfrm>
        </p:spPr>
        <p:txBody>
          <a:bodyPr/>
          <a:lstStyle/>
          <a:p>
            <a:r>
              <a:rPr lang="en-IN" dirty="0"/>
              <a:t>WHY DENSENET:</a:t>
            </a:r>
          </a:p>
        </p:txBody>
      </p:sp>
      <p:sp>
        <p:nvSpPr>
          <p:cNvPr id="3" name="Content Placeholder 2">
            <a:extLst>
              <a:ext uri="{FF2B5EF4-FFF2-40B4-BE49-F238E27FC236}">
                <a16:creationId xmlns:a16="http://schemas.microsoft.com/office/drawing/2014/main" id="{950432A3-57DD-93A1-37D2-62D66E4DEDE7}"/>
              </a:ext>
            </a:extLst>
          </p:cNvPr>
          <p:cNvSpPr>
            <a:spLocks noGrp="1"/>
          </p:cNvSpPr>
          <p:nvPr>
            <p:ph idx="1"/>
          </p:nvPr>
        </p:nvSpPr>
        <p:spPr>
          <a:xfrm>
            <a:off x="1964061" y="1507656"/>
            <a:ext cx="8915400" cy="4726234"/>
          </a:xfrm>
        </p:spPr>
        <p:txBody>
          <a:bodyPr/>
          <a:lstStyle/>
          <a:p>
            <a:pPr algn="l"/>
            <a:r>
              <a:rPr lang="en-US" b="0" i="0" dirty="0">
                <a:solidFill>
                  <a:schemeClr val="tx1"/>
                </a:solidFill>
                <a:effectLst/>
                <a:latin typeface="Söhne"/>
              </a:rPr>
              <a:t>Vanishing gradient is a common issue in deep neural networks where the gradients (i.e., the partial derivatives of the loss function with respect to the network parameters) become very small as they are propagated backward through the network during the training process. This can make it difficult for the network to learn effectively, as the updates to the parameters become negligible.</a:t>
            </a:r>
          </a:p>
          <a:p>
            <a:pPr algn="l"/>
            <a:r>
              <a:rPr lang="en-US" b="0" i="0" dirty="0" err="1">
                <a:solidFill>
                  <a:schemeClr val="tx1"/>
                </a:solidFill>
                <a:effectLst/>
                <a:latin typeface="Söhne"/>
              </a:rPr>
              <a:t>DenseNet</a:t>
            </a:r>
            <a:r>
              <a:rPr lang="en-US" b="0" i="0" dirty="0">
                <a:solidFill>
                  <a:schemeClr val="tx1"/>
                </a:solidFill>
                <a:effectLst/>
                <a:latin typeface="Söhne"/>
              </a:rPr>
              <a:t> is a type of neural network architecture that addresses the issue of vanishing gradients by using skip connections, which connect all previous layers directly to the current layer. This means that the input to each layer includes the feature maps from all previous layers in the network.</a:t>
            </a:r>
          </a:p>
          <a:p>
            <a:pPr algn="l"/>
            <a:r>
              <a:rPr lang="en-US" b="0" i="0" dirty="0">
                <a:solidFill>
                  <a:schemeClr val="tx1"/>
                </a:solidFill>
                <a:effectLst/>
                <a:latin typeface="Söhne"/>
              </a:rPr>
              <a:t>By doing so, </a:t>
            </a:r>
            <a:r>
              <a:rPr lang="en-US" b="0" i="0" dirty="0" err="1">
                <a:solidFill>
                  <a:schemeClr val="tx1"/>
                </a:solidFill>
                <a:effectLst/>
                <a:latin typeface="Söhne"/>
              </a:rPr>
              <a:t>DenseNet</a:t>
            </a:r>
            <a:r>
              <a:rPr lang="en-US" b="0" i="0" dirty="0">
                <a:solidFill>
                  <a:schemeClr val="tx1"/>
                </a:solidFill>
                <a:effectLst/>
                <a:latin typeface="Söhne"/>
              </a:rPr>
              <a:t> allows for a more direct flow of gradient information throughout the network, allowing for better parameter updates during training. In addition, the use of skip connections helps to reduce the number of parameters in the network, which can help to mitigate overfitting and improve generalization performance.</a:t>
            </a:r>
          </a:p>
          <a:p>
            <a:endParaRPr lang="en-IN" dirty="0">
              <a:solidFill>
                <a:schemeClr val="tx1"/>
              </a:solidFill>
            </a:endParaRPr>
          </a:p>
          <a:p>
            <a:endParaRPr lang="en-IN" dirty="0"/>
          </a:p>
        </p:txBody>
      </p:sp>
    </p:spTree>
    <p:extLst>
      <p:ext uri="{BB962C8B-B14F-4D97-AF65-F5344CB8AC3E}">
        <p14:creationId xmlns:p14="http://schemas.microsoft.com/office/powerpoint/2010/main" val="1148597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DD5E-3EC5-2390-CC2D-E28F866B9440}"/>
              </a:ext>
            </a:extLst>
          </p:cNvPr>
          <p:cNvSpPr>
            <a:spLocks noGrp="1"/>
          </p:cNvSpPr>
          <p:nvPr>
            <p:ph type="title"/>
          </p:nvPr>
        </p:nvSpPr>
        <p:spPr>
          <a:xfrm>
            <a:off x="2592925" y="624110"/>
            <a:ext cx="8911687" cy="840796"/>
          </a:xfrm>
        </p:spPr>
        <p:txBody>
          <a:bodyPr/>
          <a:lstStyle/>
          <a:p>
            <a:r>
              <a:rPr lang="en-IN" dirty="0"/>
              <a:t>ABOUT DATA:</a:t>
            </a:r>
          </a:p>
        </p:txBody>
      </p:sp>
      <p:sp>
        <p:nvSpPr>
          <p:cNvPr id="3" name="Content Placeholder 2">
            <a:extLst>
              <a:ext uri="{FF2B5EF4-FFF2-40B4-BE49-F238E27FC236}">
                <a16:creationId xmlns:a16="http://schemas.microsoft.com/office/drawing/2014/main" id="{C41B160F-9EAF-3107-43A3-20F93CCDC63E}"/>
              </a:ext>
            </a:extLst>
          </p:cNvPr>
          <p:cNvSpPr>
            <a:spLocks noGrp="1"/>
          </p:cNvSpPr>
          <p:nvPr>
            <p:ph idx="1"/>
          </p:nvPr>
        </p:nvSpPr>
        <p:spPr>
          <a:xfrm>
            <a:off x="2589212" y="1567543"/>
            <a:ext cx="8915400" cy="4343679"/>
          </a:xfrm>
        </p:spPr>
        <p:txBody>
          <a:bodyPr/>
          <a:lstStyle/>
          <a:p>
            <a:pPr algn="l"/>
            <a:r>
              <a:rPr lang="en-US" b="1" i="0" dirty="0">
                <a:solidFill>
                  <a:schemeClr val="tx1"/>
                </a:solidFill>
                <a:effectLst/>
                <a:latin typeface="Arial" panose="020B0604020202020204" pitchFamily="34" charset="0"/>
              </a:rPr>
              <a:t>The CIFAR-10 dataset</a:t>
            </a:r>
          </a:p>
          <a:p>
            <a:r>
              <a:rPr lang="en-US" b="0" i="0" dirty="0">
                <a:solidFill>
                  <a:schemeClr val="tx1"/>
                </a:solidFill>
                <a:effectLst/>
                <a:latin typeface="Arial" panose="020B0604020202020204" pitchFamily="34" charset="0"/>
              </a:rPr>
              <a:t>The CIFAR-10 dataset consists of 60000 32x32 color images in 10 classes, with 6000 images per class. There are 50000 training images and 10000 test images.</a:t>
            </a:r>
            <a:br>
              <a:rPr lang="en-US" dirty="0">
                <a:solidFill>
                  <a:schemeClr val="tx1"/>
                </a:solidFill>
              </a:rPr>
            </a:br>
            <a:br>
              <a:rPr lang="en-US" dirty="0">
                <a:solidFill>
                  <a:schemeClr val="tx1"/>
                </a:solidFill>
              </a:rPr>
            </a:br>
            <a:endParaRPr lang="en-IN" dirty="0">
              <a:solidFill>
                <a:schemeClr val="tx1"/>
              </a:solidFill>
            </a:endParaRPr>
          </a:p>
        </p:txBody>
      </p:sp>
      <p:pic>
        <p:nvPicPr>
          <p:cNvPr id="4" name="Picture 4" descr="CIFAR-10 Dataset | Papers With Code">
            <a:extLst>
              <a:ext uri="{FF2B5EF4-FFF2-40B4-BE49-F238E27FC236}">
                <a16:creationId xmlns:a16="http://schemas.microsoft.com/office/drawing/2014/main" id="{7C8778C0-7AF3-D32C-E521-86224F32A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168" y="2883159"/>
            <a:ext cx="6988628" cy="3579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969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14071-C4FD-AC73-9970-CEC17DED974C}"/>
              </a:ext>
            </a:extLst>
          </p:cNvPr>
          <p:cNvSpPr>
            <a:spLocks noGrp="1"/>
          </p:cNvSpPr>
          <p:nvPr>
            <p:ph type="title"/>
          </p:nvPr>
        </p:nvSpPr>
        <p:spPr>
          <a:xfrm>
            <a:off x="2592925" y="624110"/>
            <a:ext cx="8911687" cy="635523"/>
          </a:xfrm>
        </p:spPr>
        <p:txBody>
          <a:bodyPr>
            <a:normAutofit fontScale="90000"/>
          </a:bodyPr>
          <a:lstStyle/>
          <a:p>
            <a:r>
              <a:rPr lang="en-IN" dirty="0"/>
              <a:t>PICTURE OF THE NETWORK:</a:t>
            </a:r>
          </a:p>
        </p:txBody>
      </p:sp>
      <p:pic>
        <p:nvPicPr>
          <p:cNvPr id="4" name="Picture 3">
            <a:extLst>
              <a:ext uri="{FF2B5EF4-FFF2-40B4-BE49-F238E27FC236}">
                <a16:creationId xmlns:a16="http://schemas.microsoft.com/office/drawing/2014/main" id="{2B907D86-C150-A95E-4E65-2DFFBEFB1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419" y="1632856"/>
            <a:ext cx="7992667" cy="4674637"/>
          </a:xfrm>
          <a:prstGeom prst="rect">
            <a:avLst/>
          </a:prstGeom>
        </p:spPr>
      </p:pic>
    </p:spTree>
    <p:extLst>
      <p:ext uri="{BB962C8B-B14F-4D97-AF65-F5344CB8AC3E}">
        <p14:creationId xmlns:p14="http://schemas.microsoft.com/office/powerpoint/2010/main" val="1693584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10779B6-F4E4-EF30-87EF-0011F4585B73}"/>
              </a:ext>
            </a:extLst>
          </p:cNvPr>
          <p:cNvPicPr>
            <a:picLocks noGrp="1" noChangeAspect="1"/>
          </p:cNvPicPr>
          <p:nvPr>
            <p:ph idx="1"/>
          </p:nvPr>
        </p:nvPicPr>
        <p:blipFill>
          <a:blip r:embed="rId2"/>
          <a:stretch>
            <a:fillRect/>
          </a:stretch>
        </p:blipFill>
        <p:spPr>
          <a:xfrm>
            <a:off x="606488" y="1408922"/>
            <a:ext cx="4665307" cy="5057192"/>
          </a:xfrm>
        </p:spPr>
      </p:pic>
      <p:pic>
        <p:nvPicPr>
          <p:cNvPr id="7" name="Picture 6">
            <a:extLst>
              <a:ext uri="{FF2B5EF4-FFF2-40B4-BE49-F238E27FC236}">
                <a16:creationId xmlns:a16="http://schemas.microsoft.com/office/drawing/2014/main" id="{4662B04D-5D72-DA3F-F52A-F440D65DAE5C}"/>
              </a:ext>
            </a:extLst>
          </p:cNvPr>
          <p:cNvPicPr>
            <a:picLocks noChangeAspect="1"/>
          </p:cNvPicPr>
          <p:nvPr/>
        </p:nvPicPr>
        <p:blipFill>
          <a:blip r:embed="rId3"/>
          <a:stretch>
            <a:fillRect/>
          </a:stretch>
        </p:blipFill>
        <p:spPr>
          <a:xfrm>
            <a:off x="5374433" y="1408922"/>
            <a:ext cx="6603589" cy="5057192"/>
          </a:xfrm>
          <a:prstGeom prst="rect">
            <a:avLst/>
          </a:prstGeom>
        </p:spPr>
      </p:pic>
    </p:spTree>
    <p:extLst>
      <p:ext uri="{BB962C8B-B14F-4D97-AF65-F5344CB8AC3E}">
        <p14:creationId xmlns:p14="http://schemas.microsoft.com/office/powerpoint/2010/main" val="1361083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D2F35-150D-669A-4853-E8600785FEB7}"/>
              </a:ext>
            </a:extLst>
          </p:cNvPr>
          <p:cNvSpPr>
            <a:spLocks noGrp="1"/>
          </p:cNvSpPr>
          <p:nvPr>
            <p:ph type="title"/>
          </p:nvPr>
        </p:nvSpPr>
        <p:spPr>
          <a:xfrm>
            <a:off x="2592925" y="624110"/>
            <a:ext cx="8911687" cy="831466"/>
          </a:xfrm>
        </p:spPr>
        <p:txBody>
          <a:bodyPr/>
          <a:lstStyle/>
          <a:p>
            <a:r>
              <a:rPr lang="en-IN" dirty="0"/>
              <a:t>CODE FOR CONVOLUTION BLOCK:</a:t>
            </a:r>
          </a:p>
        </p:txBody>
      </p:sp>
      <p:pic>
        <p:nvPicPr>
          <p:cNvPr id="5" name="Content Placeholder 4">
            <a:extLst>
              <a:ext uri="{FF2B5EF4-FFF2-40B4-BE49-F238E27FC236}">
                <a16:creationId xmlns:a16="http://schemas.microsoft.com/office/drawing/2014/main" id="{12A4DF3C-2A3F-22E3-664E-744DF0173EB6}"/>
              </a:ext>
            </a:extLst>
          </p:cNvPr>
          <p:cNvPicPr>
            <a:picLocks noGrp="1" noChangeAspect="1"/>
          </p:cNvPicPr>
          <p:nvPr>
            <p:ph idx="1"/>
          </p:nvPr>
        </p:nvPicPr>
        <p:blipFill>
          <a:blip r:embed="rId2"/>
          <a:stretch>
            <a:fillRect/>
          </a:stretch>
        </p:blipFill>
        <p:spPr>
          <a:xfrm>
            <a:off x="2592925" y="1520890"/>
            <a:ext cx="7717402" cy="4713000"/>
          </a:xfrm>
        </p:spPr>
      </p:pic>
    </p:spTree>
    <p:extLst>
      <p:ext uri="{BB962C8B-B14F-4D97-AF65-F5344CB8AC3E}">
        <p14:creationId xmlns:p14="http://schemas.microsoft.com/office/powerpoint/2010/main" val="591333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68895-7D6C-2DE6-F364-564A2F1A79DC}"/>
              </a:ext>
            </a:extLst>
          </p:cNvPr>
          <p:cNvSpPr>
            <a:spLocks noGrp="1"/>
          </p:cNvSpPr>
          <p:nvPr>
            <p:ph type="title"/>
          </p:nvPr>
        </p:nvSpPr>
        <p:spPr/>
        <p:txBody>
          <a:bodyPr/>
          <a:lstStyle/>
          <a:p>
            <a:r>
              <a:rPr lang="en-IN" dirty="0"/>
              <a:t>CODE FOR TRANSITION BLOCK:</a:t>
            </a:r>
          </a:p>
        </p:txBody>
      </p:sp>
      <p:pic>
        <p:nvPicPr>
          <p:cNvPr id="5" name="Content Placeholder 4">
            <a:extLst>
              <a:ext uri="{FF2B5EF4-FFF2-40B4-BE49-F238E27FC236}">
                <a16:creationId xmlns:a16="http://schemas.microsoft.com/office/drawing/2014/main" id="{2B67B9D0-23A5-3EA0-238C-F76FC0C11E02}"/>
              </a:ext>
            </a:extLst>
          </p:cNvPr>
          <p:cNvPicPr>
            <a:picLocks noGrp="1" noChangeAspect="1"/>
          </p:cNvPicPr>
          <p:nvPr>
            <p:ph idx="1"/>
          </p:nvPr>
        </p:nvPicPr>
        <p:blipFill>
          <a:blip r:embed="rId2"/>
          <a:stretch>
            <a:fillRect/>
          </a:stretch>
        </p:blipFill>
        <p:spPr>
          <a:xfrm>
            <a:off x="2592926" y="1511559"/>
            <a:ext cx="7761354" cy="4571999"/>
          </a:xfrm>
        </p:spPr>
      </p:pic>
    </p:spTree>
    <p:extLst>
      <p:ext uri="{BB962C8B-B14F-4D97-AF65-F5344CB8AC3E}">
        <p14:creationId xmlns:p14="http://schemas.microsoft.com/office/powerpoint/2010/main" val="261462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DA2DE-9969-A515-A0C8-7F51CF5850C4}"/>
              </a:ext>
            </a:extLst>
          </p:cNvPr>
          <p:cNvSpPr>
            <a:spLocks noGrp="1"/>
          </p:cNvSpPr>
          <p:nvPr>
            <p:ph type="title"/>
          </p:nvPr>
        </p:nvSpPr>
        <p:spPr/>
        <p:txBody>
          <a:bodyPr/>
          <a:lstStyle/>
          <a:p>
            <a:r>
              <a:rPr lang="en-IN" dirty="0"/>
              <a:t>CODE FOR DENSE BLOCK:</a:t>
            </a:r>
          </a:p>
        </p:txBody>
      </p:sp>
      <p:pic>
        <p:nvPicPr>
          <p:cNvPr id="5" name="Content Placeholder 4">
            <a:extLst>
              <a:ext uri="{FF2B5EF4-FFF2-40B4-BE49-F238E27FC236}">
                <a16:creationId xmlns:a16="http://schemas.microsoft.com/office/drawing/2014/main" id="{53BB3939-9311-9747-B1F7-F333FA169AD2}"/>
              </a:ext>
            </a:extLst>
          </p:cNvPr>
          <p:cNvPicPr>
            <a:picLocks noGrp="1" noChangeAspect="1"/>
          </p:cNvPicPr>
          <p:nvPr>
            <p:ph idx="1"/>
          </p:nvPr>
        </p:nvPicPr>
        <p:blipFill>
          <a:blip r:embed="rId2"/>
          <a:stretch>
            <a:fillRect/>
          </a:stretch>
        </p:blipFill>
        <p:spPr>
          <a:xfrm>
            <a:off x="2592926" y="1530220"/>
            <a:ext cx="8290990" cy="4833258"/>
          </a:xfrm>
        </p:spPr>
      </p:pic>
    </p:spTree>
    <p:extLst>
      <p:ext uri="{BB962C8B-B14F-4D97-AF65-F5344CB8AC3E}">
        <p14:creationId xmlns:p14="http://schemas.microsoft.com/office/powerpoint/2010/main" val="36547878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129</TotalTime>
  <Words>401</Words>
  <Application>Microsoft Office PowerPoint</Application>
  <PresentationFormat>Widescreen</PresentationFormat>
  <Paragraphs>26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HelveticaNeue Regular</vt:lpstr>
      <vt:lpstr>Roboto</vt:lpstr>
      <vt:lpstr>Söhne</vt:lpstr>
      <vt:lpstr>Wingdings 3</vt:lpstr>
      <vt:lpstr>Wisp</vt:lpstr>
      <vt:lpstr>DenseNet</vt:lpstr>
      <vt:lpstr>Problem Statement:</vt:lpstr>
      <vt:lpstr>WHY DENSENET:</vt:lpstr>
      <vt:lpstr>ABOUT DATA:</vt:lpstr>
      <vt:lpstr>PICTURE OF THE NETWORK:</vt:lpstr>
      <vt:lpstr>PowerPoint Presentation</vt:lpstr>
      <vt:lpstr>CODE FOR CONVOLUTION BLOCK:</vt:lpstr>
      <vt:lpstr>CODE FOR TRANSITION BLOCK:</vt:lpstr>
      <vt:lpstr>CODE FOR DENSE BLOCK:</vt:lpstr>
      <vt:lpstr>PowerPoint Presentation</vt:lpstr>
      <vt:lpstr>RESULTS:</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Dense Neural Networks</dc:title>
  <dc:creator>Saikiran Medaka</dc:creator>
  <cp:lastModifiedBy>Saikiran Medaka</cp:lastModifiedBy>
  <cp:revision>10</cp:revision>
  <dcterms:created xsi:type="dcterms:W3CDTF">2023-04-12T14:04:59Z</dcterms:created>
  <dcterms:modified xsi:type="dcterms:W3CDTF">2023-05-03T17:12:38Z</dcterms:modified>
</cp:coreProperties>
</file>