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70" r:id="rId3"/>
    <p:sldId id="268" r:id="rId4"/>
    <p:sldId id="257" r:id="rId5"/>
    <p:sldId id="281" r:id="rId6"/>
    <p:sldId id="282" r:id="rId7"/>
    <p:sldId id="277" r:id="rId8"/>
    <p:sldId id="271" r:id="rId9"/>
    <p:sldId id="279" r:id="rId10"/>
    <p:sldId id="260" r:id="rId11"/>
    <p:sldId id="261" r:id="rId12"/>
    <p:sldId id="284" r:id="rId13"/>
    <p:sldId id="286" r:id="rId14"/>
    <p:sldId id="283" r:id="rId15"/>
    <p:sldId id="285" r:id="rId16"/>
    <p:sldId id="280" r:id="rId17"/>
    <p:sldId id="272" r:id="rId18"/>
    <p:sldId id="287" r:id="rId19"/>
    <p:sldId id="288" r:id="rId20"/>
    <p:sldId id="289" r:id="rId21"/>
    <p:sldId id="290" r:id="rId22"/>
    <p:sldId id="291" r:id="rId23"/>
    <p:sldId id="292" r:id="rId24"/>
    <p:sldId id="293" r:id="rId25"/>
    <p:sldId id="294" r:id="rId26"/>
    <p:sldId id="295" r:id="rId27"/>
    <p:sldId id="264" r:id="rId28"/>
    <p:sldId id="29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83B479-6E6C-4584-A915-1467D2349167}">
          <p14:sldIdLst>
            <p14:sldId id="256"/>
            <p14:sldId id="270"/>
            <p14:sldId id="268"/>
            <p14:sldId id="257"/>
            <p14:sldId id="281"/>
            <p14:sldId id="282"/>
            <p14:sldId id="277"/>
            <p14:sldId id="271"/>
            <p14:sldId id="279"/>
            <p14:sldId id="260"/>
            <p14:sldId id="261"/>
            <p14:sldId id="284"/>
            <p14:sldId id="286"/>
            <p14:sldId id="283"/>
            <p14:sldId id="285"/>
            <p14:sldId id="280"/>
            <p14:sldId id="272"/>
            <p14:sldId id="287"/>
            <p14:sldId id="288"/>
            <p14:sldId id="289"/>
            <p14:sldId id="290"/>
            <p14:sldId id="291"/>
            <p14:sldId id="292"/>
            <p14:sldId id="293"/>
            <p14:sldId id="294"/>
            <p14:sldId id="295"/>
            <p14:sldId id="264"/>
            <p14:sldId id="2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kiran Medaka" initials="SM" lastIdx="2" clrIdx="0">
    <p:extLst>
      <p:ext uri="{19B8F6BF-5375-455C-9EA6-DF929625EA0E}">
        <p15:presenceInfo xmlns:p15="http://schemas.microsoft.com/office/powerpoint/2012/main" userId="57af8cf6bbd630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5043FF"/>
    <a:srgbClr val="437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7AEB3-0D36-4D6A-97DD-0FE075531812}" type="doc">
      <dgm:prSet loTypeId="urn:microsoft.com/office/officeart/2016/7/layout/BasicLinearProcessNumbered" loCatId="process" qsTypeId="urn:microsoft.com/office/officeart/2005/8/quickstyle/simple1" qsCatId="simple" csTypeId="urn:microsoft.com/office/officeart/2005/8/colors/colorful1#1" csCatId="colorful" phldr="1"/>
      <dgm:spPr/>
      <dgm:t>
        <a:bodyPr/>
        <a:lstStyle/>
        <a:p>
          <a:endParaRPr lang="en-US"/>
        </a:p>
      </dgm:t>
    </dgm:pt>
    <dgm:pt modelId="{ACA57F2F-84D2-4353-8010-11C294809A35}">
      <dgm:prSet custT="1"/>
      <dgm:spPr/>
      <dgm:t>
        <a:bodyPr/>
        <a:lstStyle/>
        <a:p>
          <a:r>
            <a:rPr lang="en-US" sz="3200" b="0" i="0" dirty="0">
              <a:solidFill>
                <a:schemeClr val="accent2">
                  <a:lumMod val="75000"/>
                </a:schemeClr>
              </a:solidFill>
            </a:rPr>
            <a:t>1.Linear regression</a:t>
          </a:r>
          <a:endParaRPr lang="en-US" sz="3200" dirty="0">
            <a:solidFill>
              <a:schemeClr val="accent2">
                <a:lumMod val="75000"/>
              </a:schemeClr>
            </a:solidFill>
          </a:endParaRPr>
        </a:p>
      </dgm:t>
    </dgm:pt>
    <dgm:pt modelId="{BAA683C6-51D0-479F-B2FD-2ECF17917F2E}" type="parTrans" cxnId="{05A5037C-3ADD-45D6-9507-6A1DEADD0A6C}">
      <dgm:prSet/>
      <dgm:spPr/>
      <dgm:t>
        <a:bodyPr/>
        <a:lstStyle/>
        <a:p>
          <a:endParaRPr lang="en-US"/>
        </a:p>
      </dgm:t>
    </dgm:pt>
    <dgm:pt modelId="{FB95723D-41E2-4618-AEB9-99406D2257CA}" type="sibTrans" cxnId="{05A5037C-3ADD-45D6-9507-6A1DEADD0A6C}">
      <dgm:prSet phldrT="1" phldr="0"/>
      <dgm:spPr/>
      <dgm:t>
        <a:bodyPr/>
        <a:lstStyle/>
        <a:p>
          <a:r>
            <a:rPr lang="en-US"/>
            <a:t>1</a:t>
          </a:r>
          <a:endParaRPr lang="en-US" dirty="0"/>
        </a:p>
      </dgm:t>
    </dgm:pt>
    <dgm:pt modelId="{CA1383F7-D6F2-446F-A8FA-D129E1082ECF}">
      <dgm:prSet custT="1"/>
      <dgm:spPr/>
      <dgm:t>
        <a:bodyPr/>
        <a:lstStyle/>
        <a:p>
          <a:r>
            <a:rPr lang="en-US" sz="3200" b="0" i="0" dirty="0">
              <a:solidFill>
                <a:schemeClr val="accent4">
                  <a:lumMod val="50000"/>
                </a:schemeClr>
              </a:solidFill>
            </a:rPr>
            <a:t>2. Support vector regression</a:t>
          </a:r>
          <a:endParaRPr lang="en-US" sz="3200" dirty="0">
            <a:solidFill>
              <a:schemeClr val="accent4">
                <a:lumMod val="50000"/>
              </a:schemeClr>
            </a:solidFill>
          </a:endParaRPr>
        </a:p>
      </dgm:t>
    </dgm:pt>
    <dgm:pt modelId="{C424BE99-CD61-4657-BC15-89C867EC0DE9}" type="parTrans" cxnId="{06A89C53-E6E9-45F1-B892-E04E1D384217}">
      <dgm:prSet/>
      <dgm:spPr/>
      <dgm:t>
        <a:bodyPr/>
        <a:lstStyle/>
        <a:p>
          <a:endParaRPr lang="en-US"/>
        </a:p>
      </dgm:t>
    </dgm:pt>
    <dgm:pt modelId="{B629B1EC-89E2-46CE-B66D-D6F986A025DC}" type="sibTrans" cxnId="{06A89C53-E6E9-45F1-B892-E04E1D384217}">
      <dgm:prSet phldrT="2" phldr="0"/>
      <dgm:spPr/>
      <dgm:t>
        <a:bodyPr/>
        <a:lstStyle/>
        <a:p>
          <a:r>
            <a:rPr lang="en-US"/>
            <a:t>2</a:t>
          </a:r>
        </a:p>
      </dgm:t>
    </dgm:pt>
    <dgm:pt modelId="{2AE450F6-7D1C-46F9-AF18-193E71812C13}">
      <dgm:prSet custT="1"/>
      <dgm:spPr/>
      <dgm:t>
        <a:bodyPr/>
        <a:lstStyle/>
        <a:p>
          <a:r>
            <a:rPr lang="en-US" sz="3200" b="0" i="0" dirty="0">
              <a:solidFill>
                <a:srgbClr val="7030A0"/>
              </a:solidFill>
            </a:rPr>
            <a:t>3.Random Forest</a:t>
          </a:r>
          <a:endParaRPr lang="en-US" sz="3200" dirty="0">
            <a:solidFill>
              <a:srgbClr val="7030A0"/>
            </a:solidFill>
          </a:endParaRPr>
        </a:p>
      </dgm:t>
    </dgm:pt>
    <dgm:pt modelId="{7F6B9CE3-6D13-4616-93F5-DACCD635C133}" type="parTrans" cxnId="{C1B84C0F-AF7B-403B-8EB2-5BDA8B344319}">
      <dgm:prSet/>
      <dgm:spPr/>
      <dgm:t>
        <a:bodyPr/>
        <a:lstStyle/>
        <a:p>
          <a:endParaRPr lang="en-US"/>
        </a:p>
      </dgm:t>
    </dgm:pt>
    <dgm:pt modelId="{75F9D7DD-146D-4D95-8E25-11F75A922AA3}" type="sibTrans" cxnId="{C1B84C0F-AF7B-403B-8EB2-5BDA8B344319}">
      <dgm:prSet phldrT="3" phldr="0"/>
      <dgm:spPr/>
      <dgm:t>
        <a:bodyPr/>
        <a:lstStyle/>
        <a:p>
          <a:r>
            <a:rPr lang="en-US"/>
            <a:t>3</a:t>
          </a:r>
        </a:p>
      </dgm:t>
    </dgm:pt>
    <dgm:pt modelId="{93418411-F764-4679-BA0C-E337D8D9E1EC}">
      <dgm:prSet custT="1"/>
      <dgm:spPr/>
      <dgm:t>
        <a:bodyPr/>
        <a:lstStyle/>
        <a:p>
          <a:r>
            <a:rPr lang="en-US" sz="3200" b="0" i="0" dirty="0">
              <a:solidFill>
                <a:schemeClr val="accent3"/>
              </a:solidFill>
            </a:rPr>
            <a:t>4. Decision Tree</a:t>
          </a:r>
          <a:endParaRPr lang="en-US" sz="3200" dirty="0">
            <a:solidFill>
              <a:schemeClr val="accent3"/>
            </a:solidFill>
          </a:endParaRPr>
        </a:p>
      </dgm:t>
    </dgm:pt>
    <dgm:pt modelId="{091533C4-0AA4-4B32-B81D-417095C0B636}" type="parTrans" cxnId="{E63CDBED-6B65-4E83-A507-223372074350}">
      <dgm:prSet/>
      <dgm:spPr/>
      <dgm:t>
        <a:bodyPr/>
        <a:lstStyle/>
        <a:p>
          <a:endParaRPr lang="en-US"/>
        </a:p>
      </dgm:t>
    </dgm:pt>
    <dgm:pt modelId="{D6B82405-D386-46E4-8D88-95F6DCA61CB4}" type="sibTrans" cxnId="{E63CDBED-6B65-4E83-A507-223372074350}">
      <dgm:prSet phldrT="4" phldr="0"/>
      <dgm:spPr/>
      <dgm:t>
        <a:bodyPr/>
        <a:lstStyle/>
        <a:p>
          <a:r>
            <a:rPr lang="en-US"/>
            <a:t>4</a:t>
          </a:r>
        </a:p>
      </dgm:t>
    </dgm:pt>
    <dgm:pt modelId="{4955B8C4-9E33-4B58-879B-4913C5CFBAC2}" type="pres">
      <dgm:prSet presAssocID="{1E07AEB3-0D36-4D6A-97DD-0FE075531812}" presName="Name0" presStyleCnt="0">
        <dgm:presLayoutVars>
          <dgm:animLvl val="lvl"/>
          <dgm:resizeHandles val="exact"/>
        </dgm:presLayoutVars>
      </dgm:prSet>
      <dgm:spPr/>
    </dgm:pt>
    <dgm:pt modelId="{3046BB36-BE44-4B99-B0B9-74E17E6D3647}" type="pres">
      <dgm:prSet presAssocID="{ACA57F2F-84D2-4353-8010-11C294809A35}" presName="compositeNode" presStyleCnt="0">
        <dgm:presLayoutVars>
          <dgm:bulletEnabled val="1"/>
        </dgm:presLayoutVars>
      </dgm:prSet>
      <dgm:spPr/>
    </dgm:pt>
    <dgm:pt modelId="{FB532454-9F5E-4E49-8F72-0316FC41D71A}" type="pres">
      <dgm:prSet presAssocID="{ACA57F2F-84D2-4353-8010-11C294809A35}" presName="bgRect" presStyleLbl="bgAccFollowNode1" presStyleIdx="0" presStyleCnt="4" custLinFactNeighborX="-126" custLinFactNeighborY="-148"/>
      <dgm:spPr/>
    </dgm:pt>
    <dgm:pt modelId="{9316B88A-C24F-4FEA-AC83-0C3D4E29BA2A}" type="pres">
      <dgm:prSet presAssocID="{FB95723D-41E2-4618-AEB9-99406D2257CA}" presName="sibTransNodeCircle" presStyleLbl="alignNode1" presStyleIdx="0" presStyleCnt="8">
        <dgm:presLayoutVars>
          <dgm:chMax val="0"/>
          <dgm:bulletEnabled/>
        </dgm:presLayoutVars>
      </dgm:prSet>
      <dgm:spPr/>
    </dgm:pt>
    <dgm:pt modelId="{62722876-B885-47C2-8072-FD36C641A85E}" type="pres">
      <dgm:prSet presAssocID="{ACA57F2F-84D2-4353-8010-11C294809A35}" presName="bottomLine" presStyleLbl="alignNode1" presStyleIdx="1" presStyleCnt="8">
        <dgm:presLayoutVars/>
      </dgm:prSet>
      <dgm:spPr/>
    </dgm:pt>
    <dgm:pt modelId="{B82DBA0E-92F9-4FE8-9CA7-A4380B41E8FB}" type="pres">
      <dgm:prSet presAssocID="{ACA57F2F-84D2-4353-8010-11C294809A35}" presName="nodeText" presStyleLbl="bgAccFollowNode1" presStyleIdx="0" presStyleCnt="4">
        <dgm:presLayoutVars>
          <dgm:bulletEnabled val="1"/>
        </dgm:presLayoutVars>
      </dgm:prSet>
      <dgm:spPr/>
    </dgm:pt>
    <dgm:pt modelId="{349BA43D-2893-45F9-9D73-0C50AD49D9C6}" type="pres">
      <dgm:prSet presAssocID="{FB95723D-41E2-4618-AEB9-99406D2257CA}" presName="sibTrans" presStyleCnt="0"/>
      <dgm:spPr/>
    </dgm:pt>
    <dgm:pt modelId="{8345EAC8-78C2-41BB-BCBE-CFFA51AA0EE7}" type="pres">
      <dgm:prSet presAssocID="{CA1383F7-D6F2-446F-A8FA-D129E1082ECF}" presName="compositeNode" presStyleCnt="0">
        <dgm:presLayoutVars>
          <dgm:bulletEnabled val="1"/>
        </dgm:presLayoutVars>
      </dgm:prSet>
      <dgm:spPr/>
    </dgm:pt>
    <dgm:pt modelId="{22AAD332-1E86-4C47-B806-843E3FC38E6E}" type="pres">
      <dgm:prSet presAssocID="{CA1383F7-D6F2-446F-A8FA-D129E1082ECF}" presName="bgRect" presStyleLbl="bgAccFollowNode1" presStyleIdx="1" presStyleCnt="4"/>
      <dgm:spPr/>
    </dgm:pt>
    <dgm:pt modelId="{93137FC9-920D-4248-8976-000B1F56B35A}" type="pres">
      <dgm:prSet presAssocID="{B629B1EC-89E2-46CE-B66D-D6F986A025DC}" presName="sibTransNodeCircle" presStyleLbl="alignNode1" presStyleIdx="2" presStyleCnt="8">
        <dgm:presLayoutVars>
          <dgm:chMax val="0"/>
          <dgm:bulletEnabled/>
        </dgm:presLayoutVars>
      </dgm:prSet>
      <dgm:spPr/>
    </dgm:pt>
    <dgm:pt modelId="{01186786-6BF2-4008-B5E0-36A62C420897}" type="pres">
      <dgm:prSet presAssocID="{CA1383F7-D6F2-446F-A8FA-D129E1082ECF}" presName="bottomLine" presStyleLbl="alignNode1" presStyleIdx="3" presStyleCnt="8">
        <dgm:presLayoutVars/>
      </dgm:prSet>
      <dgm:spPr/>
    </dgm:pt>
    <dgm:pt modelId="{B9E930E9-13B7-4B77-BFE0-76C032656D7B}" type="pres">
      <dgm:prSet presAssocID="{CA1383F7-D6F2-446F-A8FA-D129E1082ECF}" presName="nodeText" presStyleLbl="bgAccFollowNode1" presStyleIdx="1" presStyleCnt="4">
        <dgm:presLayoutVars>
          <dgm:bulletEnabled val="1"/>
        </dgm:presLayoutVars>
      </dgm:prSet>
      <dgm:spPr/>
    </dgm:pt>
    <dgm:pt modelId="{91FE2FF5-EEE3-4C57-B83C-98A8AB67E3F1}" type="pres">
      <dgm:prSet presAssocID="{B629B1EC-89E2-46CE-B66D-D6F986A025DC}" presName="sibTrans" presStyleCnt="0"/>
      <dgm:spPr/>
    </dgm:pt>
    <dgm:pt modelId="{2D66B671-9FBA-418F-B2DB-37504CE80B26}" type="pres">
      <dgm:prSet presAssocID="{2AE450F6-7D1C-46F9-AF18-193E71812C13}" presName="compositeNode" presStyleCnt="0">
        <dgm:presLayoutVars>
          <dgm:bulletEnabled val="1"/>
        </dgm:presLayoutVars>
      </dgm:prSet>
      <dgm:spPr/>
    </dgm:pt>
    <dgm:pt modelId="{A44E933A-EE0E-4C65-9EED-CF6A579FE754}" type="pres">
      <dgm:prSet presAssocID="{2AE450F6-7D1C-46F9-AF18-193E71812C13}" presName="bgRect" presStyleLbl="bgAccFollowNode1" presStyleIdx="2" presStyleCnt="4"/>
      <dgm:spPr/>
    </dgm:pt>
    <dgm:pt modelId="{ACC0F153-F416-4747-A9E4-D4AF3A9B28EA}" type="pres">
      <dgm:prSet presAssocID="{75F9D7DD-146D-4D95-8E25-11F75A922AA3}" presName="sibTransNodeCircle" presStyleLbl="alignNode1" presStyleIdx="4" presStyleCnt="8">
        <dgm:presLayoutVars>
          <dgm:chMax val="0"/>
          <dgm:bulletEnabled/>
        </dgm:presLayoutVars>
      </dgm:prSet>
      <dgm:spPr/>
    </dgm:pt>
    <dgm:pt modelId="{889856C4-9316-4286-8A00-15EAF4D35436}" type="pres">
      <dgm:prSet presAssocID="{2AE450F6-7D1C-46F9-AF18-193E71812C13}" presName="bottomLine" presStyleLbl="alignNode1" presStyleIdx="5" presStyleCnt="8">
        <dgm:presLayoutVars/>
      </dgm:prSet>
      <dgm:spPr/>
    </dgm:pt>
    <dgm:pt modelId="{1483B5F4-A8EC-43B3-A7A8-60246A6BA3BD}" type="pres">
      <dgm:prSet presAssocID="{2AE450F6-7D1C-46F9-AF18-193E71812C13}" presName="nodeText" presStyleLbl="bgAccFollowNode1" presStyleIdx="2" presStyleCnt="4">
        <dgm:presLayoutVars>
          <dgm:bulletEnabled val="1"/>
        </dgm:presLayoutVars>
      </dgm:prSet>
      <dgm:spPr/>
    </dgm:pt>
    <dgm:pt modelId="{20C43035-0899-446D-998A-90600EC4B1FD}" type="pres">
      <dgm:prSet presAssocID="{75F9D7DD-146D-4D95-8E25-11F75A922AA3}" presName="sibTrans" presStyleCnt="0"/>
      <dgm:spPr/>
    </dgm:pt>
    <dgm:pt modelId="{7141AC1D-3BF8-4260-B8AD-B5C84B0E4FCF}" type="pres">
      <dgm:prSet presAssocID="{93418411-F764-4679-BA0C-E337D8D9E1EC}" presName="compositeNode" presStyleCnt="0">
        <dgm:presLayoutVars>
          <dgm:bulletEnabled val="1"/>
        </dgm:presLayoutVars>
      </dgm:prSet>
      <dgm:spPr/>
    </dgm:pt>
    <dgm:pt modelId="{2DA895B3-90CC-4D3B-8D09-3654FD39D188}" type="pres">
      <dgm:prSet presAssocID="{93418411-F764-4679-BA0C-E337D8D9E1EC}" presName="bgRect" presStyleLbl="bgAccFollowNode1" presStyleIdx="3" presStyleCnt="4"/>
      <dgm:spPr/>
    </dgm:pt>
    <dgm:pt modelId="{27D0775F-65B0-4348-AEB6-E3B8164F4624}" type="pres">
      <dgm:prSet presAssocID="{D6B82405-D386-46E4-8D88-95F6DCA61CB4}" presName="sibTransNodeCircle" presStyleLbl="alignNode1" presStyleIdx="6" presStyleCnt="8">
        <dgm:presLayoutVars>
          <dgm:chMax val="0"/>
          <dgm:bulletEnabled/>
        </dgm:presLayoutVars>
      </dgm:prSet>
      <dgm:spPr/>
    </dgm:pt>
    <dgm:pt modelId="{1A00F206-6FA6-4A56-B606-49528C899102}" type="pres">
      <dgm:prSet presAssocID="{93418411-F764-4679-BA0C-E337D8D9E1EC}" presName="bottomLine" presStyleLbl="alignNode1" presStyleIdx="7" presStyleCnt="8">
        <dgm:presLayoutVars/>
      </dgm:prSet>
      <dgm:spPr/>
    </dgm:pt>
    <dgm:pt modelId="{E7644F77-8826-4233-9DCF-6FB6FBA5D296}" type="pres">
      <dgm:prSet presAssocID="{93418411-F764-4679-BA0C-E337D8D9E1EC}" presName="nodeText" presStyleLbl="bgAccFollowNode1" presStyleIdx="3" presStyleCnt="4">
        <dgm:presLayoutVars>
          <dgm:bulletEnabled val="1"/>
        </dgm:presLayoutVars>
      </dgm:prSet>
      <dgm:spPr/>
    </dgm:pt>
  </dgm:ptLst>
  <dgm:cxnLst>
    <dgm:cxn modelId="{06DD9306-17E5-4927-8609-39BB7B452AB9}" type="presOf" srcId="{1E07AEB3-0D36-4D6A-97DD-0FE075531812}" destId="{4955B8C4-9E33-4B58-879B-4913C5CFBAC2}" srcOrd="0" destOrd="0" presId="urn:microsoft.com/office/officeart/2016/7/layout/BasicLinearProcessNumbered"/>
    <dgm:cxn modelId="{C1B84C0F-AF7B-403B-8EB2-5BDA8B344319}" srcId="{1E07AEB3-0D36-4D6A-97DD-0FE075531812}" destId="{2AE450F6-7D1C-46F9-AF18-193E71812C13}" srcOrd="2" destOrd="0" parTransId="{7F6B9CE3-6D13-4616-93F5-DACCD635C133}" sibTransId="{75F9D7DD-146D-4D95-8E25-11F75A922AA3}"/>
    <dgm:cxn modelId="{5482001F-DD0F-43D1-A7BA-E2D12E6C306B}" type="presOf" srcId="{CA1383F7-D6F2-446F-A8FA-D129E1082ECF}" destId="{22AAD332-1E86-4C47-B806-843E3FC38E6E}" srcOrd="0" destOrd="0" presId="urn:microsoft.com/office/officeart/2016/7/layout/BasicLinearProcessNumbered"/>
    <dgm:cxn modelId="{49D6E02A-26D9-4D89-AED6-9BC36A9C42BB}" type="presOf" srcId="{ACA57F2F-84D2-4353-8010-11C294809A35}" destId="{FB532454-9F5E-4E49-8F72-0316FC41D71A}" srcOrd="0" destOrd="0" presId="urn:microsoft.com/office/officeart/2016/7/layout/BasicLinearProcessNumbered"/>
    <dgm:cxn modelId="{9BA2D164-BCDF-4FF8-9691-4A1AF8050E07}" type="presOf" srcId="{FB95723D-41E2-4618-AEB9-99406D2257CA}" destId="{9316B88A-C24F-4FEA-AC83-0C3D4E29BA2A}" srcOrd="0" destOrd="0" presId="urn:microsoft.com/office/officeart/2016/7/layout/BasicLinearProcessNumbered"/>
    <dgm:cxn modelId="{E6D81C67-B082-4AB0-A619-0A09B26C21A5}" type="presOf" srcId="{75F9D7DD-146D-4D95-8E25-11F75A922AA3}" destId="{ACC0F153-F416-4747-A9E4-D4AF3A9B28EA}" srcOrd="0" destOrd="0" presId="urn:microsoft.com/office/officeart/2016/7/layout/BasicLinearProcessNumbered"/>
    <dgm:cxn modelId="{AA57F74A-BA30-44FB-A57D-E3058A8FC131}" type="presOf" srcId="{D6B82405-D386-46E4-8D88-95F6DCA61CB4}" destId="{27D0775F-65B0-4348-AEB6-E3B8164F4624}" srcOrd="0" destOrd="0" presId="urn:microsoft.com/office/officeart/2016/7/layout/BasicLinearProcessNumbered"/>
    <dgm:cxn modelId="{92DF1051-ED58-46C3-AF6E-65FFF650A2F2}" type="presOf" srcId="{93418411-F764-4679-BA0C-E337D8D9E1EC}" destId="{2DA895B3-90CC-4D3B-8D09-3654FD39D188}" srcOrd="0" destOrd="0" presId="urn:microsoft.com/office/officeart/2016/7/layout/BasicLinearProcessNumbered"/>
    <dgm:cxn modelId="{06A89C53-E6E9-45F1-B892-E04E1D384217}" srcId="{1E07AEB3-0D36-4D6A-97DD-0FE075531812}" destId="{CA1383F7-D6F2-446F-A8FA-D129E1082ECF}" srcOrd="1" destOrd="0" parTransId="{C424BE99-CD61-4657-BC15-89C867EC0DE9}" sibTransId="{B629B1EC-89E2-46CE-B66D-D6F986A025DC}"/>
    <dgm:cxn modelId="{05A5037C-3ADD-45D6-9507-6A1DEADD0A6C}" srcId="{1E07AEB3-0D36-4D6A-97DD-0FE075531812}" destId="{ACA57F2F-84D2-4353-8010-11C294809A35}" srcOrd="0" destOrd="0" parTransId="{BAA683C6-51D0-479F-B2FD-2ECF17917F2E}" sibTransId="{FB95723D-41E2-4618-AEB9-99406D2257CA}"/>
    <dgm:cxn modelId="{68DC1A8F-F42C-4F21-A5F2-13DC884E52DC}" type="presOf" srcId="{93418411-F764-4679-BA0C-E337D8D9E1EC}" destId="{E7644F77-8826-4233-9DCF-6FB6FBA5D296}" srcOrd="1" destOrd="0" presId="urn:microsoft.com/office/officeart/2016/7/layout/BasicLinearProcessNumbered"/>
    <dgm:cxn modelId="{E09BC29F-4321-44BA-AEED-8B7CC604DD54}" type="presOf" srcId="{CA1383F7-D6F2-446F-A8FA-D129E1082ECF}" destId="{B9E930E9-13B7-4B77-BFE0-76C032656D7B}" srcOrd="1" destOrd="0" presId="urn:microsoft.com/office/officeart/2016/7/layout/BasicLinearProcessNumbered"/>
    <dgm:cxn modelId="{562F89B4-D113-446B-9145-E899C54DABAD}" type="presOf" srcId="{B629B1EC-89E2-46CE-B66D-D6F986A025DC}" destId="{93137FC9-920D-4248-8976-000B1F56B35A}" srcOrd="0" destOrd="0" presId="urn:microsoft.com/office/officeart/2016/7/layout/BasicLinearProcessNumbered"/>
    <dgm:cxn modelId="{B0044CCF-E009-4573-80C0-A249DCC02446}" type="presOf" srcId="{2AE450F6-7D1C-46F9-AF18-193E71812C13}" destId="{1483B5F4-A8EC-43B3-A7A8-60246A6BA3BD}" srcOrd="1" destOrd="0" presId="urn:microsoft.com/office/officeart/2016/7/layout/BasicLinearProcessNumbered"/>
    <dgm:cxn modelId="{9D2F55DC-3288-48B8-AF88-9745FF9996B5}" type="presOf" srcId="{2AE450F6-7D1C-46F9-AF18-193E71812C13}" destId="{A44E933A-EE0E-4C65-9EED-CF6A579FE754}" srcOrd="0" destOrd="0" presId="urn:microsoft.com/office/officeart/2016/7/layout/BasicLinearProcessNumbered"/>
    <dgm:cxn modelId="{740B2DE7-A725-4E46-9016-A67DA779844C}" type="presOf" srcId="{ACA57F2F-84D2-4353-8010-11C294809A35}" destId="{B82DBA0E-92F9-4FE8-9CA7-A4380B41E8FB}" srcOrd="1" destOrd="0" presId="urn:microsoft.com/office/officeart/2016/7/layout/BasicLinearProcessNumbered"/>
    <dgm:cxn modelId="{E63CDBED-6B65-4E83-A507-223372074350}" srcId="{1E07AEB3-0D36-4D6A-97DD-0FE075531812}" destId="{93418411-F764-4679-BA0C-E337D8D9E1EC}" srcOrd="3" destOrd="0" parTransId="{091533C4-0AA4-4B32-B81D-417095C0B636}" sibTransId="{D6B82405-D386-46E4-8D88-95F6DCA61CB4}"/>
    <dgm:cxn modelId="{7CB726DE-3AF4-4C80-86EE-238B810884D2}" type="presParOf" srcId="{4955B8C4-9E33-4B58-879B-4913C5CFBAC2}" destId="{3046BB36-BE44-4B99-B0B9-74E17E6D3647}" srcOrd="0" destOrd="0" presId="urn:microsoft.com/office/officeart/2016/7/layout/BasicLinearProcessNumbered"/>
    <dgm:cxn modelId="{AB7C22FC-AB4C-4495-9172-C66133CEDC79}" type="presParOf" srcId="{3046BB36-BE44-4B99-B0B9-74E17E6D3647}" destId="{FB532454-9F5E-4E49-8F72-0316FC41D71A}" srcOrd="0" destOrd="0" presId="urn:microsoft.com/office/officeart/2016/7/layout/BasicLinearProcessNumbered"/>
    <dgm:cxn modelId="{51F4DB4B-4A43-4490-8EC3-A85AF0879E63}" type="presParOf" srcId="{3046BB36-BE44-4B99-B0B9-74E17E6D3647}" destId="{9316B88A-C24F-4FEA-AC83-0C3D4E29BA2A}" srcOrd="1" destOrd="0" presId="urn:microsoft.com/office/officeart/2016/7/layout/BasicLinearProcessNumbered"/>
    <dgm:cxn modelId="{4DFDA7D7-944B-4FAC-A86F-E52A4D042A3E}" type="presParOf" srcId="{3046BB36-BE44-4B99-B0B9-74E17E6D3647}" destId="{62722876-B885-47C2-8072-FD36C641A85E}" srcOrd="2" destOrd="0" presId="urn:microsoft.com/office/officeart/2016/7/layout/BasicLinearProcessNumbered"/>
    <dgm:cxn modelId="{5722A9D6-C543-481F-BA20-087367FA62EF}" type="presParOf" srcId="{3046BB36-BE44-4B99-B0B9-74E17E6D3647}" destId="{B82DBA0E-92F9-4FE8-9CA7-A4380B41E8FB}" srcOrd="3" destOrd="0" presId="urn:microsoft.com/office/officeart/2016/7/layout/BasicLinearProcessNumbered"/>
    <dgm:cxn modelId="{18DE37FA-6949-4390-9A99-3F333BEE69CE}" type="presParOf" srcId="{4955B8C4-9E33-4B58-879B-4913C5CFBAC2}" destId="{349BA43D-2893-45F9-9D73-0C50AD49D9C6}" srcOrd="1" destOrd="0" presId="urn:microsoft.com/office/officeart/2016/7/layout/BasicLinearProcessNumbered"/>
    <dgm:cxn modelId="{4E93E505-285F-41CA-845F-7EC9F108A5F7}" type="presParOf" srcId="{4955B8C4-9E33-4B58-879B-4913C5CFBAC2}" destId="{8345EAC8-78C2-41BB-BCBE-CFFA51AA0EE7}" srcOrd="2" destOrd="0" presId="urn:microsoft.com/office/officeart/2016/7/layout/BasicLinearProcessNumbered"/>
    <dgm:cxn modelId="{30C174DC-1251-4980-80D8-5B0BBB8EF50C}" type="presParOf" srcId="{8345EAC8-78C2-41BB-BCBE-CFFA51AA0EE7}" destId="{22AAD332-1E86-4C47-B806-843E3FC38E6E}" srcOrd="0" destOrd="0" presId="urn:microsoft.com/office/officeart/2016/7/layout/BasicLinearProcessNumbered"/>
    <dgm:cxn modelId="{430FD189-4791-40AF-B583-268AFEBF3963}" type="presParOf" srcId="{8345EAC8-78C2-41BB-BCBE-CFFA51AA0EE7}" destId="{93137FC9-920D-4248-8976-000B1F56B35A}" srcOrd="1" destOrd="0" presId="urn:microsoft.com/office/officeart/2016/7/layout/BasicLinearProcessNumbered"/>
    <dgm:cxn modelId="{D0ECC28B-5642-46CB-9C03-F67C554BB840}" type="presParOf" srcId="{8345EAC8-78C2-41BB-BCBE-CFFA51AA0EE7}" destId="{01186786-6BF2-4008-B5E0-36A62C420897}" srcOrd="2" destOrd="0" presId="urn:microsoft.com/office/officeart/2016/7/layout/BasicLinearProcessNumbered"/>
    <dgm:cxn modelId="{7CCF7696-6627-4369-904C-7994A36B0DCE}" type="presParOf" srcId="{8345EAC8-78C2-41BB-BCBE-CFFA51AA0EE7}" destId="{B9E930E9-13B7-4B77-BFE0-76C032656D7B}" srcOrd="3" destOrd="0" presId="urn:microsoft.com/office/officeart/2016/7/layout/BasicLinearProcessNumbered"/>
    <dgm:cxn modelId="{B10D6FAC-C9B1-43FC-910D-8C9D7AE330A7}" type="presParOf" srcId="{4955B8C4-9E33-4B58-879B-4913C5CFBAC2}" destId="{91FE2FF5-EEE3-4C57-B83C-98A8AB67E3F1}" srcOrd="3" destOrd="0" presId="urn:microsoft.com/office/officeart/2016/7/layout/BasicLinearProcessNumbered"/>
    <dgm:cxn modelId="{739B70AD-868D-46C5-9E86-D78E63F02FA0}" type="presParOf" srcId="{4955B8C4-9E33-4B58-879B-4913C5CFBAC2}" destId="{2D66B671-9FBA-418F-B2DB-37504CE80B26}" srcOrd="4" destOrd="0" presId="urn:microsoft.com/office/officeart/2016/7/layout/BasicLinearProcessNumbered"/>
    <dgm:cxn modelId="{7B08A2B7-6FDF-46B1-84EE-593063CADEE8}" type="presParOf" srcId="{2D66B671-9FBA-418F-B2DB-37504CE80B26}" destId="{A44E933A-EE0E-4C65-9EED-CF6A579FE754}" srcOrd="0" destOrd="0" presId="urn:microsoft.com/office/officeart/2016/7/layout/BasicLinearProcessNumbered"/>
    <dgm:cxn modelId="{F73784B2-D675-4DB6-B7A3-D725D4038643}" type="presParOf" srcId="{2D66B671-9FBA-418F-B2DB-37504CE80B26}" destId="{ACC0F153-F416-4747-A9E4-D4AF3A9B28EA}" srcOrd="1" destOrd="0" presId="urn:microsoft.com/office/officeart/2016/7/layout/BasicLinearProcessNumbered"/>
    <dgm:cxn modelId="{549D8AB7-AB30-47D7-95F3-59D9E9E3ACCB}" type="presParOf" srcId="{2D66B671-9FBA-418F-B2DB-37504CE80B26}" destId="{889856C4-9316-4286-8A00-15EAF4D35436}" srcOrd="2" destOrd="0" presId="urn:microsoft.com/office/officeart/2016/7/layout/BasicLinearProcessNumbered"/>
    <dgm:cxn modelId="{65051CD0-F4F9-4B99-ACED-6F5E965AF777}" type="presParOf" srcId="{2D66B671-9FBA-418F-B2DB-37504CE80B26}" destId="{1483B5F4-A8EC-43B3-A7A8-60246A6BA3BD}" srcOrd="3" destOrd="0" presId="urn:microsoft.com/office/officeart/2016/7/layout/BasicLinearProcessNumbered"/>
    <dgm:cxn modelId="{9DD32A3F-D5C2-4436-A58E-3BFD42AEC656}" type="presParOf" srcId="{4955B8C4-9E33-4B58-879B-4913C5CFBAC2}" destId="{20C43035-0899-446D-998A-90600EC4B1FD}" srcOrd="5" destOrd="0" presId="urn:microsoft.com/office/officeart/2016/7/layout/BasicLinearProcessNumbered"/>
    <dgm:cxn modelId="{B492EF68-8916-4700-B755-527EC9808B89}" type="presParOf" srcId="{4955B8C4-9E33-4B58-879B-4913C5CFBAC2}" destId="{7141AC1D-3BF8-4260-B8AD-B5C84B0E4FCF}" srcOrd="6" destOrd="0" presId="urn:microsoft.com/office/officeart/2016/7/layout/BasicLinearProcessNumbered"/>
    <dgm:cxn modelId="{9F52A500-9F0E-4943-9A39-E65199A2C1B2}" type="presParOf" srcId="{7141AC1D-3BF8-4260-B8AD-B5C84B0E4FCF}" destId="{2DA895B3-90CC-4D3B-8D09-3654FD39D188}" srcOrd="0" destOrd="0" presId="urn:microsoft.com/office/officeart/2016/7/layout/BasicLinearProcessNumbered"/>
    <dgm:cxn modelId="{984AA5A2-3697-4141-A69C-39B62EA40AB7}" type="presParOf" srcId="{7141AC1D-3BF8-4260-B8AD-B5C84B0E4FCF}" destId="{27D0775F-65B0-4348-AEB6-E3B8164F4624}" srcOrd="1" destOrd="0" presId="urn:microsoft.com/office/officeart/2016/7/layout/BasicLinearProcessNumbered"/>
    <dgm:cxn modelId="{7BCA0E98-6B89-45C0-B203-6C6C0135C38F}" type="presParOf" srcId="{7141AC1D-3BF8-4260-B8AD-B5C84B0E4FCF}" destId="{1A00F206-6FA6-4A56-B606-49528C899102}" srcOrd="2" destOrd="0" presId="urn:microsoft.com/office/officeart/2016/7/layout/BasicLinearProcessNumbered"/>
    <dgm:cxn modelId="{7284E121-FD13-48E0-AC49-E1E008CAFE09}" type="presParOf" srcId="{7141AC1D-3BF8-4260-B8AD-B5C84B0E4FCF}" destId="{E7644F77-8826-4233-9DCF-6FB6FBA5D29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95EE80-3EEF-4FC1-AFAA-BD52DA7705A1}" type="doc">
      <dgm:prSet loTypeId="urn:microsoft.com/office/officeart/2005/8/layout/default#1" loCatId="list" qsTypeId="urn:microsoft.com/office/officeart/2005/8/quickstyle/simple1" qsCatId="simple" csTypeId="urn:microsoft.com/office/officeart/2005/8/colors/colorful1#2" csCatId="colorful" phldr="1"/>
      <dgm:spPr/>
      <dgm:t>
        <a:bodyPr/>
        <a:lstStyle/>
        <a:p>
          <a:endParaRPr lang="en-US"/>
        </a:p>
      </dgm:t>
    </dgm:pt>
    <dgm:pt modelId="{9DE80E69-EB1F-4C16-9D8A-D665B5ABED4F}">
      <dgm:prSet/>
      <dgm:spPr>
        <a:solidFill>
          <a:schemeClr val="bg1">
            <a:lumMod val="85000"/>
            <a:lumOff val="15000"/>
          </a:schemeClr>
        </a:solidFill>
      </dgm:spPr>
      <dgm:t>
        <a:bodyPr/>
        <a:lstStyle/>
        <a:p>
          <a:r>
            <a:rPr lang="en-US" b="0" i="0" dirty="0"/>
            <a:t>In this project we can implement a model by following steps: </a:t>
          </a:r>
          <a:endParaRPr lang="en-US" dirty="0"/>
        </a:p>
      </dgm:t>
    </dgm:pt>
    <dgm:pt modelId="{0940D28B-9A4D-48D0-904F-3FD5DE75F8B3}" type="parTrans" cxnId="{8F0DAE5B-D204-4E56-BFEF-C40F3EADD647}">
      <dgm:prSet/>
      <dgm:spPr/>
      <dgm:t>
        <a:bodyPr/>
        <a:lstStyle/>
        <a:p>
          <a:endParaRPr lang="en-US"/>
        </a:p>
      </dgm:t>
    </dgm:pt>
    <dgm:pt modelId="{1B296C30-C32C-4D72-85EB-A01A257AD692}" type="sibTrans" cxnId="{8F0DAE5B-D204-4E56-BFEF-C40F3EADD647}">
      <dgm:prSet/>
      <dgm:spPr/>
      <dgm:t>
        <a:bodyPr/>
        <a:lstStyle/>
        <a:p>
          <a:endParaRPr lang="en-US"/>
        </a:p>
      </dgm:t>
    </dgm:pt>
    <dgm:pt modelId="{3F78D5F1-456F-4397-87E0-7D9B4285E200}">
      <dgm:prSet/>
      <dgm:spPr>
        <a:solidFill>
          <a:schemeClr val="bg1">
            <a:lumMod val="85000"/>
            <a:lumOff val="15000"/>
          </a:schemeClr>
        </a:solidFill>
      </dgm:spPr>
      <dgm:t>
        <a:bodyPr/>
        <a:lstStyle/>
        <a:p>
          <a:r>
            <a:rPr lang="en-US" b="0" i="0" dirty="0"/>
            <a:t>1.Collecting data and importing the suitable libraries  to the platform called </a:t>
          </a:r>
          <a:r>
            <a:rPr lang="en-US" b="0" i="0" dirty="0" err="1"/>
            <a:t>Jupyter</a:t>
          </a:r>
          <a:r>
            <a:rPr lang="en-US" b="0" i="0" dirty="0"/>
            <a:t> Notebook(anaconda3) using Python language.</a:t>
          </a:r>
          <a:endParaRPr lang="en-US" dirty="0"/>
        </a:p>
      </dgm:t>
    </dgm:pt>
    <dgm:pt modelId="{CBC7D9CF-7111-4084-B4A4-11D00A383C50}" type="parTrans" cxnId="{65C9CF46-7081-45B9-A140-0CD0D17D870A}">
      <dgm:prSet/>
      <dgm:spPr/>
      <dgm:t>
        <a:bodyPr/>
        <a:lstStyle/>
        <a:p>
          <a:endParaRPr lang="en-US"/>
        </a:p>
      </dgm:t>
    </dgm:pt>
    <dgm:pt modelId="{35C6E28C-A19B-4458-880A-C533C22A8C60}" type="sibTrans" cxnId="{65C9CF46-7081-45B9-A140-0CD0D17D870A}">
      <dgm:prSet/>
      <dgm:spPr/>
      <dgm:t>
        <a:bodyPr/>
        <a:lstStyle/>
        <a:p>
          <a:endParaRPr lang="en-US"/>
        </a:p>
      </dgm:t>
    </dgm:pt>
    <dgm:pt modelId="{FDE9D9D7-36C6-4524-A2B6-BEACC0748B16}">
      <dgm:prSet/>
      <dgm:spPr>
        <a:solidFill>
          <a:schemeClr val="bg1">
            <a:lumMod val="85000"/>
            <a:lumOff val="15000"/>
          </a:schemeClr>
        </a:solidFill>
      </dgm:spPr>
      <dgm:t>
        <a:bodyPr/>
        <a:lstStyle/>
        <a:p>
          <a:r>
            <a:rPr lang="en-US" b="0" i="0" dirty="0"/>
            <a:t>2.Analysing data by graphical representation such as decision trees, Bar graphs and Histograms.</a:t>
          </a:r>
          <a:endParaRPr lang="en-US" dirty="0"/>
        </a:p>
      </dgm:t>
    </dgm:pt>
    <dgm:pt modelId="{08C18818-EE45-4C6C-BB38-3DCA0183BC4F}" type="parTrans" cxnId="{A4E0BDFF-7A77-43DD-A8FE-ACC59B099700}">
      <dgm:prSet/>
      <dgm:spPr/>
      <dgm:t>
        <a:bodyPr/>
        <a:lstStyle/>
        <a:p>
          <a:endParaRPr lang="en-US"/>
        </a:p>
      </dgm:t>
    </dgm:pt>
    <dgm:pt modelId="{1BE03E7A-9F1B-4F14-9F70-1B586D519997}" type="sibTrans" cxnId="{A4E0BDFF-7A77-43DD-A8FE-ACC59B099700}">
      <dgm:prSet/>
      <dgm:spPr/>
      <dgm:t>
        <a:bodyPr/>
        <a:lstStyle/>
        <a:p>
          <a:endParaRPr lang="en-US"/>
        </a:p>
      </dgm:t>
    </dgm:pt>
    <dgm:pt modelId="{097AFB7A-43A6-49CB-95B9-9DA65070D62A}">
      <dgm:prSet/>
      <dgm:spPr>
        <a:solidFill>
          <a:schemeClr val="bg1">
            <a:lumMod val="85000"/>
            <a:lumOff val="15000"/>
          </a:schemeClr>
        </a:solidFill>
      </dgm:spPr>
      <dgm:t>
        <a:bodyPr/>
        <a:lstStyle/>
        <a:p>
          <a:r>
            <a:rPr lang="en-US" b="0" i="0"/>
            <a:t>3.Data wrangling is used to clean the data by removing unwanted columns from the dataset. </a:t>
          </a:r>
          <a:endParaRPr lang="en-US"/>
        </a:p>
      </dgm:t>
    </dgm:pt>
    <dgm:pt modelId="{63D68E60-1941-4A65-8EE2-62277DD7283E}" type="parTrans" cxnId="{30D639FD-51F0-4C84-BECD-378C031BBD26}">
      <dgm:prSet/>
      <dgm:spPr/>
      <dgm:t>
        <a:bodyPr/>
        <a:lstStyle/>
        <a:p>
          <a:endParaRPr lang="en-US"/>
        </a:p>
      </dgm:t>
    </dgm:pt>
    <dgm:pt modelId="{59C03E07-FC44-4751-B185-A77C26414F70}" type="sibTrans" cxnId="{30D639FD-51F0-4C84-BECD-378C031BBD26}">
      <dgm:prSet/>
      <dgm:spPr/>
      <dgm:t>
        <a:bodyPr/>
        <a:lstStyle/>
        <a:p>
          <a:endParaRPr lang="en-US"/>
        </a:p>
      </dgm:t>
    </dgm:pt>
    <dgm:pt modelId="{80F8C353-C0D9-41B2-BCCD-E1598199EFC3}">
      <dgm:prSet/>
      <dgm:spPr>
        <a:solidFill>
          <a:schemeClr val="bg1">
            <a:lumMod val="85000"/>
            <a:lumOff val="15000"/>
          </a:schemeClr>
        </a:solidFill>
      </dgm:spPr>
      <dgm:t>
        <a:bodyPr/>
        <a:lstStyle/>
        <a:p>
          <a:r>
            <a:rPr lang="en-US" b="0" i="0" dirty="0"/>
            <a:t>4.We build model on the train data and predict the output on the test data.</a:t>
          </a:r>
          <a:endParaRPr lang="en-US" dirty="0"/>
        </a:p>
      </dgm:t>
    </dgm:pt>
    <dgm:pt modelId="{B05F2DEA-40AD-4534-B097-9F70FF0A5888}" type="parTrans" cxnId="{D1C69D41-20AD-4B1F-889C-A88CB53181C8}">
      <dgm:prSet/>
      <dgm:spPr/>
      <dgm:t>
        <a:bodyPr/>
        <a:lstStyle/>
        <a:p>
          <a:endParaRPr lang="en-US"/>
        </a:p>
      </dgm:t>
    </dgm:pt>
    <dgm:pt modelId="{3EBD0C14-2373-4BF1-844F-91908FB73CB2}" type="sibTrans" cxnId="{D1C69D41-20AD-4B1F-889C-A88CB53181C8}">
      <dgm:prSet/>
      <dgm:spPr/>
      <dgm:t>
        <a:bodyPr/>
        <a:lstStyle/>
        <a:p>
          <a:endParaRPr lang="en-US"/>
        </a:p>
      </dgm:t>
    </dgm:pt>
    <dgm:pt modelId="{370B6232-4D9D-4A96-90F2-FEFC251E2377}">
      <dgm:prSet/>
      <dgm:spPr>
        <a:solidFill>
          <a:schemeClr val="bg1">
            <a:lumMod val="85000"/>
            <a:lumOff val="15000"/>
          </a:schemeClr>
        </a:solidFill>
      </dgm:spPr>
      <dgm:t>
        <a:bodyPr/>
        <a:lstStyle/>
        <a:p>
          <a:r>
            <a:rPr lang="en-US" b="0" i="0" dirty="0"/>
            <a:t>5.Accuracy check :   we can find the actual and predicted values by using existing methods called root mean square error, r-square, non-linear equation and mean absolute error. </a:t>
          </a:r>
          <a:endParaRPr lang="en-US" dirty="0"/>
        </a:p>
      </dgm:t>
    </dgm:pt>
    <dgm:pt modelId="{6C78552F-BAF8-4544-B1EA-E1CD2D27C5CA}" type="parTrans" cxnId="{0B6A1A74-A10C-40EC-9B9C-689F92AFDC4E}">
      <dgm:prSet/>
      <dgm:spPr/>
      <dgm:t>
        <a:bodyPr/>
        <a:lstStyle/>
        <a:p>
          <a:endParaRPr lang="en-US"/>
        </a:p>
      </dgm:t>
    </dgm:pt>
    <dgm:pt modelId="{8B173E09-BD05-4903-82B6-E2ED3D28C925}" type="sibTrans" cxnId="{0B6A1A74-A10C-40EC-9B9C-689F92AFDC4E}">
      <dgm:prSet/>
      <dgm:spPr/>
      <dgm:t>
        <a:bodyPr/>
        <a:lstStyle/>
        <a:p>
          <a:endParaRPr lang="en-US"/>
        </a:p>
      </dgm:t>
    </dgm:pt>
    <dgm:pt modelId="{DE1EBCB6-732F-42E8-9A45-414E7CFA9A41}">
      <dgm:prSet/>
      <dgm:spPr>
        <a:solidFill>
          <a:schemeClr val="bg1">
            <a:lumMod val="85000"/>
            <a:lumOff val="15000"/>
          </a:schemeClr>
        </a:solidFill>
      </dgm:spPr>
      <dgm:t>
        <a:bodyPr/>
        <a:lstStyle/>
        <a:p>
          <a:r>
            <a:rPr lang="en-US" b="0" i="0" dirty="0"/>
            <a:t>6.Results of Random forest and SVM algorithms, we collect the outputs of and find the averages for better accuracy and performance of </a:t>
          </a:r>
          <a:r>
            <a:rPr lang="en-US" b="0" i="0" dirty="0" err="1"/>
            <a:t>google</a:t>
          </a:r>
          <a:r>
            <a:rPr lang="en-US" b="0" i="0" dirty="0"/>
            <a:t> </a:t>
          </a:r>
          <a:r>
            <a:rPr lang="en-US" b="0" i="0" dirty="0" err="1"/>
            <a:t>playstore</a:t>
          </a:r>
          <a:r>
            <a:rPr lang="en-US" b="0" i="0" dirty="0"/>
            <a:t> app rating prediction.</a:t>
          </a:r>
          <a:endParaRPr lang="en-US" dirty="0"/>
        </a:p>
      </dgm:t>
    </dgm:pt>
    <dgm:pt modelId="{39F4EFEA-C587-43A0-AAF4-1FDE200D1351}" type="parTrans" cxnId="{FC796A91-A25A-40C5-814F-7C12B12D8A49}">
      <dgm:prSet/>
      <dgm:spPr/>
      <dgm:t>
        <a:bodyPr/>
        <a:lstStyle/>
        <a:p>
          <a:endParaRPr lang="en-US"/>
        </a:p>
      </dgm:t>
    </dgm:pt>
    <dgm:pt modelId="{8D9360EA-7FF1-4321-883B-6F9D4ABF3CF2}" type="sibTrans" cxnId="{FC796A91-A25A-40C5-814F-7C12B12D8A49}">
      <dgm:prSet/>
      <dgm:spPr/>
      <dgm:t>
        <a:bodyPr/>
        <a:lstStyle/>
        <a:p>
          <a:endParaRPr lang="en-US"/>
        </a:p>
      </dgm:t>
    </dgm:pt>
    <dgm:pt modelId="{9448B2E7-42C0-4AA6-8C8B-3AD4A58C06C8}" type="pres">
      <dgm:prSet presAssocID="{1995EE80-3EEF-4FC1-AFAA-BD52DA7705A1}" presName="diagram" presStyleCnt="0">
        <dgm:presLayoutVars>
          <dgm:dir/>
          <dgm:resizeHandles val="exact"/>
        </dgm:presLayoutVars>
      </dgm:prSet>
      <dgm:spPr/>
    </dgm:pt>
    <dgm:pt modelId="{D0C1E1E4-4934-4891-A0D9-A501D50D83E3}" type="pres">
      <dgm:prSet presAssocID="{9DE80E69-EB1F-4C16-9D8A-D665B5ABED4F}" presName="node" presStyleLbl="node1" presStyleIdx="0" presStyleCnt="1" custScaleX="136035" custScaleY="124076">
        <dgm:presLayoutVars>
          <dgm:bulletEnabled val="1"/>
        </dgm:presLayoutVars>
      </dgm:prSet>
      <dgm:spPr/>
    </dgm:pt>
  </dgm:ptLst>
  <dgm:cxnLst>
    <dgm:cxn modelId="{7C097E2E-7374-4670-AEE0-82A3467FB938}" type="presOf" srcId="{DE1EBCB6-732F-42E8-9A45-414E7CFA9A41}" destId="{D0C1E1E4-4934-4891-A0D9-A501D50D83E3}" srcOrd="0" destOrd="6" presId="urn:microsoft.com/office/officeart/2005/8/layout/default#1"/>
    <dgm:cxn modelId="{B28C9F40-0F90-4436-9E9B-F55AFF7E0227}" type="presOf" srcId="{370B6232-4D9D-4A96-90F2-FEFC251E2377}" destId="{D0C1E1E4-4934-4891-A0D9-A501D50D83E3}" srcOrd="0" destOrd="5" presId="urn:microsoft.com/office/officeart/2005/8/layout/default#1"/>
    <dgm:cxn modelId="{8F0DAE5B-D204-4E56-BFEF-C40F3EADD647}" srcId="{1995EE80-3EEF-4FC1-AFAA-BD52DA7705A1}" destId="{9DE80E69-EB1F-4C16-9D8A-D665B5ABED4F}" srcOrd="0" destOrd="0" parTransId="{0940D28B-9A4D-48D0-904F-3FD5DE75F8B3}" sibTransId="{1B296C30-C32C-4D72-85EB-A01A257AD692}"/>
    <dgm:cxn modelId="{D1C69D41-20AD-4B1F-889C-A88CB53181C8}" srcId="{9DE80E69-EB1F-4C16-9D8A-D665B5ABED4F}" destId="{80F8C353-C0D9-41B2-BCCD-E1598199EFC3}" srcOrd="3" destOrd="0" parTransId="{B05F2DEA-40AD-4534-B097-9F70FF0A5888}" sibTransId="{3EBD0C14-2373-4BF1-844F-91908FB73CB2}"/>
    <dgm:cxn modelId="{65C9CF46-7081-45B9-A140-0CD0D17D870A}" srcId="{9DE80E69-EB1F-4C16-9D8A-D665B5ABED4F}" destId="{3F78D5F1-456F-4397-87E0-7D9B4285E200}" srcOrd="0" destOrd="0" parTransId="{CBC7D9CF-7111-4084-B4A4-11D00A383C50}" sibTransId="{35C6E28C-A19B-4458-880A-C533C22A8C60}"/>
    <dgm:cxn modelId="{BB647253-436C-4733-A8BA-8581A6D3DA05}" type="presOf" srcId="{80F8C353-C0D9-41B2-BCCD-E1598199EFC3}" destId="{D0C1E1E4-4934-4891-A0D9-A501D50D83E3}" srcOrd="0" destOrd="4" presId="urn:microsoft.com/office/officeart/2005/8/layout/default#1"/>
    <dgm:cxn modelId="{0B6A1A74-A10C-40EC-9B9C-689F92AFDC4E}" srcId="{9DE80E69-EB1F-4C16-9D8A-D665B5ABED4F}" destId="{370B6232-4D9D-4A96-90F2-FEFC251E2377}" srcOrd="4" destOrd="0" parTransId="{6C78552F-BAF8-4544-B1EA-E1CD2D27C5CA}" sibTransId="{8B173E09-BD05-4903-82B6-E2ED3D28C925}"/>
    <dgm:cxn modelId="{55C2C67D-CA0E-4546-A713-67CC4454759B}" type="presOf" srcId="{3F78D5F1-456F-4397-87E0-7D9B4285E200}" destId="{D0C1E1E4-4934-4891-A0D9-A501D50D83E3}" srcOrd="0" destOrd="1" presId="urn:microsoft.com/office/officeart/2005/8/layout/default#1"/>
    <dgm:cxn modelId="{30B47682-3740-445E-8B89-D6437B6D7C30}" type="presOf" srcId="{1995EE80-3EEF-4FC1-AFAA-BD52DA7705A1}" destId="{9448B2E7-42C0-4AA6-8C8B-3AD4A58C06C8}" srcOrd="0" destOrd="0" presId="urn:microsoft.com/office/officeart/2005/8/layout/default#1"/>
    <dgm:cxn modelId="{FC796A91-A25A-40C5-814F-7C12B12D8A49}" srcId="{9DE80E69-EB1F-4C16-9D8A-D665B5ABED4F}" destId="{DE1EBCB6-732F-42E8-9A45-414E7CFA9A41}" srcOrd="5" destOrd="0" parTransId="{39F4EFEA-C587-43A0-AAF4-1FDE200D1351}" sibTransId="{8D9360EA-7FF1-4321-883B-6F9D4ABF3CF2}"/>
    <dgm:cxn modelId="{029976A4-DFDF-4E7D-97EB-EE4A04ADC65B}" type="presOf" srcId="{FDE9D9D7-36C6-4524-A2B6-BEACC0748B16}" destId="{D0C1E1E4-4934-4891-A0D9-A501D50D83E3}" srcOrd="0" destOrd="2" presId="urn:microsoft.com/office/officeart/2005/8/layout/default#1"/>
    <dgm:cxn modelId="{E7F675AF-DD4D-4774-BBDC-0BA83B7690FD}" type="presOf" srcId="{097AFB7A-43A6-49CB-95B9-9DA65070D62A}" destId="{D0C1E1E4-4934-4891-A0D9-A501D50D83E3}" srcOrd="0" destOrd="3" presId="urn:microsoft.com/office/officeart/2005/8/layout/default#1"/>
    <dgm:cxn modelId="{30D639FD-51F0-4C84-BECD-378C031BBD26}" srcId="{9DE80E69-EB1F-4C16-9D8A-D665B5ABED4F}" destId="{097AFB7A-43A6-49CB-95B9-9DA65070D62A}" srcOrd="2" destOrd="0" parTransId="{63D68E60-1941-4A65-8EE2-62277DD7283E}" sibTransId="{59C03E07-FC44-4751-B185-A77C26414F70}"/>
    <dgm:cxn modelId="{ECF3CEFE-D56C-4BB0-9E5E-4EBF8058E64C}" type="presOf" srcId="{9DE80E69-EB1F-4C16-9D8A-D665B5ABED4F}" destId="{D0C1E1E4-4934-4891-A0D9-A501D50D83E3}" srcOrd="0" destOrd="0" presId="urn:microsoft.com/office/officeart/2005/8/layout/default#1"/>
    <dgm:cxn modelId="{A4E0BDFF-7A77-43DD-A8FE-ACC59B099700}" srcId="{9DE80E69-EB1F-4C16-9D8A-D665B5ABED4F}" destId="{FDE9D9D7-36C6-4524-A2B6-BEACC0748B16}" srcOrd="1" destOrd="0" parTransId="{08C18818-EE45-4C6C-BB38-3DCA0183BC4F}" sibTransId="{1BE03E7A-9F1B-4F14-9F70-1B586D519997}"/>
    <dgm:cxn modelId="{72088E4A-BFF9-47A3-8C44-A97F7230CEBF}" type="presParOf" srcId="{9448B2E7-42C0-4AA6-8C8B-3AD4A58C06C8}" destId="{D0C1E1E4-4934-4891-A0D9-A501D50D83E3}" srcOrd="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32454-9F5E-4E49-8F72-0316FC41D71A}">
      <dsp:nvSpPr>
        <dsp:cNvPr id="0" name=""/>
        <dsp:cNvSpPr/>
      </dsp:nvSpPr>
      <dsp:spPr>
        <a:xfrm>
          <a:off x="1" y="0"/>
          <a:ext cx="2532322" cy="340427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430" tIns="330200" rIns="197430" bIns="330200" numCol="1" spcCol="1270" anchor="t" anchorCtr="0">
          <a:noAutofit/>
        </a:bodyPr>
        <a:lstStyle/>
        <a:p>
          <a:pPr marL="0" lvl="0" indent="0" algn="l" defTabSz="1422400">
            <a:lnSpc>
              <a:spcPct val="90000"/>
            </a:lnSpc>
            <a:spcBef>
              <a:spcPct val="0"/>
            </a:spcBef>
            <a:spcAft>
              <a:spcPct val="35000"/>
            </a:spcAft>
            <a:buNone/>
          </a:pPr>
          <a:r>
            <a:rPr lang="en-US" sz="3200" b="0" i="0" kern="1200" dirty="0">
              <a:solidFill>
                <a:schemeClr val="accent2">
                  <a:lumMod val="75000"/>
                </a:schemeClr>
              </a:solidFill>
            </a:rPr>
            <a:t>1.Linear regression</a:t>
          </a:r>
          <a:endParaRPr lang="en-US" sz="3200" kern="1200" dirty="0">
            <a:solidFill>
              <a:schemeClr val="accent2">
                <a:lumMod val="75000"/>
              </a:schemeClr>
            </a:solidFill>
          </a:endParaRPr>
        </a:p>
      </dsp:txBody>
      <dsp:txXfrm>
        <a:off x="1" y="1293625"/>
        <a:ext cx="2532322" cy="2042566"/>
      </dsp:txXfrm>
    </dsp:sp>
    <dsp:sp modelId="{9316B88A-C24F-4FEA-AC83-0C3D4E29BA2A}">
      <dsp:nvSpPr>
        <dsp:cNvPr id="0" name=""/>
        <dsp:cNvSpPr/>
      </dsp:nvSpPr>
      <dsp:spPr>
        <a:xfrm>
          <a:off x="758711" y="340427"/>
          <a:ext cx="1021283" cy="1021283"/>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908274" y="489990"/>
        <a:ext cx="722157" cy="722157"/>
      </dsp:txXfrm>
    </dsp:sp>
    <dsp:sp modelId="{62722876-B885-47C2-8072-FD36C641A85E}">
      <dsp:nvSpPr>
        <dsp:cNvPr id="0" name=""/>
        <dsp:cNvSpPr/>
      </dsp:nvSpPr>
      <dsp:spPr>
        <a:xfrm>
          <a:off x="3192" y="3404205"/>
          <a:ext cx="2532322" cy="72"/>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AAD332-1E86-4C47-B806-843E3FC38E6E}">
      <dsp:nvSpPr>
        <dsp:cNvPr id="0" name=""/>
        <dsp:cNvSpPr/>
      </dsp:nvSpPr>
      <dsp:spPr>
        <a:xfrm>
          <a:off x="2788746" y="0"/>
          <a:ext cx="2532322" cy="340427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430" tIns="330200" rIns="197430" bIns="330200" numCol="1" spcCol="1270" anchor="t" anchorCtr="0">
          <a:noAutofit/>
        </a:bodyPr>
        <a:lstStyle/>
        <a:p>
          <a:pPr marL="0" lvl="0" indent="0" algn="l" defTabSz="1422400">
            <a:lnSpc>
              <a:spcPct val="90000"/>
            </a:lnSpc>
            <a:spcBef>
              <a:spcPct val="0"/>
            </a:spcBef>
            <a:spcAft>
              <a:spcPct val="35000"/>
            </a:spcAft>
            <a:buNone/>
          </a:pPr>
          <a:r>
            <a:rPr lang="en-US" sz="3200" b="0" i="0" kern="1200" dirty="0">
              <a:solidFill>
                <a:schemeClr val="accent4">
                  <a:lumMod val="50000"/>
                </a:schemeClr>
              </a:solidFill>
            </a:rPr>
            <a:t>2. Support vector regression</a:t>
          </a:r>
          <a:endParaRPr lang="en-US" sz="3200" kern="1200" dirty="0">
            <a:solidFill>
              <a:schemeClr val="accent4">
                <a:lumMod val="50000"/>
              </a:schemeClr>
            </a:solidFill>
          </a:endParaRPr>
        </a:p>
      </dsp:txBody>
      <dsp:txXfrm>
        <a:off x="2788746" y="1293625"/>
        <a:ext cx="2532322" cy="2042566"/>
      </dsp:txXfrm>
    </dsp:sp>
    <dsp:sp modelId="{93137FC9-920D-4248-8976-000B1F56B35A}">
      <dsp:nvSpPr>
        <dsp:cNvPr id="0" name=""/>
        <dsp:cNvSpPr/>
      </dsp:nvSpPr>
      <dsp:spPr>
        <a:xfrm>
          <a:off x="3544266" y="340427"/>
          <a:ext cx="1021283" cy="1021283"/>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93829" y="489990"/>
        <a:ext cx="722157" cy="722157"/>
      </dsp:txXfrm>
    </dsp:sp>
    <dsp:sp modelId="{01186786-6BF2-4008-B5E0-36A62C420897}">
      <dsp:nvSpPr>
        <dsp:cNvPr id="0" name=""/>
        <dsp:cNvSpPr/>
      </dsp:nvSpPr>
      <dsp:spPr>
        <a:xfrm>
          <a:off x="2788746" y="3404205"/>
          <a:ext cx="2532322" cy="7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E933A-EE0E-4C65-9EED-CF6A579FE754}">
      <dsp:nvSpPr>
        <dsp:cNvPr id="0" name=""/>
        <dsp:cNvSpPr/>
      </dsp:nvSpPr>
      <dsp:spPr>
        <a:xfrm>
          <a:off x="5574301" y="0"/>
          <a:ext cx="2532322" cy="340427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430" tIns="330200" rIns="197430" bIns="330200" numCol="1" spcCol="1270" anchor="t" anchorCtr="0">
          <a:noAutofit/>
        </a:bodyPr>
        <a:lstStyle/>
        <a:p>
          <a:pPr marL="0" lvl="0" indent="0" algn="l" defTabSz="1422400">
            <a:lnSpc>
              <a:spcPct val="90000"/>
            </a:lnSpc>
            <a:spcBef>
              <a:spcPct val="0"/>
            </a:spcBef>
            <a:spcAft>
              <a:spcPct val="35000"/>
            </a:spcAft>
            <a:buNone/>
          </a:pPr>
          <a:r>
            <a:rPr lang="en-US" sz="3200" b="0" i="0" kern="1200" dirty="0">
              <a:solidFill>
                <a:srgbClr val="7030A0"/>
              </a:solidFill>
            </a:rPr>
            <a:t>3.Random Forest</a:t>
          </a:r>
          <a:endParaRPr lang="en-US" sz="3200" kern="1200" dirty="0">
            <a:solidFill>
              <a:srgbClr val="7030A0"/>
            </a:solidFill>
          </a:endParaRPr>
        </a:p>
      </dsp:txBody>
      <dsp:txXfrm>
        <a:off x="5574301" y="1293625"/>
        <a:ext cx="2532322" cy="2042566"/>
      </dsp:txXfrm>
    </dsp:sp>
    <dsp:sp modelId="{ACC0F153-F416-4747-A9E4-D4AF3A9B28EA}">
      <dsp:nvSpPr>
        <dsp:cNvPr id="0" name=""/>
        <dsp:cNvSpPr/>
      </dsp:nvSpPr>
      <dsp:spPr>
        <a:xfrm>
          <a:off x="6329820" y="340427"/>
          <a:ext cx="1021283" cy="1021283"/>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79383" y="489990"/>
        <a:ext cx="722157" cy="722157"/>
      </dsp:txXfrm>
    </dsp:sp>
    <dsp:sp modelId="{889856C4-9316-4286-8A00-15EAF4D35436}">
      <dsp:nvSpPr>
        <dsp:cNvPr id="0" name=""/>
        <dsp:cNvSpPr/>
      </dsp:nvSpPr>
      <dsp:spPr>
        <a:xfrm>
          <a:off x="5574301" y="3404205"/>
          <a:ext cx="2532322" cy="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A895B3-90CC-4D3B-8D09-3654FD39D188}">
      <dsp:nvSpPr>
        <dsp:cNvPr id="0" name=""/>
        <dsp:cNvSpPr/>
      </dsp:nvSpPr>
      <dsp:spPr>
        <a:xfrm>
          <a:off x="8359855" y="0"/>
          <a:ext cx="2532322" cy="3404277"/>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7430" tIns="330200" rIns="197430" bIns="330200" numCol="1" spcCol="1270" anchor="t" anchorCtr="0">
          <a:noAutofit/>
        </a:bodyPr>
        <a:lstStyle/>
        <a:p>
          <a:pPr marL="0" lvl="0" indent="0" algn="l" defTabSz="1422400">
            <a:lnSpc>
              <a:spcPct val="90000"/>
            </a:lnSpc>
            <a:spcBef>
              <a:spcPct val="0"/>
            </a:spcBef>
            <a:spcAft>
              <a:spcPct val="35000"/>
            </a:spcAft>
            <a:buNone/>
          </a:pPr>
          <a:r>
            <a:rPr lang="en-US" sz="3200" b="0" i="0" kern="1200" dirty="0">
              <a:solidFill>
                <a:schemeClr val="accent3"/>
              </a:solidFill>
            </a:rPr>
            <a:t>4. Decision Tree</a:t>
          </a:r>
          <a:endParaRPr lang="en-US" sz="3200" kern="1200" dirty="0">
            <a:solidFill>
              <a:schemeClr val="accent3"/>
            </a:solidFill>
          </a:endParaRPr>
        </a:p>
      </dsp:txBody>
      <dsp:txXfrm>
        <a:off x="8359855" y="1293625"/>
        <a:ext cx="2532322" cy="2042566"/>
      </dsp:txXfrm>
    </dsp:sp>
    <dsp:sp modelId="{27D0775F-65B0-4348-AEB6-E3B8164F4624}">
      <dsp:nvSpPr>
        <dsp:cNvPr id="0" name=""/>
        <dsp:cNvSpPr/>
      </dsp:nvSpPr>
      <dsp:spPr>
        <a:xfrm>
          <a:off x="9115375" y="340427"/>
          <a:ext cx="1021283" cy="1021283"/>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64938" y="489990"/>
        <a:ext cx="722157" cy="722157"/>
      </dsp:txXfrm>
    </dsp:sp>
    <dsp:sp modelId="{1A00F206-6FA6-4A56-B606-49528C899102}">
      <dsp:nvSpPr>
        <dsp:cNvPr id="0" name=""/>
        <dsp:cNvSpPr/>
      </dsp:nvSpPr>
      <dsp:spPr>
        <a:xfrm>
          <a:off x="8359855" y="3404205"/>
          <a:ext cx="2532322" cy="72"/>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1E1E4-4934-4891-A0D9-A501D50D83E3}">
      <dsp:nvSpPr>
        <dsp:cNvPr id="0" name=""/>
        <dsp:cNvSpPr/>
      </dsp:nvSpPr>
      <dsp:spPr>
        <a:xfrm>
          <a:off x="4669" y="112536"/>
          <a:ext cx="9395013" cy="5141452"/>
        </a:xfrm>
        <a:prstGeom prst="rect">
          <a:avLst/>
        </a:prstGeom>
        <a:solidFill>
          <a:schemeClr val="bg1">
            <a:lumMod val="85000"/>
            <a:lumOff val="1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In this project we can implement a model by following steps: </a:t>
          </a:r>
          <a:endParaRPr lang="en-US" sz="2400" kern="1200" dirty="0"/>
        </a:p>
        <a:p>
          <a:pPr marL="171450" lvl="1" indent="-171450" algn="l" defTabSz="844550">
            <a:lnSpc>
              <a:spcPct val="90000"/>
            </a:lnSpc>
            <a:spcBef>
              <a:spcPct val="0"/>
            </a:spcBef>
            <a:spcAft>
              <a:spcPct val="15000"/>
            </a:spcAft>
            <a:buChar char="•"/>
          </a:pPr>
          <a:r>
            <a:rPr lang="en-US" sz="1900" b="0" i="0" kern="1200" dirty="0"/>
            <a:t>1.Collecting data and importing the suitable libraries  to the platform called </a:t>
          </a:r>
          <a:r>
            <a:rPr lang="en-US" sz="1900" b="0" i="0" kern="1200" dirty="0" err="1"/>
            <a:t>Jupyter</a:t>
          </a:r>
          <a:r>
            <a:rPr lang="en-US" sz="1900" b="0" i="0" kern="1200" dirty="0"/>
            <a:t> Notebook(anaconda3) using Python language.</a:t>
          </a:r>
          <a:endParaRPr lang="en-US" sz="1900" kern="1200" dirty="0"/>
        </a:p>
        <a:p>
          <a:pPr marL="171450" lvl="1" indent="-171450" algn="l" defTabSz="844550">
            <a:lnSpc>
              <a:spcPct val="90000"/>
            </a:lnSpc>
            <a:spcBef>
              <a:spcPct val="0"/>
            </a:spcBef>
            <a:spcAft>
              <a:spcPct val="15000"/>
            </a:spcAft>
            <a:buChar char="•"/>
          </a:pPr>
          <a:r>
            <a:rPr lang="en-US" sz="1900" b="0" i="0" kern="1200" dirty="0"/>
            <a:t>2.Analysing data by graphical representation such as decision trees, Bar graphs and Histograms.</a:t>
          </a:r>
          <a:endParaRPr lang="en-US" sz="1900" kern="1200" dirty="0"/>
        </a:p>
        <a:p>
          <a:pPr marL="171450" lvl="1" indent="-171450" algn="l" defTabSz="844550">
            <a:lnSpc>
              <a:spcPct val="90000"/>
            </a:lnSpc>
            <a:spcBef>
              <a:spcPct val="0"/>
            </a:spcBef>
            <a:spcAft>
              <a:spcPct val="15000"/>
            </a:spcAft>
            <a:buChar char="•"/>
          </a:pPr>
          <a:r>
            <a:rPr lang="en-US" sz="1900" b="0" i="0" kern="1200"/>
            <a:t>3.Data wrangling is used to clean the data by removing unwanted columns from the dataset. </a:t>
          </a:r>
          <a:endParaRPr lang="en-US" sz="1900" kern="1200"/>
        </a:p>
        <a:p>
          <a:pPr marL="171450" lvl="1" indent="-171450" algn="l" defTabSz="844550">
            <a:lnSpc>
              <a:spcPct val="90000"/>
            </a:lnSpc>
            <a:spcBef>
              <a:spcPct val="0"/>
            </a:spcBef>
            <a:spcAft>
              <a:spcPct val="15000"/>
            </a:spcAft>
            <a:buChar char="•"/>
          </a:pPr>
          <a:r>
            <a:rPr lang="en-US" sz="1900" b="0" i="0" kern="1200" dirty="0"/>
            <a:t>4.We build model on the train data and predict the output on the test data.</a:t>
          </a:r>
          <a:endParaRPr lang="en-US" sz="1900" kern="1200" dirty="0"/>
        </a:p>
        <a:p>
          <a:pPr marL="171450" lvl="1" indent="-171450" algn="l" defTabSz="844550">
            <a:lnSpc>
              <a:spcPct val="90000"/>
            </a:lnSpc>
            <a:spcBef>
              <a:spcPct val="0"/>
            </a:spcBef>
            <a:spcAft>
              <a:spcPct val="15000"/>
            </a:spcAft>
            <a:buChar char="•"/>
          </a:pPr>
          <a:r>
            <a:rPr lang="en-US" sz="1900" b="0" i="0" kern="1200" dirty="0"/>
            <a:t>5.Accuracy check :   we can find the actual and predicted values by using existing methods called root mean square error, r-square, non-linear equation and mean absolute error. </a:t>
          </a:r>
          <a:endParaRPr lang="en-US" sz="1900" kern="1200" dirty="0"/>
        </a:p>
        <a:p>
          <a:pPr marL="171450" lvl="1" indent="-171450" algn="l" defTabSz="844550">
            <a:lnSpc>
              <a:spcPct val="90000"/>
            </a:lnSpc>
            <a:spcBef>
              <a:spcPct val="0"/>
            </a:spcBef>
            <a:spcAft>
              <a:spcPct val="15000"/>
            </a:spcAft>
            <a:buChar char="•"/>
          </a:pPr>
          <a:r>
            <a:rPr lang="en-US" sz="1900" b="0" i="0" kern="1200" dirty="0"/>
            <a:t>6.Results of Random forest and SVM algorithms, we collect the outputs of and find the averages for better accuracy and performance of </a:t>
          </a:r>
          <a:r>
            <a:rPr lang="en-US" sz="1900" b="0" i="0" kern="1200" dirty="0" err="1"/>
            <a:t>google</a:t>
          </a:r>
          <a:r>
            <a:rPr lang="en-US" sz="1900" b="0" i="0" kern="1200" dirty="0"/>
            <a:t> </a:t>
          </a:r>
          <a:r>
            <a:rPr lang="en-US" sz="1900" b="0" i="0" kern="1200" dirty="0" err="1"/>
            <a:t>playstore</a:t>
          </a:r>
          <a:r>
            <a:rPr lang="en-US" sz="1900" b="0" i="0" kern="1200" dirty="0"/>
            <a:t> app rating prediction.</a:t>
          </a:r>
          <a:endParaRPr lang="en-US" sz="1900" kern="1200" dirty="0"/>
        </a:p>
      </dsp:txBody>
      <dsp:txXfrm>
        <a:off x="4669" y="112536"/>
        <a:ext cx="9395013" cy="514145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pPr/>
              <a:t>2/10/2022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331948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2/10/2022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6780039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2/10/2022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1674867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2/10/2022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27210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2/10/2022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8201626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2/10/2022</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0017296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3BAB95-8DA7-460B-B00A-7037C8394FB0}" type="datetime1">
              <a:rPr lang="en-US" smtClean="0"/>
              <a:pPr/>
              <a:t>2/10/2022</a:t>
            </a:fld>
            <a:endParaRPr lang="en-US" dirty="0"/>
          </a:p>
        </p:txBody>
      </p:sp>
      <p:sp>
        <p:nvSpPr>
          <p:cNvPr id="4"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854862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pPr/>
              <a:t>2/10/2022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3179036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pPr/>
              <a:t>2/10/2022</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427113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B9D56B-6EBE-4E5F-99D9-2A3DBDF37D0A}" type="datetime1">
              <a:rPr lang="en-US" smtClean="0"/>
              <a:pPr/>
              <a:t>2/10/2022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422655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pPr/>
              <a:t>2/10/2022</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173292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pPr/>
              <a:t>2/10/2022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152325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pPr/>
              <a:t>2/10/2022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123217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E237E6-0076-4915-A5A8-B7C11FA4F374}" type="datetime1">
              <a:rPr lang="en-US" smtClean="0"/>
              <a:pPr/>
              <a:t>2/10/2022</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207377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05F58F-C0B5-422A-8E5A-6B99E5D80F0A}" type="datetime1">
              <a:rPr lang="en-US" smtClean="0"/>
              <a:pPr/>
              <a:t>2/10/2022</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329408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65E655-9687-48DF-A33F-F8824CCCB5D1}" type="datetime1">
              <a:rPr lang="en-US" smtClean="0"/>
              <a:pPr/>
              <a:t>2/10/2022</a:t>
            </a:fld>
            <a:endParaRPr lang="en-US"/>
          </a:p>
        </p:txBody>
      </p:sp>
      <p:sp>
        <p:nvSpPr>
          <p:cNvPr id="5" name="Footer Placeholder 5"/>
          <p:cNvSpPr>
            <a:spLocks noGrp="1"/>
          </p:cNvSpPr>
          <p:nvPr>
            <p:ph type="ftr" sz="quarter" idx="11"/>
          </p:nvPr>
        </p:nvSpPr>
        <p:spPr/>
        <p:txBody>
          <a:bodyPr/>
          <a:lstStyle/>
          <a:p>
            <a:r>
              <a:rPr lang="en-US"/>
              <a:t>Sample Footer Text</a:t>
            </a:r>
          </a:p>
        </p:txBody>
      </p:sp>
      <p:sp>
        <p:nvSpPr>
          <p:cNvPr id="6" name="Slide Number Placeholder 6"/>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420244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pPr/>
              <a:t>2/10/2022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a:p>
        </p:txBody>
      </p:sp>
    </p:spTree>
    <p:extLst>
      <p:ext uri="{BB962C8B-B14F-4D97-AF65-F5344CB8AC3E}">
        <p14:creationId xmlns:p14="http://schemas.microsoft.com/office/powerpoint/2010/main" val="93657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3BAB95-8DA7-460B-B00A-7037C8394FB0}" type="datetime1">
              <a:rPr lang="en-US" smtClean="0"/>
              <a:pPr/>
              <a:t>2/10/2022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552246861"/>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E51FC2-4A8E-48C2-8390-4F223037BDB8}"/>
              </a:ext>
            </a:extLst>
          </p:cNvPr>
          <p:cNvPicPr>
            <a:picLocks noChangeAspect="1"/>
          </p:cNvPicPr>
          <p:nvPr/>
        </p:nvPicPr>
        <p:blipFill rotWithShape="1">
          <a:blip r:embed="rId2">
            <a:alphaModFix amt="30000"/>
          </a:blip>
          <a:srcRect r="-1" b="15708"/>
          <a:stretch/>
        </p:blipFill>
        <p:spPr>
          <a:xfrm>
            <a:off x="13466" y="-12329"/>
            <a:ext cx="12188932" cy="6857990"/>
          </a:xfrm>
          <a:prstGeom prst="rect">
            <a:avLst/>
          </a:prstGeom>
        </p:spPr>
      </p:pic>
      <p:sp>
        <p:nvSpPr>
          <p:cNvPr id="2" name="Title 1">
            <a:extLst>
              <a:ext uri="{FF2B5EF4-FFF2-40B4-BE49-F238E27FC236}">
                <a16:creationId xmlns:a16="http://schemas.microsoft.com/office/drawing/2014/main" id="{97EEA455-9DF7-4F7D-ABEC-AB3C238C6A87}"/>
              </a:ext>
            </a:extLst>
          </p:cNvPr>
          <p:cNvSpPr>
            <a:spLocks noGrp="1"/>
          </p:cNvSpPr>
          <p:nvPr>
            <p:ph type="ctrTitle"/>
          </p:nvPr>
        </p:nvSpPr>
        <p:spPr>
          <a:xfrm>
            <a:off x="2284599" y="2273843"/>
            <a:ext cx="7974719" cy="2288382"/>
          </a:xfrm>
        </p:spPr>
        <p:txBody>
          <a:bodyPr anchor="t">
            <a:normAutofit fontScale="90000"/>
          </a:bodyPr>
          <a:lstStyle/>
          <a:p>
            <a:r>
              <a:rPr lang="en-US" sz="5000" dirty="0">
                <a:solidFill>
                  <a:schemeClr val="tx2"/>
                </a:solidFill>
                <a:latin typeface="Goudy Stout" panose="0202090407030B020401" pitchFamily="18" charset="0"/>
              </a:rPr>
              <a:t>			</a:t>
            </a:r>
            <a:r>
              <a:rPr lang="en-US" sz="5000" dirty="0">
                <a:solidFill>
                  <a:srgbClr val="0033CC"/>
                </a:solidFill>
                <a:latin typeface="Goudy Stout" panose="0202090407030B020401" pitchFamily="18" charset="0"/>
              </a:rPr>
              <a:t>Google 	Playstore 	app rating	 	prediction</a:t>
            </a:r>
          </a:p>
        </p:txBody>
      </p:sp>
      <p:sp>
        <p:nvSpPr>
          <p:cNvPr id="3" name="Subtitle 2">
            <a:extLst>
              <a:ext uri="{FF2B5EF4-FFF2-40B4-BE49-F238E27FC236}">
                <a16:creationId xmlns:a16="http://schemas.microsoft.com/office/drawing/2014/main" id="{72E8084A-A571-47BC-ADEF-8B7986A85468}"/>
              </a:ext>
            </a:extLst>
          </p:cNvPr>
          <p:cNvSpPr>
            <a:spLocks noGrp="1"/>
          </p:cNvSpPr>
          <p:nvPr>
            <p:ph type="subTitle" idx="1"/>
          </p:nvPr>
        </p:nvSpPr>
        <p:spPr>
          <a:xfrm>
            <a:off x="2395662" y="3400579"/>
            <a:ext cx="7974719" cy="2796668"/>
          </a:xfrm>
        </p:spPr>
        <p:txBody>
          <a:bodyPr anchor="b">
            <a:normAutofit/>
          </a:bodyPr>
          <a:lstStyle/>
          <a:p>
            <a:r>
              <a:rPr lang="en-US" sz="2800" dirty="0">
                <a:solidFill>
                  <a:srgbClr val="FF0000"/>
                </a:solidFill>
              </a:rPr>
              <a:t>	Using machine learning</a:t>
            </a:r>
          </a:p>
          <a:p>
            <a:endParaRPr lang="en-US" dirty="0">
              <a:solidFill>
                <a:schemeClr val="tx2"/>
              </a:solidFill>
            </a:endParaRPr>
          </a:p>
        </p:txBody>
      </p:sp>
    </p:spTree>
    <p:extLst>
      <p:ext uri="{BB962C8B-B14F-4D97-AF65-F5344CB8AC3E}">
        <p14:creationId xmlns:p14="http://schemas.microsoft.com/office/powerpoint/2010/main" val="17834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aphicFrame>
        <p:nvGraphicFramePr>
          <p:cNvPr id="16" name="Content Placeholder 2">
            <a:extLst>
              <a:ext uri="{FF2B5EF4-FFF2-40B4-BE49-F238E27FC236}">
                <a16:creationId xmlns:a16="http://schemas.microsoft.com/office/drawing/2014/main" id="{3146DFD7-F6C5-4DC1-BBA9-4CFEF331E2B1}"/>
              </a:ext>
            </a:extLst>
          </p:cNvPr>
          <p:cNvGraphicFramePr>
            <a:graphicFrameLocks noGrp="1"/>
          </p:cNvGraphicFramePr>
          <p:nvPr>
            <p:ph idx="1"/>
            <p:extLst>
              <p:ext uri="{D42A27DB-BD31-4B8C-83A1-F6EECF244321}">
                <p14:modId xmlns:p14="http://schemas.microsoft.com/office/powerpoint/2010/main" val="3398458852"/>
              </p:ext>
            </p:extLst>
          </p:nvPr>
        </p:nvGraphicFramePr>
        <p:xfrm>
          <a:off x="646111" y="829994"/>
          <a:ext cx="9404352" cy="5366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846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7900-6173-4717-B0BD-30EB7DABFA0B}"/>
              </a:ext>
            </a:extLst>
          </p:cNvPr>
          <p:cNvSpPr>
            <a:spLocks noGrp="1"/>
          </p:cNvSpPr>
          <p:nvPr>
            <p:ph type="title"/>
          </p:nvPr>
        </p:nvSpPr>
        <p:spPr>
          <a:xfrm>
            <a:off x="646111" y="452718"/>
            <a:ext cx="9404723" cy="690281"/>
          </a:xfrm>
        </p:spPr>
        <p:txBody>
          <a:bodyPr/>
          <a:lstStyle/>
          <a:p>
            <a:r>
              <a:rPr lang="en-US" dirty="0"/>
              <a:t>FLOW CHART</a:t>
            </a:r>
          </a:p>
        </p:txBody>
      </p:sp>
      <p:sp>
        <p:nvSpPr>
          <p:cNvPr id="108" name="Rectangle 1">
            <a:extLst>
              <a:ext uri="{FF2B5EF4-FFF2-40B4-BE49-F238E27FC236}">
                <a16:creationId xmlns:a16="http://schemas.microsoft.com/office/drawing/2014/main" id="{62B09FE2-CFF4-4BDD-B3C6-4D94772B5931}"/>
              </a:ext>
            </a:extLst>
          </p:cNvPr>
          <p:cNvSpPr>
            <a:spLocks noChangeArrowheads="1"/>
          </p:cNvSpPr>
          <p:nvPr/>
        </p:nvSpPr>
        <p:spPr bwMode="auto">
          <a:xfrm>
            <a:off x="2635258" y="1472593"/>
            <a:ext cx="1457312" cy="562754"/>
          </a:xfrm>
          <a:prstGeom prst="rect">
            <a:avLst/>
          </a:prstGeom>
          <a:solidFill>
            <a:schemeClr val="accent6">
              <a:lumMod val="60000"/>
              <a:lumOff val="40000"/>
            </a:schemeClr>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Data 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9" name="Straight Arrow Connector 108">
            <a:extLst>
              <a:ext uri="{FF2B5EF4-FFF2-40B4-BE49-F238E27FC236}">
                <a16:creationId xmlns:a16="http://schemas.microsoft.com/office/drawing/2014/main" id="{F4AEA215-5459-4D3E-A7F8-4EDB23F21D9E}"/>
              </a:ext>
            </a:extLst>
          </p:cNvPr>
          <p:cNvCxnSpPr>
            <a:cxnSpLocks/>
          </p:cNvCxnSpPr>
          <p:nvPr/>
        </p:nvCxnSpPr>
        <p:spPr>
          <a:xfrm>
            <a:off x="3261548" y="2008682"/>
            <a:ext cx="2167" cy="454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Rectangle 6">
            <a:extLst>
              <a:ext uri="{FF2B5EF4-FFF2-40B4-BE49-F238E27FC236}">
                <a16:creationId xmlns:a16="http://schemas.microsoft.com/office/drawing/2014/main" id="{234EBF80-8AB9-4E96-8C3C-A56AC49314C6}"/>
              </a:ext>
            </a:extLst>
          </p:cNvPr>
          <p:cNvSpPr>
            <a:spLocks noChangeArrowheads="1"/>
          </p:cNvSpPr>
          <p:nvPr/>
        </p:nvSpPr>
        <p:spPr bwMode="auto">
          <a:xfrm>
            <a:off x="2426146" y="2496363"/>
            <a:ext cx="1670804" cy="794476"/>
          </a:xfrm>
          <a:prstGeom prst="rect">
            <a:avLst/>
          </a:prstGeom>
          <a:solidFill>
            <a:schemeClr val="accent6">
              <a:lumMod val="60000"/>
              <a:lumOff val="40000"/>
            </a:schemeClr>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Random forest Algorithm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1" name="Straight Arrow Connector 110">
            <a:extLst>
              <a:ext uri="{FF2B5EF4-FFF2-40B4-BE49-F238E27FC236}">
                <a16:creationId xmlns:a16="http://schemas.microsoft.com/office/drawing/2014/main" id="{F2C56947-FC72-46F0-9438-A249B3F05255}"/>
              </a:ext>
            </a:extLst>
          </p:cNvPr>
          <p:cNvCxnSpPr>
            <a:cxnSpLocks/>
            <a:endCxn id="116" idx="0"/>
          </p:cNvCxnSpPr>
          <p:nvPr/>
        </p:nvCxnSpPr>
        <p:spPr>
          <a:xfrm>
            <a:off x="3252179" y="3306530"/>
            <a:ext cx="18739" cy="356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645BDD24-42F9-45CF-B04C-B6A47D7C3D94}"/>
              </a:ext>
            </a:extLst>
          </p:cNvPr>
          <p:cNvCxnSpPr>
            <a:cxnSpLocks/>
          </p:cNvCxnSpPr>
          <p:nvPr/>
        </p:nvCxnSpPr>
        <p:spPr>
          <a:xfrm>
            <a:off x="8033870" y="2066061"/>
            <a:ext cx="0" cy="397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Rectangle 12">
            <a:extLst>
              <a:ext uri="{FF2B5EF4-FFF2-40B4-BE49-F238E27FC236}">
                <a16:creationId xmlns:a16="http://schemas.microsoft.com/office/drawing/2014/main" id="{94D2BD2E-2DF2-4AD5-BBE5-2844ACF48CEE}"/>
              </a:ext>
            </a:extLst>
          </p:cNvPr>
          <p:cNvSpPr>
            <a:spLocks noChangeArrowheads="1"/>
          </p:cNvSpPr>
          <p:nvPr/>
        </p:nvSpPr>
        <p:spPr bwMode="auto">
          <a:xfrm>
            <a:off x="7042361" y="2463299"/>
            <a:ext cx="1977118" cy="786201"/>
          </a:xfrm>
          <a:prstGeom prst="rect">
            <a:avLst/>
          </a:prstGeom>
          <a:solidFill>
            <a:schemeClr val="accent3">
              <a:lumMod val="75000"/>
            </a:schemeClr>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ambria" panose="02040503050406030204" pitchFamily="18" charset="0"/>
                <a:cs typeface="Times New Roman" panose="02020603050405020304" pitchFamily="18" charset="0"/>
              </a:rPr>
              <a:t>SVM Algorithm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5" name="Straight Arrow Connector 114">
            <a:extLst>
              <a:ext uri="{FF2B5EF4-FFF2-40B4-BE49-F238E27FC236}">
                <a16:creationId xmlns:a16="http://schemas.microsoft.com/office/drawing/2014/main" id="{77069F37-EDDD-4D0F-A8E7-A519E110DD31}"/>
              </a:ext>
            </a:extLst>
          </p:cNvPr>
          <p:cNvCxnSpPr>
            <a:cxnSpLocks/>
          </p:cNvCxnSpPr>
          <p:nvPr/>
        </p:nvCxnSpPr>
        <p:spPr>
          <a:xfrm>
            <a:off x="8088547" y="3263393"/>
            <a:ext cx="4332" cy="422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6" name="Rectangle 17">
            <a:extLst>
              <a:ext uri="{FF2B5EF4-FFF2-40B4-BE49-F238E27FC236}">
                <a16:creationId xmlns:a16="http://schemas.microsoft.com/office/drawing/2014/main" id="{2AB12126-F6E7-4CEB-92A5-DD5C12D0928C}"/>
              </a:ext>
            </a:extLst>
          </p:cNvPr>
          <p:cNvSpPr>
            <a:spLocks noChangeArrowheads="1"/>
          </p:cNvSpPr>
          <p:nvPr/>
        </p:nvSpPr>
        <p:spPr bwMode="auto">
          <a:xfrm>
            <a:off x="2449266" y="3663501"/>
            <a:ext cx="1643304" cy="579305"/>
          </a:xfrm>
          <a:prstGeom prst="rect">
            <a:avLst/>
          </a:prstGeom>
          <a:solidFill>
            <a:schemeClr val="accent6">
              <a:lumMod val="60000"/>
              <a:lumOff val="40000"/>
            </a:schemeClr>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Prediction(p1)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7" name="Rectangle 18">
            <a:extLst>
              <a:ext uri="{FF2B5EF4-FFF2-40B4-BE49-F238E27FC236}">
                <a16:creationId xmlns:a16="http://schemas.microsoft.com/office/drawing/2014/main" id="{91198D5F-22A5-4D1D-9E24-61FFB838125F}"/>
              </a:ext>
            </a:extLst>
          </p:cNvPr>
          <p:cNvSpPr>
            <a:spLocks noChangeArrowheads="1"/>
          </p:cNvSpPr>
          <p:nvPr/>
        </p:nvSpPr>
        <p:spPr bwMode="auto">
          <a:xfrm>
            <a:off x="7268384" y="3679814"/>
            <a:ext cx="1670804" cy="628961"/>
          </a:xfrm>
          <a:prstGeom prst="rect">
            <a:avLst/>
          </a:prstGeom>
          <a:solidFill>
            <a:schemeClr val="accent3">
              <a:lumMod val="75000"/>
            </a:schemeClr>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Prediction(p2)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8" name="Connector: Elbow 117">
            <a:extLst>
              <a:ext uri="{FF2B5EF4-FFF2-40B4-BE49-F238E27FC236}">
                <a16:creationId xmlns:a16="http://schemas.microsoft.com/office/drawing/2014/main" id="{BFE55647-1C1A-49D8-95ED-9DE375341119}"/>
              </a:ext>
            </a:extLst>
          </p:cNvPr>
          <p:cNvCxnSpPr>
            <a:cxnSpLocks/>
            <a:stCxn id="116" idx="2"/>
            <a:endCxn id="120" idx="1"/>
          </p:cNvCxnSpPr>
          <p:nvPr/>
        </p:nvCxnSpPr>
        <p:spPr>
          <a:xfrm rot="16200000" flipH="1">
            <a:off x="3685272" y="3828451"/>
            <a:ext cx="427937" cy="125664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9" name="Connector: Elbow 118">
            <a:extLst>
              <a:ext uri="{FF2B5EF4-FFF2-40B4-BE49-F238E27FC236}">
                <a16:creationId xmlns:a16="http://schemas.microsoft.com/office/drawing/2014/main" id="{990EB954-5DE8-4ABA-81A0-45F15E062A8F}"/>
              </a:ext>
            </a:extLst>
          </p:cNvPr>
          <p:cNvCxnSpPr>
            <a:cxnSpLocks/>
            <a:stCxn id="117" idx="2"/>
            <a:endCxn id="120" idx="7"/>
          </p:cNvCxnSpPr>
          <p:nvPr/>
        </p:nvCxnSpPr>
        <p:spPr>
          <a:xfrm rot="5400000">
            <a:off x="7184857" y="3751814"/>
            <a:ext cx="361968" cy="147589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20" name="Oval 26">
            <a:extLst>
              <a:ext uri="{FF2B5EF4-FFF2-40B4-BE49-F238E27FC236}">
                <a16:creationId xmlns:a16="http://schemas.microsoft.com/office/drawing/2014/main" id="{536C0EBF-BB8A-4088-94DF-9380249F9693}"/>
              </a:ext>
            </a:extLst>
          </p:cNvPr>
          <p:cNvSpPr>
            <a:spLocks noChangeArrowheads="1"/>
          </p:cNvSpPr>
          <p:nvPr/>
        </p:nvSpPr>
        <p:spPr bwMode="auto">
          <a:xfrm>
            <a:off x="4092570" y="4542275"/>
            <a:ext cx="2970318" cy="877234"/>
          </a:xfrm>
          <a:prstGeom prst="ellipse">
            <a:avLst/>
          </a:prstGeom>
          <a:solidFill>
            <a:schemeClr val="accent2">
              <a:lumMod val="60000"/>
              <a:lumOff val="40000"/>
            </a:schemeClr>
          </a:solidFill>
          <a:ln w="254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Average=(p1+p2)/2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1" name="Rectangle 55">
            <a:extLst>
              <a:ext uri="{FF2B5EF4-FFF2-40B4-BE49-F238E27FC236}">
                <a16:creationId xmlns:a16="http://schemas.microsoft.com/office/drawing/2014/main" id="{4F036B72-3A3A-4812-B85E-3B58DAEDD18A}"/>
              </a:ext>
            </a:extLst>
          </p:cNvPr>
          <p:cNvSpPr>
            <a:spLocks noChangeArrowheads="1"/>
          </p:cNvSpPr>
          <p:nvPr/>
        </p:nvSpPr>
        <p:spPr bwMode="auto">
          <a:xfrm>
            <a:off x="4294693" y="6033220"/>
            <a:ext cx="2476812" cy="347584"/>
          </a:xfrm>
          <a:prstGeom prst="rect">
            <a:avLst/>
          </a:prstGeom>
          <a:solidFill>
            <a:schemeClr val="accent2">
              <a:lumMod val="60000"/>
              <a:lumOff val="40000"/>
            </a:schemeClr>
          </a:solid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panose="02040503050406030204" pitchFamily="18" charset="0"/>
                <a:ea typeface="Calibri" panose="020F0502020204030204" pitchFamily="34" charset="0"/>
                <a:cs typeface="Times New Roman" panose="02020603050405020304" pitchFamily="18" charset="0"/>
              </a:rPr>
              <a:t>Final prediction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2" name="Straight Arrow Connector 121">
            <a:extLst>
              <a:ext uri="{FF2B5EF4-FFF2-40B4-BE49-F238E27FC236}">
                <a16:creationId xmlns:a16="http://schemas.microsoft.com/office/drawing/2014/main" id="{AD9BF181-3999-4DF8-A73A-1B272A9DF40C}"/>
              </a:ext>
            </a:extLst>
          </p:cNvPr>
          <p:cNvCxnSpPr>
            <a:cxnSpLocks/>
          </p:cNvCxnSpPr>
          <p:nvPr/>
        </p:nvCxnSpPr>
        <p:spPr>
          <a:xfrm>
            <a:off x="5533099" y="5528948"/>
            <a:ext cx="0" cy="504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 name="Rectangle 36">
            <a:extLst>
              <a:ext uri="{FF2B5EF4-FFF2-40B4-BE49-F238E27FC236}">
                <a16:creationId xmlns:a16="http://schemas.microsoft.com/office/drawing/2014/main" id="{F2EDCEB0-42E7-4A82-98A7-D7DFDCFBB27C}"/>
              </a:ext>
            </a:extLst>
          </p:cNvPr>
          <p:cNvSpPr>
            <a:spLocks noChangeArrowheads="1"/>
          </p:cNvSpPr>
          <p:nvPr/>
        </p:nvSpPr>
        <p:spPr bwMode="auto">
          <a:xfrm>
            <a:off x="310728" y="123125"/>
            <a:ext cx="11881272" cy="4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4" name="Rectangle 48">
            <a:extLst>
              <a:ext uri="{FF2B5EF4-FFF2-40B4-BE49-F238E27FC236}">
                <a16:creationId xmlns:a16="http://schemas.microsoft.com/office/drawing/2014/main" id="{C6916E44-DF82-4B5E-9AC1-2D70E66A0B8C}"/>
              </a:ext>
            </a:extLst>
          </p:cNvPr>
          <p:cNvSpPr>
            <a:spLocks noChangeArrowheads="1"/>
          </p:cNvSpPr>
          <p:nvPr/>
        </p:nvSpPr>
        <p:spPr bwMode="auto">
          <a:xfrm flipV="1">
            <a:off x="310728" y="493959"/>
            <a:ext cx="118812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Rectangle 56">
            <a:extLst>
              <a:ext uri="{FF2B5EF4-FFF2-40B4-BE49-F238E27FC236}">
                <a16:creationId xmlns:a16="http://schemas.microsoft.com/office/drawing/2014/main" id="{879D9A85-A2FB-4D42-9893-F4658652B813}"/>
              </a:ext>
            </a:extLst>
          </p:cNvPr>
          <p:cNvSpPr>
            <a:spLocks noChangeArrowheads="1"/>
          </p:cNvSpPr>
          <p:nvPr/>
        </p:nvSpPr>
        <p:spPr bwMode="auto">
          <a:xfrm flipV="1">
            <a:off x="310728" y="609599"/>
            <a:ext cx="118812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8" name="Rectangle 147">
            <a:extLst>
              <a:ext uri="{FF2B5EF4-FFF2-40B4-BE49-F238E27FC236}">
                <a16:creationId xmlns:a16="http://schemas.microsoft.com/office/drawing/2014/main" id="{A707FE49-8F45-49D8-ADCA-AC169569540E}"/>
              </a:ext>
            </a:extLst>
          </p:cNvPr>
          <p:cNvSpPr/>
          <p:nvPr/>
        </p:nvSpPr>
        <p:spPr>
          <a:xfrm>
            <a:off x="7378457" y="1472592"/>
            <a:ext cx="1363345" cy="55534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25000"/>
              </a:lnSpc>
              <a:spcBef>
                <a:spcPts val="0"/>
              </a:spcBef>
              <a:spcAft>
                <a:spcPts val="0"/>
              </a:spcAft>
            </a:pPr>
            <a:r>
              <a:rPr lang="en-US" sz="1800" kern="1200" dirty="0">
                <a:solidFill>
                  <a:srgbClr val="000000"/>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Data set</a:t>
            </a:r>
            <a:endParaRPr lang="en-US" sz="105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1307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9662" y="2550875"/>
            <a:ext cx="7939994" cy="1323439"/>
          </a:xfrm>
          <a:prstGeom prst="rect">
            <a:avLst/>
          </a:prstGeom>
        </p:spPr>
        <p:style>
          <a:lnRef idx="1">
            <a:schemeClr val="accent2"/>
          </a:lnRef>
          <a:fillRef idx="2">
            <a:schemeClr val="accent2"/>
          </a:fillRef>
          <a:effectRef idx="1">
            <a:schemeClr val="accent2"/>
          </a:effectRef>
          <a:fontRef idx="minor">
            <a:schemeClr val="dk1"/>
          </a:fontRef>
        </p:style>
        <p:txBody>
          <a:bodyPr wrap="none" lIns="91440" tIns="45720" rIns="91440" bIns="45720">
            <a:spAutoFit/>
          </a:bodyPr>
          <a:lstStyle/>
          <a:p>
            <a:pPr algn="ctr"/>
            <a:r>
              <a:rPr lang="en-US" sz="8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UML DIAGRAMS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4" name="Content Placeholder 3" descr="uml daigram.png"/>
          <p:cNvPicPr>
            <a:picLocks noGrp="1" noChangeAspect="1"/>
          </p:cNvPicPr>
          <p:nvPr>
            <p:ph idx="1"/>
          </p:nvPr>
        </p:nvPicPr>
        <p:blipFill>
          <a:blip r:embed="rId2"/>
          <a:stretch>
            <a:fillRect/>
          </a:stretch>
        </p:blipFill>
        <p:spPr>
          <a:xfrm>
            <a:off x="1103313" y="2183462"/>
            <a:ext cx="8947150" cy="393411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4935" y="1376127"/>
            <a:ext cx="9515192" cy="5033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dirty="0"/>
              <a:t>System Architecture</a:t>
            </a:r>
          </a:p>
        </p:txBody>
      </p:sp>
      <p:pic>
        <p:nvPicPr>
          <p:cNvPr id="5" name="Picture 4" descr="Implementation Process.png"/>
          <p:cNvPicPr>
            <a:picLocks noChangeAspect="1"/>
          </p:cNvPicPr>
          <p:nvPr/>
        </p:nvPicPr>
        <p:blipFill>
          <a:blip r:embed="rId2"/>
          <a:stretch>
            <a:fillRect/>
          </a:stretch>
        </p:blipFill>
        <p:spPr>
          <a:xfrm>
            <a:off x="1276537" y="1552762"/>
            <a:ext cx="9910527" cy="46987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0F4D-A801-4653-9EE3-A9C666D9149A}"/>
              </a:ext>
            </a:extLst>
          </p:cNvPr>
          <p:cNvSpPr>
            <a:spLocks noGrp="1"/>
          </p:cNvSpPr>
          <p:nvPr>
            <p:ph type="title"/>
          </p:nvPr>
        </p:nvSpPr>
        <p:spPr/>
        <p:txBody>
          <a:bodyPr/>
          <a:lstStyle/>
          <a:p>
            <a:r>
              <a:rPr lang="en-US" dirty="0"/>
              <a:t>PROPOSED MODULES</a:t>
            </a:r>
          </a:p>
        </p:txBody>
      </p:sp>
      <p:sp>
        <p:nvSpPr>
          <p:cNvPr id="3" name="Content Placeholder 2">
            <a:extLst>
              <a:ext uri="{FF2B5EF4-FFF2-40B4-BE49-F238E27FC236}">
                <a16:creationId xmlns:a16="http://schemas.microsoft.com/office/drawing/2014/main" id="{CE724F04-E693-4843-AD52-E3EA938020F5}"/>
              </a:ext>
            </a:extLst>
          </p:cNvPr>
          <p:cNvSpPr>
            <a:spLocks noGrp="1"/>
          </p:cNvSpPr>
          <p:nvPr>
            <p:ph idx="1"/>
          </p:nvPr>
        </p:nvSpPr>
        <p:spPr/>
        <p:txBody>
          <a:bodyPr>
            <a:normAutofit fontScale="92500" lnSpcReduction="20000"/>
          </a:bodyPr>
          <a:lstStyle/>
          <a:p>
            <a:r>
              <a:rPr lang="en-US" dirty="0">
                <a:latin typeface="Arial" panose="020B0604020202020204" pitchFamily="34" charset="0"/>
                <a:cs typeface="Arial" panose="020B0604020202020204" pitchFamily="34" charset="0"/>
              </a:rPr>
              <a:t>1.</a:t>
            </a:r>
            <a:r>
              <a:rPr lang="en-US" b="1" dirty="0">
                <a:latin typeface="Arial" panose="020B0604020202020204" pitchFamily="34" charset="0"/>
                <a:cs typeface="Arial" panose="020B0604020202020204" pitchFamily="34" charset="0"/>
              </a:rPr>
              <a:t>IMPORTING REQUIRED LIBRARIES:</a:t>
            </a:r>
          </a:p>
          <a:p>
            <a:pPr marL="0" indent="0">
              <a:buNone/>
            </a:pP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we have imported </a:t>
            </a:r>
            <a:r>
              <a:rPr lang="en-US" dirty="0" err="1">
                <a:cs typeface="Times New Roman" panose="02020603050405020304" pitchFamily="18" charset="0"/>
              </a:rPr>
              <a:t>numpy</a:t>
            </a:r>
            <a:r>
              <a:rPr lang="en-US" dirty="0">
                <a:cs typeface="Times New Roman" panose="02020603050405020304" pitchFamily="18" charset="0"/>
              </a:rPr>
              <a:t>, pandas, </a:t>
            </a:r>
            <a:r>
              <a:rPr lang="en-US" dirty="0" err="1">
                <a:cs typeface="Times New Roman" panose="02020603050405020304" pitchFamily="18" charset="0"/>
              </a:rPr>
              <a:t>keras</a:t>
            </a:r>
            <a:r>
              <a:rPr lang="en-US" dirty="0">
                <a:cs typeface="Times New Roman" panose="02020603050405020304" pitchFamily="18" charset="0"/>
              </a:rPr>
              <a:t>, </a:t>
            </a:r>
            <a:r>
              <a:rPr lang="en-US" dirty="0" err="1">
                <a:cs typeface="Times New Roman" panose="02020603050405020304" pitchFamily="18" charset="0"/>
              </a:rPr>
              <a:t>sklearn</a:t>
            </a:r>
            <a:r>
              <a:rPr lang="en-US" dirty="0">
                <a:cs typeface="Times New Roman" panose="02020603050405020304" pitchFamily="18" charset="0"/>
              </a:rPr>
              <a:t>, </a:t>
            </a:r>
            <a:r>
              <a:rPr lang="en-US" dirty="0" err="1">
                <a:cs typeface="Times New Roman" panose="02020603050405020304" pitchFamily="18" charset="0"/>
              </a:rPr>
              <a:t>matplotlib</a:t>
            </a:r>
            <a:r>
              <a:rPr lang="en-US" dirty="0">
                <a:cs typeface="Times New Roman" panose="02020603050405020304" pitchFamily="18" charset="0"/>
              </a:rPr>
              <a:t>   </a:t>
            </a:r>
          </a:p>
          <a:p>
            <a:pPr marL="0" indent="0">
              <a:buNone/>
            </a:pPr>
            <a:r>
              <a:rPr lang="en-US" b="1" dirty="0">
                <a:latin typeface="Arial" panose="020B0604020202020204" pitchFamily="34" charset="0"/>
                <a:cs typeface="Times New Roman" panose="02020603050405020304" pitchFamily="18" charset="0"/>
              </a:rPr>
              <a:t>		</a:t>
            </a:r>
            <a:r>
              <a:rPr lang="en-US" dirty="0">
                <a:latin typeface="Arial" panose="020B0604020202020204" pitchFamily="34" charset="0"/>
                <a:cs typeface="Times New Roman" panose="02020603050405020304" pitchFamily="18" charset="0"/>
              </a:rPr>
              <a:t>libraries.</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IMPORTING THE DATASET:</a:t>
            </a:r>
          </a:p>
          <a:p>
            <a:pPr marL="0" indent="0">
              <a:buNone/>
            </a:pPr>
            <a:r>
              <a:rPr lang="en-US" dirty="0">
                <a:latin typeface="Times New Roman" panose="02020603050405020304" pitchFamily="18" charset="0"/>
                <a:cs typeface="Times New Roman" panose="02020603050405020304" pitchFamily="18" charset="0"/>
              </a:rPr>
              <a:t>		</a:t>
            </a:r>
            <a:r>
              <a:rPr lang="en-US" sz="2200" dirty="0">
                <a:cs typeface="Times New Roman" panose="02020603050405020304" pitchFamily="18" charset="0"/>
              </a:rPr>
              <a:t>downloaded </a:t>
            </a:r>
            <a:r>
              <a:rPr lang="en-US" sz="2200" dirty="0" err="1">
                <a:cs typeface="Times New Roman" panose="02020603050405020304" pitchFamily="18" charset="0"/>
              </a:rPr>
              <a:t>kaggle</a:t>
            </a:r>
            <a:r>
              <a:rPr lang="en-US" sz="2200" dirty="0">
                <a:cs typeface="Times New Roman" panose="02020603050405020304" pitchFamily="18" charset="0"/>
              </a:rPr>
              <a:t> dataset has been imported</a:t>
            </a:r>
            <a:r>
              <a:rPr lang="en-US" dirty="0">
                <a:latin typeface="Times New Roman" panose="02020603050405020304" pitchFamily="18" charset="0"/>
                <a:cs typeface="Times New Roman" panose="02020603050405020304" pitchFamily="18" charset="0"/>
              </a:rPr>
              <a:t>.</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DATA CLEANING:</a:t>
            </a:r>
          </a:p>
          <a:p>
            <a:pPr marL="0" indent="0">
              <a:buNone/>
            </a:pPr>
            <a:r>
              <a:rPr lang="en-US" b="1" dirty="0">
                <a:latin typeface="Arial" panose="020B0604020202020204" pitchFamily="34" charset="0"/>
                <a:cs typeface="Arial" panose="020B0604020202020204" pitchFamily="34" charset="0"/>
              </a:rPr>
              <a:t> 		</a:t>
            </a:r>
            <a:r>
              <a:rPr lang="en-US" sz="2200" dirty="0">
                <a:cs typeface="Arial" panose="020B0604020202020204" pitchFamily="34" charset="0"/>
              </a:rPr>
              <a:t>filling the null values and removing unwanted data.</a:t>
            </a:r>
          </a:p>
          <a:p>
            <a:r>
              <a:rPr lang="en-US" dirty="0">
                <a:latin typeface="Arial" panose="020B0604020202020204" pitchFamily="34" charset="0"/>
                <a:cs typeface="Arial" panose="020B0604020202020204" pitchFamily="34" charset="0"/>
              </a:rPr>
              <a:t>4.</a:t>
            </a:r>
            <a:r>
              <a:rPr lang="en-GB" b="1" dirty="0">
                <a:latin typeface="Arial" panose="020B0604020202020204" pitchFamily="34" charset="0"/>
                <a:cs typeface="Arial" panose="020B0604020202020204" pitchFamily="34" charset="0"/>
              </a:rPr>
              <a:t> BUILDING SUPPORT VECTOR MACHINE MODEL:</a:t>
            </a:r>
          </a:p>
          <a:p>
            <a:pPr marL="457200" lvl="1" indent="0">
              <a:buNone/>
            </a:pPr>
            <a:r>
              <a:rPr lang="en-GB" b="1" dirty="0">
                <a:latin typeface="Arial" panose="020B0604020202020204" pitchFamily="34" charset="0"/>
                <a:cs typeface="Arial" panose="020B0604020202020204" pitchFamily="34" charset="0"/>
              </a:rPr>
              <a:t>	</a:t>
            </a:r>
            <a:r>
              <a:rPr lang="en-GB" sz="2200" dirty="0">
                <a:cs typeface="Arial" panose="020B0604020202020204" pitchFamily="34" charset="0"/>
              </a:rPr>
              <a:t>training the support vector machine model using  train data set</a:t>
            </a:r>
          </a:p>
          <a:p>
            <a:r>
              <a:rPr lang="en-GB" b="1" dirty="0">
                <a:latin typeface="Arial" panose="020B0604020202020204" pitchFamily="34" charset="0"/>
                <a:cs typeface="Arial" panose="020B0604020202020204" pitchFamily="34" charset="0"/>
              </a:rPr>
              <a:t>5. BUILDING RANDOM FOREST MODEL:</a:t>
            </a:r>
          </a:p>
          <a:p>
            <a:pPr marL="0" indent="0">
              <a:buNone/>
            </a:pPr>
            <a:r>
              <a:rPr lang="en-GB" b="1" dirty="0">
                <a:latin typeface="Arial" panose="020B0604020202020204" pitchFamily="34" charset="0"/>
                <a:cs typeface="Arial" panose="020B0604020202020204" pitchFamily="34" charset="0"/>
              </a:rPr>
              <a:t>		 </a:t>
            </a:r>
            <a:r>
              <a:rPr lang="en-GB" sz="2200" dirty="0">
                <a:cs typeface="Arial" panose="020B0604020202020204" pitchFamily="34" charset="0"/>
              </a:rPr>
              <a:t>training the random forest model using  train data set</a:t>
            </a:r>
            <a:endParaRPr lang="en-GB" dirty="0">
              <a:cs typeface="Arial" panose="020B0604020202020204" pitchFamily="34" charset="0"/>
            </a:endParaRPr>
          </a:p>
          <a:p>
            <a:endParaRPr lang="en-US" dirty="0"/>
          </a:p>
        </p:txBody>
      </p:sp>
    </p:spTree>
    <p:extLst>
      <p:ext uri="{BB962C8B-B14F-4D97-AF65-F5344CB8AC3E}">
        <p14:creationId xmlns:p14="http://schemas.microsoft.com/office/powerpoint/2010/main" val="30502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D8A38-726B-41C9-9544-B07D2A55FED8}"/>
              </a:ext>
            </a:extLst>
          </p:cNvPr>
          <p:cNvSpPr>
            <a:spLocks noGrp="1"/>
          </p:cNvSpPr>
          <p:nvPr>
            <p:ph idx="1"/>
          </p:nvPr>
        </p:nvSpPr>
        <p:spPr>
          <a:xfrm>
            <a:off x="1358145" y="1078556"/>
            <a:ext cx="8946541" cy="4947490"/>
          </a:xfrm>
        </p:spPr>
        <p:txBody>
          <a:bodyPr>
            <a:normAutofit/>
          </a:bodyPr>
          <a:lstStyle/>
          <a:p>
            <a:r>
              <a:rPr lang="en-GB" b="1" dirty="0">
                <a:latin typeface="Arial" panose="020B0604020202020204" pitchFamily="34" charset="0"/>
                <a:cs typeface="Arial" panose="020B0604020202020204" pitchFamily="34" charset="0"/>
              </a:rPr>
              <a:t>6.  FETCHING THE TEST DATA:</a:t>
            </a:r>
          </a:p>
          <a:p>
            <a:pPr marL="0" lvl="0" indent="0">
              <a:buNone/>
            </a:pPr>
            <a:r>
              <a:rPr lang="en-US" dirty="0"/>
              <a:t>		predict the output on the test data.</a:t>
            </a:r>
          </a:p>
          <a:p>
            <a:r>
              <a:rPr lang="en-GB" b="1" dirty="0">
                <a:latin typeface="Arial" panose="020B0604020202020204" pitchFamily="34" charset="0"/>
                <a:cs typeface="Arial" panose="020B0604020202020204" pitchFamily="34" charset="0"/>
              </a:rPr>
              <a:t>7. ACCURACY CALCULATION:</a:t>
            </a:r>
          </a:p>
          <a:p>
            <a:pPr marL="0" indent="0">
              <a:buNone/>
            </a:pPr>
            <a:r>
              <a:rPr lang="en-GB" b="1" dirty="0">
                <a:latin typeface="Arial" panose="020B0604020202020204" pitchFamily="34" charset="0"/>
                <a:cs typeface="Arial" panose="020B0604020202020204" pitchFamily="34" charset="0"/>
              </a:rPr>
              <a:t>		</a:t>
            </a:r>
            <a:r>
              <a:rPr lang="en-US" dirty="0"/>
              <a:t>we can find the actual and predicted values by using existing 			methods called root mean square error, r-square, non-linear 			equation and mean absolute error. </a:t>
            </a:r>
            <a:endParaRPr lang="en-GB" b="1" dirty="0">
              <a:latin typeface="Arial" panose="020B0604020202020204" pitchFamily="34" charset="0"/>
              <a:cs typeface="Arial" panose="020B0604020202020204" pitchFamily="34" charset="0"/>
            </a:endParaRPr>
          </a:p>
          <a:p>
            <a:r>
              <a:rPr lang="en-GB" b="1" dirty="0">
                <a:latin typeface="Arial" panose="020B0604020202020204" pitchFamily="34" charset="0"/>
                <a:cs typeface="Arial" panose="020B0604020202020204" pitchFamily="34" charset="0"/>
              </a:rPr>
              <a:t>8. PREDICT ON A NEW DATA FEATURES:</a:t>
            </a:r>
            <a:endParaRPr lang="en-US" b="1" dirty="0">
              <a:latin typeface="Arial" panose="020B0604020202020204" pitchFamily="34" charset="0"/>
              <a:cs typeface="Arial" panose="020B0604020202020204" pitchFamily="34" charset="0"/>
            </a:endParaRPr>
          </a:p>
          <a:p>
            <a:pPr marL="914400" lvl="2" indent="0">
              <a:buNone/>
            </a:pPr>
            <a:r>
              <a:rPr lang="en-US" sz="2000" dirty="0"/>
              <a:t>Results of Random forest and support vector machine algorithms, we collect the outputs of the models and find the averages for better accuracy and performance of google playstore app ratings prediction.</a:t>
            </a:r>
          </a:p>
          <a:p>
            <a:endParaRPr lang="en-GB" b="1" dirty="0">
              <a:latin typeface="Arial" panose="020B0604020202020204" pitchFamily="34" charset="0"/>
              <a:cs typeface="Arial" panose="020B0604020202020204" pitchFamily="34" charset="0"/>
            </a:endParaRPr>
          </a:p>
          <a:p>
            <a:pPr marL="0" indent="0">
              <a:buNone/>
            </a:pPr>
            <a:r>
              <a:rPr lang="en-GB" b="1" dirty="0">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28309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A149-0F8D-451F-8C61-D68108A4FD83}"/>
              </a:ext>
            </a:extLst>
          </p:cNvPr>
          <p:cNvSpPr>
            <a:spLocks noGrp="1"/>
          </p:cNvSpPr>
          <p:nvPr>
            <p:ph type="title"/>
          </p:nvPr>
        </p:nvSpPr>
        <p:spPr>
          <a:xfrm>
            <a:off x="2301644" y="2787044"/>
            <a:ext cx="7748209" cy="737061"/>
          </a:xfrm>
        </p:spPr>
        <p:txBody>
          <a:bodyPr/>
          <a:lstStyle/>
          <a:p>
            <a:r>
              <a:rPr lang="en-IN" sz="3200" b="1" i="1" dirty="0">
                <a:latin typeface="Arial Rounded MT Bold" panose="020F0704030504030204" pitchFamily="34" charset="0"/>
              </a:rPr>
              <a:t>IMPLEMENTATION MODULES</a:t>
            </a:r>
          </a:p>
        </p:txBody>
      </p:sp>
    </p:spTree>
    <p:extLst>
      <p:ext uri="{BB962C8B-B14F-4D97-AF65-F5344CB8AC3E}">
        <p14:creationId xmlns:p14="http://schemas.microsoft.com/office/powerpoint/2010/main" val="165870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FA6-129B-41C2-A0A6-59AB8EAE181F}"/>
              </a:ext>
            </a:extLst>
          </p:cNvPr>
          <p:cNvSpPr>
            <a:spLocks noGrp="1"/>
          </p:cNvSpPr>
          <p:nvPr>
            <p:ph type="title"/>
          </p:nvPr>
        </p:nvSpPr>
        <p:spPr/>
        <p:txBody>
          <a:bodyPr/>
          <a:lstStyle/>
          <a:p>
            <a:r>
              <a:rPr lang="en-IN" sz="3200" dirty="0"/>
              <a:t>               IMPORTING REQUIRED LIBRARIES</a:t>
            </a:r>
          </a:p>
        </p:txBody>
      </p:sp>
      <p:pic>
        <p:nvPicPr>
          <p:cNvPr id="9" name="Content Placeholder 8">
            <a:extLst>
              <a:ext uri="{FF2B5EF4-FFF2-40B4-BE49-F238E27FC236}">
                <a16:creationId xmlns:a16="http://schemas.microsoft.com/office/drawing/2014/main" id="{65096381-D38C-49AF-A9B6-E87BE419AA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419004"/>
            <a:ext cx="8947150" cy="2992581"/>
          </a:xfrm>
        </p:spPr>
      </p:pic>
    </p:spTree>
    <p:extLst>
      <p:ext uri="{BB962C8B-B14F-4D97-AF65-F5344CB8AC3E}">
        <p14:creationId xmlns:p14="http://schemas.microsoft.com/office/powerpoint/2010/main" val="217122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60000"/>
            <a:lumOff val="40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DE9CC1-B832-428C-85EF-69E4733DD367}"/>
              </a:ext>
            </a:extLst>
          </p:cNvPr>
          <p:cNvGraphicFramePr>
            <a:graphicFrameLocks noGrp="1"/>
          </p:cNvGraphicFramePr>
          <p:nvPr>
            <p:extLst>
              <p:ext uri="{D42A27DB-BD31-4B8C-83A1-F6EECF244321}">
                <p14:modId xmlns:p14="http://schemas.microsoft.com/office/powerpoint/2010/main" val="948591925"/>
              </p:ext>
            </p:extLst>
          </p:nvPr>
        </p:nvGraphicFramePr>
        <p:xfrm>
          <a:off x="875677" y="3880003"/>
          <a:ext cx="9591674" cy="2752725"/>
        </p:xfrm>
        <a:graphic>
          <a:graphicData uri="http://schemas.openxmlformats.org/drawingml/2006/table">
            <a:tbl>
              <a:tblPr firstRow="1" firstCol="1" bandRow="1">
                <a:tableStyleId>{5C22544A-7EE6-4342-B048-85BDC9FD1C3A}</a:tableStyleId>
              </a:tblPr>
              <a:tblGrid>
                <a:gridCol w="1257315">
                  <a:extLst>
                    <a:ext uri="{9D8B030D-6E8A-4147-A177-3AD203B41FA5}">
                      <a16:colId xmlns:a16="http://schemas.microsoft.com/office/drawing/2014/main" val="1298224505"/>
                    </a:ext>
                  </a:extLst>
                </a:gridCol>
                <a:gridCol w="8334359">
                  <a:extLst>
                    <a:ext uri="{9D8B030D-6E8A-4147-A177-3AD203B41FA5}">
                      <a16:colId xmlns:a16="http://schemas.microsoft.com/office/drawing/2014/main" val="1288442034"/>
                    </a:ext>
                  </a:extLst>
                </a:gridCol>
              </a:tblGrid>
              <a:tr h="567427">
                <a:tc>
                  <a:txBody>
                    <a:bodyPr/>
                    <a:lstStyle/>
                    <a:p>
                      <a:pPr algn="just">
                        <a:lnSpc>
                          <a:spcPct val="125000"/>
                        </a:lnSpc>
                      </a:pPr>
                      <a:r>
                        <a:rPr lang="en-US" sz="1400" dirty="0">
                          <a:effectLst/>
                        </a:rPr>
                        <a:t>Domain</a:t>
                      </a:r>
                      <a:endParaRPr lang="en-IN" sz="105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25000"/>
                        </a:lnSpc>
                      </a:pPr>
                      <a:r>
                        <a:rPr lang="en-US" sz="2000" b="1" dirty="0">
                          <a:solidFill>
                            <a:schemeClr val="bg1"/>
                          </a:solidFill>
                          <a:effectLst/>
                        </a:rPr>
                        <a:t>   </a:t>
                      </a:r>
                      <a:r>
                        <a:rPr lang="en-US" sz="2000" b="1" baseline="0" dirty="0">
                          <a:solidFill>
                            <a:schemeClr val="bg1"/>
                          </a:solidFill>
                          <a:effectLst/>
                        </a:rPr>
                        <a:t>  Performance Computing</a:t>
                      </a:r>
                      <a:endParaRPr lang="en-IN" sz="2000" b="1" dirty="0">
                        <a:solidFill>
                          <a:schemeClr val="bg1"/>
                        </a:solidFill>
                        <a:effectLst/>
                        <a:latin typeface="Calibri" panose="020F0502020204030204" pitchFamily="34" charset="0"/>
                        <a:ea typeface="Calibri" panose="020F0502020204030204" pitchFamily="34" charset="0"/>
                      </a:endParaRPr>
                    </a:p>
                  </a:txBody>
                  <a:tcPr marL="68580" marR="68580" marT="0" marB="0">
                    <a:solidFill>
                      <a:schemeClr val="tx2"/>
                    </a:solidFill>
                  </a:tcPr>
                </a:tc>
                <a:extLst>
                  <a:ext uri="{0D108BD9-81ED-4DB2-BD59-A6C34878D82A}">
                    <a16:rowId xmlns:a16="http://schemas.microsoft.com/office/drawing/2014/main" val="2518482104"/>
                  </a:ext>
                </a:extLst>
              </a:tr>
              <a:tr h="578481">
                <a:tc>
                  <a:txBody>
                    <a:bodyPr/>
                    <a:lstStyle/>
                    <a:p>
                      <a:pPr algn="just">
                        <a:lnSpc>
                          <a:spcPct val="125000"/>
                        </a:lnSpc>
                      </a:pPr>
                      <a:r>
                        <a:rPr lang="en-US" sz="1400" dirty="0">
                          <a:effectLst/>
                        </a:rPr>
                        <a:t>Title</a:t>
                      </a:r>
                      <a:endParaRPr lang="en-IN" sz="105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25000"/>
                        </a:lnSpc>
                      </a:pPr>
                      <a:r>
                        <a:rPr lang="en-US" sz="2000" b="1" kern="1200" dirty="0">
                          <a:solidFill>
                            <a:schemeClr val="dk1"/>
                          </a:solidFill>
                          <a:latin typeface="+mn-lt"/>
                          <a:ea typeface="+mn-ea"/>
                          <a:cs typeface="+mn-cs"/>
                        </a:rPr>
                        <a:t>    Google Playstore App Rating Prediction using Machine Learning</a:t>
                      </a:r>
                      <a:endParaRPr lang="en-IN" sz="2000" b="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27445766"/>
                  </a:ext>
                </a:extLst>
              </a:tr>
              <a:tr h="578481">
                <a:tc>
                  <a:txBody>
                    <a:bodyPr/>
                    <a:lstStyle/>
                    <a:p>
                      <a:pPr algn="just">
                        <a:lnSpc>
                          <a:spcPct val="125000"/>
                        </a:lnSpc>
                      </a:pPr>
                      <a:r>
                        <a:rPr lang="en-US" sz="1400" dirty="0">
                          <a:effectLst/>
                        </a:rPr>
                        <a:t>Batch no</a:t>
                      </a:r>
                      <a:endParaRPr lang="en-IN" sz="105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25000"/>
                        </a:lnSpc>
                      </a:pPr>
                      <a:r>
                        <a:rPr lang="en-US" sz="1800" b="1" dirty="0">
                          <a:effectLst/>
                        </a:rPr>
                        <a:t>     </a:t>
                      </a:r>
                      <a:r>
                        <a:rPr lang="en-US" sz="2000" b="1" dirty="0">
                          <a:effectLst/>
                        </a:rPr>
                        <a:t>A4</a:t>
                      </a:r>
                      <a:endParaRPr lang="en-IN" sz="2000" b="1"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64173569"/>
                  </a:ext>
                </a:extLst>
              </a:tr>
              <a:tr h="578481">
                <a:tc>
                  <a:txBody>
                    <a:bodyPr/>
                    <a:lstStyle/>
                    <a:p>
                      <a:pPr algn="just">
                        <a:lnSpc>
                          <a:spcPct val="125000"/>
                        </a:lnSpc>
                      </a:pPr>
                      <a:r>
                        <a:rPr lang="en-US" sz="1400">
                          <a:effectLst/>
                        </a:rPr>
                        <a:t>Guide </a:t>
                      </a:r>
                      <a:endParaRPr lang="en-IN" sz="1050">
                        <a:effectLst/>
                        <a:latin typeface="Calibri" panose="020F0502020204030204" pitchFamily="34" charset="0"/>
                        <a:ea typeface="Calibri" panose="020F0502020204030204" pitchFamily="34" charset="0"/>
                      </a:endParaRPr>
                    </a:p>
                  </a:txBody>
                  <a:tcPr marL="68580" marR="68580" marT="0" marB="0"/>
                </a:tc>
                <a:tc>
                  <a:txBody>
                    <a:bodyPr/>
                    <a:lstStyle/>
                    <a:p>
                      <a:r>
                        <a:rPr lang="en-US" sz="1800" b="0" i="0" kern="1200" dirty="0">
                          <a:solidFill>
                            <a:schemeClr val="dk1"/>
                          </a:solidFill>
                          <a:latin typeface="+mn-lt"/>
                          <a:ea typeface="+mn-ea"/>
                          <a:cs typeface="+mn-cs"/>
                        </a:rPr>
                        <a:t>     </a:t>
                      </a:r>
                      <a:r>
                        <a:rPr lang="en-US" sz="2000" b="1" i="0" kern="1200" dirty="0">
                          <a:solidFill>
                            <a:schemeClr val="dk1"/>
                          </a:solidFill>
                          <a:latin typeface="+mn-lt"/>
                          <a:ea typeface="+mn-ea"/>
                          <a:cs typeface="+mn-cs"/>
                        </a:rPr>
                        <a:t>Dr B Srinivas Rao, Professor.</a:t>
                      </a:r>
                    </a:p>
                  </a:txBody>
                  <a:tcPr marL="68580" marR="68580" marT="0" marB="0"/>
                </a:tc>
                <a:extLst>
                  <a:ext uri="{0D108BD9-81ED-4DB2-BD59-A6C34878D82A}">
                    <a16:rowId xmlns:a16="http://schemas.microsoft.com/office/drawing/2014/main" val="3569594284"/>
                  </a:ext>
                </a:extLst>
              </a:tr>
              <a:tr h="449855">
                <a:tc>
                  <a:txBody>
                    <a:bodyPr/>
                    <a:lstStyle/>
                    <a:p>
                      <a:pPr algn="just">
                        <a:lnSpc>
                          <a:spcPct val="125000"/>
                        </a:lnSpc>
                      </a:pPr>
                      <a:r>
                        <a:rPr lang="en-US" sz="1400">
                          <a:effectLst/>
                        </a:rPr>
                        <a:t>Members</a:t>
                      </a:r>
                      <a:endParaRPr lang="en-IN" sz="105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25000"/>
                        </a:lnSpc>
                      </a:pPr>
                      <a:r>
                        <a:rPr lang="en-US" sz="1400" dirty="0">
                          <a:effectLst/>
                        </a:rPr>
                        <a:t> </a:t>
                      </a:r>
                      <a:endParaRPr lang="en-IN" sz="105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675116638"/>
                  </a:ext>
                </a:extLst>
              </a:tr>
            </a:tbl>
          </a:graphicData>
        </a:graphic>
      </p:graphicFrame>
      <p:sp>
        <p:nvSpPr>
          <p:cNvPr id="3" name="Rectangle 2">
            <a:extLst>
              <a:ext uri="{FF2B5EF4-FFF2-40B4-BE49-F238E27FC236}">
                <a16:creationId xmlns:a16="http://schemas.microsoft.com/office/drawing/2014/main" id="{17058BB7-ABE0-41F9-932D-DD93053843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Trebuchet MS" panose="020B0603020202020204"/>
              <a:ea typeface="+mn-ea"/>
              <a:cs typeface="+mn-cs"/>
            </a:endParaRPr>
          </a:p>
        </p:txBody>
      </p:sp>
      <p:pic>
        <p:nvPicPr>
          <p:cNvPr id="1025" name="image4.jpg">
            <a:extLst>
              <a:ext uri="{FF2B5EF4-FFF2-40B4-BE49-F238E27FC236}">
                <a16:creationId xmlns:a16="http://schemas.microsoft.com/office/drawing/2014/main" id="{EEB76C0B-3A15-46F7-8556-A20E8F5FD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562" t="23016" r="26994" b="21855"/>
          <a:stretch>
            <a:fillRect/>
          </a:stretch>
        </p:blipFill>
        <p:spPr bwMode="auto">
          <a:xfrm>
            <a:off x="4791075" y="304800"/>
            <a:ext cx="1238250" cy="1123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6B24DB-0FB0-4494-B905-96D0D3779EBF}"/>
              </a:ext>
            </a:extLst>
          </p:cNvPr>
          <p:cNvSpPr>
            <a:spLocks noChangeArrowheads="1"/>
          </p:cNvSpPr>
          <p:nvPr/>
        </p:nvSpPr>
        <p:spPr bwMode="auto">
          <a:xfrm>
            <a:off x="599607" y="457200"/>
            <a:ext cx="10372725"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0" algn="l"/>
                <a:tab pos="2971800" algn="ctr"/>
              </a:tabLst>
              <a:defRPr>
                <a:solidFill>
                  <a:schemeClr val="tx1"/>
                </a:solidFill>
                <a:latin typeface="Arial" panose="020B0604020202020204" pitchFamily="34" charset="0"/>
              </a:defRPr>
            </a:lvl1pPr>
            <a:lvl2pPr eaLnBrk="0" fontAlgn="base" hangingPunct="0">
              <a:spcBef>
                <a:spcPct val="0"/>
              </a:spcBef>
              <a:spcAft>
                <a:spcPct val="0"/>
              </a:spcAft>
              <a:tabLst>
                <a:tab pos="2286000" algn="l"/>
                <a:tab pos="2971800" algn="ctr"/>
              </a:tabLst>
              <a:defRPr>
                <a:solidFill>
                  <a:schemeClr val="tx1"/>
                </a:solidFill>
                <a:latin typeface="Arial" panose="020B0604020202020204" pitchFamily="34" charset="0"/>
              </a:defRPr>
            </a:lvl2pPr>
            <a:lvl3pPr eaLnBrk="0" fontAlgn="base" hangingPunct="0">
              <a:spcBef>
                <a:spcPct val="0"/>
              </a:spcBef>
              <a:spcAft>
                <a:spcPct val="0"/>
              </a:spcAft>
              <a:tabLst>
                <a:tab pos="2286000" algn="l"/>
                <a:tab pos="2971800" algn="ctr"/>
              </a:tabLst>
              <a:defRPr>
                <a:solidFill>
                  <a:schemeClr val="tx1"/>
                </a:solidFill>
                <a:latin typeface="Arial" panose="020B0604020202020204" pitchFamily="34" charset="0"/>
              </a:defRPr>
            </a:lvl3pPr>
            <a:lvl4pPr eaLnBrk="0" fontAlgn="base" hangingPunct="0">
              <a:spcBef>
                <a:spcPct val="0"/>
              </a:spcBef>
              <a:spcAft>
                <a:spcPct val="0"/>
              </a:spcAft>
              <a:tabLst>
                <a:tab pos="2286000" algn="l"/>
                <a:tab pos="2971800" algn="ctr"/>
              </a:tabLst>
              <a:defRPr>
                <a:solidFill>
                  <a:schemeClr val="tx1"/>
                </a:solidFill>
                <a:latin typeface="Arial" panose="020B0604020202020204" pitchFamily="34" charset="0"/>
              </a:defRPr>
            </a:lvl4pPr>
            <a:lvl5pPr eaLnBrk="0" fontAlgn="base" hangingPunct="0">
              <a:spcBef>
                <a:spcPct val="0"/>
              </a:spcBef>
              <a:spcAft>
                <a:spcPct val="0"/>
              </a:spcAft>
              <a:tabLst>
                <a:tab pos="2286000" algn="l"/>
                <a:tab pos="2971800" algn="ctr"/>
              </a:tabLst>
              <a:defRPr>
                <a:solidFill>
                  <a:schemeClr val="tx1"/>
                </a:solidFill>
                <a:latin typeface="Arial" panose="020B0604020202020204" pitchFamily="34" charset="0"/>
              </a:defRPr>
            </a:lvl5pPr>
            <a:lvl6pPr eaLnBrk="0" fontAlgn="base" hangingPunct="0">
              <a:spcBef>
                <a:spcPct val="0"/>
              </a:spcBef>
              <a:spcAft>
                <a:spcPct val="0"/>
              </a:spcAft>
              <a:tabLst>
                <a:tab pos="2286000" algn="l"/>
                <a:tab pos="2971800" algn="ctr"/>
              </a:tabLst>
              <a:defRPr>
                <a:solidFill>
                  <a:schemeClr val="tx1"/>
                </a:solidFill>
                <a:latin typeface="Arial" panose="020B0604020202020204" pitchFamily="34" charset="0"/>
              </a:defRPr>
            </a:lvl6pPr>
            <a:lvl7pPr eaLnBrk="0" fontAlgn="base" hangingPunct="0">
              <a:spcBef>
                <a:spcPct val="0"/>
              </a:spcBef>
              <a:spcAft>
                <a:spcPct val="0"/>
              </a:spcAft>
              <a:tabLst>
                <a:tab pos="2286000" algn="l"/>
                <a:tab pos="2971800" algn="ctr"/>
              </a:tabLst>
              <a:defRPr>
                <a:solidFill>
                  <a:schemeClr val="tx1"/>
                </a:solidFill>
                <a:latin typeface="Arial" panose="020B0604020202020204" pitchFamily="34" charset="0"/>
              </a:defRPr>
            </a:lvl7pPr>
            <a:lvl8pPr eaLnBrk="0" fontAlgn="base" hangingPunct="0">
              <a:spcBef>
                <a:spcPct val="0"/>
              </a:spcBef>
              <a:spcAft>
                <a:spcPct val="0"/>
              </a:spcAft>
              <a:tabLst>
                <a:tab pos="2286000" algn="l"/>
                <a:tab pos="2971800" algn="ctr"/>
              </a:tabLst>
              <a:defRPr>
                <a:solidFill>
                  <a:schemeClr val="tx1"/>
                </a:solidFill>
                <a:latin typeface="Arial" panose="020B0604020202020204" pitchFamily="34" charset="0"/>
              </a:defRPr>
            </a:lvl8pPr>
            <a:lvl9pPr eaLnBrk="0" fontAlgn="base" hangingPunct="0">
              <a:spcBef>
                <a:spcPct val="0"/>
              </a:spcBef>
              <a:spcAft>
                <a:spcPct val="0"/>
              </a:spcAft>
              <a:tabLst>
                <a:tab pos="2286000" algn="l"/>
                <a:tab pos="2971800" algn="ct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286000" algn="l"/>
                <a:tab pos="2971800" algn="ctr"/>
              </a:tabLst>
              <a:defRPr/>
            </a:pPr>
            <a:endPar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tab pos="2286000" algn="l"/>
                <a:tab pos="2971800" algn="ctr"/>
              </a:tabLst>
              <a:defRPr/>
            </a:pPr>
            <a:endPar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tab pos="2286000" algn="l"/>
                <a:tab pos="2971800" algn="ctr"/>
              </a:tabLst>
              <a:defRPr/>
            </a:pPr>
            <a:endPar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tab pos="2286000" algn="l"/>
                <a:tab pos="2971800" algn="ctr"/>
              </a:tabLst>
              <a:defRPr/>
            </a:pPr>
            <a:endPar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tab pos="2286000" algn="l"/>
                <a:tab pos="2971800" algn="ctr"/>
              </a:tabLst>
              <a:defRPr/>
            </a:pPr>
            <a:endPar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tab pos="2286000" algn="l"/>
                <a:tab pos="2971800" algn="ctr"/>
              </a:tabLst>
              <a:defRPr/>
            </a:pPr>
            <a:endPar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tab pos="2286000" algn="l"/>
                <a:tab pos="2971800" algn="ctr"/>
              </a:tabLst>
              <a:defRPr/>
            </a:pPr>
            <a:r>
              <a:rPr kumimoji="0" lang="en-US" altLang="en-US" sz="2400" b="1"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Gokaraju</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r>
              <a:rPr kumimoji="0" lang="en-US" altLang="en-US" sz="2400" b="1" i="0" u="none" strike="noStrike" kern="1200" cap="none" spc="0" normalizeH="0" baseline="0" noProof="0" dirty="0" err="1">
                <a:ln>
                  <a:noFill/>
                </a:ln>
                <a:solidFill>
                  <a:prstClr val="black"/>
                </a:solidFill>
                <a:effectLst/>
                <a:uLnTx/>
                <a:uFillTx/>
                <a:latin typeface="Arial" panose="020B0604020202020204" pitchFamily="34" charset="0"/>
                <a:ea typeface="Times New Roman" panose="02020603050405020304" pitchFamily="18" charset="0"/>
                <a:cs typeface="+mn-cs"/>
              </a:rPr>
              <a:t>Rangaraju</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Institute of Engineering and Technology</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tab pos="2286000" algn="l"/>
                <a:tab pos="2971800" algn="ctr"/>
              </a:tabLst>
              <a:defRPr/>
            </a:pPr>
            <a:r>
              <a:rPr kumimoji="0" lang="en-US" altLang="en-US" sz="10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		</a:t>
            </a:r>
            <a:r>
              <a:rPr kumimoji="0" lang="en-US" altLang="en-US" sz="20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(Autonomous)</a:t>
            </a: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tab pos="2286000" algn="l"/>
                <a:tab pos="2971800" algn="ctr"/>
              </a:tabLst>
              <a:defRPr/>
            </a:pP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Times New Roman" panose="02020603050405020304" pitchFamily="18" charset="0"/>
                <a:cs typeface="+mn-cs"/>
              </a:rPr>
              <a:t>Department of Computer Science and Engineering</a:t>
            </a:r>
            <a:endPar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lvl="0" algn="ctr" defTabSz="914400">
              <a:defRPr/>
            </a:pPr>
            <a:r>
              <a:rPr lang="en-US" sz="2000" b="1" dirty="0">
                <a:solidFill>
                  <a:schemeClr val="bg1"/>
                </a:solidFill>
              </a:rPr>
              <a:t>GR18A4061–Project work ( Phase I )</a:t>
            </a:r>
          </a:p>
          <a:p>
            <a:pPr lvl="0" algn="ctr" defTabSz="914400">
              <a:defRPr/>
            </a:pPr>
            <a:r>
              <a:rPr lang="en-US" sz="2000" b="1" dirty="0">
                <a:solidFill>
                  <a:schemeClr val="bg1"/>
                </a:solidFill>
              </a:rPr>
              <a:t>IV Year B. Tech I Sem. </a:t>
            </a:r>
            <a:br>
              <a:rPr lang="en-US" sz="2000" b="1" dirty="0">
                <a:solidFill>
                  <a:schemeClr val="bg1"/>
                </a:solidFill>
              </a:rPr>
            </a:br>
            <a:endParaRPr kumimoji="0" lang="en-US" altLang="en-US" sz="2000" b="1" i="0" u="none" strike="noStrike" kern="1200" cap="none" spc="0" normalizeH="0" baseline="0" noProof="0" dirty="0">
              <a:ln>
                <a:noFill/>
              </a:ln>
              <a:solidFill>
                <a:schemeClr val="bg1"/>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61069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BB5A-0B71-43CB-B495-847E3C2A2CF1}"/>
              </a:ext>
            </a:extLst>
          </p:cNvPr>
          <p:cNvSpPr>
            <a:spLocks noGrp="1"/>
          </p:cNvSpPr>
          <p:nvPr>
            <p:ph type="title"/>
          </p:nvPr>
        </p:nvSpPr>
        <p:spPr/>
        <p:txBody>
          <a:bodyPr/>
          <a:lstStyle/>
          <a:p>
            <a:r>
              <a:rPr lang="en-IN" sz="3200" dirty="0"/>
              <a:t>                  IMPORTING THE DATASET</a:t>
            </a:r>
          </a:p>
        </p:txBody>
      </p:sp>
      <p:pic>
        <p:nvPicPr>
          <p:cNvPr id="5" name="Content Placeholder 4">
            <a:extLst>
              <a:ext uri="{FF2B5EF4-FFF2-40B4-BE49-F238E27FC236}">
                <a16:creationId xmlns:a16="http://schemas.microsoft.com/office/drawing/2014/main" id="{A303593A-66A4-45D0-AB04-0CB46F979C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676" y="2452255"/>
            <a:ext cx="7597833" cy="2876203"/>
          </a:xfrm>
        </p:spPr>
      </p:pic>
    </p:spTree>
    <p:extLst>
      <p:ext uri="{BB962C8B-B14F-4D97-AF65-F5344CB8AC3E}">
        <p14:creationId xmlns:p14="http://schemas.microsoft.com/office/powerpoint/2010/main" val="207375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14E3-1747-4688-9EE3-D402A2F40328}"/>
              </a:ext>
            </a:extLst>
          </p:cNvPr>
          <p:cNvSpPr>
            <a:spLocks noGrp="1"/>
          </p:cNvSpPr>
          <p:nvPr>
            <p:ph type="title"/>
          </p:nvPr>
        </p:nvSpPr>
        <p:spPr>
          <a:xfrm>
            <a:off x="2235760" y="340176"/>
            <a:ext cx="9404723" cy="1400530"/>
          </a:xfrm>
        </p:spPr>
        <p:txBody>
          <a:bodyPr/>
          <a:lstStyle/>
          <a:p>
            <a:r>
              <a:rPr lang="en-US" dirty="0"/>
              <a:t>DATA PREPROCESSING</a:t>
            </a:r>
          </a:p>
        </p:txBody>
      </p:sp>
      <p:pic>
        <p:nvPicPr>
          <p:cNvPr id="5" name="Content Placeholder 4">
            <a:extLst>
              <a:ext uri="{FF2B5EF4-FFF2-40B4-BE49-F238E27FC236}">
                <a16:creationId xmlns:a16="http://schemas.microsoft.com/office/drawing/2014/main" id="{D58F2A8D-5C66-41A2-AF95-3E9F2AAD2F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741" y="1996383"/>
            <a:ext cx="5353758" cy="3914378"/>
          </a:xfrm>
        </p:spPr>
      </p:pic>
      <p:pic>
        <p:nvPicPr>
          <p:cNvPr id="7" name="Picture 6">
            <a:extLst>
              <a:ext uri="{FF2B5EF4-FFF2-40B4-BE49-F238E27FC236}">
                <a16:creationId xmlns:a16="http://schemas.microsoft.com/office/drawing/2014/main" id="{F57E2F92-3EE3-4239-831D-933AEED2D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96382"/>
            <a:ext cx="5757809" cy="3914377"/>
          </a:xfrm>
          <a:prstGeom prst="rect">
            <a:avLst/>
          </a:prstGeom>
        </p:spPr>
      </p:pic>
    </p:spTree>
    <p:extLst>
      <p:ext uri="{BB962C8B-B14F-4D97-AF65-F5344CB8AC3E}">
        <p14:creationId xmlns:p14="http://schemas.microsoft.com/office/powerpoint/2010/main" val="2701263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C3D2-D615-4879-B0F0-D70C1AFB4788}"/>
              </a:ext>
            </a:extLst>
          </p:cNvPr>
          <p:cNvSpPr>
            <a:spLocks noGrp="1"/>
          </p:cNvSpPr>
          <p:nvPr>
            <p:ph type="title"/>
          </p:nvPr>
        </p:nvSpPr>
        <p:spPr>
          <a:xfrm>
            <a:off x="2601520" y="241703"/>
            <a:ext cx="9404723" cy="1400530"/>
          </a:xfrm>
        </p:spPr>
        <p:txBody>
          <a:bodyPr/>
          <a:lstStyle/>
          <a:p>
            <a:r>
              <a:rPr lang="en-US" dirty="0"/>
              <a:t>BUILDING MODELS</a:t>
            </a:r>
          </a:p>
        </p:txBody>
      </p:sp>
      <p:pic>
        <p:nvPicPr>
          <p:cNvPr id="5" name="Content Placeholder 4">
            <a:extLst>
              <a:ext uri="{FF2B5EF4-FFF2-40B4-BE49-F238E27FC236}">
                <a16:creationId xmlns:a16="http://schemas.microsoft.com/office/drawing/2014/main" id="{5B7FCF48-E25F-45DE-B1A6-BE05BFB21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484" y="1642233"/>
            <a:ext cx="8890782" cy="4556447"/>
          </a:xfrm>
        </p:spPr>
      </p:pic>
    </p:spTree>
    <p:extLst>
      <p:ext uri="{BB962C8B-B14F-4D97-AF65-F5344CB8AC3E}">
        <p14:creationId xmlns:p14="http://schemas.microsoft.com/office/powerpoint/2010/main" val="7835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72F1-017A-43FB-BA76-FD56521D68DF}"/>
              </a:ext>
            </a:extLst>
          </p:cNvPr>
          <p:cNvSpPr>
            <a:spLocks noGrp="1"/>
          </p:cNvSpPr>
          <p:nvPr>
            <p:ph type="title"/>
          </p:nvPr>
        </p:nvSpPr>
        <p:spPr>
          <a:xfrm>
            <a:off x="2010677" y="326109"/>
            <a:ext cx="9404723" cy="1400530"/>
          </a:xfrm>
        </p:spPr>
        <p:txBody>
          <a:bodyPr/>
          <a:lstStyle/>
          <a:p>
            <a:r>
              <a:rPr lang="en-US" dirty="0"/>
              <a:t>FETCHING THE TEST DATA</a:t>
            </a:r>
          </a:p>
        </p:txBody>
      </p:sp>
      <p:pic>
        <p:nvPicPr>
          <p:cNvPr id="5" name="Content Placeholder 4">
            <a:extLst>
              <a:ext uri="{FF2B5EF4-FFF2-40B4-BE49-F238E27FC236}">
                <a16:creationId xmlns:a16="http://schemas.microsoft.com/office/drawing/2014/main" id="{6863A37B-24A2-439C-9E90-B880B0385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7537" y="2052638"/>
            <a:ext cx="6518702" cy="4195762"/>
          </a:xfrm>
        </p:spPr>
      </p:pic>
    </p:spTree>
    <p:extLst>
      <p:ext uri="{BB962C8B-B14F-4D97-AF65-F5344CB8AC3E}">
        <p14:creationId xmlns:p14="http://schemas.microsoft.com/office/powerpoint/2010/main" val="558026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5074-3969-4F6D-BD8F-837CC1E24EED}"/>
              </a:ext>
            </a:extLst>
          </p:cNvPr>
          <p:cNvSpPr>
            <a:spLocks noGrp="1"/>
          </p:cNvSpPr>
          <p:nvPr>
            <p:ph type="title"/>
          </p:nvPr>
        </p:nvSpPr>
        <p:spPr>
          <a:xfrm>
            <a:off x="1532375" y="382380"/>
            <a:ext cx="9404723" cy="1400530"/>
          </a:xfrm>
        </p:spPr>
        <p:txBody>
          <a:bodyPr/>
          <a:lstStyle/>
          <a:p>
            <a:r>
              <a:rPr lang="en-US" dirty="0"/>
              <a:t>ACCURACY CALCULATION</a:t>
            </a:r>
          </a:p>
        </p:txBody>
      </p:sp>
      <p:pic>
        <p:nvPicPr>
          <p:cNvPr id="5" name="Content Placeholder 4">
            <a:extLst>
              <a:ext uri="{FF2B5EF4-FFF2-40B4-BE49-F238E27FC236}">
                <a16:creationId xmlns:a16="http://schemas.microsoft.com/office/drawing/2014/main" id="{C126CAC5-E2B4-444C-AD98-BB5D0BB5A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3961" y="2154753"/>
            <a:ext cx="7725853" cy="3991532"/>
          </a:xfrm>
        </p:spPr>
      </p:pic>
    </p:spTree>
    <p:extLst>
      <p:ext uri="{BB962C8B-B14F-4D97-AF65-F5344CB8AC3E}">
        <p14:creationId xmlns:p14="http://schemas.microsoft.com/office/powerpoint/2010/main" val="1706526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FA5D-E644-48F6-A885-B23BD8E09880}"/>
              </a:ext>
            </a:extLst>
          </p:cNvPr>
          <p:cNvSpPr>
            <a:spLocks noGrp="1"/>
          </p:cNvSpPr>
          <p:nvPr>
            <p:ph type="title"/>
          </p:nvPr>
        </p:nvSpPr>
        <p:spPr>
          <a:xfrm>
            <a:off x="3262701" y="340176"/>
            <a:ext cx="9404723" cy="1400530"/>
          </a:xfrm>
        </p:spPr>
        <p:txBody>
          <a:bodyPr/>
          <a:lstStyle/>
          <a:p>
            <a:r>
              <a:rPr lang="en-US" dirty="0"/>
              <a:t>PREDICTION</a:t>
            </a:r>
          </a:p>
        </p:txBody>
      </p:sp>
      <p:pic>
        <p:nvPicPr>
          <p:cNvPr id="5" name="Content Placeholder 4">
            <a:extLst>
              <a:ext uri="{FF2B5EF4-FFF2-40B4-BE49-F238E27FC236}">
                <a16:creationId xmlns:a16="http://schemas.microsoft.com/office/drawing/2014/main" id="{B039A6D4-857E-418E-83AD-114A2E214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446" y="1740706"/>
            <a:ext cx="8595360" cy="4507694"/>
          </a:xfrm>
        </p:spPr>
      </p:pic>
    </p:spTree>
    <p:extLst>
      <p:ext uri="{BB962C8B-B14F-4D97-AF65-F5344CB8AC3E}">
        <p14:creationId xmlns:p14="http://schemas.microsoft.com/office/powerpoint/2010/main" val="413217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E7ED-4CE5-4FF4-96AB-2B222E1058A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9600AC1-C00C-4F1B-B97F-8BCBEA228B20}"/>
              </a:ext>
            </a:extLst>
          </p:cNvPr>
          <p:cNvSpPr>
            <a:spLocks noGrp="1"/>
          </p:cNvSpPr>
          <p:nvPr>
            <p:ph idx="1"/>
          </p:nvPr>
        </p:nvSpPr>
        <p:spPr>
          <a:xfrm>
            <a:off x="1103312" y="1364566"/>
            <a:ext cx="8946541" cy="4883833"/>
          </a:xfrm>
        </p:spPr>
        <p:txBody>
          <a:bodyPr/>
          <a:lstStyle/>
          <a:p>
            <a:r>
              <a:rPr lang="en-US" sz="2400" b="0" dirty="0">
                <a:solidFill>
                  <a:schemeClr val="accent2">
                    <a:lumMod val="60000"/>
                    <a:lumOff val="40000"/>
                  </a:schemeClr>
                </a:solidFill>
                <a:effectLst/>
                <a:latin typeface="Times New Roman" panose="02020603050405020304" pitchFamily="18" charset="0"/>
                <a:ea typeface="Times New Roman" panose="02020603050405020304" pitchFamily="18" charset="0"/>
              </a:rPr>
              <a:t>Google Play store App Rating Prediction is helpful in predicting the rating of apps in the market. This approach is useful to several industries which are interested in developing Google </a:t>
            </a:r>
            <a:r>
              <a:rPr lang="en-US" sz="2400" b="0" dirty="0" err="1">
                <a:solidFill>
                  <a:schemeClr val="accent2">
                    <a:lumMod val="60000"/>
                    <a:lumOff val="40000"/>
                  </a:schemeClr>
                </a:solidFill>
                <a:effectLst/>
                <a:latin typeface="Times New Roman" panose="02020603050405020304" pitchFamily="18" charset="0"/>
                <a:ea typeface="Times New Roman" panose="02020603050405020304" pitchFamily="18" charset="0"/>
              </a:rPr>
              <a:t>Playstore</a:t>
            </a:r>
            <a:r>
              <a:rPr lang="en-US" sz="2400" b="0" dirty="0">
                <a:solidFill>
                  <a:schemeClr val="accent2">
                    <a:lumMod val="60000"/>
                    <a:lumOff val="40000"/>
                  </a:schemeClr>
                </a:solidFill>
                <a:effectLst/>
                <a:latin typeface="Times New Roman" panose="02020603050405020304" pitchFamily="18" charset="0"/>
                <a:ea typeface="Times New Roman" panose="02020603050405020304" pitchFamily="18" charset="0"/>
              </a:rPr>
              <a:t> applications which will be top-grossing. Rating prediction is a important part of the strategic planning process. It allows a company to predict how the company will perform in the future. Predicting rating of a application is not only for planning new opportunities, but also allow knowing the negative trends that appear in the prediction. Finally, we conclude that prediction of rating on applications has done and we observed which app has more rating in the Google Play store</a:t>
            </a:r>
            <a:r>
              <a:rPr lang="en-US" sz="2400" b="1" dirty="0">
                <a:solidFill>
                  <a:schemeClr val="accent2">
                    <a:lumMod val="60000"/>
                    <a:lumOff val="40000"/>
                  </a:schemeClr>
                </a:solidFill>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246082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A6BA3EA-9EE4-4B12-B468-8131B01AB72C}"/>
              </a:ext>
            </a:extLst>
          </p:cNvPr>
          <p:cNvSpPr txBox="1">
            <a:spLocks noGrp="1"/>
          </p:cNvSpPr>
          <p:nvPr>
            <p:ph idx="1"/>
          </p:nvPr>
        </p:nvSpPr>
        <p:spPr>
          <a:xfrm flipH="1">
            <a:off x="920432" y="953108"/>
            <a:ext cx="8947150" cy="5375831"/>
          </a:xfrm>
          <a:prstGeom prst="rect">
            <a:avLst/>
          </a:prstGeom>
          <a:noFill/>
        </p:spPr>
        <p:txBody>
          <a:bodyPr wrap="square" rtlCol="0">
            <a:spAutoFit/>
          </a:bodyPr>
          <a:lstStyle/>
          <a:p>
            <a:pPr marL="0" indent="0">
              <a:spcBef>
                <a:spcPts val="800"/>
              </a:spcBef>
              <a:spcAft>
                <a:spcPts val="200"/>
              </a:spcAft>
              <a:buNone/>
            </a:pPr>
            <a:r>
              <a:rPr lang="en-US" sz="4800" b="1" dirty="0">
                <a:solidFill>
                  <a:schemeClr val="bg1"/>
                </a:solidFill>
                <a:effectLst/>
                <a:latin typeface="Cambria" panose="02040503050406030204" pitchFamily="18" charset="0"/>
                <a:ea typeface="Cambria" panose="02040503050406030204" pitchFamily="18" charset="0"/>
                <a:cs typeface="Cambria" panose="02040503050406030204" pitchFamily="18" charset="0"/>
              </a:rPr>
              <a:t>					</a:t>
            </a:r>
            <a:r>
              <a:rPr lang="en-US" sz="4800" b="1" dirty="0">
                <a:effectLst/>
                <a:latin typeface="Cambria" panose="02040503050406030204" pitchFamily="18" charset="0"/>
                <a:ea typeface="Cambria" panose="02040503050406030204" pitchFamily="18" charset="0"/>
                <a:cs typeface="Cambria" panose="02040503050406030204" pitchFamily="18" charset="0"/>
              </a:rPr>
              <a:t>References</a:t>
            </a:r>
            <a:endParaRPr lang="en-US" sz="4800" dirty="0">
              <a:effectLst/>
              <a:latin typeface="Cambria" panose="02040503050406030204" pitchFamily="18" charset="0"/>
              <a:ea typeface="Cambria" panose="02040503050406030204" pitchFamily="18" charset="0"/>
              <a:cs typeface="Cambria" panose="02040503050406030204" pitchFamily="18" charset="0"/>
            </a:endParaRPr>
          </a:p>
          <a:p>
            <a:pPr>
              <a:spcBef>
                <a:spcPts val="800"/>
              </a:spcBef>
              <a:spcAft>
                <a:spcPts val="200"/>
              </a:spcAft>
            </a:pPr>
            <a:r>
              <a:rPr lang="en-US" sz="2800" dirty="0">
                <a:solidFill>
                  <a:schemeClr val="accent3">
                    <a:lumMod val="60000"/>
                    <a:lumOff val="40000"/>
                  </a:schemeClr>
                </a:solidFill>
                <a:latin typeface="Cambria" panose="02040503050406030204" pitchFamily="18" charset="0"/>
                <a:ea typeface="Cambria" panose="02040503050406030204" pitchFamily="18" charset="0"/>
                <a:cs typeface="Cambria" panose="02040503050406030204" pitchFamily="18" charset="0"/>
              </a:rPr>
              <a:t>http://scikitlearn.org/stable/supervised_learning.html#supervised-learning/</a:t>
            </a:r>
          </a:p>
          <a:p>
            <a:pPr>
              <a:spcBef>
                <a:spcPts val="800"/>
              </a:spcBef>
              <a:spcAft>
                <a:spcPts val="200"/>
              </a:spcAft>
            </a:pPr>
            <a:r>
              <a:rPr lang="en-US" sz="2800" dirty="0">
                <a:solidFill>
                  <a:schemeClr val="accent3">
                    <a:lumMod val="60000"/>
                    <a:lumOff val="40000"/>
                  </a:schemeClr>
                </a:solidFill>
                <a:latin typeface="Cambria" panose="02040503050406030204" pitchFamily="18" charset="0"/>
                <a:ea typeface="Cambria" panose="02040503050406030204" pitchFamily="18" charset="0"/>
                <a:cs typeface="Cambria" panose="02040503050406030204" pitchFamily="18" charset="0"/>
              </a:rPr>
              <a:t> https://www.kaggle.com/lava18/google-play-store-apps/version/5?select=googleplaystore.csv</a:t>
            </a:r>
          </a:p>
          <a:p>
            <a:pPr>
              <a:spcBef>
                <a:spcPts val="800"/>
              </a:spcBef>
              <a:spcAft>
                <a:spcPts val="200"/>
              </a:spcAft>
            </a:pPr>
            <a:r>
              <a:rPr lang="en-US" sz="2800" dirty="0">
                <a:solidFill>
                  <a:schemeClr val="accent3">
                    <a:lumMod val="60000"/>
                    <a:lumOff val="40000"/>
                  </a:schemeClr>
                </a:solidFill>
                <a:latin typeface="Cambria" panose="02040503050406030204" pitchFamily="18" charset="0"/>
                <a:ea typeface="Cambria" panose="02040503050406030204" pitchFamily="18" charset="0"/>
                <a:cs typeface="Cambria" panose="02040503050406030204" pitchFamily="18" charset="0"/>
              </a:rPr>
              <a:t>https://www.statista.com/statistics/266210/number-of-available-applications-in-the-google-play-store/</a:t>
            </a:r>
            <a:endParaRPr lang="en-US" sz="2800" dirty="0">
              <a:solidFill>
                <a:schemeClr val="accent3">
                  <a:lumMod val="60000"/>
                  <a:lumOff val="40000"/>
                </a:schemeClr>
              </a:solidFill>
              <a:effectLst/>
              <a:latin typeface="Cambria" panose="02040503050406030204" pitchFamily="18" charset="0"/>
              <a:ea typeface="Cambria" panose="02040503050406030204" pitchFamily="18" charset="0"/>
              <a:cs typeface="Cambria" panose="02040503050406030204" pitchFamily="18" charset="0"/>
            </a:endParaRPr>
          </a:p>
          <a:p>
            <a:pPr>
              <a:spcBef>
                <a:spcPts val="800"/>
              </a:spcBef>
              <a:spcAft>
                <a:spcPts val="200"/>
              </a:spcAft>
            </a:pPr>
            <a:r>
              <a:rPr lang="en-US" sz="2800" dirty="0">
                <a:solidFill>
                  <a:schemeClr val="accent3">
                    <a:lumMod val="60000"/>
                    <a:lumOff val="40000"/>
                  </a:schemeClr>
                </a:solidFill>
                <a:effectLst/>
                <a:latin typeface="Cambria" panose="02040503050406030204" pitchFamily="18" charset="0"/>
                <a:ea typeface="Cambria" panose="02040503050406030204" pitchFamily="18" charset="0"/>
                <a:cs typeface="Cambria" panose="02040503050406030204" pitchFamily="18" charset="0"/>
              </a:rPr>
              <a:t>http://www.metacritic.com/about-metascores</a:t>
            </a:r>
          </a:p>
          <a:p>
            <a:r>
              <a:rPr lang="en-US" sz="2800" dirty="0">
                <a:solidFill>
                  <a:schemeClr val="accent3">
                    <a:lumMod val="60000"/>
                    <a:lumOff val="40000"/>
                  </a:schemeClr>
                </a:solidFill>
                <a:latin typeface="Cambria" pitchFamily="18" charset="0"/>
              </a:rPr>
              <a:t>T. Thiviya et al., Mobile apps' feature extraction based on user reviews using machine learning, 2019.</a:t>
            </a:r>
            <a:endParaRPr lang="en-IN" sz="2800" dirty="0">
              <a:solidFill>
                <a:schemeClr val="accent3">
                  <a:lumMod val="60000"/>
                  <a:lumOff val="40000"/>
                </a:schemeClr>
              </a:solidFill>
              <a:latin typeface="Cambria" pitchFamily="18" charset="0"/>
            </a:endParaRPr>
          </a:p>
        </p:txBody>
      </p:sp>
    </p:spTree>
    <p:extLst>
      <p:ext uri="{BB962C8B-B14F-4D97-AF65-F5344CB8AC3E}">
        <p14:creationId xmlns:p14="http://schemas.microsoft.com/office/powerpoint/2010/main" val="2460747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47A7-DDF3-4D04-805F-B078A1B970B9}"/>
              </a:ext>
            </a:extLst>
          </p:cNvPr>
          <p:cNvSpPr>
            <a:spLocks noGrp="1"/>
          </p:cNvSpPr>
          <p:nvPr>
            <p:ph type="title"/>
          </p:nvPr>
        </p:nvSpPr>
        <p:spPr>
          <a:xfrm>
            <a:off x="4106764" y="2728735"/>
            <a:ext cx="9404723" cy="1400530"/>
          </a:xfrm>
        </p:spPr>
        <p:txBody>
          <a:bodyPr/>
          <a:lstStyle/>
          <a:p>
            <a:r>
              <a:rPr lang="en-US" sz="5400" dirty="0">
                <a:solidFill>
                  <a:schemeClr val="accent3"/>
                </a:solidFill>
              </a:rPr>
              <a:t>THANK YOU</a:t>
            </a:r>
          </a:p>
        </p:txBody>
      </p:sp>
    </p:spTree>
    <p:extLst>
      <p:ext uri="{BB962C8B-B14F-4D97-AF65-F5344CB8AC3E}">
        <p14:creationId xmlns:p14="http://schemas.microsoft.com/office/powerpoint/2010/main" val="385904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68F7D34-14D2-4AAD-A149-3706491346D5}"/>
              </a:ext>
            </a:extLst>
          </p:cNvPr>
          <p:cNvGraphicFramePr>
            <a:graphicFrameLocks noGrp="1"/>
          </p:cNvGraphicFramePr>
          <p:nvPr>
            <p:extLst>
              <p:ext uri="{D42A27DB-BD31-4B8C-83A1-F6EECF244321}">
                <p14:modId xmlns:p14="http://schemas.microsoft.com/office/powerpoint/2010/main" val="724181848"/>
              </p:ext>
            </p:extLst>
          </p:nvPr>
        </p:nvGraphicFramePr>
        <p:xfrm>
          <a:off x="739899" y="1028699"/>
          <a:ext cx="10377806" cy="5139150"/>
        </p:xfrm>
        <a:graphic>
          <a:graphicData uri="http://schemas.openxmlformats.org/drawingml/2006/table">
            <a:tbl>
              <a:tblPr bandRow="1">
                <a:tableStyleId>{5C22544A-7EE6-4342-B048-85BDC9FD1C3A}</a:tableStyleId>
              </a:tblPr>
              <a:tblGrid>
                <a:gridCol w="866775">
                  <a:extLst>
                    <a:ext uri="{9D8B030D-6E8A-4147-A177-3AD203B41FA5}">
                      <a16:colId xmlns:a16="http://schemas.microsoft.com/office/drawing/2014/main" val="1401386761"/>
                    </a:ext>
                  </a:extLst>
                </a:gridCol>
                <a:gridCol w="1981200">
                  <a:extLst>
                    <a:ext uri="{9D8B030D-6E8A-4147-A177-3AD203B41FA5}">
                      <a16:colId xmlns:a16="http://schemas.microsoft.com/office/drawing/2014/main" val="3822033609"/>
                    </a:ext>
                  </a:extLst>
                </a:gridCol>
                <a:gridCol w="2095500">
                  <a:extLst>
                    <a:ext uri="{9D8B030D-6E8A-4147-A177-3AD203B41FA5}">
                      <a16:colId xmlns:a16="http://schemas.microsoft.com/office/drawing/2014/main" val="3210521165"/>
                    </a:ext>
                  </a:extLst>
                </a:gridCol>
                <a:gridCol w="2105025">
                  <a:extLst>
                    <a:ext uri="{9D8B030D-6E8A-4147-A177-3AD203B41FA5}">
                      <a16:colId xmlns:a16="http://schemas.microsoft.com/office/drawing/2014/main" val="12997797"/>
                    </a:ext>
                  </a:extLst>
                </a:gridCol>
                <a:gridCol w="3329306">
                  <a:extLst>
                    <a:ext uri="{9D8B030D-6E8A-4147-A177-3AD203B41FA5}">
                      <a16:colId xmlns:a16="http://schemas.microsoft.com/office/drawing/2014/main" val="3067951085"/>
                    </a:ext>
                  </a:extLst>
                </a:gridCol>
              </a:tblGrid>
              <a:tr h="3543300">
                <a:tc>
                  <a:txBody>
                    <a:bodyPr/>
                    <a:lstStyle/>
                    <a:p>
                      <a:pPr algn="just">
                        <a:lnSpc>
                          <a:spcPct val="125000"/>
                        </a:lnSpc>
                      </a:pPr>
                      <a:r>
                        <a:rPr lang="en-US" sz="1000" dirty="0">
                          <a:effectLst/>
                        </a:rPr>
                        <a:t> </a:t>
                      </a:r>
                      <a:endParaRPr lang="en-IN" sz="1000" dirty="0">
                        <a:effectLst/>
                        <a:latin typeface="Calibri" panose="020F0502020204030204" pitchFamily="34" charset="0"/>
                        <a:ea typeface="Calibri" panose="020F0502020204030204" pitchFamily="34" charset="0"/>
                      </a:endParaRPr>
                    </a:p>
                  </a:txBody>
                  <a:tcPr marL="65086" marR="65086" marT="0" marB="0"/>
                </a:tc>
                <a:tc>
                  <a:txBody>
                    <a:bodyPr/>
                    <a:lstStyle/>
                    <a:p>
                      <a:pPr algn="just">
                        <a:lnSpc>
                          <a:spcPct val="125000"/>
                        </a:lnSpc>
                      </a:pPr>
                      <a:r>
                        <a:rPr lang="en-US" sz="1000" dirty="0">
                          <a:effectLst/>
                        </a:rPr>
                        <a:t> </a:t>
                      </a:r>
                      <a:endParaRPr lang="en-IN" sz="1000" dirty="0">
                        <a:effectLst/>
                      </a:endParaRPr>
                    </a:p>
                    <a:p>
                      <a:pPr algn="ctr">
                        <a:lnSpc>
                          <a:spcPct val="125000"/>
                        </a:lnSpc>
                      </a:pPr>
                      <a:r>
                        <a:rPr lang="en-US" sz="1000" dirty="0">
                          <a:effectLst/>
                        </a:rPr>
                        <a:t> </a:t>
                      </a:r>
                      <a:endParaRPr lang="en-IN" sz="1000" dirty="0">
                        <a:effectLst/>
                      </a:endParaRPr>
                    </a:p>
                    <a:p>
                      <a:pPr algn="just">
                        <a:lnSpc>
                          <a:spcPct val="125000"/>
                        </a:lnSpc>
                      </a:pPr>
                      <a:r>
                        <a:rPr lang="en-US" sz="1000" dirty="0">
                          <a:effectLst/>
                        </a:rPr>
                        <a:t>      </a:t>
                      </a:r>
                      <a:endParaRPr lang="en-IN" sz="1000" dirty="0">
                        <a:effectLst/>
                      </a:endParaRPr>
                    </a:p>
                    <a:p>
                      <a:pPr algn="just">
                        <a:lnSpc>
                          <a:spcPct val="125000"/>
                        </a:lnSpc>
                      </a:pPr>
                      <a:r>
                        <a:rPr lang="en-US" sz="1000" dirty="0">
                          <a:effectLst/>
                        </a:rPr>
                        <a:t>   </a:t>
                      </a:r>
                      <a:endParaRPr lang="en-IN" sz="1000" dirty="0">
                        <a:effectLst/>
                      </a:endParaRPr>
                    </a:p>
                    <a:p>
                      <a:pPr algn="just">
                        <a:lnSpc>
                          <a:spcPct val="125000"/>
                        </a:lnSpc>
                      </a:pPr>
                      <a:r>
                        <a:rPr lang="en-US" sz="1000" dirty="0">
                          <a:effectLst/>
                        </a:rPr>
                        <a:t> </a:t>
                      </a:r>
                      <a:endParaRPr lang="en-IN" sz="1000" dirty="0">
                        <a:effectLst/>
                      </a:endParaRPr>
                    </a:p>
                    <a:p>
                      <a:pPr algn="just">
                        <a:lnSpc>
                          <a:spcPct val="125000"/>
                        </a:lnSpc>
                      </a:pPr>
                      <a:r>
                        <a:rPr lang="en-US" sz="1000" dirty="0">
                          <a:effectLst/>
                        </a:rPr>
                        <a:t>       </a:t>
                      </a:r>
                    </a:p>
                    <a:p>
                      <a:pPr algn="just">
                        <a:lnSpc>
                          <a:spcPct val="125000"/>
                        </a:lnSpc>
                      </a:pPr>
                      <a:endParaRPr lang="en-US" sz="1000" dirty="0">
                        <a:effectLst/>
                      </a:endParaRPr>
                    </a:p>
                    <a:p>
                      <a:pPr algn="just">
                        <a:lnSpc>
                          <a:spcPct val="125000"/>
                        </a:lnSpc>
                      </a:pPr>
                      <a:endParaRPr lang="en-US" sz="1000" dirty="0">
                        <a:effectLst/>
                      </a:endParaRPr>
                    </a:p>
                    <a:p>
                      <a:pPr algn="just">
                        <a:lnSpc>
                          <a:spcPct val="125000"/>
                        </a:lnSpc>
                      </a:pPr>
                      <a:r>
                        <a:rPr lang="en-US" sz="1000" dirty="0">
                          <a:effectLst/>
                        </a:rPr>
                        <a:t> </a:t>
                      </a:r>
                    </a:p>
                    <a:p>
                      <a:pPr algn="just">
                        <a:lnSpc>
                          <a:spcPct val="125000"/>
                        </a:lnSpc>
                      </a:pPr>
                      <a:endParaRPr lang="en-US" sz="1000" dirty="0">
                        <a:effectLst/>
                      </a:endParaRPr>
                    </a:p>
                    <a:p>
                      <a:pPr algn="just">
                        <a:lnSpc>
                          <a:spcPct val="125000"/>
                        </a:lnSpc>
                      </a:pPr>
                      <a:endParaRPr lang="en-US" sz="1000" dirty="0">
                        <a:effectLst/>
                      </a:endParaRPr>
                    </a:p>
                    <a:p>
                      <a:pPr algn="just">
                        <a:lnSpc>
                          <a:spcPct val="125000"/>
                        </a:lnSpc>
                      </a:pPr>
                      <a:endParaRPr lang="en-US" sz="1000" dirty="0">
                        <a:effectLst/>
                      </a:endParaRPr>
                    </a:p>
                    <a:p>
                      <a:pPr algn="just">
                        <a:lnSpc>
                          <a:spcPct val="125000"/>
                        </a:lnSpc>
                      </a:pPr>
                      <a:endParaRPr lang="en-US" sz="1000" dirty="0">
                        <a:effectLst/>
                      </a:endParaRPr>
                    </a:p>
                    <a:p>
                      <a:pPr algn="just">
                        <a:lnSpc>
                          <a:spcPct val="125000"/>
                        </a:lnSpc>
                      </a:pPr>
                      <a:r>
                        <a:rPr lang="en-US" sz="1000" dirty="0">
                          <a:effectLst/>
                        </a:rPr>
                        <a:t> </a:t>
                      </a:r>
                    </a:p>
                    <a:p>
                      <a:pPr algn="just">
                        <a:lnSpc>
                          <a:spcPct val="125000"/>
                        </a:lnSpc>
                      </a:pPr>
                      <a:endParaRPr lang="en-US" sz="1000" dirty="0">
                        <a:effectLst/>
                      </a:endParaRPr>
                    </a:p>
                    <a:p>
                      <a:pPr algn="l">
                        <a:lnSpc>
                          <a:spcPct val="125000"/>
                        </a:lnSpc>
                      </a:pPr>
                      <a:r>
                        <a:rPr lang="en-US" sz="1200" b="0" dirty="0">
                          <a:effectLst/>
                        </a:rPr>
                        <a:t>        M SAI KIRAN</a:t>
                      </a:r>
                      <a:endParaRPr lang="en-IN" sz="1200" b="0" dirty="0">
                        <a:effectLst/>
                      </a:endParaRPr>
                    </a:p>
                    <a:p>
                      <a:pPr algn="l">
                        <a:lnSpc>
                          <a:spcPct val="125000"/>
                        </a:lnSpc>
                      </a:pPr>
                      <a:r>
                        <a:rPr lang="en-US" sz="1200" b="0" dirty="0">
                          <a:effectLst/>
                        </a:rPr>
                        <a:t>       18241A0527</a:t>
                      </a:r>
                      <a:endParaRPr lang="en-IN" sz="1200" b="0" dirty="0">
                        <a:effectLst/>
                        <a:latin typeface="Calibri" panose="020F0502020204030204" pitchFamily="34" charset="0"/>
                        <a:ea typeface="Calibri" panose="020F0502020204030204" pitchFamily="34" charset="0"/>
                      </a:endParaRPr>
                    </a:p>
                  </a:txBody>
                  <a:tcPr marL="65086" marR="65086" marT="0" marB="0"/>
                </a:tc>
                <a:tc>
                  <a:txBody>
                    <a:bodyPr/>
                    <a:lstStyle/>
                    <a:p>
                      <a:pPr algn="ctr">
                        <a:lnSpc>
                          <a:spcPct val="125000"/>
                        </a:lnSpc>
                      </a:pPr>
                      <a:r>
                        <a:rPr lang="en-US" sz="1000" dirty="0">
                          <a:effectLst/>
                        </a:rPr>
                        <a:t> </a:t>
                      </a:r>
                      <a:endParaRPr lang="en-IN" sz="1000" dirty="0">
                        <a:effectLst/>
                      </a:endParaRPr>
                    </a:p>
                    <a:p>
                      <a:pPr algn="ctr">
                        <a:lnSpc>
                          <a:spcPct val="125000"/>
                        </a:lnSpc>
                      </a:pPr>
                      <a:r>
                        <a:rPr lang="en-US" sz="1000" dirty="0">
                          <a:effectLst/>
                        </a:rPr>
                        <a:t> </a:t>
                      </a:r>
                      <a:endParaRPr lang="en-IN" sz="1000" dirty="0">
                        <a:effectLst/>
                      </a:endParaRPr>
                    </a:p>
                    <a:p>
                      <a:pPr algn="ctr">
                        <a:lnSpc>
                          <a:spcPct val="125000"/>
                        </a:lnSpc>
                      </a:pPr>
                      <a:r>
                        <a:rPr lang="en-US" sz="900" dirty="0">
                          <a:effectLst/>
                        </a:rPr>
                        <a:t> </a:t>
                      </a:r>
                      <a:endParaRPr lang="en-IN" sz="1000" dirty="0">
                        <a:effectLst/>
                      </a:endParaRPr>
                    </a:p>
                    <a:p>
                      <a:pPr algn="just">
                        <a:lnSpc>
                          <a:spcPct val="125000"/>
                        </a:lnSpc>
                      </a:pPr>
                      <a:r>
                        <a:rPr lang="en-US" sz="900" dirty="0">
                          <a:effectLst/>
                        </a:rPr>
                        <a:t>   </a:t>
                      </a:r>
                      <a:endParaRPr lang="en-IN" sz="1000" dirty="0">
                        <a:effectLst/>
                      </a:endParaRPr>
                    </a:p>
                    <a:p>
                      <a:pPr algn="just">
                        <a:lnSpc>
                          <a:spcPct val="125000"/>
                        </a:lnSpc>
                      </a:pPr>
                      <a:r>
                        <a:rPr lang="en-US" sz="900" dirty="0">
                          <a:effectLst/>
                        </a:rPr>
                        <a:t> </a:t>
                      </a:r>
                      <a:endParaRPr lang="en-IN" sz="1000" dirty="0">
                        <a:effectLst/>
                      </a:endParaRPr>
                    </a:p>
                    <a:p>
                      <a:pPr algn="just">
                        <a:lnSpc>
                          <a:spcPct val="125000"/>
                        </a:lnSpc>
                      </a:pPr>
                      <a:r>
                        <a:rPr lang="en-US" sz="900" dirty="0">
                          <a:effectLst/>
                        </a:rPr>
                        <a:t>    </a:t>
                      </a: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r>
                        <a:rPr lang="en-US" sz="900" dirty="0">
                          <a:effectLst/>
                        </a:rPr>
                        <a:t> </a:t>
                      </a: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l">
                        <a:lnSpc>
                          <a:spcPct val="125000"/>
                        </a:lnSpc>
                      </a:pPr>
                      <a:r>
                        <a:rPr lang="en-US" sz="900" dirty="0">
                          <a:effectLst/>
                        </a:rPr>
                        <a:t>      </a:t>
                      </a:r>
                      <a:r>
                        <a:rPr lang="en-US" sz="1200" dirty="0">
                          <a:effectLst/>
                        </a:rPr>
                        <a:t>M.S KUSHAL  RAJ</a:t>
                      </a:r>
                      <a:endParaRPr lang="en-IN" sz="1200" dirty="0">
                        <a:effectLst/>
                      </a:endParaRPr>
                    </a:p>
                    <a:p>
                      <a:pPr algn="l">
                        <a:lnSpc>
                          <a:spcPct val="125000"/>
                        </a:lnSpc>
                      </a:pPr>
                      <a:r>
                        <a:rPr lang="en-US" sz="1200" dirty="0">
                          <a:effectLst/>
                        </a:rPr>
                        <a:t>        18241A0526</a:t>
                      </a:r>
                      <a:endParaRPr lang="en-IN" sz="1200" dirty="0">
                        <a:effectLst/>
                        <a:latin typeface="Calibri" panose="020F0502020204030204" pitchFamily="34" charset="0"/>
                        <a:ea typeface="Calibri" panose="020F0502020204030204" pitchFamily="34" charset="0"/>
                      </a:endParaRPr>
                    </a:p>
                  </a:txBody>
                  <a:tcPr marL="65086" marR="65086" marT="0" marB="0"/>
                </a:tc>
                <a:tc>
                  <a:txBody>
                    <a:bodyPr/>
                    <a:lstStyle/>
                    <a:p>
                      <a:pPr algn="just">
                        <a:lnSpc>
                          <a:spcPct val="125000"/>
                        </a:lnSpc>
                      </a:pPr>
                      <a:r>
                        <a:rPr lang="en-US" sz="1000" dirty="0">
                          <a:effectLst/>
                        </a:rPr>
                        <a:t> </a:t>
                      </a:r>
                      <a:endParaRPr lang="en-IN" sz="1000" dirty="0">
                        <a:effectLst/>
                      </a:endParaRPr>
                    </a:p>
                    <a:p>
                      <a:pPr algn="just">
                        <a:lnSpc>
                          <a:spcPct val="125000"/>
                        </a:lnSpc>
                      </a:pPr>
                      <a:r>
                        <a:rPr lang="en-US" sz="900" dirty="0">
                          <a:effectLst/>
                        </a:rPr>
                        <a:t>   </a:t>
                      </a:r>
                      <a:endParaRPr lang="en-IN" sz="1000" dirty="0">
                        <a:effectLst/>
                      </a:endParaRPr>
                    </a:p>
                    <a:p>
                      <a:pPr algn="just">
                        <a:lnSpc>
                          <a:spcPct val="125000"/>
                        </a:lnSpc>
                      </a:pPr>
                      <a:r>
                        <a:rPr lang="en-US" sz="900" dirty="0">
                          <a:effectLst/>
                        </a:rPr>
                        <a:t>   </a:t>
                      </a:r>
                      <a:endParaRPr lang="en-IN" sz="1000" dirty="0">
                        <a:effectLst/>
                      </a:endParaRPr>
                    </a:p>
                    <a:p>
                      <a:pPr algn="just">
                        <a:lnSpc>
                          <a:spcPct val="125000"/>
                        </a:lnSpc>
                      </a:pPr>
                      <a:r>
                        <a:rPr lang="en-US" sz="900" dirty="0">
                          <a:effectLst/>
                        </a:rPr>
                        <a:t>  </a:t>
                      </a:r>
                      <a:r>
                        <a:rPr lang="en-US" sz="1000" dirty="0">
                          <a:effectLst/>
                        </a:rPr>
                        <a:t>   </a:t>
                      </a:r>
                      <a:endParaRPr lang="en-IN" sz="1000" dirty="0">
                        <a:effectLst/>
                      </a:endParaRPr>
                    </a:p>
                    <a:p>
                      <a:pPr algn="just">
                        <a:lnSpc>
                          <a:spcPct val="125000"/>
                        </a:lnSpc>
                      </a:pPr>
                      <a:r>
                        <a:rPr lang="en-US" sz="900" dirty="0">
                          <a:effectLst/>
                        </a:rPr>
                        <a:t> </a:t>
                      </a:r>
                      <a:endParaRPr lang="en-IN" sz="1000" dirty="0">
                        <a:effectLst/>
                      </a:endParaRPr>
                    </a:p>
                    <a:p>
                      <a:pPr algn="just">
                        <a:lnSpc>
                          <a:spcPct val="125000"/>
                        </a:lnSpc>
                      </a:pPr>
                      <a:r>
                        <a:rPr lang="en-US" sz="900" dirty="0">
                          <a:effectLst/>
                        </a:rPr>
                        <a:t>    </a:t>
                      </a: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r>
                        <a:rPr lang="en-US" sz="900" dirty="0">
                          <a:effectLst/>
                        </a:rPr>
                        <a:t>        </a:t>
                      </a: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l">
                        <a:lnSpc>
                          <a:spcPct val="125000"/>
                        </a:lnSpc>
                      </a:pPr>
                      <a:endParaRPr lang="en-US" sz="900" dirty="0">
                        <a:effectLst/>
                      </a:endParaRPr>
                    </a:p>
                    <a:p>
                      <a:pPr algn="l">
                        <a:lnSpc>
                          <a:spcPct val="125000"/>
                        </a:lnSpc>
                      </a:pPr>
                      <a:r>
                        <a:rPr lang="en-US" sz="900" dirty="0">
                          <a:effectLst/>
                        </a:rPr>
                        <a:t>       </a:t>
                      </a:r>
                      <a:r>
                        <a:rPr lang="en-US" sz="1200" dirty="0">
                          <a:effectLst/>
                        </a:rPr>
                        <a:t>P. V.S KARTHIKEYA</a:t>
                      </a:r>
                      <a:endParaRPr lang="en-IN" sz="1200" dirty="0">
                        <a:effectLst/>
                      </a:endParaRPr>
                    </a:p>
                    <a:p>
                      <a:pPr algn="l">
                        <a:lnSpc>
                          <a:spcPct val="125000"/>
                        </a:lnSpc>
                      </a:pPr>
                      <a:r>
                        <a:rPr lang="en-US" sz="1200" dirty="0">
                          <a:effectLst/>
                        </a:rPr>
                        <a:t>         17241A05S4</a:t>
                      </a:r>
                      <a:endParaRPr lang="en-IN" sz="1200" dirty="0">
                        <a:effectLst/>
                        <a:latin typeface="Calibri" panose="020F0502020204030204" pitchFamily="34" charset="0"/>
                        <a:ea typeface="Calibri" panose="020F0502020204030204" pitchFamily="34" charset="0"/>
                      </a:endParaRPr>
                    </a:p>
                  </a:txBody>
                  <a:tcPr marL="65086" marR="65086" marT="0" marB="0"/>
                </a:tc>
                <a:tc>
                  <a:txBody>
                    <a:bodyPr/>
                    <a:lstStyle/>
                    <a:p>
                      <a:pPr algn="just">
                        <a:lnSpc>
                          <a:spcPct val="125000"/>
                        </a:lnSpc>
                      </a:pPr>
                      <a:r>
                        <a:rPr lang="en-US" sz="900" dirty="0">
                          <a:effectLst/>
                        </a:rPr>
                        <a:t> </a:t>
                      </a:r>
                      <a:endParaRPr lang="en-IN" sz="1000" dirty="0">
                        <a:effectLst/>
                      </a:endParaRPr>
                    </a:p>
                    <a:p>
                      <a:pPr algn="just">
                        <a:lnSpc>
                          <a:spcPct val="125000"/>
                        </a:lnSpc>
                      </a:pPr>
                      <a:r>
                        <a:rPr lang="en-US" sz="900" dirty="0">
                          <a:effectLst/>
                        </a:rPr>
                        <a:t> </a:t>
                      </a:r>
                      <a:endParaRPr lang="en-IN" sz="1000" dirty="0">
                        <a:effectLst/>
                      </a:endParaRPr>
                    </a:p>
                    <a:p>
                      <a:pPr algn="just">
                        <a:lnSpc>
                          <a:spcPct val="125000"/>
                        </a:lnSpc>
                      </a:pPr>
                      <a:r>
                        <a:rPr lang="en-US" sz="900" dirty="0">
                          <a:effectLst/>
                        </a:rPr>
                        <a:t> </a:t>
                      </a:r>
                      <a:endParaRPr lang="en-IN" sz="1000" dirty="0">
                        <a:effectLst/>
                      </a:endParaRPr>
                    </a:p>
                    <a:p>
                      <a:pPr algn="just">
                        <a:lnSpc>
                          <a:spcPct val="125000"/>
                        </a:lnSpc>
                      </a:pPr>
                      <a:r>
                        <a:rPr lang="en-US" sz="900" dirty="0">
                          <a:effectLst/>
                        </a:rPr>
                        <a:t>  </a:t>
                      </a:r>
                      <a:endParaRPr lang="en-IN" sz="1000" dirty="0">
                        <a:effectLst/>
                      </a:endParaRPr>
                    </a:p>
                    <a:p>
                      <a:pPr algn="just">
                        <a:lnSpc>
                          <a:spcPct val="125000"/>
                        </a:lnSpc>
                      </a:pPr>
                      <a:r>
                        <a:rPr lang="en-US" sz="900" dirty="0">
                          <a:effectLst/>
                        </a:rPr>
                        <a:t> </a:t>
                      </a:r>
                      <a:endParaRPr lang="en-IN" sz="1000" dirty="0">
                        <a:effectLst/>
                      </a:endParaRPr>
                    </a:p>
                    <a:p>
                      <a:pPr algn="just">
                        <a:lnSpc>
                          <a:spcPct val="125000"/>
                        </a:lnSpc>
                      </a:pPr>
                      <a:r>
                        <a:rPr lang="en-US" sz="900" dirty="0">
                          <a:effectLst/>
                        </a:rPr>
                        <a:t> </a:t>
                      </a: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r>
                        <a:rPr lang="en-US" sz="900" dirty="0">
                          <a:effectLst/>
                        </a:rPr>
                        <a:t>     </a:t>
                      </a: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pPr algn="just">
                        <a:lnSpc>
                          <a:spcPct val="125000"/>
                        </a:lnSpc>
                      </a:pPr>
                      <a:endParaRPr lang="en-US" sz="900" dirty="0">
                        <a:effectLst/>
                      </a:endParaRPr>
                    </a:p>
                    <a:p>
                      <a:r>
                        <a:rPr lang="en-US" sz="900" dirty="0">
                          <a:effectLst/>
                        </a:rPr>
                        <a:t>                   </a:t>
                      </a:r>
                      <a:r>
                        <a:rPr lang="en-US" sz="1200" kern="1200" dirty="0">
                          <a:solidFill>
                            <a:schemeClr val="dk1"/>
                          </a:solidFill>
                          <a:latin typeface="+mn-lt"/>
                          <a:ea typeface="+mn-ea"/>
                          <a:cs typeface="+mn-cs"/>
                        </a:rPr>
                        <a:t>M. VARUN TEJA</a:t>
                      </a:r>
                    </a:p>
                    <a:p>
                      <a:r>
                        <a:rPr lang="en-US" sz="1200" kern="1200" dirty="0">
                          <a:solidFill>
                            <a:schemeClr val="dk1"/>
                          </a:solidFill>
                          <a:latin typeface="+mn-lt"/>
                          <a:ea typeface="+mn-ea"/>
                          <a:cs typeface="+mn-cs"/>
                        </a:rPr>
                        <a:t>                 18241A0529</a:t>
                      </a:r>
                      <a:endParaRPr lang="en-IN" sz="1200" dirty="0">
                        <a:effectLst/>
                        <a:latin typeface="Calibri" panose="020F0502020204030204" pitchFamily="34" charset="0"/>
                        <a:ea typeface="Calibri" panose="020F0502020204030204" pitchFamily="34" charset="0"/>
                      </a:endParaRPr>
                    </a:p>
                  </a:txBody>
                  <a:tcPr marL="65086" marR="65086" marT="0" marB="0"/>
                </a:tc>
                <a:extLst>
                  <a:ext uri="{0D108BD9-81ED-4DB2-BD59-A6C34878D82A}">
                    <a16:rowId xmlns:a16="http://schemas.microsoft.com/office/drawing/2014/main" val="900070706"/>
                  </a:ext>
                </a:extLst>
              </a:tr>
              <a:tr h="616669">
                <a:tc>
                  <a:txBody>
                    <a:bodyPr/>
                    <a:lstStyle/>
                    <a:p>
                      <a:pPr algn="just">
                        <a:lnSpc>
                          <a:spcPct val="125000"/>
                        </a:lnSpc>
                      </a:pPr>
                      <a:r>
                        <a:rPr lang="en-US" sz="1400" dirty="0">
                          <a:effectLst/>
                        </a:rPr>
                        <a:t>Phone no</a:t>
                      </a:r>
                      <a:endParaRPr lang="en-IN" sz="1400" dirty="0">
                        <a:effectLst/>
                        <a:latin typeface="Calibri" panose="020F0502020204030204" pitchFamily="34" charset="0"/>
                        <a:ea typeface="Calibri" panose="020F0502020204030204" pitchFamily="34" charset="0"/>
                      </a:endParaRPr>
                    </a:p>
                  </a:txBody>
                  <a:tcPr marL="65086" marR="65086" marT="0" marB="0"/>
                </a:tc>
                <a:tc>
                  <a:txBody>
                    <a:bodyPr/>
                    <a:lstStyle/>
                    <a:p>
                      <a:pPr algn="just">
                        <a:lnSpc>
                          <a:spcPct val="125000"/>
                        </a:lnSpc>
                      </a:pPr>
                      <a:r>
                        <a:rPr lang="en-US" sz="1400" dirty="0">
                          <a:effectLst/>
                        </a:rPr>
                        <a:t>8008017471</a:t>
                      </a:r>
                      <a:endParaRPr lang="en-IN" sz="1400" dirty="0">
                        <a:effectLst/>
                        <a:latin typeface="Calibri" panose="020F0502020204030204" pitchFamily="34" charset="0"/>
                        <a:ea typeface="Calibri" panose="020F0502020204030204" pitchFamily="34" charset="0"/>
                      </a:endParaRPr>
                    </a:p>
                  </a:txBody>
                  <a:tcPr marL="65086" marR="65086" marT="0" marB="0"/>
                </a:tc>
                <a:tc>
                  <a:txBody>
                    <a:bodyPr/>
                    <a:lstStyle/>
                    <a:p>
                      <a:pPr algn="just">
                        <a:lnSpc>
                          <a:spcPct val="125000"/>
                        </a:lnSpc>
                      </a:pPr>
                      <a:r>
                        <a:rPr lang="en-US" sz="1400" dirty="0">
                          <a:effectLst/>
                        </a:rPr>
                        <a:t>9676508418</a:t>
                      </a:r>
                      <a:endParaRPr lang="en-IN" sz="1400" dirty="0">
                        <a:effectLst/>
                        <a:latin typeface="Calibri" panose="020F0502020204030204" pitchFamily="34" charset="0"/>
                        <a:ea typeface="Calibri" panose="020F0502020204030204" pitchFamily="34" charset="0"/>
                      </a:endParaRPr>
                    </a:p>
                  </a:txBody>
                  <a:tcPr marL="65086" marR="65086" marT="0" marB="0"/>
                </a:tc>
                <a:tc>
                  <a:txBody>
                    <a:bodyPr/>
                    <a:lstStyle/>
                    <a:p>
                      <a:pPr algn="just">
                        <a:lnSpc>
                          <a:spcPct val="125000"/>
                        </a:lnSpc>
                      </a:pPr>
                      <a:r>
                        <a:rPr lang="en-US" sz="1400" dirty="0">
                          <a:effectLst/>
                        </a:rPr>
                        <a:t>7997754586</a:t>
                      </a:r>
                      <a:endParaRPr lang="en-IN" sz="1400" dirty="0">
                        <a:effectLst/>
                        <a:latin typeface="Calibri" panose="020F0502020204030204" pitchFamily="34" charset="0"/>
                        <a:ea typeface="Calibri" panose="020F0502020204030204" pitchFamily="34" charset="0"/>
                      </a:endParaRPr>
                    </a:p>
                  </a:txBody>
                  <a:tcPr marL="65086" marR="65086" marT="0" marB="0"/>
                </a:tc>
                <a:tc>
                  <a:txBody>
                    <a:bodyPr/>
                    <a:lstStyle/>
                    <a:p>
                      <a:pPr algn="just">
                        <a:lnSpc>
                          <a:spcPct val="125000"/>
                        </a:lnSpc>
                      </a:pPr>
                      <a:r>
                        <a:rPr lang="en-US" sz="1400" kern="1200" dirty="0">
                          <a:solidFill>
                            <a:schemeClr val="dk1"/>
                          </a:solidFill>
                          <a:latin typeface="+mn-lt"/>
                          <a:ea typeface="+mn-ea"/>
                          <a:cs typeface="+mn-cs"/>
                        </a:rPr>
                        <a:t>9676010558</a:t>
                      </a:r>
                      <a:endParaRPr lang="en-IN" sz="1400" dirty="0">
                        <a:effectLst/>
                        <a:latin typeface="Calibri" panose="020F0502020204030204" pitchFamily="34" charset="0"/>
                        <a:ea typeface="Calibri" panose="020F0502020204030204" pitchFamily="34" charset="0"/>
                      </a:endParaRPr>
                    </a:p>
                  </a:txBody>
                  <a:tcPr marL="65086" marR="65086" marT="0" marB="0"/>
                </a:tc>
                <a:extLst>
                  <a:ext uri="{0D108BD9-81ED-4DB2-BD59-A6C34878D82A}">
                    <a16:rowId xmlns:a16="http://schemas.microsoft.com/office/drawing/2014/main" val="664489635"/>
                  </a:ext>
                </a:extLst>
              </a:tr>
              <a:tr h="979181">
                <a:tc>
                  <a:txBody>
                    <a:bodyPr/>
                    <a:lstStyle/>
                    <a:p>
                      <a:pPr algn="just">
                        <a:lnSpc>
                          <a:spcPct val="125000"/>
                        </a:lnSpc>
                      </a:pPr>
                      <a:r>
                        <a:rPr lang="en-US" sz="1400" b="1" dirty="0">
                          <a:effectLst/>
                        </a:rPr>
                        <a:t>Email</a:t>
                      </a:r>
                      <a:endParaRPr lang="en-IN" sz="1400" b="1" dirty="0">
                        <a:effectLst/>
                        <a:latin typeface="Calibri" panose="020F0502020204030204" pitchFamily="34" charset="0"/>
                        <a:ea typeface="Calibri" panose="020F0502020204030204" pitchFamily="34" charset="0"/>
                      </a:endParaRPr>
                    </a:p>
                  </a:txBody>
                  <a:tcPr marL="65086" marR="65086" marT="0" marB="0"/>
                </a:tc>
                <a:tc>
                  <a:txBody>
                    <a:bodyPr/>
                    <a:lstStyle/>
                    <a:p>
                      <a:pPr algn="just">
                        <a:lnSpc>
                          <a:spcPct val="125000"/>
                        </a:lnSpc>
                      </a:pPr>
                      <a:r>
                        <a:rPr lang="en-US" sz="1400" b="0" dirty="0">
                          <a:effectLst/>
                        </a:rPr>
                        <a:t>medaka.saikiran2705@</a:t>
                      </a:r>
                      <a:endParaRPr lang="en-IN" sz="1400" b="0" dirty="0">
                        <a:effectLst/>
                      </a:endParaRPr>
                    </a:p>
                    <a:p>
                      <a:pPr algn="just">
                        <a:lnSpc>
                          <a:spcPct val="125000"/>
                        </a:lnSpc>
                      </a:pPr>
                      <a:r>
                        <a:rPr lang="en-US" sz="1400" b="0" dirty="0">
                          <a:effectLst/>
                        </a:rPr>
                        <a:t>gmail.com</a:t>
                      </a:r>
                      <a:endParaRPr lang="en-IN" sz="1400" b="0" dirty="0">
                        <a:effectLst/>
                        <a:latin typeface="Calibri" panose="020F0502020204030204" pitchFamily="34" charset="0"/>
                        <a:ea typeface="Calibri" panose="020F0502020204030204" pitchFamily="34" charset="0"/>
                      </a:endParaRPr>
                    </a:p>
                  </a:txBody>
                  <a:tcPr marL="65086" marR="65086" marT="0" marB="0"/>
                </a:tc>
                <a:tc>
                  <a:txBody>
                    <a:bodyPr/>
                    <a:lstStyle/>
                    <a:p>
                      <a:pPr algn="just">
                        <a:lnSpc>
                          <a:spcPct val="125000"/>
                        </a:lnSpc>
                      </a:pPr>
                      <a:r>
                        <a:rPr lang="en-US" sz="1400" dirty="0">
                          <a:effectLst/>
                        </a:rPr>
                        <a:t>kraj46395@gmail.com</a:t>
                      </a:r>
                      <a:endParaRPr lang="en-IN" sz="1400" dirty="0">
                        <a:effectLst/>
                        <a:latin typeface="Calibri" panose="020F0502020204030204" pitchFamily="34" charset="0"/>
                        <a:ea typeface="Calibri" panose="020F0502020204030204" pitchFamily="34" charset="0"/>
                      </a:endParaRPr>
                    </a:p>
                  </a:txBody>
                  <a:tcPr marL="65086" marR="65086" marT="0" marB="0"/>
                </a:tc>
                <a:tc>
                  <a:txBody>
                    <a:bodyPr/>
                    <a:lstStyle/>
                    <a:p>
                      <a:pPr algn="just">
                        <a:lnSpc>
                          <a:spcPct val="125000"/>
                        </a:lnSpc>
                      </a:pPr>
                      <a:r>
                        <a:rPr lang="en-US" sz="1400" dirty="0">
                          <a:effectLst/>
                        </a:rPr>
                        <a:t>karthikpvs586@gmail.com</a:t>
                      </a:r>
                      <a:endParaRPr lang="en-IN" sz="1400" dirty="0">
                        <a:effectLst/>
                        <a:latin typeface="Calibri" panose="020F0502020204030204" pitchFamily="34" charset="0"/>
                        <a:ea typeface="Calibri" panose="020F0502020204030204" pitchFamily="34" charset="0"/>
                      </a:endParaRPr>
                    </a:p>
                  </a:txBody>
                  <a:tcPr marL="65086" marR="65086" marT="0" marB="0"/>
                </a:tc>
                <a:tc>
                  <a:txBody>
                    <a:bodyPr/>
                    <a:lstStyle/>
                    <a:p>
                      <a:pPr marL="0" marR="0" algn="just">
                        <a:lnSpc>
                          <a:spcPct val="125000"/>
                        </a:lnSpc>
                        <a:spcBef>
                          <a:spcPts val="0"/>
                        </a:spcBef>
                        <a:spcAft>
                          <a:spcPts val="0"/>
                        </a:spcAft>
                      </a:pPr>
                      <a:r>
                        <a:rPr lang="en-US" sz="1400" i="0" u="sng" dirty="0">
                          <a:solidFill>
                            <a:srgbClr val="000000"/>
                          </a:solidFill>
                          <a:latin typeface="Century Gothic" pitchFamily="34" charset="0"/>
                          <a:ea typeface="Times New Roman"/>
                          <a:cs typeface="Calibri"/>
                        </a:rPr>
                        <a:t>varuntejamanuka@gmail.com</a:t>
                      </a:r>
                      <a:endParaRPr lang="en-US" sz="1400" i="0" dirty="0">
                        <a:latin typeface="Century Gothic" pitchFamily="34" charset="0"/>
                        <a:ea typeface="Calibri"/>
                        <a:cs typeface="Calibri"/>
                      </a:endParaRPr>
                    </a:p>
                  </a:txBody>
                  <a:tcPr marL="68580" marR="68580" marT="0" marB="0"/>
                </a:tc>
                <a:extLst>
                  <a:ext uri="{0D108BD9-81ED-4DB2-BD59-A6C34878D82A}">
                    <a16:rowId xmlns:a16="http://schemas.microsoft.com/office/drawing/2014/main" val="3161812568"/>
                  </a:ext>
                </a:extLst>
              </a:tr>
            </a:tbl>
          </a:graphicData>
        </a:graphic>
      </p:graphicFrame>
      <p:pic>
        <p:nvPicPr>
          <p:cNvPr id="2052" name="image2.jpg" descr="A picture containing wall, person, indoor, blue&#10;&#10;Description automatically generated">
            <a:extLst>
              <a:ext uri="{FF2B5EF4-FFF2-40B4-BE49-F238E27FC236}">
                <a16:creationId xmlns:a16="http://schemas.microsoft.com/office/drawing/2014/main" id="{B6345B87-D010-4944-B562-6BEC53800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840" y="1425575"/>
            <a:ext cx="1574799" cy="200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1" name="image3.jpg" descr="A picture containing text, person, person, posing&#10;&#10;Description automatically generated">
            <a:extLst>
              <a:ext uri="{FF2B5EF4-FFF2-40B4-BE49-F238E27FC236}">
                <a16:creationId xmlns:a16="http://schemas.microsoft.com/office/drawing/2014/main" id="{34A7121D-2FBF-4D8C-912B-EF16472B6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681" y="1412875"/>
            <a:ext cx="1574800" cy="192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image5.jpg">
            <a:extLst>
              <a:ext uri="{FF2B5EF4-FFF2-40B4-BE49-F238E27FC236}">
                <a16:creationId xmlns:a16="http://schemas.microsoft.com/office/drawing/2014/main" id="{CC77450E-A6D0-49CC-92AF-D377D097D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3805" y="1412875"/>
            <a:ext cx="1651000" cy="2016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8266132" y="1565824"/>
            <a:ext cx="1466344" cy="1829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173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D651-E3D1-4A86-BDD3-513CF73EBCC4}"/>
              </a:ext>
            </a:extLst>
          </p:cNvPr>
          <p:cNvSpPr>
            <a:spLocks noGrp="1"/>
          </p:cNvSpPr>
          <p:nvPr>
            <p:ph type="title"/>
          </p:nvPr>
        </p:nvSpPr>
        <p:spPr>
          <a:xfrm>
            <a:off x="457200" y="669257"/>
            <a:ext cx="7575452" cy="1975469"/>
          </a:xfrm>
        </p:spPr>
        <p:txBody>
          <a:bodyPr>
            <a:normAutofit/>
          </a:bodyPr>
          <a:lstStyle/>
          <a:p>
            <a:r>
              <a:rPr lang="en-US" dirty="0">
                <a:solidFill>
                  <a:schemeClr val="tx2"/>
                </a:solidFill>
                <a:latin typeface="Algerian" panose="04020705040A02060702" pitchFamily="82" charset="0"/>
              </a:rPr>
              <a:t>		</a:t>
            </a:r>
            <a:r>
              <a:rPr lang="en-US" sz="4800" dirty="0">
                <a:solidFill>
                  <a:schemeClr val="tx2"/>
                </a:solidFill>
                <a:latin typeface="Algerian" panose="04020705040A02060702" pitchFamily="82" charset="0"/>
              </a:rPr>
              <a:t>Problem  Statement </a:t>
            </a:r>
            <a:br>
              <a:rPr lang="en-US" dirty="0">
                <a:solidFill>
                  <a:schemeClr val="tx2"/>
                </a:solidFill>
                <a:latin typeface="Algerian" panose="04020705040A02060702" pitchFamily="82" charset="0"/>
              </a:rPr>
            </a:br>
            <a:endParaRPr lang="en-US" dirty="0">
              <a:solidFill>
                <a:schemeClr val="tx2"/>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D5AFAFA-C3F4-4EE5-A541-D515DFCF2909}"/>
              </a:ext>
            </a:extLst>
          </p:cNvPr>
          <p:cNvSpPr>
            <a:spLocks noGrp="1"/>
          </p:cNvSpPr>
          <p:nvPr>
            <p:ph idx="1"/>
          </p:nvPr>
        </p:nvSpPr>
        <p:spPr>
          <a:xfrm>
            <a:off x="457200" y="2644726"/>
            <a:ext cx="6745458" cy="3376766"/>
          </a:xfrm>
        </p:spPr>
        <p:txBody>
          <a:bodyPr>
            <a:normAutofit/>
          </a:bodyPr>
          <a:lstStyle/>
          <a:p>
            <a:pPr>
              <a:lnSpc>
                <a:spcPct val="100000"/>
              </a:lnSpc>
            </a:pPr>
            <a:r>
              <a:rPr lang="en-US" dirty="0"/>
              <a:t>The huge number of apps in the play store and the numbers of the app released every day make it quite competitive for the app developers. As the mobile industry is growing rapidly it is increasing the level of competition however, increased competition also leads to increased chances of failure.  We are required  to predict the ratings of an app in google playstore  by using  different machine learning models.</a:t>
            </a:r>
            <a:endParaRPr lang="en-US" dirty="0">
              <a:solidFill>
                <a:schemeClr val="tx2"/>
              </a:solidFill>
            </a:endParaRPr>
          </a:p>
        </p:txBody>
      </p:sp>
      <p:pic>
        <p:nvPicPr>
          <p:cNvPr id="5" name="Picture 4" descr="Sphere of mesh and nodes">
            <a:extLst>
              <a:ext uri="{FF2B5EF4-FFF2-40B4-BE49-F238E27FC236}">
                <a16:creationId xmlns:a16="http://schemas.microsoft.com/office/drawing/2014/main" id="{D528957C-4E0C-4D5D-ADE2-8B603F38AF2B}"/>
              </a:ext>
            </a:extLst>
          </p:cNvPr>
          <p:cNvPicPr>
            <a:picLocks noChangeAspect="1"/>
          </p:cNvPicPr>
          <p:nvPr/>
        </p:nvPicPr>
        <p:blipFill rotWithShape="1">
          <a:blip r:embed="rId2"/>
          <a:srcRect l="27708" r="-2" b="-2"/>
          <a:stretch/>
        </p:blipFill>
        <p:spPr>
          <a:xfrm>
            <a:off x="7455876" y="1842868"/>
            <a:ext cx="3655529" cy="4345875"/>
          </a:xfrm>
          <a:prstGeom prst="rect">
            <a:avLst/>
          </a:prstGeom>
        </p:spPr>
      </p:pic>
    </p:spTree>
    <p:extLst>
      <p:ext uri="{BB962C8B-B14F-4D97-AF65-F5344CB8AC3E}">
        <p14:creationId xmlns:p14="http://schemas.microsoft.com/office/powerpoint/2010/main" val="376213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75000"/>
                  </a:schemeClr>
                </a:solidFill>
              </a:rPr>
              <a:t>              Literature Survey</a:t>
            </a:r>
          </a:p>
        </p:txBody>
      </p:sp>
      <p:sp>
        <p:nvSpPr>
          <p:cNvPr id="3" name="Content Placeholder 2"/>
          <p:cNvSpPr>
            <a:spLocks noGrp="1"/>
          </p:cNvSpPr>
          <p:nvPr>
            <p:ph idx="1"/>
          </p:nvPr>
        </p:nvSpPr>
        <p:spPr/>
        <p:txBody>
          <a:bodyPr>
            <a:noAutofit/>
          </a:bodyPr>
          <a:lstStyle/>
          <a:p>
            <a:pPr>
              <a:buNone/>
            </a:pPr>
            <a:r>
              <a:rPr lang="en-US" sz="2800" dirty="0"/>
              <a:t>	There has been a constant growth in the public and private information stored within the internet. This includes textual data expressing people's opinions on review sites, forums, blogs, and other social media platforms. Review based prediction systems allow this unstructured information to be automatically transformed into structured data reflecting public opinion.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744" y="506994"/>
            <a:ext cx="9416110" cy="5741405"/>
          </a:xfrm>
        </p:spPr>
        <p:txBody>
          <a:bodyPr>
            <a:normAutofit/>
          </a:bodyPr>
          <a:lstStyle/>
          <a:p>
            <a:pPr>
              <a:buNone/>
            </a:pPr>
            <a:r>
              <a:rPr lang="en-US" sz="2400" dirty="0"/>
              <a:t>We have studied the following literatures and came to</a:t>
            </a:r>
          </a:p>
          <a:p>
            <a:pPr>
              <a:buNone/>
            </a:pPr>
            <a:r>
              <a:rPr lang="en-US" sz="2400" dirty="0"/>
              <a:t>conclusion which will be helping in performing our project:</a:t>
            </a:r>
          </a:p>
          <a:p>
            <a:pPr>
              <a:buNone/>
            </a:pPr>
            <a:endParaRPr lang="en-US" sz="2400" dirty="0"/>
          </a:p>
          <a:p>
            <a:r>
              <a:rPr lang="en-US" sz="2400" dirty="0"/>
              <a:t>Wang and others [11] argued that a rating is not entirely determined by a review content. For example, a user may well intend to give a positive review by employing positive words, and yet issue a comparatively lower rating.</a:t>
            </a:r>
          </a:p>
          <a:p>
            <a:r>
              <a:rPr lang="en-US" sz="2400" dirty="0"/>
              <a:t>Kumari and other researchers [8,9,10,5] used the Naïve Bayes (NB) classifier to classify opinions as positive, negative, or neutral.</a:t>
            </a:r>
          </a:p>
          <a:p>
            <a:r>
              <a:rPr lang="en-US" sz="2400" dirty="0"/>
              <a:t>Dave and others [12] proposed a method for extracting the polarity in user reviews of products, expressed as poor, mixed, or good. The classifier used was Naïve Bayes (NB).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0088F066-24FC-4652-880C-2E39F293E90D}"/>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		EXISTING APPROACHES</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4016F85E-D422-49FE-9945-C44A547619BA}"/>
              </a:ext>
            </a:extLst>
          </p:cNvPr>
          <p:cNvGraphicFramePr>
            <a:graphicFrameLocks noGrp="1"/>
          </p:cNvGraphicFramePr>
          <p:nvPr>
            <p:ph idx="1"/>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30948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04256-4EF5-48C7-AB37-578FEE79F63B}"/>
              </a:ext>
            </a:extLst>
          </p:cNvPr>
          <p:cNvSpPr>
            <a:spLocks noGrp="1"/>
          </p:cNvSpPr>
          <p:nvPr>
            <p:ph idx="1"/>
          </p:nvPr>
        </p:nvSpPr>
        <p:spPr>
          <a:xfrm>
            <a:off x="1088322" y="778753"/>
            <a:ext cx="8946541" cy="5517115"/>
          </a:xfrm>
        </p:spPr>
        <p:txBody>
          <a:bodyPr>
            <a:normAutofit lnSpcReduction="10000"/>
          </a:bodyPr>
          <a:lstStyle/>
          <a:p>
            <a:r>
              <a:rPr lang="en-GB" b="1" dirty="0">
                <a:solidFill>
                  <a:schemeClr val="bg1"/>
                </a:solidFill>
              </a:rPr>
              <a:t>Linear Regression</a:t>
            </a:r>
            <a:r>
              <a:rPr lang="en-GB" dirty="0">
                <a:solidFill>
                  <a:schemeClr val="bg1"/>
                </a:solidFill>
              </a:rPr>
              <a:t> is a machine learning algorithm based on </a:t>
            </a:r>
            <a:r>
              <a:rPr lang="en-GB" b="1" dirty="0">
                <a:solidFill>
                  <a:schemeClr val="bg1"/>
                </a:solidFill>
              </a:rPr>
              <a:t>supervised learning</a:t>
            </a:r>
            <a:r>
              <a:rPr lang="en-GB" dirty="0">
                <a:solidFill>
                  <a:schemeClr val="bg1"/>
                </a:solidFill>
              </a:rPr>
              <a:t>. It performs a </a:t>
            </a:r>
            <a:r>
              <a:rPr lang="en-GB" b="1" dirty="0">
                <a:solidFill>
                  <a:schemeClr val="bg1"/>
                </a:solidFill>
              </a:rPr>
              <a:t>regression task</a:t>
            </a:r>
            <a:r>
              <a:rPr lang="en-GB" dirty="0">
                <a:solidFill>
                  <a:schemeClr val="bg1"/>
                </a:solidFill>
              </a:rPr>
              <a:t>. Regression models a target prediction value based on independent variables. It is mostly used for finding out the relationship between variables and forecasting.</a:t>
            </a:r>
          </a:p>
          <a:p>
            <a:r>
              <a:rPr lang="en-GB" b="1" dirty="0">
                <a:solidFill>
                  <a:schemeClr val="bg1"/>
                </a:solidFill>
              </a:rPr>
              <a:t>Support Vector Machine </a:t>
            </a:r>
            <a:r>
              <a:rPr lang="en-GB" dirty="0">
                <a:solidFill>
                  <a:schemeClr val="bg1"/>
                </a:solidFill>
              </a:rPr>
              <a:t>(SVM) is a supervised machine learning algorithm which can be used for both classification or regression challenges. However,  it is mostly used in classification problems. In the SVM algorithm, we plot each data item as a point in n-dimensional space (where n is number of features you have) with the value of each feature being the value of a particular coordinate. </a:t>
            </a:r>
          </a:p>
          <a:p>
            <a:r>
              <a:rPr lang="en-GB" b="1" dirty="0">
                <a:solidFill>
                  <a:schemeClr val="bg1"/>
                </a:solidFill>
              </a:rPr>
              <a:t>Decision Trees </a:t>
            </a:r>
            <a:r>
              <a:rPr lang="en-GB" dirty="0">
                <a:solidFill>
                  <a:schemeClr val="bg1"/>
                </a:solidFill>
              </a:rPr>
              <a:t>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 </a:t>
            </a:r>
            <a:endParaRPr lang="en-US" dirty="0">
              <a:solidFill>
                <a:schemeClr val="bg1"/>
              </a:solidFill>
            </a:endParaRPr>
          </a:p>
        </p:txBody>
      </p:sp>
    </p:spTree>
    <p:extLst>
      <p:ext uri="{BB962C8B-B14F-4D97-AF65-F5344CB8AC3E}">
        <p14:creationId xmlns:p14="http://schemas.microsoft.com/office/powerpoint/2010/main" val="386864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150CAF9E-39B6-4DC7-A436-43216B925564}"/>
              </a:ext>
            </a:extLst>
          </p:cNvPr>
          <p:cNvSpPr>
            <a:spLocks noGrp="1"/>
          </p:cNvSpPr>
          <p:nvPr>
            <p:ph type="title"/>
          </p:nvPr>
        </p:nvSpPr>
        <p:spPr>
          <a:xfrm>
            <a:off x="648930" y="629267"/>
            <a:ext cx="9252154" cy="1016654"/>
          </a:xfrm>
        </p:spPr>
        <p:txBody>
          <a:bodyPr>
            <a:normAutofit fontScale="90000"/>
          </a:bodyPr>
          <a:lstStyle/>
          <a:p>
            <a:pPr>
              <a:lnSpc>
                <a:spcPct val="90000"/>
              </a:lnSpc>
            </a:pPr>
            <a:r>
              <a:rPr lang="en-US" sz="4000" dirty="0">
                <a:solidFill>
                  <a:srgbClr val="EBEBEB"/>
                </a:solidFill>
              </a:rPr>
              <a:t>		</a:t>
            </a:r>
            <a:r>
              <a:rPr lang="en-US" sz="4400" dirty="0">
                <a:solidFill>
                  <a:srgbClr val="EBEBEB"/>
                </a:solidFill>
              </a:rPr>
              <a:t>PROPOSED APPROACH</a:t>
            </a:r>
            <a:br>
              <a:rPr lang="en-US" sz="3300" dirty="0">
                <a:solidFill>
                  <a:srgbClr val="EBEBEB"/>
                </a:solidFill>
              </a:rPr>
            </a:br>
            <a:endParaRPr lang="en-US" sz="3300" dirty="0">
              <a:solidFill>
                <a:srgbClr val="EBEBEB"/>
              </a:solidFill>
            </a:endParaRPr>
          </a:p>
        </p:txBody>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1D557847-2BB3-4A3C-B77E-93387E272101}"/>
              </a:ext>
            </a:extLst>
          </p:cNvPr>
          <p:cNvSpPr>
            <a:spLocks noGrp="1"/>
          </p:cNvSpPr>
          <p:nvPr>
            <p:ph idx="1"/>
          </p:nvPr>
        </p:nvSpPr>
        <p:spPr>
          <a:xfrm>
            <a:off x="648931" y="2548281"/>
            <a:ext cx="7355586" cy="3658689"/>
          </a:xfrm>
          <a:blipFill>
            <a:blip r:embed="rId2"/>
            <a:tile tx="0" ty="0" sx="100000" sy="100000" flip="none" algn="tl"/>
          </a:blipFill>
        </p:spPr>
        <p:txBody>
          <a:bodyPr>
            <a:normAutofit/>
          </a:bodyPr>
          <a:lstStyle/>
          <a:p>
            <a:endParaRPr lang="en-US" dirty="0">
              <a:latin typeface="Arial Black" panose="020B0A04020102020204" pitchFamily="34" charset="0"/>
            </a:endParaRPr>
          </a:p>
          <a:p>
            <a:r>
              <a:rPr lang="en-US" dirty="0">
                <a:solidFill>
                  <a:srgbClr val="333333"/>
                </a:solidFill>
                <a:latin typeface="Arial Rounded MT Bold" pitchFamily="34" charset="0"/>
              </a:rPr>
              <a:t>In this project we use Random Forest and Support Vector Machine Algorithm for the better accuracy and  performance as compared to existing app rating  predictions. Random forest is the most used supervised machine learning algorithm for Classification and Regression (it predicts categorical and continuous outcome). Support Vector Machine is a supervised machine learning algorithm that can be used for both classification or regression challenges.</a:t>
            </a:r>
          </a:p>
        </p:txBody>
      </p:sp>
      <p:pic>
        <p:nvPicPr>
          <p:cNvPr id="7" name="Graphic 6" descr="Users">
            <a:extLst>
              <a:ext uri="{FF2B5EF4-FFF2-40B4-BE49-F238E27FC236}">
                <a16:creationId xmlns:a16="http://schemas.microsoft.com/office/drawing/2014/main" id="{9DD28B57-2D47-4899-9571-E41FDC2FC0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29981" y="2544952"/>
            <a:ext cx="3662018" cy="3662018"/>
          </a:xfrm>
          <a:prstGeom prst="rect">
            <a:avLst/>
          </a:prstGeom>
          <a:effectLst/>
        </p:spPr>
      </p:pic>
    </p:spTree>
    <p:extLst>
      <p:ext uri="{BB962C8B-B14F-4D97-AF65-F5344CB8AC3E}">
        <p14:creationId xmlns:p14="http://schemas.microsoft.com/office/powerpoint/2010/main" val="374140824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539</TotalTime>
  <Words>1321</Words>
  <Application>Microsoft Office PowerPoint</Application>
  <PresentationFormat>Widescreen</PresentationFormat>
  <Paragraphs>189</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Algerian</vt:lpstr>
      <vt:lpstr>Arial</vt:lpstr>
      <vt:lpstr>Arial Black</vt:lpstr>
      <vt:lpstr>Arial Rounded MT Bold</vt:lpstr>
      <vt:lpstr>Calibri</vt:lpstr>
      <vt:lpstr>Cambria</vt:lpstr>
      <vt:lpstr>Century Gothic</vt:lpstr>
      <vt:lpstr>Goudy Stout</vt:lpstr>
      <vt:lpstr>Times New Roman</vt:lpstr>
      <vt:lpstr>Trebuchet MS</vt:lpstr>
      <vt:lpstr>Wingdings 3</vt:lpstr>
      <vt:lpstr>Ion</vt:lpstr>
      <vt:lpstr>   Google  Playstore  app rating   prediction</vt:lpstr>
      <vt:lpstr>PowerPoint Presentation</vt:lpstr>
      <vt:lpstr>PowerPoint Presentation</vt:lpstr>
      <vt:lpstr>  Problem  Statement  </vt:lpstr>
      <vt:lpstr>              Literature Survey</vt:lpstr>
      <vt:lpstr>PowerPoint Presentation</vt:lpstr>
      <vt:lpstr>  EXISTING APPROACHES</vt:lpstr>
      <vt:lpstr>PowerPoint Presentation</vt:lpstr>
      <vt:lpstr>  PROPOSED APPROACH </vt:lpstr>
      <vt:lpstr>PowerPoint Presentation</vt:lpstr>
      <vt:lpstr>FLOW CHART</vt:lpstr>
      <vt:lpstr>PowerPoint Presentation</vt:lpstr>
      <vt:lpstr>Use Case Diagram</vt:lpstr>
      <vt:lpstr>Sequence Diagram</vt:lpstr>
      <vt:lpstr>System Architecture</vt:lpstr>
      <vt:lpstr>PROPOSED MODULES</vt:lpstr>
      <vt:lpstr>PowerPoint Presentation</vt:lpstr>
      <vt:lpstr>IMPLEMENTATION MODULES</vt:lpstr>
      <vt:lpstr>               IMPORTING REQUIRED LIBRARIES</vt:lpstr>
      <vt:lpstr>                  IMPORTING THE DATASET</vt:lpstr>
      <vt:lpstr>DATA PREPROCESSING</vt:lpstr>
      <vt:lpstr>BUILDING MODELS</vt:lpstr>
      <vt:lpstr>FETCHING THE TEST DATA</vt:lpstr>
      <vt:lpstr>ACCURACY CALCULATION</vt:lpstr>
      <vt:lpstr>PREDICTION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 PREDICTION</dc:title>
  <dc:creator>Saikiran Medaka</dc:creator>
  <cp:lastModifiedBy>Saikiran Medaka</cp:lastModifiedBy>
  <cp:revision>55</cp:revision>
  <dcterms:created xsi:type="dcterms:W3CDTF">2021-04-27T04:58:06Z</dcterms:created>
  <dcterms:modified xsi:type="dcterms:W3CDTF">2022-02-10T15:20:28Z</dcterms:modified>
</cp:coreProperties>
</file>