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0" r:id="rId6"/>
    <p:sldId id="266"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2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26201-AC0D-4A9D-8408-6790300455BA}"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49961852-0B01-43CD-A869-AC4933DAEC82}">
      <dgm:prSet/>
      <dgm:spPr/>
      <dgm:t>
        <a:bodyPr/>
        <a:lstStyle/>
        <a:p>
          <a:r>
            <a:rPr lang="en-US"/>
            <a:t>Upload</a:t>
          </a:r>
        </a:p>
      </dgm:t>
    </dgm:pt>
    <dgm:pt modelId="{5D3F4BEF-4131-47DA-AB5A-6CCBEB0CF73B}" type="parTrans" cxnId="{95AB3CD6-A237-4C67-924E-6DD421AE80F5}">
      <dgm:prSet/>
      <dgm:spPr/>
      <dgm:t>
        <a:bodyPr/>
        <a:lstStyle/>
        <a:p>
          <a:endParaRPr lang="en-US"/>
        </a:p>
      </dgm:t>
    </dgm:pt>
    <dgm:pt modelId="{64694CFF-5A0C-4420-9FD8-99EDB9DB8DF5}" type="sibTrans" cxnId="{95AB3CD6-A237-4C67-924E-6DD421AE80F5}">
      <dgm:prSet/>
      <dgm:spPr/>
      <dgm:t>
        <a:bodyPr/>
        <a:lstStyle/>
        <a:p>
          <a:endParaRPr lang="en-US"/>
        </a:p>
      </dgm:t>
    </dgm:pt>
    <dgm:pt modelId="{4A51C7CC-0042-4D27-BED6-208F04C62D14}">
      <dgm:prSet/>
      <dgm:spPr/>
      <dgm:t>
        <a:bodyPr/>
        <a:lstStyle/>
        <a:p>
          <a:r>
            <a:rPr lang="en-US"/>
            <a:t>Upload CSVs to Cloud Storage.</a:t>
          </a:r>
        </a:p>
      </dgm:t>
    </dgm:pt>
    <dgm:pt modelId="{7BC7D72D-8FFF-4AED-B94B-C4BD6D246F79}" type="parTrans" cxnId="{4468DAD6-C6F5-4E1A-81CA-7474F8CE8C61}">
      <dgm:prSet/>
      <dgm:spPr/>
      <dgm:t>
        <a:bodyPr/>
        <a:lstStyle/>
        <a:p>
          <a:endParaRPr lang="en-US"/>
        </a:p>
      </dgm:t>
    </dgm:pt>
    <dgm:pt modelId="{BE82D3AC-9FB9-42C8-8D2E-A2FBF43C49E9}" type="sibTrans" cxnId="{4468DAD6-C6F5-4E1A-81CA-7474F8CE8C61}">
      <dgm:prSet/>
      <dgm:spPr/>
      <dgm:t>
        <a:bodyPr/>
        <a:lstStyle/>
        <a:p>
          <a:endParaRPr lang="en-US"/>
        </a:p>
      </dgm:t>
    </dgm:pt>
    <dgm:pt modelId="{C3417BB5-BDD6-458D-99E7-2059D58387B3}">
      <dgm:prSet/>
      <dgm:spPr/>
      <dgm:t>
        <a:bodyPr/>
        <a:lstStyle/>
        <a:p>
          <a:r>
            <a:rPr lang="en-US"/>
            <a:t>Clean &amp; combine</a:t>
          </a:r>
        </a:p>
      </dgm:t>
    </dgm:pt>
    <dgm:pt modelId="{B48317D8-D305-4971-BDC4-113F0A4D07C5}" type="parTrans" cxnId="{D471977A-A5BF-4096-AE32-4321BE46E6C2}">
      <dgm:prSet/>
      <dgm:spPr/>
      <dgm:t>
        <a:bodyPr/>
        <a:lstStyle/>
        <a:p>
          <a:endParaRPr lang="en-US"/>
        </a:p>
      </dgm:t>
    </dgm:pt>
    <dgm:pt modelId="{026A7279-D9A2-45A7-A2DF-8303F7560A52}" type="sibTrans" cxnId="{D471977A-A5BF-4096-AE32-4321BE46E6C2}">
      <dgm:prSet/>
      <dgm:spPr/>
      <dgm:t>
        <a:bodyPr/>
        <a:lstStyle/>
        <a:p>
          <a:endParaRPr lang="en-US"/>
        </a:p>
      </dgm:t>
    </dgm:pt>
    <dgm:pt modelId="{1BE3F841-BB4B-42E9-85A6-65AC234F116A}">
      <dgm:prSet/>
      <dgm:spPr/>
      <dgm:t>
        <a:bodyPr/>
        <a:lstStyle/>
        <a:p>
          <a:r>
            <a:rPr lang="en-US"/>
            <a:t>Clean &amp; combine data using Dataproc.</a:t>
          </a:r>
        </a:p>
      </dgm:t>
    </dgm:pt>
    <dgm:pt modelId="{9960B60F-9CAD-43BD-A546-7F604FC030D2}" type="parTrans" cxnId="{67313D1A-419E-48CA-8BC5-D2D1DDE32DC7}">
      <dgm:prSet/>
      <dgm:spPr/>
      <dgm:t>
        <a:bodyPr/>
        <a:lstStyle/>
        <a:p>
          <a:endParaRPr lang="en-US"/>
        </a:p>
      </dgm:t>
    </dgm:pt>
    <dgm:pt modelId="{1F590E79-C0F4-4519-A28A-C2C73A9253B1}" type="sibTrans" cxnId="{67313D1A-419E-48CA-8BC5-D2D1DDE32DC7}">
      <dgm:prSet/>
      <dgm:spPr/>
      <dgm:t>
        <a:bodyPr/>
        <a:lstStyle/>
        <a:p>
          <a:endParaRPr lang="en-US"/>
        </a:p>
      </dgm:t>
    </dgm:pt>
    <dgm:pt modelId="{05DAE5FE-1D04-412F-BF64-2F1735EEABD3}">
      <dgm:prSet/>
      <dgm:spPr/>
      <dgm:t>
        <a:bodyPr/>
        <a:lstStyle/>
        <a:p>
          <a:r>
            <a:rPr lang="en-US"/>
            <a:t>Filter</a:t>
          </a:r>
        </a:p>
      </dgm:t>
    </dgm:pt>
    <dgm:pt modelId="{02E1B38D-3E2B-4079-8F9C-F51C8869A518}" type="parTrans" cxnId="{8A3DB67B-3282-4854-90E4-DD7C18760DC2}">
      <dgm:prSet/>
      <dgm:spPr/>
      <dgm:t>
        <a:bodyPr/>
        <a:lstStyle/>
        <a:p>
          <a:endParaRPr lang="en-US"/>
        </a:p>
      </dgm:t>
    </dgm:pt>
    <dgm:pt modelId="{1BE5ED77-B245-4A56-B215-D4DBF5F5088B}" type="sibTrans" cxnId="{8A3DB67B-3282-4854-90E4-DD7C18760DC2}">
      <dgm:prSet/>
      <dgm:spPr/>
      <dgm:t>
        <a:bodyPr/>
        <a:lstStyle/>
        <a:p>
          <a:endParaRPr lang="en-US"/>
        </a:p>
      </dgm:t>
    </dgm:pt>
    <dgm:pt modelId="{BD3E873C-B7E6-439E-81BF-11FD00F06D7D}">
      <dgm:prSet/>
      <dgm:spPr/>
      <dgm:t>
        <a:bodyPr/>
        <a:lstStyle/>
        <a:p>
          <a:r>
            <a:rPr lang="en-US"/>
            <a:t>Filter failed transactions.</a:t>
          </a:r>
        </a:p>
      </dgm:t>
    </dgm:pt>
    <dgm:pt modelId="{0261DD5B-061A-4091-8962-6F5D333571CA}" type="parTrans" cxnId="{A4792CD2-99C9-4ABD-8822-3034EA626DE7}">
      <dgm:prSet/>
      <dgm:spPr/>
      <dgm:t>
        <a:bodyPr/>
        <a:lstStyle/>
        <a:p>
          <a:endParaRPr lang="en-US"/>
        </a:p>
      </dgm:t>
    </dgm:pt>
    <dgm:pt modelId="{04B537F7-75E4-4874-AC3A-A32CC25ADD66}" type="sibTrans" cxnId="{A4792CD2-99C9-4ABD-8822-3034EA626DE7}">
      <dgm:prSet/>
      <dgm:spPr/>
      <dgm:t>
        <a:bodyPr/>
        <a:lstStyle/>
        <a:p>
          <a:endParaRPr lang="en-US"/>
        </a:p>
      </dgm:t>
    </dgm:pt>
    <dgm:pt modelId="{63571CDC-0197-4C9C-A3D1-0265E98B5EF3}">
      <dgm:prSet/>
      <dgm:spPr/>
      <dgm:t>
        <a:bodyPr/>
        <a:lstStyle/>
        <a:p>
          <a:r>
            <a:rPr lang="en-US"/>
            <a:t>Save</a:t>
          </a:r>
        </a:p>
      </dgm:t>
    </dgm:pt>
    <dgm:pt modelId="{2B67F67F-FCA2-4718-AD55-7CED2F860B62}" type="parTrans" cxnId="{C5151A68-29DA-466F-9A0B-8CEE1123E31D}">
      <dgm:prSet/>
      <dgm:spPr/>
      <dgm:t>
        <a:bodyPr/>
        <a:lstStyle/>
        <a:p>
          <a:endParaRPr lang="en-US"/>
        </a:p>
      </dgm:t>
    </dgm:pt>
    <dgm:pt modelId="{6B868D63-D6B2-476B-8EFA-D25222490F3B}" type="sibTrans" cxnId="{C5151A68-29DA-466F-9A0B-8CEE1123E31D}">
      <dgm:prSet/>
      <dgm:spPr/>
      <dgm:t>
        <a:bodyPr/>
        <a:lstStyle/>
        <a:p>
          <a:endParaRPr lang="en-US"/>
        </a:p>
      </dgm:t>
    </dgm:pt>
    <dgm:pt modelId="{CFF8B564-9127-4F64-A600-2DD56B9855AF}">
      <dgm:prSet/>
      <dgm:spPr/>
      <dgm:t>
        <a:bodyPr/>
        <a:lstStyle/>
        <a:p>
          <a:r>
            <a:rPr lang="en-US"/>
            <a:t>Save to Cloud SQL.</a:t>
          </a:r>
        </a:p>
      </dgm:t>
    </dgm:pt>
    <dgm:pt modelId="{1E3FF6D3-C0E8-4DC9-A5A5-D1FD8A4B9840}" type="parTrans" cxnId="{AF712BC7-E1E2-473B-B766-A8DD967DCAF5}">
      <dgm:prSet/>
      <dgm:spPr/>
      <dgm:t>
        <a:bodyPr/>
        <a:lstStyle/>
        <a:p>
          <a:endParaRPr lang="en-US"/>
        </a:p>
      </dgm:t>
    </dgm:pt>
    <dgm:pt modelId="{BEB44DFA-CF03-4633-B6C7-3DA0CE532BC5}" type="sibTrans" cxnId="{AF712BC7-E1E2-473B-B766-A8DD967DCAF5}">
      <dgm:prSet/>
      <dgm:spPr/>
      <dgm:t>
        <a:bodyPr/>
        <a:lstStyle/>
        <a:p>
          <a:endParaRPr lang="en-US"/>
        </a:p>
      </dgm:t>
    </dgm:pt>
    <dgm:pt modelId="{4FEA47CF-BF88-4254-B4E5-380751702DA2}">
      <dgm:prSet/>
      <dgm:spPr/>
      <dgm:t>
        <a:bodyPr/>
        <a:lstStyle/>
        <a:p>
          <a:r>
            <a:rPr lang="en-US"/>
            <a:t>Analyze</a:t>
          </a:r>
        </a:p>
      </dgm:t>
    </dgm:pt>
    <dgm:pt modelId="{1219E645-166D-404A-94DA-7BD4FC660567}" type="parTrans" cxnId="{37866522-A524-4685-B44D-A8F0E085FA0F}">
      <dgm:prSet/>
      <dgm:spPr/>
      <dgm:t>
        <a:bodyPr/>
        <a:lstStyle/>
        <a:p>
          <a:endParaRPr lang="en-US"/>
        </a:p>
      </dgm:t>
    </dgm:pt>
    <dgm:pt modelId="{3D8C35B4-2B52-41A3-B98E-57CA0C532761}" type="sibTrans" cxnId="{37866522-A524-4685-B44D-A8F0E085FA0F}">
      <dgm:prSet/>
      <dgm:spPr/>
      <dgm:t>
        <a:bodyPr/>
        <a:lstStyle/>
        <a:p>
          <a:endParaRPr lang="en-US"/>
        </a:p>
      </dgm:t>
    </dgm:pt>
    <dgm:pt modelId="{EF3E9AE4-711B-4AA8-8B86-FDC6867131A7}">
      <dgm:prSet/>
      <dgm:spPr/>
      <dgm:t>
        <a:bodyPr/>
        <a:lstStyle/>
        <a:p>
          <a:r>
            <a:rPr lang="en-US"/>
            <a:t>Analyze using BigQuery.</a:t>
          </a:r>
        </a:p>
      </dgm:t>
    </dgm:pt>
    <dgm:pt modelId="{F3E9365E-D292-4346-B32A-6D0D102846FE}" type="parTrans" cxnId="{EE522AD9-C32F-4F10-8290-F13066B40C2D}">
      <dgm:prSet/>
      <dgm:spPr/>
      <dgm:t>
        <a:bodyPr/>
        <a:lstStyle/>
        <a:p>
          <a:endParaRPr lang="en-US"/>
        </a:p>
      </dgm:t>
    </dgm:pt>
    <dgm:pt modelId="{3B374E25-1D2A-451D-9FC3-7C1FCBC6695A}" type="sibTrans" cxnId="{EE522AD9-C32F-4F10-8290-F13066B40C2D}">
      <dgm:prSet/>
      <dgm:spPr/>
      <dgm:t>
        <a:bodyPr/>
        <a:lstStyle/>
        <a:p>
          <a:endParaRPr lang="en-US"/>
        </a:p>
      </dgm:t>
    </dgm:pt>
    <dgm:pt modelId="{93EBFD91-DE70-4DBB-8355-FCABD722E89C}" type="pres">
      <dgm:prSet presAssocID="{01326201-AC0D-4A9D-8408-6790300455BA}" presName="Name0" presStyleCnt="0">
        <dgm:presLayoutVars>
          <dgm:dir/>
          <dgm:animLvl val="lvl"/>
          <dgm:resizeHandles val="exact"/>
        </dgm:presLayoutVars>
      </dgm:prSet>
      <dgm:spPr/>
    </dgm:pt>
    <dgm:pt modelId="{484176EF-13B7-4C59-AEE2-469C4BF1840B}" type="pres">
      <dgm:prSet presAssocID="{4FEA47CF-BF88-4254-B4E5-380751702DA2}" presName="boxAndChildren" presStyleCnt="0"/>
      <dgm:spPr/>
    </dgm:pt>
    <dgm:pt modelId="{C7210A32-E8FF-46BA-B85F-126C9CF5C446}" type="pres">
      <dgm:prSet presAssocID="{4FEA47CF-BF88-4254-B4E5-380751702DA2}" presName="parentTextBox" presStyleLbl="alignNode1" presStyleIdx="0" presStyleCnt="5"/>
      <dgm:spPr/>
    </dgm:pt>
    <dgm:pt modelId="{FFEAA756-5B02-4BD9-AE29-FDCDD2C2D568}" type="pres">
      <dgm:prSet presAssocID="{4FEA47CF-BF88-4254-B4E5-380751702DA2}" presName="descendantBox" presStyleLbl="bgAccFollowNode1" presStyleIdx="0" presStyleCnt="5"/>
      <dgm:spPr/>
    </dgm:pt>
    <dgm:pt modelId="{8BD57DBB-345A-4BD4-93BE-C718A79222D5}" type="pres">
      <dgm:prSet presAssocID="{6B868D63-D6B2-476B-8EFA-D25222490F3B}" presName="sp" presStyleCnt="0"/>
      <dgm:spPr/>
    </dgm:pt>
    <dgm:pt modelId="{F2521C55-9622-472E-9A5D-0CAF1C32EE69}" type="pres">
      <dgm:prSet presAssocID="{63571CDC-0197-4C9C-A3D1-0265E98B5EF3}" presName="arrowAndChildren" presStyleCnt="0"/>
      <dgm:spPr/>
    </dgm:pt>
    <dgm:pt modelId="{12E9382A-7EA2-497F-BEAE-0A471F687546}" type="pres">
      <dgm:prSet presAssocID="{63571CDC-0197-4C9C-A3D1-0265E98B5EF3}" presName="parentTextArrow" presStyleLbl="node1" presStyleIdx="0" presStyleCnt="0"/>
      <dgm:spPr/>
    </dgm:pt>
    <dgm:pt modelId="{4FC143CA-DEF0-4FE4-BD54-ABCDAC9DECB0}" type="pres">
      <dgm:prSet presAssocID="{63571CDC-0197-4C9C-A3D1-0265E98B5EF3}" presName="arrow" presStyleLbl="alignNode1" presStyleIdx="1" presStyleCnt="5"/>
      <dgm:spPr/>
    </dgm:pt>
    <dgm:pt modelId="{31DC9D68-A12A-4FC2-B7CB-2C4C72550DF4}" type="pres">
      <dgm:prSet presAssocID="{63571CDC-0197-4C9C-A3D1-0265E98B5EF3}" presName="descendantArrow" presStyleLbl="bgAccFollowNode1" presStyleIdx="1" presStyleCnt="5"/>
      <dgm:spPr/>
    </dgm:pt>
    <dgm:pt modelId="{61DAA3C0-1857-489E-89AF-831ADB193986}" type="pres">
      <dgm:prSet presAssocID="{1BE5ED77-B245-4A56-B215-D4DBF5F5088B}" presName="sp" presStyleCnt="0"/>
      <dgm:spPr/>
    </dgm:pt>
    <dgm:pt modelId="{960C652B-151B-41AF-88A7-4E5841D1C8D8}" type="pres">
      <dgm:prSet presAssocID="{05DAE5FE-1D04-412F-BF64-2F1735EEABD3}" presName="arrowAndChildren" presStyleCnt="0"/>
      <dgm:spPr/>
    </dgm:pt>
    <dgm:pt modelId="{D136E082-ED8A-4D6D-8AC9-DF0B1CD35B79}" type="pres">
      <dgm:prSet presAssocID="{05DAE5FE-1D04-412F-BF64-2F1735EEABD3}" presName="parentTextArrow" presStyleLbl="node1" presStyleIdx="0" presStyleCnt="0"/>
      <dgm:spPr/>
    </dgm:pt>
    <dgm:pt modelId="{B65DE963-90E8-40BB-BEAE-7CED2483E10A}" type="pres">
      <dgm:prSet presAssocID="{05DAE5FE-1D04-412F-BF64-2F1735EEABD3}" presName="arrow" presStyleLbl="alignNode1" presStyleIdx="2" presStyleCnt="5"/>
      <dgm:spPr/>
    </dgm:pt>
    <dgm:pt modelId="{D5582310-1EBD-4C4A-BD6D-36FBF824C81E}" type="pres">
      <dgm:prSet presAssocID="{05DAE5FE-1D04-412F-BF64-2F1735EEABD3}" presName="descendantArrow" presStyleLbl="bgAccFollowNode1" presStyleIdx="2" presStyleCnt="5"/>
      <dgm:spPr/>
    </dgm:pt>
    <dgm:pt modelId="{4C8A73E7-AAB2-49E6-9A68-F2843FE2A4C7}" type="pres">
      <dgm:prSet presAssocID="{026A7279-D9A2-45A7-A2DF-8303F7560A52}" presName="sp" presStyleCnt="0"/>
      <dgm:spPr/>
    </dgm:pt>
    <dgm:pt modelId="{A307A198-A454-45B5-B016-42183D8F9C0B}" type="pres">
      <dgm:prSet presAssocID="{C3417BB5-BDD6-458D-99E7-2059D58387B3}" presName="arrowAndChildren" presStyleCnt="0"/>
      <dgm:spPr/>
    </dgm:pt>
    <dgm:pt modelId="{9F191485-FCB2-4263-806E-A3675C22BE7E}" type="pres">
      <dgm:prSet presAssocID="{C3417BB5-BDD6-458D-99E7-2059D58387B3}" presName="parentTextArrow" presStyleLbl="node1" presStyleIdx="0" presStyleCnt="0"/>
      <dgm:spPr/>
    </dgm:pt>
    <dgm:pt modelId="{1999C089-8D2D-4C13-B2AF-9D53647FAF93}" type="pres">
      <dgm:prSet presAssocID="{C3417BB5-BDD6-458D-99E7-2059D58387B3}" presName="arrow" presStyleLbl="alignNode1" presStyleIdx="3" presStyleCnt="5"/>
      <dgm:spPr/>
    </dgm:pt>
    <dgm:pt modelId="{5118A531-18A0-42EA-A96C-3B5120492F6E}" type="pres">
      <dgm:prSet presAssocID="{C3417BB5-BDD6-458D-99E7-2059D58387B3}" presName="descendantArrow" presStyleLbl="bgAccFollowNode1" presStyleIdx="3" presStyleCnt="5"/>
      <dgm:spPr/>
    </dgm:pt>
    <dgm:pt modelId="{43ECE483-8A95-4B2F-89DE-C902C7E3EB07}" type="pres">
      <dgm:prSet presAssocID="{64694CFF-5A0C-4420-9FD8-99EDB9DB8DF5}" presName="sp" presStyleCnt="0"/>
      <dgm:spPr/>
    </dgm:pt>
    <dgm:pt modelId="{CFBCD69A-DE2A-41A6-B12C-C68872B1F320}" type="pres">
      <dgm:prSet presAssocID="{49961852-0B01-43CD-A869-AC4933DAEC82}" presName="arrowAndChildren" presStyleCnt="0"/>
      <dgm:spPr/>
    </dgm:pt>
    <dgm:pt modelId="{179DAF99-FD72-4B4D-86AA-491E1CECEE76}" type="pres">
      <dgm:prSet presAssocID="{49961852-0B01-43CD-A869-AC4933DAEC82}" presName="parentTextArrow" presStyleLbl="node1" presStyleIdx="0" presStyleCnt="0"/>
      <dgm:spPr/>
    </dgm:pt>
    <dgm:pt modelId="{8A8A4D94-2063-4197-A40B-92E427B27A9E}" type="pres">
      <dgm:prSet presAssocID="{49961852-0B01-43CD-A869-AC4933DAEC82}" presName="arrow" presStyleLbl="alignNode1" presStyleIdx="4" presStyleCnt="5"/>
      <dgm:spPr/>
    </dgm:pt>
    <dgm:pt modelId="{F0108DB5-E69A-4C46-A280-C3D83831DC0C}" type="pres">
      <dgm:prSet presAssocID="{49961852-0B01-43CD-A869-AC4933DAEC82}" presName="descendantArrow" presStyleLbl="bgAccFollowNode1" presStyleIdx="4" presStyleCnt="5" custLinFactNeighborX="2854" custLinFactNeighborY="-339"/>
      <dgm:spPr/>
    </dgm:pt>
  </dgm:ptLst>
  <dgm:cxnLst>
    <dgm:cxn modelId="{3F534E02-B83C-4472-AE24-829BA8EBC7FF}" type="presOf" srcId="{1BE3F841-BB4B-42E9-85A6-65AC234F116A}" destId="{5118A531-18A0-42EA-A96C-3B5120492F6E}" srcOrd="0" destOrd="0" presId="urn:microsoft.com/office/officeart/2016/7/layout/VerticalDownArrowProcess"/>
    <dgm:cxn modelId="{0410470B-3492-4F1B-A99A-1BFBA9C6FC9C}" type="presOf" srcId="{EF3E9AE4-711B-4AA8-8B86-FDC6867131A7}" destId="{FFEAA756-5B02-4BD9-AE29-FDCDD2C2D568}" srcOrd="0" destOrd="0" presId="urn:microsoft.com/office/officeart/2016/7/layout/VerticalDownArrowProcess"/>
    <dgm:cxn modelId="{67313D1A-419E-48CA-8BC5-D2D1DDE32DC7}" srcId="{C3417BB5-BDD6-458D-99E7-2059D58387B3}" destId="{1BE3F841-BB4B-42E9-85A6-65AC234F116A}" srcOrd="0" destOrd="0" parTransId="{9960B60F-9CAD-43BD-A546-7F604FC030D2}" sibTransId="{1F590E79-C0F4-4519-A28A-C2C73A9253B1}"/>
    <dgm:cxn modelId="{37866522-A524-4685-B44D-A8F0E085FA0F}" srcId="{01326201-AC0D-4A9D-8408-6790300455BA}" destId="{4FEA47CF-BF88-4254-B4E5-380751702DA2}" srcOrd="4" destOrd="0" parTransId="{1219E645-166D-404A-94DA-7BD4FC660567}" sibTransId="{3D8C35B4-2B52-41A3-B98E-57CA0C532761}"/>
    <dgm:cxn modelId="{61426E2A-AA62-4BCB-B9DF-4589838F9963}" type="presOf" srcId="{49961852-0B01-43CD-A869-AC4933DAEC82}" destId="{179DAF99-FD72-4B4D-86AA-491E1CECEE76}" srcOrd="0" destOrd="0" presId="urn:microsoft.com/office/officeart/2016/7/layout/VerticalDownArrowProcess"/>
    <dgm:cxn modelId="{4847D52F-714E-420C-B97B-D0D12AE4DE1B}" type="presOf" srcId="{BD3E873C-B7E6-439E-81BF-11FD00F06D7D}" destId="{D5582310-1EBD-4C4A-BD6D-36FBF824C81E}" srcOrd="0" destOrd="0" presId="urn:microsoft.com/office/officeart/2016/7/layout/VerticalDownArrowProcess"/>
    <dgm:cxn modelId="{13CB1D33-5209-464B-A9F6-DDC5D92B866E}" type="presOf" srcId="{05DAE5FE-1D04-412F-BF64-2F1735EEABD3}" destId="{D136E082-ED8A-4D6D-8AC9-DF0B1CD35B79}" srcOrd="0" destOrd="0" presId="urn:microsoft.com/office/officeart/2016/7/layout/VerticalDownArrowProcess"/>
    <dgm:cxn modelId="{393C5A40-624D-46E6-9BF0-2D168C5BDCF3}" type="presOf" srcId="{4FEA47CF-BF88-4254-B4E5-380751702DA2}" destId="{C7210A32-E8FF-46BA-B85F-126C9CF5C446}" srcOrd="0" destOrd="0" presId="urn:microsoft.com/office/officeart/2016/7/layout/VerticalDownArrowProcess"/>
    <dgm:cxn modelId="{F2422867-5AF2-46C7-8484-87765E943C7B}" type="presOf" srcId="{01326201-AC0D-4A9D-8408-6790300455BA}" destId="{93EBFD91-DE70-4DBB-8355-FCABD722E89C}" srcOrd="0" destOrd="0" presId="urn:microsoft.com/office/officeart/2016/7/layout/VerticalDownArrowProcess"/>
    <dgm:cxn modelId="{C5151A68-29DA-466F-9A0B-8CEE1123E31D}" srcId="{01326201-AC0D-4A9D-8408-6790300455BA}" destId="{63571CDC-0197-4C9C-A3D1-0265E98B5EF3}" srcOrd="3" destOrd="0" parTransId="{2B67F67F-FCA2-4718-AD55-7CED2F860B62}" sibTransId="{6B868D63-D6B2-476B-8EFA-D25222490F3B}"/>
    <dgm:cxn modelId="{33B5D26E-301B-4818-8EE8-6FF23F70EF65}" type="presOf" srcId="{63571CDC-0197-4C9C-A3D1-0265E98B5EF3}" destId="{12E9382A-7EA2-497F-BEAE-0A471F687546}" srcOrd="0" destOrd="0" presId="urn:microsoft.com/office/officeart/2016/7/layout/VerticalDownArrowProcess"/>
    <dgm:cxn modelId="{83BE1272-FEFB-4B7E-B86E-72641CD21A14}" type="presOf" srcId="{CFF8B564-9127-4F64-A600-2DD56B9855AF}" destId="{31DC9D68-A12A-4FC2-B7CB-2C4C72550DF4}" srcOrd="0" destOrd="0" presId="urn:microsoft.com/office/officeart/2016/7/layout/VerticalDownArrowProcess"/>
    <dgm:cxn modelId="{D471977A-A5BF-4096-AE32-4321BE46E6C2}" srcId="{01326201-AC0D-4A9D-8408-6790300455BA}" destId="{C3417BB5-BDD6-458D-99E7-2059D58387B3}" srcOrd="1" destOrd="0" parTransId="{B48317D8-D305-4971-BDC4-113F0A4D07C5}" sibTransId="{026A7279-D9A2-45A7-A2DF-8303F7560A52}"/>
    <dgm:cxn modelId="{8A3DB67B-3282-4854-90E4-DD7C18760DC2}" srcId="{01326201-AC0D-4A9D-8408-6790300455BA}" destId="{05DAE5FE-1D04-412F-BF64-2F1735EEABD3}" srcOrd="2" destOrd="0" parTransId="{02E1B38D-3E2B-4079-8F9C-F51C8869A518}" sibTransId="{1BE5ED77-B245-4A56-B215-D4DBF5F5088B}"/>
    <dgm:cxn modelId="{63057C7C-24EF-4E1D-9DEB-2AB3EC63D9E0}" type="presOf" srcId="{4A51C7CC-0042-4D27-BED6-208F04C62D14}" destId="{F0108DB5-E69A-4C46-A280-C3D83831DC0C}" srcOrd="0" destOrd="0" presId="urn:microsoft.com/office/officeart/2016/7/layout/VerticalDownArrowProcess"/>
    <dgm:cxn modelId="{B74A54AB-1B0B-49B8-B8FB-1D0B76A915EC}" type="presOf" srcId="{63571CDC-0197-4C9C-A3D1-0265E98B5EF3}" destId="{4FC143CA-DEF0-4FE4-BD54-ABCDAC9DECB0}" srcOrd="1" destOrd="0" presId="urn:microsoft.com/office/officeart/2016/7/layout/VerticalDownArrowProcess"/>
    <dgm:cxn modelId="{A37CADBA-43CC-4364-942F-600AF280CD2C}" type="presOf" srcId="{05DAE5FE-1D04-412F-BF64-2F1735EEABD3}" destId="{B65DE963-90E8-40BB-BEAE-7CED2483E10A}" srcOrd="1" destOrd="0" presId="urn:microsoft.com/office/officeart/2016/7/layout/VerticalDownArrowProcess"/>
    <dgm:cxn modelId="{AF712BC7-E1E2-473B-B766-A8DD967DCAF5}" srcId="{63571CDC-0197-4C9C-A3D1-0265E98B5EF3}" destId="{CFF8B564-9127-4F64-A600-2DD56B9855AF}" srcOrd="0" destOrd="0" parTransId="{1E3FF6D3-C0E8-4DC9-A5A5-D1FD8A4B9840}" sibTransId="{BEB44DFA-CF03-4633-B6C7-3DA0CE532BC5}"/>
    <dgm:cxn modelId="{E18692D1-C8F0-4414-AAA4-D67F8A694289}" type="presOf" srcId="{49961852-0B01-43CD-A869-AC4933DAEC82}" destId="{8A8A4D94-2063-4197-A40B-92E427B27A9E}" srcOrd="1" destOrd="0" presId="urn:microsoft.com/office/officeart/2016/7/layout/VerticalDownArrowProcess"/>
    <dgm:cxn modelId="{A4792CD2-99C9-4ABD-8822-3034EA626DE7}" srcId="{05DAE5FE-1D04-412F-BF64-2F1735EEABD3}" destId="{BD3E873C-B7E6-439E-81BF-11FD00F06D7D}" srcOrd="0" destOrd="0" parTransId="{0261DD5B-061A-4091-8962-6F5D333571CA}" sibTransId="{04B537F7-75E4-4874-AC3A-A32CC25ADD66}"/>
    <dgm:cxn modelId="{95AB3CD6-A237-4C67-924E-6DD421AE80F5}" srcId="{01326201-AC0D-4A9D-8408-6790300455BA}" destId="{49961852-0B01-43CD-A869-AC4933DAEC82}" srcOrd="0" destOrd="0" parTransId="{5D3F4BEF-4131-47DA-AB5A-6CCBEB0CF73B}" sibTransId="{64694CFF-5A0C-4420-9FD8-99EDB9DB8DF5}"/>
    <dgm:cxn modelId="{4468DAD6-C6F5-4E1A-81CA-7474F8CE8C61}" srcId="{49961852-0B01-43CD-A869-AC4933DAEC82}" destId="{4A51C7CC-0042-4D27-BED6-208F04C62D14}" srcOrd="0" destOrd="0" parTransId="{7BC7D72D-8FFF-4AED-B94B-C4BD6D246F79}" sibTransId="{BE82D3AC-9FB9-42C8-8D2E-A2FBF43C49E9}"/>
    <dgm:cxn modelId="{EE522AD9-C32F-4F10-8290-F13066B40C2D}" srcId="{4FEA47CF-BF88-4254-B4E5-380751702DA2}" destId="{EF3E9AE4-711B-4AA8-8B86-FDC6867131A7}" srcOrd="0" destOrd="0" parTransId="{F3E9365E-D292-4346-B32A-6D0D102846FE}" sibTransId="{3B374E25-1D2A-451D-9FC3-7C1FCBC6695A}"/>
    <dgm:cxn modelId="{08D866E7-74FB-4AB6-B61C-B36786049968}" type="presOf" srcId="{C3417BB5-BDD6-458D-99E7-2059D58387B3}" destId="{1999C089-8D2D-4C13-B2AF-9D53647FAF93}" srcOrd="1" destOrd="0" presId="urn:microsoft.com/office/officeart/2016/7/layout/VerticalDownArrowProcess"/>
    <dgm:cxn modelId="{69216EF5-A35B-4FE1-B3E7-6C7EB8E7E9E9}" type="presOf" srcId="{C3417BB5-BDD6-458D-99E7-2059D58387B3}" destId="{9F191485-FCB2-4263-806E-A3675C22BE7E}" srcOrd="0" destOrd="0" presId="urn:microsoft.com/office/officeart/2016/7/layout/VerticalDownArrowProcess"/>
    <dgm:cxn modelId="{D3C979D2-C45D-4BA3-94B3-A37FCD97CF91}" type="presParOf" srcId="{93EBFD91-DE70-4DBB-8355-FCABD722E89C}" destId="{484176EF-13B7-4C59-AEE2-469C4BF1840B}" srcOrd="0" destOrd="0" presId="urn:microsoft.com/office/officeart/2016/7/layout/VerticalDownArrowProcess"/>
    <dgm:cxn modelId="{5BCBAD49-3886-4591-AB5B-C8DFDCF42BFD}" type="presParOf" srcId="{484176EF-13B7-4C59-AEE2-469C4BF1840B}" destId="{C7210A32-E8FF-46BA-B85F-126C9CF5C446}" srcOrd="0" destOrd="0" presId="urn:microsoft.com/office/officeart/2016/7/layout/VerticalDownArrowProcess"/>
    <dgm:cxn modelId="{04222D1C-04A3-4613-B9CD-7E2FBF73253A}" type="presParOf" srcId="{484176EF-13B7-4C59-AEE2-469C4BF1840B}" destId="{FFEAA756-5B02-4BD9-AE29-FDCDD2C2D568}" srcOrd="1" destOrd="0" presId="urn:microsoft.com/office/officeart/2016/7/layout/VerticalDownArrowProcess"/>
    <dgm:cxn modelId="{D9D0AC7D-3ECB-4329-A0B2-CA60CEA8BE76}" type="presParOf" srcId="{93EBFD91-DE70-4DBB-8355-FCABD722E89C}" destId="{8BD57DBB-345A-4BD4-93BE-C718A79222D5}" srcOrd="1" destOrd="0" presId="urn:microsoft.com/office/officeart/2016/7/layout/VerticalDownArrowProcess"/>
    <dgm:cxn modelId="{7C35B108-EFE7-4F7C-931C-DDCB51BE0DE3}" type="presParOf" srcId="{93EBFD91-DE70-4DBB-8355-FCABD722E89C}" destId="{F2521C55-9622-472E-9A5D-0CAF1C32EE69}" srcOrd="2" destOrd="0" presId="urn:microsoft.com/office/officeart/2016/7/layout/VerticalDownArrowProcess"/>
    <dgm:cxn modelId="{FB9E5BEC-647A-47B3-8A16-6E97EF48C0DF}" type="presParOf" srcId="{F2521C55-9622-472E-9A5D-0CAF1C32EE69}" destId="{12E9382A-7EA2-497F-BEAE-0A471F687546}" srcOrd="0" destOrd="0" presId="urn:microsoft.com/office/officeart/2016/7/layout/VerticalDownArrowProcess"/>
    <dgm:cxn modelId="{4F7EC770-277E-411E-9184-E251A9477162}" type="presParOf" srcId="{F2521C55-9622-472E-9A5D-0CAF1C32EE69}" destId="{4FC143CA-DEF0-4FE4-BD54-ABCDAC9DECB0}" srcOrd="1" destOrd="0" presId="urn:microsoft.com/office/officeart/2016/7/layout/VerticalDownArrowProcess"/>
    <dgm:cxn modelId="{6C3A41F8-C82F-4218-8828-34A62CF2EED6}" type="presParOf" srcId="{F2521C55-9622-472E-9A5D-0CAF1C32EE69}" destId="{31DC9D68-A12A-4FC2-B7CB-2C4C72550DF4}" srcOrd="2" destOrd="0" presId="urn:microsoft.com/office/officeart/2016/7/layout/VerticalDownArrowProcess"/>
    <dgm:cxn modelId="{BB683DD1-D346-4491-B9F9-FCCBF3499F67}" type="presParOf" srcId="{93EBFD91-DE70-4DBB-8355-FCABD722E89C}" destId="{61DAA3C0-1857-489E-89AF-831ADB193986}" srcOrd="3" destOrd="0" presId="urn:microsoft.com/office/officeart/2016/7/layout/VerticalDownArrowProcess"/>
    <dgm:cxn modelId="{2B7AC371-ECFD-4798-92C1-0F9135336F25}" type="presParOf" srcId="{93EBFD91-DE70-4DBB-8355-FCABD722E89C}" destId="{960C652B-151B-41AF-88A7-4E5841D1C8D8}" srcOrd="4" destOrd="0" presId="urn:microsoft.com/office/officeart/2016/7/layout/VerticalDownArrowProcess"/>
    <dgm:cxn modelId="{F1C092F9-7867-474B-A898-0F0B89534A8D}" type="presParOf" srcId="{960C652B-151B-41AF-88A7-4E5841D1C8D8}" destId="{D136E082-ED8A-4D6D-8AC9-DF0B1CD35B79}" srcOrd="0" destOrd="0" presId="urn:microsoft.com/office/officeart/2016/7/layout/VerticalDownArrowProcess"/>
    <dgm:cxn modelId="{C923D352-B071-4CB3-8045-73DE393AFD25}" type="presParOf" srcId="{960C652B-151B-41AF-88A7-4E5841D1C8D8}" destId="{B65DE963-90E8-40BB-BEAE-7CED2483E10A}" srcOrd="1" destOrd="0" presId="urn:microsoft.com/office/officeart/2016/7/layout/VerticalDownArrowProcess"/>
    <dgm:cxn modelId="{FFD843F0-A33F-4671-9532-14050EA7D009}" type="presParOf" srcId="{960C652B-151B-41AF-88A7-4E5841D1C8D8}" destId="{D5582310-1EBD-4C4A-BD6D-36FBF824C81E}" srcOrd="2" destOrd="0" presId="urn:microsoft.com/office/officeart/2016/7/layout/VerticalDownArrowProcess"/>
    <dgm:cxn modelId="{709A36AA-9079-4B3D-BDDA-94D904145637}" type="presParOf" srcId="{93EBFD91-DE70-4DBB-8355-FCABD722E89C}" destId="{4C8A73E7-AAB2-49E6-9A68-F2843FE2A4C7}" srcOrd="5" destOrd="0" presId="urn:microsoft.com/office/officeart/2016/7/layout/VerticalDownArrowProcess"/>
    <dgm:cxn modelId="{3A09239E-80C1-4EC4-8FF5-BD238E3E7A94}" type="presParOf" srcId="{93EBFD91-DE70-4DBB-8355-FCABD722E89C}" destId="{A307A198-A454-45B5-B016-42183D8F9C0B}" srcOrd="6" destOrd="0" presId="urn:microsoft.com/office/officeart/2016/7/layout/VerticalDownArrowProcess"/>
    <dgm:cxn modelId="{635A9EDE-85C2-4DD4-9961-0D7985239667}" type="presParOf" srcId="{A307A198-A454-45B5-B016-42183D8F9C0B}" destId="{9F191485-FCB2-4263-806E-A3675C22BE7E}" srcOrd="0" destOrd="0" presId="urn:microsoft.com/office/officeart/2016/7/layout/VerticalDownArrowProcess"/>
    <dgm:cxn modelId="{59A714EE-8B1C-41B6-96B6-8D89F0A9B9DC}" type="presParOf" srcId="{A307A198-A454-45B5-B016-42183D8F9C0B}" destId="{1999C089-8D2D-4C13-B2AF-9D53647FAF93}" srcOrd="1" destOrd="0" presId="urn:microsoft.com/office/officeart/2016/7/layout/VerticalDownArrowProcess"/>
    <dgm:cxn modelId="{B1390302-29D2-4564-A55D-FFC480819E10}" type="presParOf" srcId="{A307A198-A454-45B5-B016-42183D8F9C0B}" destId="{5118A531-18A0-42EA-A96C-3B5120492F6E}" srcOrd="2" destOrd="0" presId="urn:microsoft.com/office/officeart/2016/7/layout/VerticalDownArrowProcess"/>
    <dgm:cxn modelId="{08DBD619-8F3D-4B9B-814D-A3DCFC369BAB}" type="presParOf" srcId="{93EBFD91-DE70-4DBB-8355-FCABD722E89C}" destId="{43ECE483-8A95-4B2F-89DE-C902C7E3EB07}" srcOrd="7" destOrd="0" presId="urn:microsoft.com/office/officeart/2016/7/layout/VerticalDownArrowProcess"/>
    <dgm:cxn modelId="{D0B672D4-B6E3-49E2-914E-51A9CAE75A62}" type="presParOf" srcId="{93EBFD91-DE70-4DBB-8355-FCABD722E89C}" destId="{CFBCD69A-DE2A-41A6-B12C-C68872B1F320}" srcOrd="8" destOrd="0" presId="urn:microsoft.com/office/officeart/2016/7/layout/VerticalDownArrowProcess"/>
    <dgm:cxn modelId="{2E2AD668-6EC1-43CB-BBEC-6AFAC86B4186}" type="presParOf" srcId="{CFBCD69A-DE2A-41A6-B12C-C68872B1F320}" destId="{179DAF99-FD72-4B4D-86AA-491E1CECEE76}" srcOrd="0" destOrd="0" presId="urn:microsoft.com/office/officeart/2016/7/layout/VerticalDownArrowProcess"/>
    <dgm:cxn modelId="{DE99AF7A-FA08-48FB-84E0-F16304D1971A}" type="presParOf" srcId="{CFBCD69A-DE2A-41A6-B12C-C68872B1F320}" destId="{8A8A4D94-2063-4197-A40B-92E427B27A9E}" srcOrd="1" destOrd="0" presId="urn:microsoft.com/office/officeart/2016/7/layout/VerticalDownArrowProcess"/>
    <dgm:cxn modelId="{DC74D289-4422-4005-970B-8D84806A5773}" type="presParOf" srcId="{CFBCD69A-DE2A-41A6-B12C-C68872B1F320}" destId="{F0108DB5-E69A-4C46-A280-C3D83831DC0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10A32-E8FF-46BA-B85F-126C9CF5C446}">
      <dsp:nvSpPr>
        <dsp:cNvPr id="0" name=""/>
        <dsp:cNvSpPr/>
      </dsp:nvSpPr>
      <dsp:spPr>
        <a:xfrm>
          <a:off x="0" y="2962041"/>
          <a:ext cx="1643062" cy="485947"/>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55" tIns="106680" rIns="116855" bIns="106680" numCol="1" spcCol="1270" anchor="ctr" anchorCtr="0">
          <a:noAutofit/>
        </a:bodyPr>
        <a:lstStyle/>
        <a:p>
          <a:pPr marL="0" lvl="0" indent="0" algn="ctr" defTabSz="666750">
            <a:lnSpc>
              <a:spcPct val="90000"/>
            </a:lnSpc>
            <a:spcBef>
              <a:spcPct val="0"/>
            </a:spcBef>
            <a:spcAft>
              <a:spcPct val="35000"/>
            </a:spcAft>
            <a:buNone/>
          </a:pPr>
          <a:r>
            <a:rPr lang="en-US" sz="1500" kern="1200"/>
            <a:t>Analyze</a:t>
          </a:r>
        </a:p>
      </dsp:txBody>
      <dsp:txXfrm>
        <a:off x="0" y="2962041"/>
        <a:ext cx="1643062" cy="485947"/>
      </dsp:txXfrm>
    </dsp:sp>
    <dsp:sp modelId="{FFEAA756-5B02-4BD9-AE29-FDCDD2C2D568}">
      <dsp:nvSpPr>
        <dsp:cNvPr id="0" name=""/>
        <dsp:cNvSpPr/>
      </dsp:nvSpPr>
      <dsp:spPr>
        <a:xfrm>
          <a:off x="1643062" y="2962041"/>
          <a:ext cx="4929187" cy="485947"/>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987" tIns="152400" rIns="99987" bIns="152400" numCol="1" spcCol="1270" anchor="ctr" anchorCtr="0">
          <a:noAutofit/>
        </a:bodyPr>
        <a:lstStyle/>
        <a:p>
          <a:pPr marL="0" lvl="0" indent="0" algn="l" defTabSz="533400">
            <a:lnSpc>
              <a:spcPct val="90000"/>
            </a:lnSpc>
            <a:spcBef>
              <a:spcPct val="0"/>
            </a:spcBef>
            <a:spcAft>
              <a:spcPct val="35000"/>
            </a:spcAft>
            <a:buNone/>
          </a:pPr>
          <a:r>
            <a:rPr lang="en-US" sz="1200" kern="1200"/>
            <a:t>Analyze using BigQuery.</a:t>
          </a:r>
        </a:p>
      </dsp:txBody>
      <dsp:txXfrm>
        <a:off x="1643062" y="2962041"/>
        <a:ext cx="4929187" cy="485947"/>
      </dsp:txXfrm>
    </dsp:sp>
    <dsp:sp modelId="{4FC143CA-DEF0-4FE4-BD54-ABCDAC9DECB0}">
      <dsp:nvSpPr>
        <dsp:cNvPr id="0" name=""/>
        <dsp:cNvSpPr/>
      </dsp:nvSpPr>
      <dsp:spPr>
        <a:xfrm rot="10800000">
          <a:off x="0" y="2221943"/>
          <a:ext cx="1643062" cy="74738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55" tIns="106680" rIns="116855" bIns="106680" numCol="1" spcCol="1270" anchor="ctr" anchorCtr="0">
          <a:noAutofit/>
        </a:bodyPr>
        <a:lstStyle/>
        <a:p>
          <a:pPr marL="0" lvl="0" indent="0" algn="ctr" defTabSz="666750">
            <a:lnSpc>
              <a:spcPct val="90000"/>
            </a:lnSpc>
            <a:spcBef>
              <a:spcPct val="0"/>
            </a:spcBef>
            <a:spcAft>
              <a:spcPct val="35000"/>
            </a:spcAft>
            <a:buNone/>
          </a:pPr>
          <a:r>
            <a:rPr lang="en-US" sz="1500" kern="1200"/>
            <a:t>Save</a:t>
          </a:r>
        </a:p>
      </dsp:txBody>
      <dsp:txXfrm rot="-10800000">
        <a:off x="0" y="2221943"/>
        <a:ext cx="1643062" cy="485801"/>
      </dsp:txXfrm>
    </dsp:sp>
    <dsp:sp modelId="{31DC9D68-A12A-4FC2-B7CB-2C4C72550DF4}">
      <dsp:nvSpPr>
        <dsp:cNvPr id="0" name=""/>
        <dsp:cNvSpPr/>
      </dsp:nvSpPr>
      <dsp:spPr>
        <a:xfrm>
          <a:off x="1643062" y="2221943"/>
          <a:ext cx="4929187" cy="4858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987" tIns="152400" rIns="99987" bIns="152400" numCol="1" spcCol="1270" anchor="ctr" anchorCtr="0">
          <a:noAutofit/>
        </a:bodyPr>
        <a:lstStyle/>
        <a:p>
          <a:pPr marL="0" lvl="0" indent="0" algn="l" defTabSz="533400">
            <a:lnSpc>
              <a:spcPct val="90000"/>
            </a:lnSpc>
            <a:spcBef>
              <a:spcPct val="0"/>
            </a:spcBef>
            <a:spcAft>
              <a:spcPct val="35000"/>
            </a:spcAft>
            <a:buNone/>
          </a:pPr>
          <a:r>
            <a:rPr lang="en-US" sz="1200" kern="1200"/>
            <a:t>Save to Cloud SQL.</a:t>
          </a:r>
        </a:p>
      </dsp:txBody>
      <dsp:txXfrm>
        <a:off x="1643062" y="2221943"/>
        <a:ext cx="4929187" cy="485801"/>
      </dsp:txXfrm>
    </dsp:sp>
    <dsp:sp modelId="{B65DE963-90E8-40BB-BEAE-7CED2483E10A}">
      <dsp:nvSpPr>
        <dsp:cNvPr id="0" name=""/>
        <dsp:cNvSpPr/>
      </dsp:nvSpPr>
      <dsp:spPr>
        <a:xfrm rot="10800000">
          <a:off x="0" y="1481845"/>
          <a:ext cx="1643062" cy="74738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55" tIns="106680" rIns="116855" bIns="106680" numCol="1" spcCol="1270" anchor="ctr" anchorCtr="0">
          <a:noAutofit/>
        </a:bodyPr>
        <a:lstStyle/>
        <a:p>
          <a:pPr marL="0" lvl="0" indent="0" algn="ctr" defTabSz="666750">
            <a:lnSpc>
              <a:spcPct val="90000"/>
            </a:lnSpc>
            <a:spcBef>
              <a:spcPct val="0"/>
            </a:spcBef>
            <a:spcAft>
              <a:spcPct val="35000"/>
            </a:spcAft>
            <a:buNone/>
          </a:pPr>
          <a:r>
            <a:rPr lang="en-US" sz="1500" kern="1200"/>
            <a:t>Filter</a:t>
          </a:r>
        </a:p>
      </dsp:txBody>
      <dsp:txXfrm rot="-10800000">
        <a:off x="0" y="1481845"/>
        <a:ext cx="1643062" cy="485801"/>
      </dsp:txXfrm>
    </dsp:sp>
    <dsp:sp modelId="{D5582310-1EBD-4C4A-BD6D-36FBF824C81E}">
      <dsp:nvSpPr>
        <dsp:cNvPr id="0" name=""/>
        <dsp:cNvSpPr/>
      </dsp:nvSpPr>
      <dsp:spPr>
        <a:xfrm>
          <a:off x="1643062" y="1481845"/>
          <a:ext cx="4929187" cy="4858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987" tIns="152400" rIns="99987" bIns="152400" numCol="1" spcCol="1270" anchor="ctr" anchorCtr="0">
          <a:noAutofit/>
        </a:bodyPr>
        <a:lstStyle/>
        <a:p>
          <a:pPr marL="0" lvl="0" indent="0" algn="l" defTabSz="533400">
            <a:lnSpc>
              <a:spcPct val="90000"/>
            </a:lnSpc>
            <a:spcBef>
              <a:spcPct val="0"/>
            </a:spcBef>
            <a:spcAft>
              <a:spcPct val="35000"/>
            </a:spcAft>
            <a:buNone/>
          </a:pPr>
          <a:r>
            <a:rPr lang="en-US" sz="1200" kern="1200"/>
            <a:t>Filter failed transactions.</a:t>
          </a:r>
        </a:p>
      </dsp:txBody>
      <dsp:txXfrm>
        <a:off x="1643062" y="1481845"/>
        <a:ext cx="4929187" cy="485801"/>
      </dsp:txXfrm>
    </dsp:sp>
    <dsp:sp modelId="{1999C089-8D2D-4C13-B2AF-9D53647FAF93}">
      <dsp:nvSpPr>
        <dsp:cNvPr id="0" name=""/>
        <dsp:cNvSpPr/>
      </dsp:nvSpPr>
      <dsp:spPr>
        <a:xfrm rot="10800000">
          <a:off x="0" y="741747"/>
          <a:ext cx="1643062" cy="74738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55" tIns="106680" rIns="116855" bIns="106680" numCol="1" spcCol="1270" anchor="ctr" anchorCtr="0">
          <a:noAutofit/>
        </a:bodyPr>
        <a:lstStyle/>
        <a:p>
          <a:pPr marL="0" lvl="0" indent="0" algn="ctr" defTabSz="666750">
            <a:lnSpc>
              <a:spcPct val="90000"/>
            </a:lnSpc>
            <a:spcBef>
              <a:spcPct val="0"/>
            </a:spcBef>
            <a:spcAft>
              <a:spcPct val="35000"/>
            </a:spcAft>
            <a:buNone/>
          </a:pPr>
          <a:r>
            <a:rPr lang="en-US" sz="1500" kern="1200"/>
            <a:t>Clean &amp; combine</a:t>
          </a:r>
        </a:p>
      </dsp:txBody>
      <dsp:txXfrm rot="-10800000">
        <a:off x="0" y="741747"/>
        <a:ext cx="1643062" cy="485801"/>
      </dsp:txXfrm>
    </dsp:sp>
    <dsp:sp modelId="{5118A531-18A0-42EA-A96C-3B5120492F6E}">
      <dsp:nvSpPr>
        <dsp:cNvPr id="0" name=""/>
        <dsp:cNvSpPr/>
      </dsp:nvSpPr>
      <dsp:spPr>
        <a:xfrm>
          <a:off x="1643062" y="741747"/>
          <a:ext cx="4929187" cy="4858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987" tIns="152400" rIns="99987" bIns="152400" numCol="1" spcCol="1270" anchor="ctr" anchorCtr="0">
          <a:noAutofit/>
        </a:bodyPr>
        <a:lstStyle/>
        <a:p>
          <a:pPr marL="0" lvl="0" indent="0" algn="l" defTabSz="533400">
            <a:lnSpc>
              <a:spcPct val="90000"/>
            </a:lnSpc>
            <a:spcBef>
              <a:spcPct val="0"/>
            </a:spcBef>
            <a:spcAft>
              <a:spcPct val="35000"/>
            </a:spcAft>
            <a:buNone/>
          </a:pPr>
          <a:r>
            <a:rPr lang="en-US" sz="1200" kern="1200"/>
            <a:t>Clean &amp; combine data using Dataproc.</a:t>
          </a:r>
        </a:p>
      </dsp:txBody>
      <dsp:txXfrm>
        <a:off x="1643062" y="741747"/>
        <a:ext cx="4929187" cy="485801"/>
      </dsp:txXfrm>
    </dsp:sp>
    <dsp:sp modelId="{8A8A4D94-2063-4197-A40B-92E427B27A9E}">
      <dsp:nvSpPr>
        <dsp:cNvPr id="0" name=""/>
        <dsp:cNvSpPr/>
      </dsp:nvSpPr>
      <dsp:spPr>
        <a:xfrm rot="10800000">
          <a:off x="0" y="1649"/>
          <a:ext cx="1643062" cy="747387"/>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855" tIns="106680" rIns="116855" bIns="106680" numCol="1" spcCol="1270" anchor="ctr" anchorCtr="0">
          <a:noAutofit/>
        </a:bodyPr>
        <a:lstStyle/>
        <a:p>
          <a:pPr marL="0" lvl="0" indent="0" algn="ctr" defTabSz="666750">
            <a:lnSpc>
              <a:spcPct val="90000"/>
            </a:lnSpc>
            <a:spcBef>
              <a:spcPct val="0"/>
            </a:spcBef>
            <a:spcAft>
              <a:spcPct val="35000"/>
            </a:spcAft>
            <a:buNone/>
          </a:pPr>
          <a:r>
            <a:rPr lang="en-US" sz="1500" kern="1200"/>
            <a:t>Upload</a:t>
          </a:r>
        </a:p>
      </dsp:txBody>
      <dsp:txXfrm rot="-10800000">
        <a:off x="0" y="1649"/>
        <a:ext cx="1643062" cy="485801"/>
      </dsp:txXfrm>
    </dsp:sp>
    <dsp:sp modelId="{F0108DB5-E69A-4C46-A280-C3D83831DC0C}">
      <dsp:nvSpPr>
        <dsp:cNvPr id="0" name=""/>
        <dsp:cNvSpPr/>
      </dsp:nvSpPr>
      <dsp:spPr>
        <a:xfrm>
          <a:off x="1643062" y="2"/>
          <a:ext cx="4929187" cy="4858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987" tIns="152400" rIns="99987" bIns="152400" numCol="1" spcCol="1270" anchor="ctr" anchorCtr="0">
          <a:noAutofit/>
        </a:bodyPr>
        <a:lstStyle/>
        <a:p>
          <a:pPr marL="0" lvl="0" indent="0" algn="l" defTabSz="533400">
            <a:lnSpc>
              <a:spcPct val="90000"/>
            </a:lnSpc>
            <a:spcBef>
              <a:spcPct val="0"/>
            </a:spcBef>
            <a:spcAft>
              <a:spcPct val="35000"/>
            </a:spcAft>
            <a:buNone/>
          </a:pPr>
          <a:r>
            <a:rPr lang="en-US" sz="1200" kern="1200"/>
            <a:t>Upload CSVs to Cloud Storage.</a:t>
          </a:r>
        </a:p>
      </dsp:txBody>
      <dsp:txXfrm>
        <a:off x="1643062" y="2"/>
        <a:ext cx="4929187" cy="485801"/>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690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083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522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866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8748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009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47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8833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5577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377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3703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5/9/2025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5885891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3777" y="802299"/>
            <a:ext cx="5618515" cy="2541431"/>
          </a:xfrm>
        </p:spPr>
        <p:txBody>
          <a:bodyPr>
            <a:normAutofit fontScale="90000"/>
          </a:bodyPr>
          <a:lstStyle/>
          <a:p>
            <a:r>
              <a:rPr lang="en-IN" dirty="0"/>
              <a:t>Project</a:t>
            </a:r>
            <a:r>
              <a:rPr dirty="0"/>
              <a:t>-P</a:t>
            </a:r>
            <a:r>
              <a:rPr lang="en-IN" dirty="0"/>
              <a:t>1: </a:t>
            </a:r>
            <a:r>
              <a:rPr lang="en-IN" b="0" i="0" dirty="0">
                <a:solidFill>
                  <a:srgbClr val="212121"/>
                </a:solidFill>
                <a:effectLst/>
                <a:latin typeface="futura-pt"/>
              </a:rPr>
              <a:t>Failed Banking Transaction Analysis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85000" lnSpcReduction="10000"/>
          </a:bodyPr>
          <a:lstStyle/>
          <a:p>
            <a:endParaRPr sz="2400" dirty="0"/>
          </a:p>
          <a:p>
            <a:r>
              <a:rPr lang="en-US" dirty="0"/>
              <a:t>This project successfully demonstrates an end-to-end data analytics pipeline for identifying and analyzing failed banking transactions using Google Cloud Platform. By leveraging </a:t>
            </a:r>
            <a:r>
              <a:rPr lang="en-US" dirty="0" err="1"/>
              <a:t>PySpark</a:t>
            </a:r>
            <a:r>
              <a:rPr lang="en-US" dirty="0"/>
              <a:t> on </a:t>
            </a:r>
            <a:r>
              <a:rPr lang="en-US" dirty="0" err="1"/>
              <a:t>Dataproc</a:t>
            </a:r>
            <a:r>
              <a:rPr lang="en-US" dirty="0"/>
              <a:t>, Cloud Storage, Cloud SQL, and </a:t>
            </a:r>
            <a:r>
              <a:rPr lang="en-US" dirty="0" err="1"/>
              <a:t>BigQuery</a:t>
            </a:r>
            <a:r>
              <a:rPr lang="en-US" dirty="0"/>
              <a:t>, the system automates data ingestion, cleaning, filtering, and analysis. It provides valuable insights into transaction failures, helping banks improve operational efficiency, reduce downtime, and enhance customer experience. The solution is scalable, secure, and ready for real-time expansion—paving the way for data-driven decision-making in modern banking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Overview</a:t>
            </a:r>
          </a:p>
        </p:txBody>
      </p:sp>
      <p:sp>
        <p:nvSpPr>
          <p:cNvPr id="3" name="Content Placeholder 2"/>
          <p:cNvSpPr>
            <a:spLocks noGrp="1"/>
          </p:cNvSpPr>
          <p:nvPr>
            <p:ph idx="1"/>
          </p:nvPr>
        </p:nvSpPr>
        <p:spPr/>
        <p:txBody>
          <a:bodyPr>
            <a:normAutofit/>
          </a:bodyPr>
          <a:lstStyle/>
          <a:p>
            <a:r>
              <a:rPr lang="en-US" dirty="0"/>
              <a:t>The </a:t>
            </a:r>
            <a:r>
              <a:rPr lang="en-US" b="1" dirty="0"/>
              <a:t>"Failed Banking Transaction Analysis"</a:t>
            </a:r>
            <a:r>
              <a:rPr lang="en-US" dirty="0"/>
              <a:t> project is an end-to-end data processing and analytics pipeline designed to analyze transaction failures across multiple bank branches using cloud-native technologies. The objective is to collect, clean, transform, and analyze transaction data in order to uncover operational issues, optimize infrastructure performance, and support decision-making through actionable insights.</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Objectives</a:t>
            </a:r>
          </a:p>
        </p:txBody>
      </p:sp>
      <p:sp>
        <p:nvSpPr>
          <p:cNvPr id="3" name="Content Placeholder 2"/>
          <p:cNvSpPr>
            <a:spLocks noGrp="1"/>
          </p:cNvSpPr>
          <p:nvPr>
            <p:ph idx="1"/>
          </p:nvPr>
        </p:nvSpPr>
        <p:spPr>
          <a:xfrm>
            <a:off x="774954" y="2198054"/>
            <a:ext cx="6446520" cy="4351337"/>
          </a:xfrm>
        </p:spPr>
        <p:txBody>
          <a:bodyPr>
            <a:normAutofit/>
          </a:bodyPr>
          <a:lstStyle/>
          <a:p>
            <a:pPr>
              <a:buFont typeface="Wingdings" panose="05000000000000000000" pitchFamily="2" charset="2"/>
              <a:buChar char="Ø"/>
            </a:pPr>
            <a:endParaRPr dirty="0"/>
          </a:p>
          <a:p>
            <a:pPr marL="0" indent="0">
              <a:buNone/>
            </a:pPr>
            <a:r>
              <a:rPr lang="en-IN" dirty="0"/>
              <a:t> </a:t>
            </a:r>
          </a:p>
        </p:txBody>
      </p:sp>
      <p:graphicFrame>
        <p:nvGraphicFramePr>
          <p:cNvPr id="5" name="Content Placeholder 2">
            <a:extLst>
              <a:ext uri="{FF2B5EF4-FFF2-40B4-BE49-F238E27FC236}">
                <a16:creationId xmlns:a16="http://schemas.microsoft.com/office/drawing/2014/main" id="{CC04346E-325B-5E0B-8E65-DD96AEA3783A}"/>
              </a:ext>
            </a:extLst>
          </p:cNvPr>
          <p:cNvGraphicFramePr>
            <a:graphicFrameLocks/>
          </p:cNvGraphicFramePr>
          <p:nvPr>
            <p:extLst>
              <p:ext uri="{D42A27DB-BD31-4B8C-83A1-F6EECF244321}">
                <p14:modId xmlns:p14="http://schemas.microsoft.com/office/powerpoint/2010/main" val="4285520088"/>
              </p:ext>
            </p:extLst>
          </p:nvPr>
        </p:nvGraphicFramePr>
        <p:xfrm>
          <a:off x="1443038" y="2016125"/>
          <a:ext cx="6572250" cy="3449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Stack</a:t>
            </a:r>
          </a:p>
        </p:txBody>
      </p:sp>
      <p:sp>
        <p:nvSpPr>
          <p:cNvPr id="3" name="Content Placeholder 2"/>
          <p:cNvSpPr>
            <a:spLocks noGrp="1"/>
          </p:cNvSpPr>
          <p:nvPr>
            <p:ph idx="1"/>
          </p:nvPr>
        </p:nvSpPr>
        <p:spPr>
          <a:xfrm>
            <a:off x="946404" y="2286001"/>
            <a:ext cx="6446520" cy="4351337"/>
          </a:xfrm>
        </p:spPr>
        <p:txBody>
          <a:bodyPr>
            <a:normAutofit/>
          </a:bodyPr>
          <a:lstStyle/>
          <a:p>
            <a:r>
              <a:rPr lang="en-US" sz="2400" dirty="0"/>
              <a:t>Google Cloud Storage(GCS)</a:t>
            </a:r>
          </a:p>
          <a:p>
            <a:r>
              <a:rPr lang="en-US" sz="2400" dirty="0"/>
              <a:t>Python</a:t>
            </a:r>
          </a:p>
          <a:p>
            <a:r>
              <a:rPr lang="en-US" sz="2400" dirty="0"/>
              <a:t>Google </a:t>
            </a:r>
            <a:r>
              <a:rPr lang="en-US" sz="2400" dirty="0" err="1"/>
              <a:t>Dataproc</a:t>
            </a:r>
            <a:r>
              <a:rPr lang="en-US" sz="2400" dirty="0"/>
              <a:t> with </a:t>
            </a:r>
            <a:r>
              <a:rPr lang="en-US" sz="2400" dirty="0" err="1"/>
              <a:t>Pyspark</a:t>
            </a:r>
            <a:endParaRPr lang="en-US" sz="2400" dirty="0"/>
          </a:p>
          <a:p>
            <a:r>
              <a:rPr lang="en-US" sz="2400" dirty="0"/>
              <a:t>Cloud SQL(MySQL)</a:t>
            </a:r>
          </a:p>
          <a:p>
            <a:r>
              <a:rPr lang="en-US" sz="2400" dirty="0" err="1"/>
              <a:t>BigQuery</a:t>
            </a:r>
            <a:r>
              <a:rPr lang="en-US" sz="2400" dirty="0"/>
              <a:t> with federated external connection</a:t>
            </a:r>
          </a:p>
          <a:p>
            <a:r>
              <a:rPr lang="en-US" sz="2400" dirty="0" err="1"/>
              <a:t>gsutil</a:t>
            </a:r>
            <a:r>
              <a:rPr lang="en-US" sz="2400" dirty="0"/>
              <a:t> &amp; </a:t>
            </a:r>
            <a:r>
              <a:rPr lang="en-US" sz="2400" dirty="0" err="1"/>
              <a:t>gcloud</a:t>
            </a:r>
            <a:r>
              <a:rPr lang="en-US" sz="2400" dirty="0"/>
              <a:t> CLI tools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1"/>
            <a:ext cx="6571343" cy="475640"/>
          </a:xfrm>
        </p:spPr>
        <p:txBody>
          <a:bodyPr>
            <a:normAutofit fontScale="90000"/>
          </a:bodyPr>
          <a:lstStyle/>
          <a:p>
            <a:r>
              <a:rPr lang="en-US" dirty="0"/>
              <a:t>End-to-End Data Workflow for Failed Transaction Analysis</a:t>
            </a:r>
            <a:endParaRPr dirty="0"/>
          </a:p>
        </p:txBody>
      </p:sp>
      <p:pic>
        <p:nvPicPr>
          <p:cNvPr id="7" name="Content Placeholder 6">
            <a:extLst>
              <a:ext uri="{FF2B5EF4-FFF2-40B4-BE49-F238E27FC236}">
                <a16:creationId xmlns:a16="http://schemas.microsoft.com/office/drawing/2014/main" id="{969B1A0F-C47B-8806-4C98-688AA025123D}"/>
              </a:ext>
            </a:extLst>
          </p:cNvPr>
          <p:cNvPicPr>
            <a:picLocks noGrp="1" noChangeAspect="1"/>
          </p:cNvPicPr>
          <p:nvPr>
            <p:ph idx="1"/>
          </p:nvPr>
        </p:nvPicPr>
        <p:blipFill>
          <a:blip r:embed="rId2"/>
          <a:stretch>
            <a:fillRect/>
          </a:stretch>
        </p:blipFill>
        <p:spPr>
          <a:xfrm>
            <a:off x="2141934" y="2016125"/>
            <a:ext cx="5174457" cy="3449638"/>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34E0-5B22-004B-F2C6-7C6D6E5D7D14}"/>
              </a:ext>
            </a:extLst>
          </p:cNvPr>
          <p:cNvSpPr>
            <a:spLocks noGrp="1"/>
          </p:cNvSpPr>
          <p:nvPr>
            <p:ph type="title"/>
          </p:nvPr>
        </p:nvSpPr>
        <p:spPr/>
        <p:txBody>
          <a:bodyPr/>
          <a:lstStyle/>
          <a:p>
            <a:r>
              <a:rPr lang="en-US" i="1" dirty="0"/>
              <a:t>Sample csv data</a:t>
            </a:r>
            <a:endParaRPr lang="en-IN" i="1" dirty="0"/>
          </a:p>
        </p:txBody>
      </p:sp>
      <p:pic>
        <p:nvPicPr>
          <p:cNvPr id="7" name="Content Placeholder 6">
            <a:extLst>
              <a:ext uri="{FF2B5EF4-FFF2-40B4-BE49-F238E27FC236}">
                <a16:creationId xmlns:a16="http://schemas.microsoft.com/office/drawing/2014/main" id="{6F2C5497-997B-9EE8-FDD2-28A59B44F0E5}"/>
              </a:ext>
            </a:extLst>
          </p:cNvPr>
          <p:cNvPicPr>
            <a:picLocks noGrp="1" noChangeAspect="1"/>
          </p:cNvPicPr>
          <p:nvPr>
            <p:ph idx="1"/>
          </p:nvPr>
        </p:nvPicPr>
        <p:blipFill>
          <a:blip r:embed="rId2"/>
          <a:stretch>
            <a:fillRect/>
          </a:stretch>
        </p:blipFill>
        <p:spPr>
          <a:xfrm>
            <a:off x="253218" y="1983545"/>
            <a:ext cx="8693834" cy="4543864"/>
          </a:xfrm>
        </p:spPr>
      </p:pic>
    </p:spTree>
    <p:extLst>
      <p:ext uri="{BB962C8B-B14F-4D97-AF65-F5344CB8AC3E}">
        <p14:creationId xmlns:p14="http://schemas.microsoft.com/office/powerpoint/2010/main" val="85260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script code</a:t>
            </a:r>
            <a:endParaRPr dirty="0"/>
          </a:p>
        </p:txBody>
      </p:sp>
      <p:pic>
        <p:nvPicPr>
          <p:cNvPr id="7" name="Content Placeholder 6">
            <a:extLst>
              <a:ext uri="{FF2B5EF4-FFF2-40B4-BE49-F238E27FC236}">
                <a16:creationId xmlns:a16="http://schemas.microsoft.com/office/drawing/2014/main" id="{E81B6916-9219-9B9B-85FA-F9D8F8F560EB}"/>
              </a:ext>
            </a:extLst>
          </p:cNvPr>
          <p:cNvPicPr>
            <a:picLocks noGrp="1" noChangeAspect="1"/>
          </p:cNvPicPr>
          <p:nvPr>
            <p:ph idx="1"/>
          </p:nvPr>
        </p:nvPicPr>
        <p:blipFill>
          <a:blip r:embed="rId2"/>
          <a:stretch>
            <a:fillRect/>
          </a:stretch>
        </p:blipFill>
        <p:spPr>
          <a:xfrm>
            <a:off x="1661321" y="2016125"/>
            <a:ext cx="6135684" cy="344963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Output </a:t>
            </a:r>
            <a:r>
              <a:rPr lang="en-US" dirty="0"/>
              <a:t> </a:t>
            </a:r>
            <a:r>
              <a:rPr dirty="0"/>
              <a:t>Visualization</a:t>
            </a:r>
          </a:p>
        </p:txBody>
      </p:sp>
      <p:pic>
        <p:nvPicPr>
          <p:cNvPr id="7" name="Content Placeholder 6">
            <a:extLst>
              <a:ext uri="{FF2B5EF4-FFF2-40B4-BE49-F238E27FC236}">
                <a16:creationId xmlns:a16="http://schemas.microsoft.com/office/drawing/2014/main" id="{11DECBAC-9C23-4E04-8705-CA89A4B7AD99}"/>
              </a:ext>
            </a:extLst>
          </p:cNvPr>
          <p:cNvPicPr>
            <a:picLocks noGrp="1" noChangeAspect="1"/>
          </p:cNvPicPr>
          <p:nvPr>
            <p:ph idx="1"/>
          </p:nvPr>
        </p:nvPicPr>
        <p:blipFill>
          <a:blip r:embed="rId2"/>
          <a:stretch>
            <a:fillRect/>
          </a:stretch>
        </p:blipFill>
        <p:spPr>
          <a:xfrm>
            <a:off x="1001486" y="2016124"/>
            <a:ext cx="7213600" cy="403735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Potential Use Cases</a:t>
            </a:r>
          </a:p>
        </p:txBody>
      </p:sp>
      <p:sp>
        <p:nvSpPr>
          <p:cNvPr id="3" name="Content Placeholder 2"/>
          <p:cNvSpPr>
            <a:spLocks noGrp="1"/>
          </p:cNvSpPr>
          <p:nvPr>
            <p:ph idx="1"/>
          </p:nvPr>
        </p:nvSpPr>
        <p:spPr/>
        <p:txBody>
          <a:bodyPr>
            <a:normAutofit fontScale="77500" lnSpcReduction="20000"/>
          </a:bodyPr>
          <a:lstStyle/>
          <a:p>
            <a:endParaRPr sz="2400" dirty="0"/>
          </a:p>
          <a:p>
            <a:r>
              <a:rPr lang="en-US" dirty="0"/>
              <a:t>Automatically ingest and process failed banking transactions from multiple branches using GCP services</a:t>
            </a:r>
          </a:p>
          <a:p>
            <a:r>
              <a:rPr lang="en-US" dirty="0"/>
              <a:t>Clean and filter failure records with </a:t>
            </a:r>
            <a:r>
              <a:rPr lang="en-US" dirty="0" err="1"/>
              <a:t>PySpark</a:t>
            </a:r>
            <a:r>
              <a:rPr lang="en-US" dirty="0"/>
              <a:t> on </a:t>
            </a:r>
            <a:r>
              <a:rPr lang="en-US" dirty="0" err="1"/>
              <a:t>Dataproc</a:t>
            </a:r>
            <a:r>
              <a:rPr lang="en-US" dirty="0"/>
              <a:t> to ensure accurate analysis.</a:t>
            </a:r>
          </a:p>
          <a:p>
            <a:r>
              <a:rPr lang="en-US" dirty="0"/>
              <a:t>Store filtered data in Cloud SQL for centralized access and auditability.</a:t>
            </a:r>
          </a:p>
          <a:p>
            <a:r>
              <a:rPr lang="en-US" dirty="0"/>
              <a:t>Analyze failure trends using </a:t>
            </a:r>
            <a:r>
              <a:rPr lang="en-US" dirty="0" err="1"/>
              <a:t>BigQuery</a:t>
            </a:r>
            <a:r>
              <a:rPr lang="en-US" dirty="0"/>
              <a:t> to identify common issues and peak failure periods.</a:t>
            </a:r>
          </a:p>
          <a:p>
            <a:r>
              <a:rPr lang="en-US" dirty="0"/>
              <a:t>Enable banks to improve service reliability, customer satisfaction, and operational decision-making.</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1390</TotalTime>
  <Words>316</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futura-pt</vt:lpstr>
      <vt:lpstr>Gill Sans MT</vt:lpstr>
      <vt:lpstr>Wingdings</vt:lpstr>
      <vt:lpstr>Gallery</vt:lpstr>
      <vt:lpstr>Project-P1: Failed Banking Transaction Analysis </vt:lpstr>
      <vt:lpstr>Project Overview</vt:lpstr>
      <vt:lpstr>Project Objectives</vt:lpstr>
      <vt:lpstr>Technology Stack</vt:lpstr>
      <vt:lpstr>End-to-End Data Workflow for Failed Transaction Analysis</vt:lpstr>
      <vt:lpstr>Sample csv data</vt:lpstr>
      <vt:lpstr>Python script code</vt:lpstr>
      <vt:lpstr>Output  Visualization</vt:lpstr>
      <vt:lpstr>Potential Use Cases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keywords/>
  <dc:description>generated using python-pptx</dc:description>
  <cp:lastModifiedBy>RAVI KRISHNA</cp:lastModifiedBy>
  <cp:revision>13</cp:revision>
  <dcterms:created xsi:type="dcterms:W3CDTF">2013-01-27T09:14:16Z</dcterms:created>
  <dcterms:modified xsi:type="dcterms:W3CDTF">2025-05-09T11:29:27Z</dcterms:modified>
  <cp:category/>
</cp:coreProperties>
</file>