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abin"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2" d="100"/>
          <a:sy n="82" d="100"/>
        </p:scale>
        <p:origin x="6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281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386126"/>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FFFFFF"/>
                </a:solidFill>
                <a:latin typeface="Cabin" panose="020B0604020202020204" charset="0"/>
                <a:ea typeface="Unbounded" pitchFamily="34" charset="-122"/>
                <a:cs typeface="Unbounded" pitchFamily="34" charset="-120"/>
              </a:rPr>
              <a:t>Solution Architecture: AI-Powered </a:t>
            </a:r>
            <a:r>
              <a:rPr lang="en-US" sz="4400" dirty="0">
                <a:solidFill>
                  <a:srgbClr val="FFFFFF"/>
                </a:solidFill>
                <a:latin typeface="Cabin" panose="020B0604020202020204" charset="0"/>
                <a:ea typeface="Unbounded" pitchFamily="34" charset="-122"/>
                <a:cs typeface="Utsaah" panose="020B0502040204020203" pitchFamily="34" charset="0"/>
              </a:rPr>
              <a:t>Recruitment</a:t>
            </a:r>
            <a:r>
              <a:rPr lang="en-US" sz="4400" dirty="0">
                <a:solidFill>
                  <a:srgbClr val="FFFFFF"/>
                </a:solidFill>
                <a:latin typeface="Cabin" panose="020B0604020202020204" charset="0"/>
                <a:ea typeface="Unbounded" pitchFamily="34" charset="-122"/>
                <a:cs typeface="Unbounded" pitchFamily="34" charset="-120"/>
              </a:rPr>
              <a:t> System</a:t>
            </a:r>
            <a:endParaRPr lang="en-US" sz="4400" dirty="0">
              <a:latin typeface="Cabin" panose="020B0604020202020204" charset="0"/>
            </a:endParaRPr>
          </a:p>
        </p:txBody>
      </p:sp>
      <p:sp>
        <p:nvSpPr>
          <p:cNvPr id="4" name="Text 1"/>
          <p:cNvSpPr/>
          <p:nvPr/>
        </p:nvSpPr>
        <p:spPr>
          <a:xfrm>
            <a:off x="837724" y="3857149"/>
            <a:ext cx="7468553" cy="2298144"/>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This presentation provides an overview of the recruitment system's solution architecture, which leverages AI and automation to streamline the hiring process. The system integrates Streamlit for the frontend, Python for backend processing, and JSON for data storage. It features an agentic architecture that autonomously manages the hiring process, integrating AI-powered decision making with automated workflow management.</a:t>
            </a:r>
            <a:endParaRPr lang="en-US" sz="1850" dirty="0"/>
          </a:p>
        </p:txBody>
      </p:sp>
      <p:sp>
        <p:nvSpPr>
          <p:cNvPr id="5" name="Shape 2"/>
          <p:cNvSpPr/>
          <p:nvPr/>
        </p:nvSpPr>
        <p:spPr>
          <a:xfrm>
            <a:off x="837724" y="6442353"/>
            <a:ext cx="382905" cy="382905"/>
          </a:xfrm>
          <a:prstGeom prst="roundRect">
            <a:avLst>
              <a:gd name="adj" fmla="val 23878209"/>
            </a:avLst>
          </a:prstGeom>
          <a:noFill/>
          <a:ln w="7620">
            <a:solidFill>
              <a:srgbClr val="FFFFFF"/>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845344" y="6449973"/>
            <a:ext cx="367665" cy="367665"/>
          </a:xfrm>
          <a:prstGeom prst="rect">
            <a:avLst/>
          </a:prstGeom>
        </p:spPr>
      </p:pic>
      <p:sp>
        <p:nvSpPr>
          <p:cNvPr id="7" name="Text 3"/>
          <p:cNvSpPr/>
          <p:nvPr/>
        </p:nvSpPr>
        <p:spPr>
          <a:xfrm>
            <a:off x="1340287" y="6424493"/>
            <a:ext cx="3324106" cy="418862"/>
          </a:xfrm>
          <a:prstGeom prst="rect">
            <a:avLst/>
          </a:prstGeom>
          <a:noFill/>
          <a:ln/>
        </p:spPr>
        <p:txBody>
          <a:bodyPr wrap="none" lIns="0" tIns="0" rIns="0" bIns="0" rtlCol="0" anchor="t"/>
          <a:lstStyle/>
          <a:p>
            <a:pPr marL="0" indent="0" algn="l">
              <a:lnSpc>
                <a:spcPts val="3250"/>
              </a:lnSpc>
              <a:buNone/>
            </a:pPr>
            <a:r>
              <a:rPr lang="en-US" sz="2350" b="1" dirty="0">
                <a:solidFill>
                  <a:srgbClr val="CAD6DE"/>
                </a:solidFill>
                <a:latin typeface="Cabin" panose="020B0604020202020204" charset="0"/>
                <a:ea typeface="Cabin Bold" pitchFamily="34" charset="-122"/>
                <a:cs typeface="Cabin Bold" pitchFamily="34" charset="-120"/>
              </a:rPr>
              <a:t>by Saikiran Paramkusham</a:t>
            </a:r>
            <a:endParaRPr lang="en-US" sz="2350" dirty="0">
              <a:latin typeface="Cabin"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00445" y="1039535"/>
            <a:ext cx="6954203" cy="588526"/>
          </a:xfrm>
          <a:prstGeom prst="rect">
            <a:avLst/>
          </a:prstGeom>
          <a:noFill/>
          <a:ln/>
        </p:spPr>
        <p:txBody>
          <a:bodyPr wrap="none" lIns="0" tIns="0" rIns="0" bIns="0" rtlCol="0" anchor="t"/>
          <a:lstStyle/>
          <a:p>
            <a:pPr marL="0" indent="0" algn="l">
              <a:lnSpc>
                <a:spcPts val="4600"/>
              </a:lnSpc>
              <a:buNone/>
            </a:pPr>
            <a:r>
              <a:rPr lang="en-US" sz="3700" dirty="0">
                <a:solidFill>
                  <a:srgbClr val="FFFFFF"/>
                </a:solidFill>
                <a:latin typeface="Cabin" panose="020B0604020202020204" charset="0"/>
                <a:ea typeface="Unbounded" pitchFamily="34" charset="-122"/>
                <a:cs typeface="Unbounded" pitchFamily="34" charset="-120"/>
              </a:rPr>
              <a:t>System Design Overview</a:t>
            </a:r>
            <a:endParaRPr lang="en-US" sz="3700" dirty="0">
              <a:latin typeface="Cabin" panose="020B0604020202020204" charset="0"/>
            </a:endParaRPr>
          </a:p>
        </p:txBody>
      </p:sp>
      <p:sp>
        <p:nvSpPr>
          <p:cNvPr id="4" name="Text 1"/>
          <p:cNvSpPr/>
          <p:nvPr/>
        </p:nvSpPr>
        <p:spPr>
          <a:xfrm>
            <a:off x="700445" y="2128361"/>
            <a:ext cx="3156823" cy="294323"/>
          </a:xfrm>
          <a:prstGeom prst="rect">
            <a:avLst/>
          </a:prstGeom>
          <a:noFill/>
          <a:ln/>
        </p:spPr>
        <p:txBody>
          <a:bodyPr wrap="none" lIns="0" tIns="0" rIns="0" bIns="0" rtlCol="0" anchor="t"/>
          <a:lstStyle/>
          <a:p>
            <a:pPr marL="0" indent="0" algn="l">
              <a:lnSpc>
                <a:spcPts val="2300"/>
              </a:lnSpc>
              <a:buNone/>
            </a:pPr>
            <a:r>
              <a:rPr lang="en-US" sz="1850" dirty="0">
                <a:solidFill>
                  <a:srgbClr val="FFFFFF"/>
                </a:solidFill>
                <a:latin typeface="Cabin" panose="020B0604020202020204" charset="0"/>
                <a:ea typeface="Unbounded" pitchFamily="34" charset="-122"/>
                <a:cs typeface="Unbounded" pitchFamily="34" charset="-120"/>
              </a:rPr>
              <a:t>Frontend (Streamlit UI)</a:t>
            </a:r>
            <a:endParaRPr lang="en-US" sz="1850" dirty="0">
              <a:latin typeface="Cabin" panose="020B0604020202020204" charset="0"/>
            </a:endParaRPr>
          </a:p>
        </p:txBody>
      </p:sp>
      <p:sp>
        <p:nvSpPr>
          <p:cNvPr id="5" name="Text 2"/>
          <p:cNvSpPr/>
          <p:nvPr/>
        </p:nvSpPr>
        <p:spPr>
          <a:xfrm>
            <a:off x="700445" y="2622828"/>
            <a:ext cx="3627477" cy="1600795"/>
          </a:xfrm>
          <a:prstGeom prst="rect">
            <a:avLst/>
          </a:prstGeom>
          <a:noFill/>
          <a:ln/>
        </p:spPr>
        <p:txBody>
          <a:bodyPr wrap="square" lIns="0" tIns="0" rIns="0" bIns="0" rtlCol="0" anchor="t"/>
          <a:lstStyle/>
          <a:p>
            <a:pPr marL="0" indent="0" algn="l">
              <a:lnSpc>
                <a:spcPts val="2500"/>
              </a:lnSpc>
              <a:buNone/>
            </a:pPr>
            <a:r>
              <a:rPr lang="en-US" sz="1550" dirty="0">
                <a:solidFill>
                  <a:srgbClr val="CAD6DE"/>
                </a:solidFill>
                <a:latin typeface="Cabin" pitchFamily="34" charset="0"/>
                <a:ea typeface="Cabin" pitchFamily="34" charset="-122"/>
                <a:cs typeface="Cabin" pitchFamily="34" charset="-120"/>
              </a:rPr>
              <a:t>The Streamlit UI offers an intuitive interface for users to engage with the recruitment system. It seamlessly connects with the Python backend to manage data processing and execute business logic.</a:t>
            </a:r>
            <a:endParaRPr lang="en-US" sz="1550" dirty="0"/>
          </a:p>
        </p:txBody>
      </p:sp>
      <p:sp>
        <p:nvSpPr>
          <p:cNvPr id="6" name="Text 3"/>
          <p:cNvSpPr/>
          <p:nvPr/>
        </p:nvSpPr>
        <p:spPr>
          <a:xfrm>
            <a:off x="4823698" y="2128361"/>
            <a:ext cx="2460069" cy="294323"/>
          </a:xfrm>
          <a:prstGeom prst="rect">
            <a:avLst/>
          </a:prstGeom>
          <a:noFill/>
          <a:ln/>
        </p:spPr>
        <p:txBody>
          <a:bodyPr wrap="none" lIns="0" tIns="0" rIns="0" bIns="0" rtlCol="0" anchor="t"/>
          <a:lstStyle/>
          <a:p>
            <a:pPr marL="0" indent="0" algn="l">
              <a:lnSpc>
                <a:spcPts val="2300"/>
              </a:lnSpc>
              <a:buNone/>
            </a:pPr>
            <a:r>
              <a:rPr lang="en-US" sz="1850" dirty="0">
                <a:solidFill>
                  <a:srgbClr val="FFFFFF"/>
                </a:solidFill>
                <a:latin typeface="Cabin" panose="020B0604020202020204" charset="0"/>
              </a:rPr>
              <a:t>Backend</a:t>
            </a:r>
            <a:r>
              <a:rPr lang="en-US" sz="1850" dirty="0">
                <a:solidFill>
                  <a:srgbClr val="FFFFFF"/>
                </a:solidFill>
                <a:latin typeface="Cabin" panose="020B0604020202020204" charset="0"/>
                <a:ea typeface="Unbounded" pitchFamily="34" charset="-122"/>
                <a:cs typeface="Unbounded" pitchFamily="34" charset="-120"/>
              </a:rPr>
              <a:t> </a:t>
            </a:r>
            <a:r>
              <a:rPr lang="en-US" sz="1850" dirty="0">
                <a:solidFill>
                  <a:srgbClr val="FFFFFF"/>
                </a:solidFill>
                <a:latin typeface="Cabin" panose="020B0604020202020204" charset="0"/>
              </a:rPr>
              <a:t>(Python)</a:t>
            </a:r>
          </a:p>
        </p:txBody>
      </p:sp>
      <p:sp>
        <p:nvSpPr>
          <p:cNvPr id="7" name="Text 4"/>
          <p:cNvSpPr/>
          <p:nvPr/>
        </p:nvSpPr>
        <p:spPr>
          <a:xfrm>
            <a:off x="4823698" y="2622828"/>
            <a:ext cx="3627477" cy="2561273"/>
          </a:xfrm>
          <a:prstGeom prst="rect">
            <a:avLst/>
          </a:prstGeom>
          <a:noFill/>
          <a:ln/>
        </p:spPr>
        <p:txBody>
          <a:bodyPr wrap="square" lIns="0" tIns="0" rIns="0" bIns="0" rtlCol="0" anchor="t"/>
          <a:lstStyle/>
          <a:p>
            <a:pPr marL="0" indent="0" algn="l">
              <a:lnSpc>
                <a:spcPts val="2500"/>
              </a:lnSpc>
              <a:buNone/>
            </a:pPr>
            <a:r>
              <a:rPr lang="en-US" sz="1550" dirty="0">
                <a:solidFill>
                  <a:srgbClr val="CAD6DE"/>
                </a:solidFill>
                <a:latin typeface="Cabin" pitchFamily="34" charset="0"/>
                <a:ea typeface="Cabin" pitchFamily="34" charset="-122"/>
                <a:cs typeface="Cabin" pitchFamily="34" charset="-120"/>
              </a:rPr>
              <a:t>The Python backend is responsible for data processing and implementing core business logic, utilizing JSON files for persistent data storage. It also orchestrates integrations with external services to facilitate email notifications, automate interview scheduling, and leverage AI for candidate assessments.</a:t>
            </a:r>
            <a:endParaRPr lang="en-US" sz="1550" dirty="0"/>
          </a:p>
        </p:txBody>
      </p:sp>
      <p:sp>
        <p:nvSpPr>
          <p:cNvPr id="8" name="Text 5"/>
          <p:cNvSpPr/>
          <p:nvPr/>
        </p:nvSpPr>
        <p:spPr>
          <a:xfrm>
            <a:off x="700445" y="5589270"/>
            <a:ext cx="7743111" cy="1600795"/>
          </a:xfrm>
          <a:prstGeom prst="rect">
            <a:avLst/>
          </a:prstGeom>
          <a:noFill/>
          <a:ln/>
        </p:spPr>
        <p:txBody>
          <a:bodyPr wrap="square" lIns="0" tIns="0" rIns="0" bIns="0" rtlCol="0" anchor="t"/>
          <a:lstStyle/>
          <a:p>
            <a:pPr marL="0" indent="0" algn="l">
              <a:lnSpc>
                <a:spcPts val="2500"/>
              </a:lnSpc>
              <a:buNone/>
            </a:pPr>
            <a:r>
              <a:rPr lang="en-US" sz="1550" dirty="0">
                <a:solidFill>
                  <a:srgbClr val="CAD6DE"/>
                </a:solidFill>
                <a:latin typeface="Cabin" pitchFamily="34" charset="0"/>
                <a:ea typeface="Cabin" pitchFamily="34" charset="-122"/>
                <a:cs typeface="Cabin" pitchFamily="34" charset="-120"/>
              </a:rPr>
              <a:t>The system utilizes external services like SMTP for email notifications, Calendly API for interview scheduling, and Gemini AI for AI-driven candidate assessment. Security is maintained using environment variables for sensitive API keys, complemented by basic error handling for system resilience. The system is built on Python 3.8+ and requires several specific libraries.</a:t>
            </a:r>
            <a:endParaRPr lang="en-US" sz="1550" dirty="0"/>
          </a:p>
        </p:txBody>
      </p:sp>
      <p:pic>
        <p:nvPicPr>
          <p:cNvPr id="13" name="Picture 12">
            <a:extLst>
              <a:ext uri="{FF2B5EF4-FFF2-40B4-BE49-F238E27FC236}">
                <a16:creationId xmlns:a16="http://schemas.microsoft.com/office/drawing/2014/main" id="{DB9B235B-11A5-B26B-2049-8E712367FE2D}"/>
              </a:ext>
            </a:extLst>
          </p:cNvPr>
          <p:cNvPicPr>
            <a:picLocks noChangeAspect="1"/>
          </p:cNvPicPr>
          <p:nvPr/>
        </p:nvPicPr>
        <p:blipFill>
          <a:blip r:embed="rId3"/>
          <a:stretch>
            <a:fillRect/>
          </a:stretch>
        </p:blipFill>
        <p:spPr>
          <a:xfrm>
            <a:off x="8558305" y="0"/>
            <a:ext cx="6154433"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8899" y="674965"/>
            <a:ext cx="7706201" cy="1208008"/>
          </a:xfrm>
          <a:prstGeom prst="rect">
            <a:avLst/>
          </a:prstGeom>
          <a:noFill/>
          <a:ln/>
        </p:spPr>
        <p:txBody>
          <a:bodyPr wrap="square" lIns="0" tIns="0" rIns="0" bIns="0" rtlCol="0" anchor="t"/>
          <a:lstStyle/>
          <a:p>
            <a:pPr marL="0" indent="0" algn="l">
              <a:lnSpc>
                <a:spcPts val="4750"/>
              </a:lnSpc>
              <a:buNone/>
            </a:pPr>
            <a:r>
              <a:rPr lang="en-US" sz="3800" dirty="0">
                <a:solidFill>
                  <a:srgbClr val="FFFFFF"/>
                </a:solidFill>
                <a:latin typeface="Cabin" panose="020B0604020202020204" charset="0"/>
                <a:ea typeface="Unbounded" pitchFamily="34" charset="-122"/>
                <a:cs typeface="Unbounded" pitchFamily="34" charset="-120"/>
              </a:rPr>
              <a:t>AI/ML Components: Gemini AI Integration</a:t>
            </a:r>
            <a:endParaRPr lang="en-US" sz="3800" dirty="0">
              <a:latin typeface="Cabin" panose="020B0604020202020204" charset="0"/>
            </a:endParaRPr>
          </a:p>
        </p:txBody>
      </p:sp>
      <p:sp>
        <p:nvSpPr>
          <p:cNvPr id="4" name="Shape 1"/>
          <p:cNvSpPr/>
          <p:nvPr/>
        </p:nvSpPr>
        <p:spPr>
          <a:xfrm>
            <a:off x="718899" y="2421969"/>
            <a:ext cx="462082" cy="462082"/>
          </a:xfrm>
          <a:prstGeom prst="roundRect">
            <a:avLst>
              <a:gd name="adj" fmla="val 6668"/>
            </a:avLst>
          </a:prstGeom>
          <a:solidFill>
            <a:srgbClr val="304755"/>
          </a:solidFill>
          <a:ln/>
        </p:spPr>
        <p:txBody>
          <a:bodyPr/>
          <a:lstStyle/>
          <a:p>
            <a:endParaRPr lang="en-IN"/>
          </a:p>
        </p:txBody>
      </p:sp>
      <p:pic>
        <p:nvPicPr>
          <p:cNvPr id="5" name="Image 1" descr="preencoded.png"/>
          <p:cNvPicPr>
            <a:picLocks noChangeAspect="1"/>
          </p:cNvPicPr>
          <p:nvPr/>
        </p:nvPicPr>
        <p:blipFill>
          <a:blip r:embed="rId4"/>
          <a:stretch>
            <a:fillRect/>
          </a:stretch>
        </p:blipFill>
        <p:spPr>
          <a:xfrm>
            <a:off x="804922" y="2471738"/>
            <a:ext cx="289917" cy="362426"/>
          </a:xfrm>
          <a:prstGeom prst="rect">
            <a:avLst/>
          </a:prstGeom>
        </p:spPr>
      </p:pic>
      <p:sp>
        <p:nvSpPr>
          <p:cNvPr id="6" name="Text 2"/>
          <p:cNvSpPr/>
          <p:nvPr/>
        </p:nvSpPr>
        <p:spPr>
          <a:xfrm>
            <a:off x="1386364" y="2421969"/>
            <a:ext cx="2426494" cy="302062"/>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Cabin" panose="020B0604020202020204" charset="0"/>
                <a:ea typeface="Unbounded" pitchFamily="34" charset="-122"/>
                <a:cs typeface="Unbounded" pitchFamily="34" charset="-120"/>
              </a:rPr>
              <a:t>Resume Analysis</a:t>
            </a:r>
            <a:endParaRPr lang="en-US" sz="1900" dirty="0">
              <a:latin typeface="Cabin" panose="020B0604020202020204" charset="0"/>
            </a:endParaRPr>
          </a:p>
        </p:txBody>
      </p:sp>
      <p:sp>
        <p:nvSpPr>
          <p:cNvPr id="7" name="Text 3"/>
          <p:cNvSpPr/>
          <p:nvPr/>
        </p:nvSpPr>
        <p:spPr>
          <a:xfrm>
            <a:off x="1386364" y="2894408"/>
            <a:ext cx="3083004" cy="1314450"/>
          </a:xfrm>
          <a:prstGeom prst="rect">
            <a:avLst/>
          </a:prstGeom>
          <a:noFill/>
          <a:ln/>
        </p:spPr>
        <p:txBody>
          <a:bodyPr wrap="square" lIns="0" tIns="0" rIns="0" bIns="0" rtlCol="0" anchor="t"/>
          <a:lstStyle/>
          <a:p>
            <a:pPr marL="0" indent="0" algn="l">
              <a:lnSpc>
                <a:spcPts val="2550"/>
              </a:lnSpc>
              <a:buNone/>
            </a:pPr>
            <a:r>
              <a:rPr lang="en-US" sz="1600" dirty="0">
                <a:solidFill>
                  <a:srgbClr val="CAD6DE"/>
                </a:solidFill>
                <a:latin typeface="Cabin" pitchFamily="34" charset="0"/>
                <a:ea typeface="Cabin" pitchFamily="34" charset="-122"/>
                <a:cs typeface="Cabin" pitchFamily="34" charset="-120"/>
              </a:rPr>
              <a:t>Extracts key information from resumes, parsing and structuring content using Natural Language Processing.</a:t>
            </a:r>
            <a:endParaRPr lang="en-US" sz="1600" dirty="0"/>
          </a:p>
        </p:txBody>
      </p:sp>
      <p:sp>
        <p:nvSpPr>
          <p:cNvPr id="8" name="Shape 4"/>
          <p:cNvSpPr/>
          <p:nvPr/>
        </p:nvSpPr>
        <p:spPr>
          <a:xfrm>
            <a:off x="4674751" y="2421969"/>
            <a:ext cx="462082" cy="462082"/>
          </a:xfrm>
          <a:prstGeom prst="roundRect">
            <a:avLst>
              <a:gd name="adj" fmla="val 6668"/>
            </a:avLst>
          </a:prstGeom>
          <a:solidFill>
            <a:srgbClr val="304755"/>
          </a:solidFill>
          <a:ln/>
        </p:spPr>
        <p:txBody>
          <a:bodyPr/>
          <a:lstStyle/>
          <a:p>
            <a:endParaRPr lang="en-IN"/>
          </a:p>
        </p:txBody>
      </p:sp>
      <p:pic>
        <p:nvPicPr>
          <p:cNvPr id="9" name="Image 2" descr="preencoded.png"/>
          <p:cNvPicPr>
            <a:picLocks noChangeAspect="1"/>
          </p:cNvPicPr>
          <p:nvPr/>
        </p:nvPicPr>
        <p:blipFill>
          <a:blip r:embed="rId5"/>
          <a:stretch>
            <a:fillRect/>
          </a:stretch>
        </p:blipFill>
        <p:spPr>
          <a:xfrm>
            <a:off x="4760774" y="2471738"/>
            <a:ext cx="289917" cy="362426"/>
          </a:xfrm>
          <a:prstGeom prst="rect">
            <a:avLst/>
          </a:prstGeom>
        </p:spPr>
      </p:pic>
      <p:sp>
        <p:nvSpPr>
          <p:cNvPr id="10" name="Text 5"/>
          <p:cNvSpPr/>
          <p:nvPr/>
        </p:nvSpPr>
        <p:spPr>
          <a:xfrm>
            <a:off x="5342215" y="2421969"/>
            <a:ext cx="3083004" cy="604123"/>
          </a:xfrm>
          <a:prstGeom prst="rect">
            <a:avLst/>
          </a:prstGeom>
          <a:noFill/>
          <a:ln/>
        </p:spPr>
        <p:txBody>
          <a:bodyPr wrap="square" lIns="0" tIns="0" rIns="0" bIns="0" rtlCol="0" anchor="t"/>
          <a:lstStyle/>
          <a:p>
            <a:pPr marL="0" indent="0" algn="l">
              <a:lnSpc>
                <a:spcPts val="2350"/>
              </a:lnSpc>
              <a:buNone/>
            </a:pPr>
            <a:r>
              <a:rPr lang="en-US" sz="1900" dirty="0">
                <a:solidFill>
                  <a:srgbClr val="CAD6DE"/>
                </a:solidFill>
                <a:latin typeface="Cabin" panose="020B0604020202020204" charset="0"/>
                <a:ea typeface="Unbounded" pitchFamily="34" charset="-122"/>
                <a:cs typeface="Unbounded" pitchFamily="34" charset="-120"/>
              </a:rPr>
              <a:t>Job Posting Matching</a:t>
            </a:r>
            <a:endParaRPr lang="en-US" sz="1900" dirty="0">
              <a:latin typeface="Cabin" panose="020B0604020202020204" charset="0"/>
            </a:endParaRPr>
          </a:p>
        </p:txBody>
      </p:sp>
      <p:sp>
        <p:nvSpPr>
          <p:cNvPr id="11" name="Text 6"/>
          <p:cNvSpPr/>
          <p:nvPr/>
        </p:nvSpPr>
        <p:spPr>
          <a:xfrm>
            <a:off x="5331261" y="2884052"/>
            <a:ext cx="3093958" cy="1251108"/>
          </a:xfrm>
          <a:prstGeom prst="rect">
            <a:avLst/>
          </a:prstGeom>
          <a:noFill/>
          <a:ln/>
        </p:spPr>
        <p:txBody>
          <a:bodyPr wrap="square" lIns="0" tIns="0" rIns="0" bIns="0" rtlCol="0" anchor="t"/>
          <a:lstStyle/>
          <a:p>
            <a:pPr marL="0" indent="0" algn="l">
              <a:lnSpc>
                <a:spcPts val="2550"/>
              </a:lnSpc>
              <a:buNone/>
            </a:pPr>
            <a:r>
              <a:rPr lang="en-US" sz="1600" dirty="0">
                <a:solidFill>
                  <a:srgbClr val="CAD6DE"/>
                </a:solidFill>
                <a:latin typeface="Cabin" pitchFamily="34" charset="0"/>
                <a:ea typeface="Cabin" pitchFamily="34" charset="-122"/>
                <a:cs typeface="Cabin" pitchFamily="34" charset="-120"/>
              </a:rPr>
              <a:t>Compares candidate profiles with job requirements, identifying relevant skills and qualifications.</a:t>
            </a:r>
            <a:endParaRPr lang="en-US" sz="1600" dirty="0"/>
          </a:p>
        </p:txBody>
      </p:sp>
      <p:sp>
        <p:nvSpPr>
          <p:cNvPr id="12" name="Shape 7"/>
          <p:cNvSpPr/>
          <p:nvPr/>
        </p:nvSpPr>
        <p:spPr>
          <a:xfrm>
            <a:off x="718899" y="4598075"/>
            <a:ext cx="462082" cy="462082"/>
          </a:xfrm>
          <a:prstGeom prst="roundRect">
            <a:avLst>
              <a:gd name="adj" fmla="val 6668"/>
            </a:avLst>
          </a:prstGeom>
          <a:solidFill>
            <a:srgbClr val="304755"/>
          </a:solidFill>
          <a:ln/>
        </p:spPr>
        <p:txBody>
          <a:bodyPr/>
          <a:lstStyle/>
          <a:p>
            <a:endParaRPr lang="en-IN"/>
          </a:p>
        </p:txBody>
      </p:sp>
      <p:pic>
        <p:nvPicPr>
          <p:cNvPr id="13" name="Image 3" descr="preencoded.png"/>
          <p:cNvPicPr>
            <a:picLocks noChangeAspect="1"/>
          </p:cNvPicPr>
          <p:nvPr/>
        </p:nvPicPr>
        <p:blipFill>
          <a:blip r:embed="rId6"/>
          <a:stretch>
            <a:fillRect/>
          </a:stretch>
        </p:blipFill>
        <p:spPr>
          <a:xfrm>
            <a:off x="804922" y="4647843"/>
            <a:ext cx="289917" cy="362426"/>
          </a:xfrm>
          <a:prstGeom prst="rect">
            <a:avLst/>
          </a:prstGeom>
        </p:spPr>
      </p:pic>
      <p:sp>
        <p:nvSpPr>
          <p:cNvPr id="14" name="Text 8"/>
          <p:cNvSpPr/>
          <p:nvPr/>
        </p:nvSpPr>
        <p:spPr>
          <a:xfrm>
            <a:off x="1386364" y="4598075"/>
            <a:ext cx="2698433" cy="302062"/>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Cabin" panose="020B0604020202020204" charset="0"/>
                <a:ea typeface="Unbounded" pitchFamily="34" charset="-122"/>
                <a:cs typeface="Unbounded" pitchFamily="34" charset="-120"/>
              </a:rPr>
              <a:t>Candidate Scoring</a:t>
            </a:r>
            <a:endParaRPr lang="en-US" sz="1900" dirty="0">
              <a:latin typeface="Cabin" panose="020B0604020202020204" charset="0"/>
            </a:endParaRPr>
          </a:p>
        </p:txBody>
      </p:sp>
      <p:sp>
        <p:nvSpPr>
          <p:cNvPr id="15" name="Text 9"/>
          <p:cNvSpPr/>
          <p:nvPr/>
        </p:nvSpPr>
        <p:spPr>
          <a:xfrm>
            <a:off x="1386364" y="5023366"/>
            <a:ext cx="7038737" cy="657225"/>
          </a:xfrm>
          <a:prstGeom prst="rect">
            <a:avLst/>
          </a:prstGeom>
          <a:noFill/>
          <a:ln/>
        </p:spPr>
        <p:txBody>
          <a:bodyPr wrap="square" lIns="0" tIns="0" rIns="0" bIns="0" rtlCol="0" anchor="t"/>
          <a:lstStyle/>
          <a:p>
            <a:pPr marL="0" indent="0" algn="l">
              <a:lnSpc>
                <a:spcPts val="2550"/>
              </a:lnSpc>
              <a:buNone/>
            </a:pPr>
            <a:r>
              <a:rPr lang="en-US" sz="1600" dirty="0">
                <a:solidFill>
                  <a:srgbClr val="CAD6DE"/>
                </a:solidFill>
                <a:latin typeface="Cabin" pitchFamily="34" charset="0"/>
                <a:ea typeface="Cabin" pitchFamily="34" charset="-122"/>
                <a:cs typeface="Cabin" pitchFamily="34" charset="-120"/>
              </a:rPr>
              <a:t>Provides quantitative assessment (0-100), evaluating experience level and cultural fit.</a:t>
            </a:r>
            <a:endParaRPr lang="en-US" sz="1600" dirty="0"/>
          </a:p>
        </p:txBody>
      </p:sp>
      <p:sp>
        <p:nvSpPr>
          <p:cNvPr id="16" name="Text 10"/>
          <p:cNvSpPr/>
          <p:nvPr/>
        </p:nvSpPr>
        <p:spPr>
          <a:xfrm>
            <a:off x="718899" y="5911572"/>
            <a:ext cx="7706201" cy="1643063"/>
          </a:xfrm>
          <a:prstGeom prst="rect">
            <a:avLst/>
          </a:prstGeom>
          <a:noFill/>
          <a:ln/>
        </p:spPr>
        <p:txBody>
          <a:bodyPr wrap="square" lIns="0" tIns="0" rIns="0" bIns="0" rtlCol="0" anchor="t"/>
          <a:lstStyle/>
          <a:p>
            <a:pPr marL="0" indent="0" algn="l">
              <a:lnSpc>
                <a:spcPts val="2550"/>
              </a:lnSpc>
              <a:buNone/>
            </a:pPr>
            <a:r>
              <a:rPr lang="en-US" sz="1600" dirty="0">
                <a:solidFill>
                  <a:srgbClr val="CAD6DE"/>
                </a:solidFill>
                <a:latin typeface="Cabin" pitchFamily="34" charset="0"/>
                <a:ea typeface="Cabin" pitchFamily="34" charset="-122"/>
                <a:cs typeface="Cabin" pitchFamily="34" charset="-120"/>
              </a:rPr>
              <a:t>The Gemini AI model (gemini-1.5-pro) is the core component for intelligent candidate assessment, providing advanced capabilities for analyzing resumes, matching candidates with job requirements, and generating comprehensive assessments. The AI system provides comprehensive capabilities for analyzing and evaluating candidates throughout the recruitment process.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2228" y="536258"/>
            <a:ext cx="7779544" cy="1146810"/>
          </a:xfrm>
          <a:prstGeom prst="rect">
            <a:avLst/>
          </a:prstGeom>
          <a:noFill/>
          <a:ln/>
        </p:spPr>
        <p:txBody>
          <a:bodyPr wrap="square" lIns="0" tIns="0" rIns="0" bIns="0" rtlCol="0" anchor="t"/>
          <a:lstStyle/>
          <a:p>
            <a:pPr marL="0" indent="0" algn="l">
              <a:lnSpc>
                <a:spcPts val="4500"/>
              </a:lnSpc>
              <a:buNone/>
            </a:pPr>
            <a:r>
              <a:rPr lang="en-US" sz="3600" dirty="0">
                <a:solidFill>
                  <a:srgbClr val="FFFFFF"/>
                </a:solidFill>
                <a:latin typeface="Cabin" panose="020B0604020202020204" charset="0"/>
                <a:ea typeface="Unbounded" pitchFamily="34" charset="-122"/>
                <a:cs typeface="Unbounded" pitchFamily="34" charset="-120"/>
              </a:rPr>
              <a:t>Integration Architecture: External Services</a:t>
            </a:r>
            <a:endParaRPr lang="en-US" sz="3600" dirty="0">
              <a:latin typeface="Cabin" panose="020B0604020202020204" charset="0"/>
            </a:endParaRPr>
          </a:p>
        </p:txBody>
      </p:sp>
      <p:pic>
        <p:nvPicPr>
          <p:cNvPr id="4" name="Image 1" descr="preencoded.png"/>
          <p:cNvPicPr>
            <a:picLocks noChangeAspect="1"/>
          </p:cNvPicPr>
          <p:nvPr/>
        </p:nvPicPr>
        <p:blipFill>
          <a:blip r:embed="rId4"/>
          <a:stretch>
            <a:fillRect/>
          </a:stretch>
        </p:blipFill>
        <p:spPr>
          <a:xfrm>
            <a:off x="682228" y="2009537"/>
            <a:ext cx="487323" cy="487323"/>
          </a:xfrm>
          <a:prstGeom prst="rect">
            <a:avLst/>
          </a:prstGeom>
        </p:spPr>
      </p:pic>
      <p:sp>
        <p:nvSpPr>
          <p:cNvPr id="5" name="Text 1"/>
          <p:cNvSpPr/>
          <p:nvPr/>
        </p:nvSpPr>
        <p:spPr>
          <a:xfrm>
            <a:off x="1364456" y="1975485"/>
            <a:ext cx="2836783" cy="286583"/>
          </a:xfrm>
          <a:prstGeom prst="rect">
            <a:avLst/>
          </a:prstGeom>
          <a:noFill/>
          <a:ln/>
        </p:spPr>
        <p:txBody>
          <a:bodyPr wrap="none" lIns="0" tIns="0" rIns="0" bIns="0" rtlCol="0" anchor="t"/>
          <a:lstStyle/>
          <a:p>
            <a:pPr marL="0" indent="0" algn="l">
              <a:lnSpc>
                <a:spcPts val="2250"/>
              </a:lnSpc>
              <a:buNone/>
            </a:pPr>
            <a:r>
              <a:rPr lang="en-US" sz="1800" dirty="0">
                <a:solidFill>
                  <a:srgbClr val="CAD6DE"/>
                </a:solidFill>
                <a:latin typeface="Cabin" panose="020B0604020202020204" charset="0"/>
                <a:ea typeface="Unbounded" pitchFamily="34" charset="-122"/>
                <a:cs typeface="Unbounded" pitchFamily="34" charset="-120"/>
              </a:rPr>
              <a:t>Email Service (SMTP)</a:t>
            </a:r>
            <a:endParaRPr lang="en-US" sz="1800" dirty="0">
              <a:latin typeface="Cabin" panose="020B0604020202020204" charset="0"/>
            </a:endParaRPr>
          </a:p>
        </p:txBody>
      </p:sp>
      <p:sp>
        <p:nvSpPr>
          <p:cNvPr id="6" name="Text 2"/>
          <p:cNvSpPr/>
          <p:nvPr/>
        </p:nvSpPr>
        <p:spPr>
          <a:xfrm>
            <a:off x="1364456" y="2378988"/>
            <a:ext cx="7097316" cy="623649"/>
          </a:xfrm>
          <a:prstGeom prst="rect">
            <a:avLst/>
          </a:prstGeom>
          <a:noFill/>
          <a:ln/>
        </p:spPr>
        <p:txBody>
          <a:bodyPr wrap="square" lIns="0" tIns="0" rIns="0" bIns="0" rtlCol="0" anchor="t"/>
          <a:lstStyle/>
          <a:p>
            <a:pPr marL="0" indent="0" algn="l">
              <a:lnSpc>
                <a:spcPts val="2450"/>
              </a:lnSpc>
              <a:buNone/>
            </a:pPr>
            <a:r>
              <a:rPr lang="en-US" sz="1500" dirty="0">
                <a:solidFill>
                  <a:srgbClr val="CAD6DE"/>
                </a:solidFill>
                <a:latin typeface="Cabin" pitchFamily="34" charset="0"/>
                <a:ea typeface="Cabin" pitchFamily="34" charset="-122"/>
                <a:cs typeface="Cabin" pitchFamily="34" charset="-120"/>
              </a:rPr>
              <a:t>Handles email delivery with HTML email templates and automated notifications for status updates.</a:t>
            </a:r>
            <a:endParaRPr lang="en-US" sz="1500" dirty="0"/>
          </a:p>
        </p:txBody>
      </p:sp>
      <p:pic>
        <p:nvPicPr>
          <p:cNvPr id="7" name="Image 2" descr="preencoded.png"/>
          <p:cNvPicPr>
            <a:picLocks noChangeAspect="1"/>
          </p:cNvPicPr>
          <p:nvPr/>
        </p:nvPicPr>
        <p:blipFill>
          <a:blip r:embed="rId5"/>
          <a:stretch>
            <a:fillRect/>
          </a:stretch>
        </p:blipFill>
        <p:spPr>
          <a:xfrm>
            <a:off x="682228" y="3621524"/>
            <a:ext cx="487323" cy="487323"/>
          </a:xfrm>
          <a:prstGeom prst="rect">
            <a:avLst/>
          </a:prstGeom>
        </p:spPr>
      </p:pic>
      <p:sp>
        <p:nvSpPr>
          <p:cNvPr id="8" name="Text 3"/>
          <p:cNvSpPr/>
          <p:nvPr/>
        </p:nvSpPr>
        <p:spPr>
          <a:xfrm>
            <a:off x="1364456" y="3587472"/>
            <a:ext cx="2293501" cy="286583"/>
          </a:xfrm>
          <a:prstGeom prst="rect">
            <a:avLst/>
          </a:prstGeom>
          <a:noFill/>
          <a:ln/>
        </p:spPr>
        <p:txBody>
          <a:bodyPr wrap="none" lIns="0" tIns="0" rIns="0" bIns="0" rtlCol="0" anchor="t"/>
          <a:lstStyle/>
          <a:p>
            <a:pPr>
              <a:lnSpc>
                <a:spcPts val="2250"/>
              </a:lnSpc>
            </a:pPr>
            <a:r>
              <a:rPr lang="en-US" dirty="0">
                <a:solidFill>
                  <a:srgbClr val="CAD6DE"/>
                </a:solidFill>
                <a:latin typeface="Cabin" panose="020B0604020202020204" charset="0"/>
              </a:rPr>
              <a:t>Calendly API</a:t>
            </a:r>
          </a:p>
        </p:txBody>
      </p:sp>
      <p:sp>
        <p:nvSpPr>
          <p:cNvPr id="9" name="Text 4"/>
          <p:cNvSpPr/>
          <p:nvPr/>
        </p:nvSpPr>
        <p:spPr>
          <a:xfrm>
            <a:off x="1364456" y="3990975"/>
            <a:ext cx="7097316" cy="623649"/>
          </a:xfrm>
          <a:prstGeom prst="rect">
            <a:avLst/>
          </a:prstGeom>
          <a:noFill/>
          <a:ln/>
        </p:spPr>
        <p:txBody>
          <a:bodyPr wrap="square" lIns="0" tIns="0" rIns="0" bIns="0" rtlCol="0" anchor="t"/>
          <a:lstStyle/>
          <a:p>
            <a:pPr marL="0" indent="0" algn="l">
              <a:lnSpc>
                <a:spcPts val="2450"/>
              </a:lnSpc>
              <a:buNone/>
            </a:pPr>
            <a:r>
              <a:rPr lang="en-US" sz="1500" dirty="0">
                <a:solidFill>
                  <a:srgbClr val="CAD6DE"/>
                </a:solidFill>
                <a:latin typeface="Cabin" pitchFamily="34" charset="0"/>
                <a:ea typeface="Cabin" pitchFamily="34" charset="-122"/>
                <a:cs typeface="Cabin" pitchFamily="34" charset="-120"/>
              </a:rPr>
              <a:t>Manages interview scheduling, calendar management, and availability checking for efficient meeting coordination.</a:t>
            </a:r>
            <a:endParaRPr lang="en-US" sz="1500" dirty="0"/>
          </a:p>
        </p:txBody>
      </p:sp>
      <p:pic>
        <p:nvPicPr>
          <p:cNvPr id="10" name="Image 3" descr="preencoded.png"/>
          <p:cNvPicPr>
            <a:picLocks noChangeAspect="1"/>
          </p:cNvPicPr>
          <p:nvPr/>
        </p:nvPicPr>
        <p:blipFill>
          <a:blip r:embed="rId6"/>
          <a:stretch>
            <a:fillRect/>
          </a:stretch>
        </p:blipFill>
        <p:spPr>
          <a:xfrm>
            <a:off x="682228" y="5233511"/>
            <a:ext cx="487323" cy="487323"/>
          </a:xfrm>
          <a:prstGeom prst="rect">
            <a:avLst/>
          </a:prstGeom>
        </p:spPr>
      </p:pic>
      <p:sp>
        <p:nvSpPr>
          <p:cNvPr id="11" name="Text 5"/>
          <p:cNvSpPr/>
          <p:nvPr/>
        </p:nvSpPr>
        <p:spPr>
          <a:xfrm>
            <a:off x="1364456" y="5199459"/>
            <a:ext cx="2293501" cy="286583"/>
          </a:xfrm>
          <a:prstGeom prst="rect">
            <a:avLst/>
          </a:prstGeom>
          <a:noFill/>
          <a:ln/>
        </p:spPr>
        <p:txBody>
          <a:bodyPr wrap="none" lIns="0" tIns="0" rIns="0" bIns="0" rtlCol="0" anchor="t"/>
          <a:lstStyle/>
          <a:p>
            <a:pPr marL="0" indent="0" algn="l">
              <a:lnSpc>
                <a:spcPts val="2250"/>
              </a:lnSpc>
              <a:buNone/>
            </a:pPr>
            <a:r>
              <a:rPr lang="en-US" dirty="0">
                <a:solidFill>
                  <a:srgbClr val="CAD6DE"/>
                </a:solidFill>
                <a:latin typeface="Cabin" panose="020B0604020202020204" charset="0"/>
              </a:rPr>
              <a:t>Gemini AI API</a:t>
            </a:r>
          </a:p>
        </p:txBody>
      </p:sp>
      <p:sp>
        <p:nvSpPr>
          <p:cNvPr id="12" name="Text 6"/>
          <p:cNvSpPr/>
          <p:nvPr/>
        </p:nvSpPr>
        <p:spPr>
          <a:xfrm>
            <a:off x="1364456" y="5602962"/>
            <a:ext cx="7097316" cy="623649"/>
          </a:xfrm>
          <a:prstGeom prst="rect">
            <a:avLst/>
          </a:prstGeom>
          <a:noFill/>
          <a:ln/>
        </p:spPr>
        <p:txBody>
          <a:bodyPr wrap="square" lIns="0" tIns="0" rIns="0" bIns="0" rtlCol="0" anchor="t"/>
          <a:lstStyle/>
          <a:p>
            <a:pPr marL="0" indent="0" algn="l">
              <a:lnSpc>
                <a:spcPts val="2450"/>
              </a:lnSpc>
              <a:buNone/>
            </a:pPr>
            <a:r>
              <a:rPr lang="en-US" sz="1500" dirty="0">
                <a:solidFill>
                  <a:srgbClr val="CAD6DE"/>
                </a:solidFill>
                <a:latin typeface="Cabin" pitchFamily="34" charset="0"/>
                <a:ea typeface="Cabin" pitchFamily="34" charset="-122"/>
                <a:cs typeface="Cabin" pitchFamily="34" charset="-120"/>
              </a:rPr>
              <a:t>Provides real-time assessment, batch processing, custom prompts, and response handling for AI outputs.</a:t>
            </a:r>
            <a:endParaRPr lang="en-US" sz="1500" dirty="0"/>
          </a:p>
        </p:txBody>
      </p:sp>
      <p:sp>
        <p:nvSpPr>
          <p:cNvPr id="13" name="Text 7"/>
          <p:cNvSpPr/>
          <p:nvPr/>
        </p:nvSpPr>
        <p:spPr>
          <a:xfrm>
            <a:off x="682228" y="6445925"/>
            <a:ext cx="7779544" cy="1247299"/>
          </a:xfrm>
          <a:prstGeom prst="rect">
            <a:avLst/>
          </a:prstGeom>
          <a:noFill/>
          <a:ln/>
        </p:spPr>
        <p:txBody>
          <a:bodyPr wrap="square" lIns="0" tIns="0" rIns="0" bIns="0" rtlCol="0" anchor="t"/>
          <a:lstStyle/>
          <a:p>
            <a:pPr marL="0" indent="0" algn="l">
              <a:lnSpc>
                <a:spcPts val="2450"/>
              </a:lnSpc>
              <a:buNone/>
            </a:pPr>
            <a:r>
              <a:rPr lang="en-US" sz="1500" dirty="0">
                <a:solidFill>
                  <a:srgbClr val="CAD6DE"/>
                </a:solidFill>
                <a:latin typeface="Cabin" pitchFamily="34" charset="0"/>
                <a:ea typeface="Cabin" pitchFamily="34" charset="-122"/>
                <a:cs typeface="Cabin" pitchFamily="34" charset="-120"/>
              </a:rPr>
              <a:t>The system integrates with several external services to provide a complete recruitment solution. The system manages data flow between various components to ensure efficient processing and storage. Data synchronization maintains current state, handles bulk operations, and manages data consistency.</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43176" y="506730"/>
            <a:ext cx="7505462" cy="540544"/>
          </a:xfrm>
          <a:prstGeom prst="rect">
            <a:avLst/>
          </a:prstGeom>
          <a:noFill/>
          <a:ln/>
        </p:spPr>
        <p:txBody>
          <a:bodyPr wrap="none" lIns="0" tIns="0" rIns="0" bIns="0" rtlCol="0" anchor="t"/>
          <a:lstStyle/>
          <a:p>
            <a:pPr marL="0" indent="0" algn="l">
              <a:lnSpc>
                <a:spcPts val="4250"/>
              </a:lnSpc>
              <a:buNone/>
            </a:pPr>
            <a:r>
              <a:rPr lang="en-US" sz="3400" dirty="0">
                <a:solidFill>
                  <a:srgbClr val="FFFFFF"/>
                </a:solidFill>
                <a:latin typeface="Cabin" panose="020B0604020202020204" charset="0"/>
                <a:ea typeface="Unbounded" pitchFamily="34" charset="-122"/>
                <a:cs typeface="Unbounded" pitchFamily="34" charset="-120"/>
              </a:rPr>
              <a:t>Data Flow: Agentic Workflow</a:t>
            </a:r>
            <a:endParaRPr lang="en-US" sz="3400" dirty="0">
              <a:latin typeface="Cabin" panose="020B0604020202020204" charset="0"/>
            </a:endParaRPr>
          </a:p>
        </p:txBody>
      </p:sp>
      <p:pic>
        <p:nvPicPr>
          <p:cNvPr id="3" name="Image 0" descr="preencoded.png"/>
          <p:cNvPicPr>
            <a:picLocks noChangeAspect="1"/>
          </p:cNvPicPr>
          <p:nvPr/>
        </p:nvPicPr>
        <p:blipFill>
          <a:blip r:embed="rId3"/>
          <a:stretch>
            <a:fillRect/>
          </a:stretch>
        </p:blipFill>
        <p:spPr>
          <a:xfrm>
            <a:off x="643176" y="1414820"/>
            <a:ext cx="918924" cy="1102638"/>
          </a:xfrm>
          <a:prstGeom prst="rect">
            <a:avLst/>
          </a:prstGeom>
        </p:spPr>
      </p:pic>
      <p:sp>
        <p:nvSpPr>
          <p:cNvPr id="4" name="Text 1"/>
          <p:cNvSpPr/>
          <p:nvPr/>
        </p:nvSpPr>
        <p:spPr>
          <a:xfrm>
            <a:off x="1837730" y="1598533"/>
            <a:ext cx="2162175" cy="270272"/>
          </a:xfrm>
          <a:prstGeom prst="rect">
            <a:avLst/>
          </a:prstGeom>
          <a:noFill/>
          <a:ln/>
        </p:spPr>
        <p:txBody>
          <a:bodyPr wrap="none" lIns="0" tIns="0" rIns="0" bIns="0" rtlCol="0" anchor="t"/>
          <a:lstStyle/>
          <a:p>
            <a:pPr marL="0" indent="0" algn="l">
              <a:lnSpc>
                <a:spcPts val="2100"/>
              </a:lnSpc>
              <a:buNone/>
            </a:pPr>
            <a:r>
              <a:rPr lang="en-US" sz="1700" dirty="0">
                <a:solidFill>
                  <a:srgbClr val="CAD6DE"/>
                </a:solidFill>
                <a:latin typeface="Cabin" panose="020B0604020202020204" charset="0"/>
                <a:ea typeface="Unbounded" pitchFamily="34" charset="-122"/>
                <a:cs typeface="Unbounded" pitchFamily="34" charset="-120"/>
              </a:rPr>
              <a:t>Perception</a:t>
            </a:r>
            <a:endParaRPr lang="en-US" sz="1700" dirty="0">
              <a:latin typeface="Cabin" panose="020B0604020202020204" charset="0"/>
            </a:endParaRPr>
          </a:p>
        </p:txBody>
      </p:sp>
      <p:sp>
        <p:nvSpPr>
          <p:cNvPr id="5" name="Text 2"/>
          <p:cNvSpPr/>
          <p:nvPr/>
        </p:nvSpPr>
        <p:spPr>
          <a:xfrm>
            <a:off x="1837730" y="1979057"/>
            <a:ext cx="12149495" cy="294084"/>
          </a:xfrm>
          <a:prstGeom prst="rect">
            <a:avLst/>
          </a:prstGeom>
          <a:noFill/>
          <a:ln/>
        </p:spPr>
        <p:txBody>
          <a:bodyPr wrap="none" lIns="0" tIns="0" rIns="0" bIns="0" rtlCol="0" anchor="t"/>
          <a:lstStyle/>
          <a:p>
            <a:pPr marL="0" indent="0" algn="l">
              <a:lnSpc>
                <a:spcPts val="2300"/>
              </a:lnSpc>
              <a:buNone/>
            </a:pPr>
            <a:r>
              <a:rPr lang="en-US" sz="1400" dirty="0">
                <a:solidFill>
                  <a:srgbClr val="CAD6DE"/>
                </a:solidFill>
                <a:latin typeface="Cabin" pitchFamily="34" charset="0"/>
                <a:ea typeface="Cabin" pitchFamily="34" charset="-122"/>
                <a:cs typeface="Cabin" pitchFamily="34" charset="-120"/>
              </a:rPr>
              <a:t>Data collection and input from various sources.</a:t>
            </a:r>
            <a:endParaRPr lang="en-US" sz="1400" dirty="0"/>
          </a:p>
        </p:txBody>
      </p:sp>
      <p:pic>
        <p:nvPicPr>
          <p:cNvPr id="6" name="Image 1" descr="preencoded.png"/>
          <p:cNvPicPr>
            <a:picLocks noChangeAspect="1"/>
          </p:cNvPicPr>
          <p:nvPr/>
        </p:nvPicPr>
        <p:blipFill>
          <a:blip r:embed="rId4"/>
          <a:stretch>
            <a:fillRect/>
          </a:stretch>
        </p:blipFill>
        <p:spPr>
          <a:xfrm>
            <a:off x="643176" y="2517458"/>
            <a:ext cx="918924" cy="1102638"/>
          </a:xfrm>
          <a:prstGeom prst="rect">
            <a:avLst/>
          </a:prstGeom>
        </p:spPr>
      </p:pic>
      <p:sp>
        <p:nvSpPr>
          <p:cNvPr id="7" name="Text 3"/>
          <p:cNvSpPr/>
          <p:nvPr/>
        </p:nvSpPr>
        <p:spPr>
          <a:xfrm>
            <a:off x="1837730" y="2701171"/>
            <a:ext cx="2162175" cy="270272"/>
          </a:xfrm>
          <a:prstGeom prst="rect">
            <a:avLst/>
          </a:prstGeom>
          <a:noFill/>
          <a:ln/>
        </p:spPr>
        <p:txBody>
          <a:bodyPr wrap="none" lIns="0" tIns="0" rIns="0" bIns="0" rtlCol="0" anchor="t"/>
          <a:lstStyle/>
          <a:p>
            <a:pPr marL="0" indent="0" algn="l">
              <a:lnSpc>
                <a:spcPts val="2100"/>
              </a:lnSpc>
              <a:buNone/>
            </a:pPr>
            <a:r>
              <a:rPr lang="en-US" sz="1700" dirty="0">
                <a:solidFill>
                  <a:srgbClr val="CAD6DE"/>
                </a:solidFill>
                <a:latin typeface="Cabin" panose="020B0604020202020204" charset="0"/>
                <a:ea typeface="Unbounded" pitchFamily="34" charset="-122"/>
                <a:cs typeface="Unbounded" pitchFamily="34" charset="-120"/>
              </a:rPr>
              <a:t>Processing</a:t>
            </a:r>
            <a:endParaRPr lang="en-US" sz="1700" dirty="0">
              <a:latin typeface="Cabin" panose="020B0604020202020204" charset="0"/>
            </a:endParaRPr>
          </a:p>
        </p:txBody>
      </p:sp>
      <p:sp>
        <p:nvSpPr>
          <p:cNvPr id="8" name="Text 4"/>
          <p:cNvSpPr/>
          <p:nvPr/>
        </p:nvSpPr>
        <p:spPr>
          <a:xfrm>
            <a:off x="1837730" y="3081695"/>
            <a:ext cx="12149495" cy="294084"/>
          </a:xfrm>
          <a:prstGeom prst="rect">
            <a:avLst/>
          </a:prstGeom>
          <a:noFill/>
          <a:ln/>
        </p:spPr>
        <p:txBody>
          <a:bodyPr wrap="none" lIns="0" tIns="0" rIns="0" bIns="0" rtlCol="0" anchor="t"/>
          <a:lstStyle/>
          <a:p>
            <a:pPr marL="0" indent="0" algn="l">
              <a:lnSpc>
                <a:spcPts val="2300"/>
              </a:lnSpc>
              <a:buNone/>
            </a:pPr>
            <a:r>
              <a:rPr lang="en-US" sz="1400" dirty="0">
                <a:solidFill>
                  <a:srgbClr val="CAD6DE"/>
                </a:solidFill>
                <a:latin typeface="Cabin" pitchFamily="34" charset="0"/>
                <a:ea typeface="Cabin" pitchFamily="34" charset="-122"/>
                <a:cs typeface="Cabin" pitchFamily="34" charset="-120"/>
              </a:rPr>
              <a:t>AI assessment and analysis of candidate data.</a:t>
            </a:r>
            <a:endParaRPr lang="en-US" sz="1400" dirty="0"/>
          </a:p>
        </p:txBody>
      </p:sp>
      <p:pic>
        <p:nvPicPr>
          <p:cNvPr id="9" name="Image 2" descr="preencoded.png"/>
          <p:cNvPicPr>
            <a:picLocks noChangeAspect="1"/>
          </p:cNvPicPr>
          <p:nvPr/>
        </p:nvPicPr>
        <p:blipFill>
          <a:blip r:embed="rId5"/>
          <a:stretch>
            <a:fillRect/>
          </a:stretch>
        </p:blipFill>
        <p:spPr>
          <a:xfrm>
            <a:off x="643176" y="3620095"/>
            <a:ext cx="918924" cy="1102638"/>
          </a:xfrm>
          <a:prstGeom prst="rect">
            <a:avLst/>
          </a:prstGeom>
        </p:spPr>
      </p:pic>
      <p:sp>
        <p:nvSpPr>
          <p:cNvPr id="10" name="Text 5"/>
          <p:cNvSpPr/>
          <p:nvPr/>
        </p:nvSpPr>
        <p:spPr>
          <a:xfrm>
            <a:off x="1837730" y="3803809"/>
            <a:ext cx="2162175" cy="270272"/>
          </a:xfrm>
          <a:prstGeom prst="rect">
            <a:avLst/>
          </a:prstGeom>
          <a:noFill/>
          <a:ln/>
        </p:spPr>
        <p:txBody>
          <a:bodyPr wrap="none" lIns="0" tIns="0" rIns="0" bIns="0" rtlCol="0" anchor="t"/>
          <a:lstStyle/>
          <a:p>
            <a:pPr marL="0" indent="0" algn="l">
              <a:lnSpc>
                <a:spcPts val="2100"/>
              </a:lnSpc>
              <a:buNone/>
            </a:pPr>
            <a:r>
              <a:rPr lang="en-US" sz="1700" dirty="0">
                <a:solidFill>
                  <a:srgbClr val="CAD6DE"/>
                </a:solidFill>
                <a:latin typeface="Cabin" panose="020B0604020202020204" charset="0"/>
              </a:rPr>
              <a:t>Decision</a:t>
            </a:r>
          </a:p>
        </p:txBody>
      </p:sp>
      <p:sp>
        <p:nvSpPr>
          <p:cNvPr id="11" name="Text 6"/>
          <p:cNvSpPr/>
          <p:nvPr/>
        </p:nvSpPr>
        <p:spPr>
          <a:xfrm>
            <a:off x="1837730" y="4184332"/>
            <a:ext cx="12149495" cy="294084"/>
          </a:xfrm>
          <a:prstGeom prst="rect">
            <a:avLst/>
          </a:prstGeom>
          <a:noFill/>
          <a:ln/>
        </p:spPr>
        <p:txBody>
          <a:bodyPr wrap="none" lIns="0" tIns="0" rIns="0" bIns="0" rtlCol="0" anchor="t"/>
          <a:lstStyle/>
          <a:p>
            <a:pPr marL="0" indent="0" algn="l">
              <a:lnSpc>
                <a:spcPts val="2300"/>
              </a:lnSpc>
              <a:buNone/>
            </a:pPr>
            <a:r>
              <a:rPr lang="en-US" sz="1400" dirty="0">
                <a:solidFill>
                  <a:srgbClr val="CAD6DE"/>
                </a:solidFill>
                <a:latin typeface="Cabin" pitchFamily="34" charset="0"/>
                <a:ea typeface="Cabin" pitchFamily="34" charset="-122"/>
                <a:cs typeface="Cabin" pitchFamily="34" charset="-120"/>
              </a:rPr>
              <a:t>Stage progression logic based on AI assessment.</a:t>
            </a:r>
            <a:endParaRPr lang="en-US" sz="1400" dirty="0"/>
          </a:p>
        </p:txBody>
      </p:sp>
      <p:pic>
        <p:nvPicPr>
          <p:cNvPr id="12" name="Image 3" descr="preencoded.png"/>
          <p:cNvPicPr>
            <a:picLocks noChangeAspect="1"/>
          </p:cNvPicPr>
          <p:nvPr/>
        </p:nvPicPr>
        <p:blipFill>
          <a:blip r:embed="rId6"/>
          <a:stretch>
            <a:fillRect/>
          </a:stretch>
        </p:blipFill>
        <p:spPr>
          <a:xfrm>
            <a:off x="643176" y="4722733"/>
            <a:ext cx="918924" cy="1102638"/>
          </a:xfrm>
          <a:prstGeom prst="rect">
            <a:avLst/>
          </a:prstGeom>
        </p:spPr>
      </p:pic>
      <p:sp>
        <p:nvSpPr>
          <p:cNvPr id="13" name="Text 7"/>
          <p:cNvSpPr/>
          <p:nvPr/>
        </p:nvSpPr>
        <p:spPr>
          <a:xfrm>
            <a:off x="1837730" y="4906447"/>
            <a:ext cx="2162175" cy="270272"/>
          </a:xfrm>
          <a:prstGeom prst="rect">
            <a:avLst/>
          </a:prstGeom>
          <a:noFill/>
          <a:ln/>
        </p:spPr>
        <p:txBody>
          <a:bodyPr wrap="none" lIns="0" tIns="0" rIns="0" bIns="0" rtlCol="0" anchor="t"/>
          <a:lstStyle/>
          <a:p>
            <a:pPr marL="0" indent="0" algn="l">
              <a:lnSpc>
                <a:spcPts val="2100"/>
              </a:lnSpc>
              <a:buNone/>
            </a:pPr>
            <a:r>
              <a:rPr lang="en-US" sz="1700" dirty="0">
                <a:solidFill>
                  <a:srgbClr val="CAD6DE"/>
                </a:solidFill>
                <a:latin typeface="Cabin" panose="020B0604020202020204" charset="0"/>
              </a:rPr>
              <a:t>Action</a:t>
            </a:r>
          </a:p>
        </p:txBody>
      </p:sp>
      <p:sp>
        <p:nvSpPr>
          <p:cNvPr id="14" name="Text 8"/>
          <p:cNvSpPr/>
          <p:nvPr/>
        </p:nvSpPr>
        <p:spPr>
          <a:xfrm>
            <a:off x="1837730" y="5286970"/>
            <a:ext cx="12149495" cy="294084"/>
          </a:xfrm>
          <a:prstGeom prst="rect">
            <a:avLst/>
          </a:prstGeom>
          <a:noFill/>
          <a:ln/>
        </p:spPr>
        <p:txBody>
          <a:bodyPr wrap="none" lIns="0" tIns="0" rIns="0" bIns="0" rtlCol="0" anchor="t"/>
          <a:lstStyle/>
          <a:p>
            <a:pPr marL="0" indent="0" algn="l">
              <a:lnSpc>
                <a:spcPts val="2300"/>
              </a:lnSpc>
              <a:buNone/>
            </a:pPr>
            <a:r>
              <a:rPr lang="en-US" sz="1400" dirty="0">
                <a:solidFill>
                  <a:srgbClr val="CAD6DE"/>
                </a:solidFill>
                <a:latin typeface="Cabin" pitchFamily="34" charset="0"/>
                <a:ea typeface="Cabin" pitchFamily="34" charset="-122"/>
                <a:cs typeface="Cabin" pitchFamily="34" charset="-120"/>
              </a:rPr>
              <a:t>Communication and scheduling with candidates.</a:t>
            </a:r>
            <a:endParaRPr lang="en-US" sz="1400" dirty="0"/>
          </a:p>
        </p:txBody>
      </p:sp>
      <p:pic>
        <p:nvPicPr>
          <p:cNvPr id="15" name="Image 4" descr="preencoded.png"/>
          <p:cNvPicPr>
            <a:picLocks noChangeAspect="1"/>
          </p:cNvPicPr>
          <p:nvPr/>
        </p:nvPicPr>
        <p:blipFill>
          <a:blip r:embed="rId7"/>
          <a:stretch>
            <a:fillRect/>
          </a:stretch>
        </p:blipFill>
        <p:spPr>
          <a:xfrm>
            <a:off x="643176" y="5825371"/>
            <a:ext cx="918924" cy="1102638"/>
          </a:xfrm>
          <a:prstGeom prst="rect">
            <a:avLst/>
          </a:prstGeom>
        </p:spPr>
      </p:pic>
      <p:sp>
        <p:nvSpPr>
          <p:cNvPr id="16" name="Text 9"/>
          <p:cNvSpPr/>
          <p:nvPr/>
        </p:nvSpPr>
        <p:spPr>
          <a:xfrm>
            <a:off x="1837730" y="6009084"/>
            <a:ext cx="2162175" cy="270272"/>
          </a:xfrm>
          <a:prstGeom prst="rect">
            <a:avLst/>
          </a:prstGeom>
          <a:noFill/>
          <a:ln/>
        </p:spPr>
        <p:txBody>
          <a:bodyPr wrap="none" lIns="0" tIns="0" rIns="0" bIns="0" rtlCol="0" anchor="t"/>
          <a:lstStyle/>
          <a:p>
            <a:pPr marL="0" indent="0" algn="l">
              <a:lnSpc>
                <a:spcPts val="2100"/>
              </a:lnSpc>
              <a:buNone/>
            </a:pPr>
            <a:r>
              <a:rPr lang="en-US" sz="1700">
                <a:solidFill>
                  <a:srgbClr val="CAD6DE"/>
                </a:solidFill>
                <a:latin typeface="Cabin" panose="020B0604020202020204" charset="0"/>
              </a:rPr>
              <a:t>State</a:t>
            </a:r>
            <a:endParaRPr lang="en-US" sz="1700" dirty="0">
              <a:solidFill>
                <a:srgbClr val="CAD6DE"/>
              </a:solidFill>
              <a:latin typeface="Cabin" panose="020B0604020202020204" charset="0"/>
            </a:endParaRPr>
          </a:p>
        </p:txBody>
      </p:sp>
      <p:sp>
        <p:nvSpPr>
          <p:cNvPr id="17" name="Text 10"/>
          <p:cNvSpPr/>
          <p:nvPr/>
        </p:nvSpPr>
        <p:spPr>
          <a:xfrm>
            <a:off x="1837730" y="6389608"/>
            <a:ext cx="12149495" cy="294084"/>
          </a:xfrm>
          <a:prstGeom prst="rect">
            <a:avLst/>
          </a:prstGeom>
          <a:noFill/>
          <a:ln/>
        </p:spPr>
        <p:txBody>
          <a:bodyPr wrap="none" lIns="0" tIns="0" rIns="0" bIns="0" rtlCol="0" anchor="t"/>
          <a:lstStyle/>
          <a:p>
            <a:pPr marL="0" indent="0" algn="l">
              <a:lnSpc>
                <a:spcPts val="2300"/>
              </a:lnSpc>
              <a:buNone/>
            </a:pPr>
            <a:r>
              <a:rPr lang="en-US" sz="1400" dirty="0">
                <a:solidFill>
                  <a:srgbClr val="CAD6DE"/>
                </a:solidFill>
                <a:latin typeface="Cabin" pitchFamily="34" charset="0"/>
                <a:ea typeface="Cabin" pitchFamily="34" charset="-122"/>
                <a:cs typeface="Cabin" pitchFamily="34" charset="-120"/>
              </a:rPr>
              <a:t>Data persistence and storage of candidate information.</a:t>
            </a:r>
            <a:endParaRPr lang="en-US" sz="1400" dirty="0"/>
          </a:p>
        </p:txBody>
      </p:sp>
      <p:sp>
        <p:nvSpPr>
          <p:cNvPr id="18" name="Text 11"/>
          <p:cNvSpPr/>
          <p:nvPr/>
        </p:nvSpPr>
        <p:spPr>
          <a:xfrm>
            <a:off x="643176" y="7134701"/>
            <a:ext cx="13344049" cy="588169"/>
          </a:xfrm>
          <a:prstGeom prst="rect">
            <a:avLst/>
          </a:prstGeom>
          <a:noFill/>
          <a:ln/>
        </p:spPr>
        <p:txBody>
          <a:bodyPr wrap="square" lIns="0" tIns="0" rIns="0" bIns="0" rtlCol="0" anchor="t"/>
          <a:lstStyle/>
          <a:p>
            <a:pPr marL="0" indent="0" algn="l">
              <a:lnSpc>
                <a:spcPts val="2300"/>
              </a:lnSpc>
              <a:buNone/>
            </a:pPr>
            <a:r>
              <a:rPr lang="en-US" sz="1400" dirty="0">
                <a:solidFill>
                  <a:srgbClr val="CAD6DE"/>
                </a:solidFill>
                <a:latin typeface="Cabin" pitchFamily="34" charset="0"/>
                <a:ea typeface="Cabin" pitchFamily="34" charset="-122"/>
                <a:cs typeface="Cabin" pitchFamily="34" charset="-120"/>
              </a:rPr>
              <a:t>This flow diagram shows how data moves through the system, from user interactions to final responses. Each step includes specific processes and validations to ensure accurate and efficient handling of recruitment tasks. The agentic workflow includes perception, processing, decision, action, and state management.</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21968" y="915472"/>
            <a:ext cx="7672864" cy="1236107"/>
          </a:xfrm>
          <a:prstGeom prst="rect">
            <a:avLst/>
          </a:prstGeom>
          <a:noFill/>
          <a:ln/>
        </p:spPr>
        <p:txBody>
          <a:bodyPr wrap="square" lIns="0" tIns="0" rIns="0" bIns="0" rtlCol="0" anchor="t"/>
          <a:lstStyle/>
          <a:p>
            <a:pPr marL="0" indent="0" algn="l">
              <a:lnSpc>
                <a:spcPts val="4850"/>
              </a:lnSpc>
              <a:buNone/>
            </a:pPr>
            <a:r>
              <a:rPr lang="en-US" sz="3850" dirty="0">
                <a:solidFill>
                  <a:srgbClr val="FFFFFF"/>
                </a:solidFill>
                <a:latin typeface="Cabin" panose="020B0604020202020204" charset="0"/>
                <a:ea typeface="Unbounded" pitchFamily="34" charset="-122"/>
                <a:cs typeface="Unbounded" pitchFamily="34" charset="-120"/>
              </a:rPr>
              <a:t>Security Considerations: Data Protection</a:t>
            </a:r>
            <a:endParaRPr lang="en-US" sz="3850" dirty="0">
              <a:latin typeface="Cabin" panose="020B0604020202020204" charset="0"/>
            </a:endParaRPr>
          </a:p>
        </p:txBody>
      </p:sp>
      <p:sp>
        <p:nvSpPr>
          <p:cNvPr id="4" name="Shape 1"/>
          <p:cNvSpPr/>
          <p:nvPr/>
        </p:nvSpPr>
        <p:spPr>
          <a:xfrm>
            <a:off x="6221968" y="2466737"/>
            <a:ext cx="3731419" cy="1864162"/>
          </a:xfrm>
          <a:prstGeom prst="roundRect">
            <a:avLst>
              <a:gd name="adj" fmla="val 1691"/>
            </a:avLst>
          </a:prstGeom>
          <a:solidFill>
            <a:srgbClr val="304755"/>
          </a:solidFill>
          <a:ln/>
        </p:spPr>
        <p:txBody>
          <a:bodyPr/>
          <a:lstStyle/>
          <a:p>
            <a:endParaRPr lang="en-IN"/>
          </a:p>
        </p:txBody>
      </p:sp>
      <p:sp>
        <p:nvSpPr>
          <p:cNvPr id="5" name="Text 2"/>
          <p:cNvSpPr/>
          <p:nvPr/>
        </p:nvSpPr>
        <p:spPr>
          <a:xfrm>
            <a:off x="6432113" y="2676882"/>
            <a:ext cx="2472452" cy="309086"/>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Cabin" panose="020B0604020202020204" charset="0"/>
                <a:ea typeface="Unbounded" pitchFamily="34" charset="-122"/>
                <a:cs typeface="Unbounded" pitchFamily="34" charset="-120"/>
              </a:rPr>
              <a:t>Data Encryption</a:t>
            </a:r>
            <a:endParaRPr lang="en-US" sz="1900" dirty="0">
              <a:latin typeface="Cabin" panose="020B0604020202020204" charset="0"/>
            </a:endParaRPr>
          </a:p>
        </p:txBody>
      </p:sp>
      <p:sp>
        <p:nvSpPr>
          <p:cNvPr id="6" name="Text 3"/>
          <p:cNvSpPr/>
          <p:nvPr/>
        </p:nvSpPr>
        <p:spPr>
          <a:xfrm>
            <a:off x="6432113" y="3112056"/>
            <a:ext cx="3311128" cy="1008698"/>
          </a:xfrm>
          <a:prstGeom prst="rect">
            <a:avLst/>
          </a:prstGeom>
          <a:noFill/>
          <a:ln/>
        </p:spPr>
        <p:txBody>
          <a:bodyPr wrap="square" lIns="0" tIns="0" rIns="0" bIns="0" rtlCol="0" anchor="t"/>
          <a:lstStyle/>
          <a:p>
            <a:pPr marL="0" indent="0" algn="l">
              <a:lnSpc>
                <a:spcPts val="2600"/>
              </a:lnSpc>
              <a:buNone/>
            </a:pPr>
            <a:r>
              <a:rPr lang="en-US" sz="1650" dirty="0">
                <a:solidFill>
                  <a:srgbClr val="CAD6DE"/>
                </a:solidFill>
                <a:latin typeface="Cabin" pitchFamily="34" charset="0"/>
                <a:ea typeface="Cabin" pitchFamily="34" charset="-122"/>
                <a:cs typeface="Cabin" pitchFamily="34" charset="-120"/>
              </a:rPr>
              <a:t>File and network encryption to protect stored data and secure communication.</a:t>
            </a:r>
            <a:endParaRPr lang="en-US" sz="1650" dirty="0"/>
          </a:p>
        </p:txBody>
      </p:sp>
      <p:sp>
        <p:nvSpPr>
          <p:cNvPr id="7" name="Shape 4"/>
          <p:cNvSpPr/>
          <p:nvPr/>
        </p:nvSpPr>
        <p:spPr>
          <a:xfrm>
            <a:off x="10163532" y="2466737"/>
            <a:ext cx="3731419" cy="1864162"/>
          </a:xfrm>
          <a:prstGeom prst="roundRect">
            <a:avLst>
              <a:gd name="adj" fmla="val 1691"/>
            </a:avLst>
          </a:prstGeom>
          <a:solidFill>
            <a:srgbClr val="304755"/>
          </a:solidFill>
          <a:ln/>
        </p:spPr>
        <p:txBody>
          <a:bodyPr/>
          <a:lstStyle/>
          <a:p>
            <a:endParaRPr lang="en-IN"/>
          </a:p>
        </p:txBody>
      </p:sp>
      <p:sp>
        <p:nvSpPr>
          <p:cNvPr id="8" name="Text 5"/>
          <p:cNvSpPr/>
          <p:nvPr/>
        </p:nvSpPr>
        <p:spPr>
          <a:xfrm>
            <a:off x="10373678" y="2676882"/>
            <a:ext cx="2472452" cy="309086"/>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Cabin" panose="020B0604020202020204" charset="0"/>
              </a:rPr>
              <a:t>Access</a:t>
            </a:r>
            <a:r>
              <a:rPr lang="en-US" sz="1900" dirty="0">
                <a:solidFill>
                  <a:srgbClr val="CAD6DE"/>
                </a:solidFill>
                <a:latin typeface="Cabin" panose="020B0604020202020204" charset="0"/>
                <a:ea typeface="Unbounded" pitchFamily="34" charset="-122"/>
                <a:cs typeface="Unbounded" pitchFamily="34" charset="-120"/>
              </a:rPr>
              <a:t> </a:t>
            </a:r>
            <a:r>
              <a:rPr lang="en-US" sz="1900" dirty="0">
                <a:solidFill>
                  <a:srgbClr val="CAD6DE"/>
                </a:solidFill>
                <a:latin typeface="Cabin" panose="020B0604020202020204" charset="0"/>
              </a:rPr>
              <a:t>Control</a:t>
            </a:r>
          </a:p>
        </p:txBody>
      </p:sp>
      <p:sp>
        <p:nvSpPr>
          <p:cNvPr id="9" name="Text 6"/>
          <p:cNvSpPr/>
          <p:nvPr/>
        </p:nvSpPr>
        <p:spPr>
          <a:xfrm>
            <a:off x="10373678" y="3112056"/>
            <a:ext cx="3311128" cy="1008698"/>
          </a:xfrm>
          <a:prstGeom prst="rect">
            <a:avLst/>
          </a:prstGeom>
          <a:noFill/>
          <a:ln/>
        </p:spPr>
        <p:txBody>
          <a:bodyPr wrap="square" lIns="0" tIns="0" rIns="0" bIns="0" rtlCol="0" anchor="t"/>
          <a:lstStyle/>
          <a:p>
            <a:pPr marL="0" indent="0" algn="l">
              <a:lnSpc>
                <a:spcPts val="2600"/>
              </a:lnSpc>
              <a:buNone/>
            </a:pPr>
            <a:r>
              <a:rPr lang="en-US" sz="1650" dirty="0">
                <a:solidFill>
                  <a:srgbClr val="CAD6DE"/>
                </a:solidFill>
                <a:latin typeface="Cabin" pitchFamily="34" charset="0"/>
                <a:ea typeface="Cabin" pitchFamily="34" charset="-122"/>
                <a:cs typeface="Cabin" pitchFamily="34" charset="-120"/>
              </a:rPr>
              <a:t>Role-based access and user authentication to manage permissions and track usage.</a:t>
            </a:r>
            <a:endParaRPr lang="en-US" sz="1650" dirty="0"/>
          </a:p>
        </p:txBody>
      </p:sp>
      <p:sp>
        <p:nvSpPr>
          <p:cNvPr id="10" name="Shape 7"/>
          <p:cNvSpPr/>
          <p:nvPr/>
        </p:nvSpPr>
        <p:spPr>
          <a:xfrm>
            <a:off x="6221968" y="4541044"/>
            <a:ext cx="7672864" cy="1191697"/>
          </a:xfrm>
          <a:prstGeom prst="roundRect">
            <a:avLst>
              <a:gd name="adj" fmla="val 2645"/>
            </a:avLst>
          </a:prstGeom>
          <a:solidFill>
            <a:srgbClr val="304755"/>
          </a:solidFill>
          <a:ln/>
        </p:spPr>
        <p:txBody>
          <a:bodyPr/>
          <a:lstStyle/>
          <a:p>
            <a:endParaRPr lang="en-IN"/>
          </a:p>
        </p:txBody>
      </p:sp>
      <p:sp>
        <p:nvSpPr>
          <p:cNvPr id="11" name="Text 8"/>
          <p:cNvSpPr/>
          <p:nvPr/>
        </p:nvSpPr>
        <p:spPr>
          <a:xfrm>
            <a:off x="6432113" y="4751189"/>
            <a:ext cx="2472452" cy="309086"/>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Cabin" panose="020B0604020202020204" charset="0"/>
              </a:rPr>
              <a:t>Compliance</a:t>
            </a:r>
          </a:p>
        </p:txBody>
      </p:sp>
      <p:sp>
        <p:nvSpPr>
          <p:cNvPr id="12" name="Text 9"/>
          <p:cNvSpPr/>
          <p:nvPr/>
        </p:nvSpPr>
        <p:spPr>
          <a:xfrm>
            <a:off x="6432113" y="5186363"/>
            <a:ext cx="7252573" cy="336233"/>
          </a:xfrm>
          <a:prstGeom prst="rect">
            <a:avLst/>
          </a:prstGeom>
          <a:noFill/>
          <a:ln/>
        </p:spPr>
        <p:txBody>
          <a:bodyPr wrap="none" lIns="0" tIns="0" rIns="0" bIns="0" rtlCol="0" anchor="t"/>
          <a:lstStyle/>
          <a:p>
            <a:pPr marL="0" indent="0" algn="l">
              <a:lnSpc>
                <a:spcPts val="2600"/>
              </a:lnSpc>
              <a:buNone/>
            </a:pPr>
            <a:r>
              <a:rPr lang="en-US" sz="1650" dirty="0">
                <a:solidFill>
                  <a:srgbClr val="CAD6DE"/>
                </a:solidFill>
                <a:latin typeface="Cabin" pitchFamily="34" charset="0"/>
                <a:ea typeface="Cabin" pitchFamily="34" charset="-122"/>
                <a:cs typeface="Cabin" pitchFamily="34" charset="-120"/>
              </a:rPr>
              <a:t>Adherence to GDPR considerations, data privacy, and data retention policies.</a:t>
            </a:r>
            <a:endParaRPr lang="en-US" sz="1650" dirty="0"/>
          </a:p>
        </p:txBody>
      </p:sp>
      <p:sp>
        <p:nvSpPr>
          <p:cNvPr id="13" name="Text 10"/>
          <p:cNvSpPr/>
          <p:nvPr/>
        </p:nvSpPr>
        <p:spPr>
          <a:xfrm>
            <a:off x="6221968" y="5969079"/>
            <a:ext cx="7672864" cy="1344930"/>
          </a:xfrm>
          <a:prstGeom prst="rect">
            <a:avLst/>
          </a:prstGeom>
          <a:noFill/>
          <a:ln/>
        </p:spPr>
        <p:txBody>
          <a:bodyPr wrap="square" lIns="0" tIns="0" rIns="0" bIns="0" rtlCol="0" anchor="t"/>
          <a:lstStyle/>
          <a:p>
            <a:pPr marL="0" indent="0" algn="l">
              <a:lnSpc>
                <a:spcPts val="2600"/>
              </a:lnSpc>
              <a:buNone/>
            </a:pPr>
            <a:r>
              <a:rPr lang="en-US" sz="1650" dirty="0">
                <a:solidFill>
                  <a:srgbClr val="CAD6DE"/>
                </a:solidFill>
                <a:latin typeface="Cabin" pitchFamily="34" charset="0"/>
                <a:ea typeface="Cabin" pitchFamily="34" charset="-122"/>
                <a:cs typeface="Cabin" pitchFamily="34" charset="-120"/>
              </a:rPr>
              <a:t>The system implements comprehensive security measures to protect sensitive information. Environment variables are used for sensitive data, and secure API key storage is implemented. The system adheres to data protection regulations and best practices, including GDPR considerations and data privacy policies.</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1050" y="615196"/>
            <a:ext cx="12197358" cy="656392"/>
          </a:xfrm>
          <a:prstGeom prst="rect">
            <a:avLst/>
          </a:prstGeom>
          <a:noFill/>
          <a:ln/>
        </p:spPr>
        <p:txBody>
          <a:bodyPr wrap="none" lIns="0" tIns="0" rIns="0" bIns="0" rtlCol="0" anchor="t"/>
          <a:lstStyle/>
          <a:p>
            <a:pPr marL="0" indent="0" algn="l">
              <a:lnSpc>
                <a:spcPts val="5150"/>
              </a:lnSpc>
              <a:buNone/>
            </a:pPr>
            <a:r>
              <a:rPr lang="en-US" sz="4100" dirty="0">
                <a:solidFill>
                  <a:srgbClr val="FFFFFF"/>
                </a:solidFill>
                <a:latin typeface="Cabin" panose="020B0604020202020204" charset="0"/>
                <a:ea typeface="Unbounded" pitchFamily="34" charset="-122"/>
                <a:cs typeface="Unbounded" pitchFamily="34" charset="-120"/>
              </a:rPr>
              <a:t>Technical Requirements: Infrastructure</a:t>
            </a:r>
            <a:endParaRPr lang="en-US" sz="4100" dirty="0">
              <a:latin typeface="Cabin" panose="020B0604020202020204" charset="0"/>
            </a:endParaRPr>
          </a:p>
        </p:txBody>
      </p:sp>
      <p:sp>
        <p:nvSpPr>
          <p:cNvPr id="3" name="Text 1"/>
          <p:cNvSpPr/>
          <p:nvPr/>
        </p:nvSpPr>
        <p:spPr>
          <a:xfrm>
            <a:off x="1956316" y="3238143"/>
            <a:ext cx="2625566" cy="328136"/>
          </a:xfrm>
          <a:prstGeom prst="rect">
            <a:avLst/>
          </a:prstGeom>
          <a:noFill/>
          <a:ln/>
        </p:spPr>
        <p:txBody>
          <a:bodyPr wrap="none" lIns="0" tIns="0" rIns="0" bIns="0" rtlCol="0" anchor="t"/>
          <a:lstStyle/>
          <a:p>
            <a:pPr marL="0" indent="0" algn="r">
              <a:lnSpc>
                <a:spcPts val="2550"/>
              </a:lnSpc>
              <a:buNone/>
            </a:pPr>
            <a:r>
              <a:rPr lang="en-US" sz="2050" dirty="0">
                <a:solidFill>
                  <a:srgbClr val="CAD6DE"/>
                </a:solidFill>
                <a:latin typeface="Cabin" panose="020B0604020202020204" charset="0"/>
              </a:rPr>
              <a:t>Python</a:t>
            </a:r>
            <a:r>
              <a:rPr lang="en-US" sz="2050" dirty="0">
                <a:solidFill>
                  <a:srgbClr val="CAD6DE"/>
                </a:solidFill>
                <a:latin typeface="Cabin" panose="020B0604020202020204" charset="0"/>
                <a:ea typeface="Unbounded" pitchFamily="34" charset="-122"/>
                <a:cs typeface="Unbounded" pitchFamily="34" charset="-120"/>
              </a:rPr>
              <a:t> </a:t>
            </a:r>
            <a:r>
              <a:rPr lang="en-US" sz="2050" dirty="0">
                <a:solidFill>
                  <a:srgbClr val="CAD6DE"/>
                </a:solidFill>
                <a:latin typeface="Cabin" panose="020B0604020202020204" charset="0"/>
              </a:rPr>
              <a:t>3.x</a:t>
            </a:r>
          </a:p>
        </p:txBody>
      </p:sp>
      <p:sp>
        <p:nvSpPr>
          <p:cNvPr id="4" name="Text 2"/>
          <p:cNvSpPr/>
          <p:nvPr/>
        </p:nvSpPr>
        <p:spPr>
          <a:xfrm>
            <a:off x="781050" y="3700105"/>
            <a:ext cx="3800832" cy="1071563"/>
          </a:xfrm>
          <a:prstGeom prst="rect">
            <a:avLst/>
          </a:prstGeom>
          <a:noFill/>
          <a:ln/>
        </p:spPr>
        <p:txBody>
          <a:bodyPr wrap="square" lIns="0" tIns="0" rIns="0" bIns="0" rtlCol="0" anchor="t"/>
          <a:lstStyle/>
          <a:p>
            <a:pPr marL="0" indent="0" algn="r">
              <a:lnSpc>
                <a:spcPts val="2800"/>
              </a:lnSpc>
              <a:buNone/>
            </a:pPr>
            <a:r>
              <a:rPr lang="en-US" sz="1750" dirty="0">
                <a:solidFill>
                  <a:srgbClr val="CAD6DE"/>
                </a:solidFill>
                <a:latin typeface="Cabin" pitchFamily="34" charset="0"/>
                <a:ea typeface="Cabin" pitchFamily="34" charset="-122"/>
                <a:cs typeface="Cabin" pitchFamily="34" charset="-120"/>
              </a:rPr>
              <a:t>Ensures version compatibility, performance optimization, and security updates.</a:t>
            </a:r>
            <a:endParaRPr lang="en-US" sz="1750" dirty="0"/>
          </a:p>
        </p:txBody>
      </p:sp>
      <p:pic>
        <p:nvPicPr>
          <p:cNvPr id="5" name="Image 0" descr="preencoded.png"/>
          <p:cNvPicPr>
            <a:picLocks noChangeAspect="1"/>
          </p:cNvPicPr>
          <p:nvPr/>
        </p:nvPicPr>
        <p:blipFill>
          <a:blip r:embed="rId3"/>
          <a:stretch>
            <a:fillRect/>
          </a:stretch>
        </p:blipFill>
        <p:spPr>
          <a:xfrm>
            <a:off x="5028248" y="1717953"/>
            <a:ext cx="4573905" cy="4573905"/>
          </a:xfrm>
          <a:prstGeom prst="rect">
            <a:avLst/>
          </a:prstGeom>
        </p:spPr>
      </p:pic>
      <p:pic>
        <p:nvPicPr>
          <p:cNvPr id="6" name="Image 1" descr="preencoded.png"/>
          <p:cNvPicPr>
            <a:picLocks noChangeAspect="1"/>
          </p:cNvPicPr>
          <p:nvPr/>
        </p:nvPicPr>
        <p:blipFill>
          <a:blip r:embed="rId4"/>
          <a:stretch>
            <a:fillRect/>
          </a:stretch>
        </p:blipFill>
        <p:spPr>
          <a:xfrm>
            <a:off x="5547360" y="3796189"/>
            <a:ext cx="333851" cy="417314"/>
          </a:xfrm>
          <a:prstGeom prst="rect">
            <a:avLst/>
          </a:prstGeom>
        </p:spPr>
      </p:pic>
      <p:sp>
        <p:nvSpPr>
          <p:cNvPr id="7" name="Text 3"/>
          <p:cNvSpPr/>
          <p:nvPr/>
        </p:nvSpPr>
        <p:spPr>
          <a:xfrm>
            <a:off x="9936837" y="2100263"/>
            <a:ext cx="3338513" cy="328136"/>
          </a:xfrm>
          <a:prstGeom prst="rect">
            <a:avLst/>
          </a:prstGeom>
          <a:noFill/>
          <a:ln/>
        </p:spPr>
        <p:txBody>
          <a:bodyPr wrap="none" lIns="0" tIns="0" rIns="0" bIns="0" rtlCol="0" anchor="t"/>
          <a:lstStyle/>
          <a:p>
            <a:pPr marL="0" indent="0" algn="l">
              <a:lnSpc>
                <a:spcPts val="2550"/>
              </a:lnSpc>
              <a:buNone/>
            </a:pPr>
            <a:r>
              <a:rPr lang="en-US" sz="2050" dirty="0">
                <a:solidFill>
                  <a:srgbClr val="CAD6DE"/>
                </a:solidFill>
                <a:latin typeface="Cabin" panose="020B0604020202020204" charset="0"/>
                <a:ea typeface="Unbounded" pitchFamily="34" charset="-122"/>
                <a:cs typeface="Unbounded" pitchFamily="34" charset="-120"/>
              </a:rPr>
              <a:t>Streamlit Framework</a:t>
            </a:r>
            <a:endParaRPr lang="en-US" sz="2050" dirty="0">
              <a:latin typeface="Cabin" panose="020B0604020202020204" charset="0"/>
            </a:endParaRPr>
          </a:p>
        </p:txBody>
      </p:sp>
      <p:sp>
        <p:nvSpPr>
          <p:cNvPr id="8" name="Text 4"/>
          <p:cNvSpPr/>
          <p:nvPr/>
        </p:nvSpPr>
        <p:spPr>
          <a:xfrm>
            <a:off x="9936837" y="2562225"/>
            <a:ext cx="3912513" cy="714375"/>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Creates UI components, manages state, and ensures custom styling consistency.</a:t>
            </a:r>
            <a:endParaRPr lang="en-US" sz="1750" dirty="0"/>
          </a:p>
        </p:txBody>
      </p:sp>
      <p:pic>
        <p:nvPicPr>
          <p:cNvPr id="9" name="Image 2" descr="preencoded.png"/>
          <p:cNvPicPr>
            <a:picLocks noChangeAspect="1"/>
          </p:cNvPicPr>
          <p:nvPr/>
        </p:nvPicPr>
        <p:blipFill>
          <a:blip r:embed="rId5"/>
          <a:stretch>
            <a:fillRect/>
          </a:stretch>
        </p:blipFill>
        <p:spPr>
          <a:xfrm>
            <a:off x="5028248" y="1717953"/>
            <a:ext cx="4573905" cy="4573905"/>
          </a:xfrm>
          <a:prstGeom prst="rect">
            <a:avLst/>
          </a:prstGeom>
        </p:spPr>
      </p:pic>
      <p:pic>
        <p:nvPicPr>
          <p:cNvPr id="10" name="Image 3" descr="preencoded.png"/>
          <p:cNvPicPr>
            <a:picLocks noChangeAspect="1"/>
          </p:cNvPicPr>
          <p:nvPr/>
        </p:nvPicPr>
        <p:blipFill>
          <a:blip r:embed="rId6"/>
          <a:stretch>
            <a:fillRect/>
          </a:stretch>
        </p:blipFill>
        <p:spPr>
          <a:xfrm>
            <a:off x="7948613" y="2409706"/>
            <a:ext cx="333851" cy="417314"/>
          </a:xfrm>
          <a:prstGeom prst="rect">
            <a:avLst/>
          </a:prstGeom>
        </p:spPr>
      </p:pic>
      <p:sp>
        <p:nvSpPr>
          <p:cNvPr id="11" name="Text 5"/>
          <p:cNvSpPr/>
          <p:nvPr/>
        </p:nvSpPr>
        <p:spPr>
          <a:xfrm>
            <a:off x="9936837" y="4375904"/>
            <a:ext cx="2825234" cy="328136"/>
          </a:xfrm>
          <a:prstGeom prst="rect">
            <a:avLst/>
          </a:prstGeom>
          <a:noFill/>
          <a:ln/>
        </p:spPr>
        <p:txBody>
          <a:bodyPr wrap="none" lIns="0" tIns="0" rIns="0" bIns="0" rtlCol="0" anchor="t"/>
          <a:lstStyle/>
          <a:p>
            <a:pPr marL="0" indent="0" algn="l">
              <a:lnSpc>
                <a:spcPts val="2550"/>
              </a:lnSpc>
              <a:buNone/>
            </a:pPr>
            <a:r>
              <a:rPr lang="en-US" sz="2050" dirty="0">
                <a:solidFill>
                  <a:srgbClr val="CAD6DE"/>
                </a:solidFill>
                <a:latin typeface="Cabin" panose="020B0604020202020204" charset="0"/>
              </a:rPr>
              <a:t>Required</a:t>
            </a:r>
            <a:r>
              <a:rPr lang="en-US" sz="2050" dirty="0">
                <a:solidFill>
                  <a:srgbClr val="CAD6DE"/>
                </a:solidFill>
                <a:latin typeface="Cabin" panose="020B0604020202020204" charset="0"/>
                <a:ea typeface="Unbounded" pitchFamily="34" charset="-122"/>
                <a:cs typeface="Unbounded" pitchFamily="34" charset="-120"/>
              </a:rPr>
              <a:t> </a:t>
            </a:r>
            <a:r>
              <a:rPr lang="en-US" sz="2050" dirty="0">
                <a:solidFill>
                  <a:srgbClr val="CAD6DE"/>
                </a:solidFill>
                <a:latin typeface="Cabin" panose="020B0604020202020204" charset="0"/>
              </a:rPr>
              <a:t>Libraries</a:t>
            </a:r>
          </a:p>
        </p:txBody>
      </p:sp>
      <p:sp>
        <p:nvSpPr>
          <p:cNvPr id="12" name="Text 6"/>
          <p:cNvSpPr/>
          <p:nvPr/>
        </p:nvSpPr>
        <p:spPr>
          <a:xfrm>
            <a:off x="9936837" y="4837867"/>
            <a:ext cx="3912513" cy="1071563"/>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Includes pandas, requests, google-generativeai, python-dotenv, smtplib, and json.</a:t>
            </a:r>
            <a:endParaRPr lang="en-US" sz="1750" dirty="0"/>
          </a:p>
        </p:txBody>
      </p:sp>
      <p:pic>
        <p:nvPicPr>
          <p:cNvPr id="13" name="Image 4" descr="preencoded.png"/>
          <p:cNvPicPr>
            <a:picLocks noChangeAspect="1"/>
          </p:cNvPicPr>
          <p:nvPr/>
        </p:nvPicPr>
        <p:blipFill>
          <a:blip r:embed="rId7"/>
          <a:stretch>
            <a:fillRect/>
          </a:stretch>
        </p:blipFill>
        <p:spPr>
          <a:xfrm>
            <a:off x="5028248" y="1717953"/>
            <a:ext cx="4573905" cy="4573905"/>
          </a:xfrm>
          <a:prstGeom prst="rect">
            <a:avLst/>
          </a:prstGeom>
        </p:spPr>
      </p:pic>
      <p:pic>
        <p:nvPicPr>
          <p:cNvPr id="14" name="Image 5" descr="preencoded.png"/>
          <p:cNvPicPr>
            <a:picLocks noChangeAspect="1"/>
          </p:cNvPicPr>
          <p:nvPr/>
        </p:nvPicPr>
        <p:blipFill>
          <a:blip r:embed="rId8"/>
          <a:stretch>
            <a:fillRect/>
          </a:stretch>
        </p:blipFill>
        <p:spPr>
          <a:xfrm>
            <a:off x="7948613" y="5182553"/>
            <a:ext cx="333851" cy="417314"/>
          </a:xfrm>
          <a:prstGeom prst="rect">
            <a:avLst/>
          </a:prstGeom>
        </p:spPr>
      </p:pic>
      <p:sp>
        <p:nvSpPr>
          <p:cNvPr id="15" name="Text 7"/>
          <p:cNvSpPr/>
          <p:nvPr/>
        </p:nvSpPr>
        <p:spPr>
          <a:xfrm>
            <a:off x="781050" y="6542842"/>
            <a:ext cx="13068300" cy="1071563"/>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The system requires specific technical infrastructure to operate effectively. It relies on various external services for functionality, including an SMTP server, Calendly account, and Gemini AI API access. The system requires Python 3.x, the Streamlit framework, and several required libraries.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72478" y="928449"/>
            <a:ext cx="12956381" cy="649129"/>
          </a:xfrm>
          <a:prstGeom prst="rect">
            <a:avLst/>
          </a:prstGeom>
          <a:noFill/>
          <a:ln/>
        </p:spPr>
        <p:txBody>
          <a:bodyPr wrap="none" lIns="0" tIns="0" rIns="0" bIns="0" rtlCol="0" anchor="t"/>
          <a:lstStyle/>
          <a:p>
            <a:pPr marL="0" indent="0" algn="l">
              <a:lnSpc>
                <a:spcPts val="5100"/>
              </a:lnSpc>
              <a:buNone/>
            </a:pPr>
            <a:r>
              <a:rPr lang="en-US" sz="4050" dirty="0">
                <a:solidFill>
                  <a:srgbClr val="FFFFFF"/>
                </a:solidFill>
                <a:latin typeface="Cabin" panose="020B0604020202020204" charset="0"/>
                <a:ea typeface="Unbounded" pitchFamily="34" charset="-122"/>
                <a:cs typeface="Unbounded" pitchFamily="34" charset="-120"/>
              </a:rPr>
              <a:t>Scalability Considerations: Future Growth</a:t>
            </a:r>
            <a:endParaRPr lang="en-US" sz="4050" dirty="0">
              <a:latin typeface="Cabin" panose="020B0604020202020204" charset="0"/>
            </a:endParaRPr>
          </a:p>
        </p:txBody>
      </p:sp>
      <p:sp>
        <p:nvSpPr>
          <p:cNvPr id="3" name="Shape 1"/>
          <p:cNvSpPr/>
          <p:nvPr/>
        </p:nvSpPr>
        <p:spPr>
          <a:xfrm>
            <a:off x="772478" y="2018943"/>
            <a:ext cx="2180868" cy="1251347"/>
          </a:xfrm>
          <a:prstGeom prst="roundRect">
            <a:avLst>
              <a:gd name="adj" fmla="val 2646"/>
            </a:avLst>
          </a:prstGeom>
          <a:solidFill>
            <a:srgbClr val="30475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707713" y="2450663"/>
            <a:ext cx="310277" cy="387906"/>
          </a:xfrm>
          <a:prstGeom prst="rect">
            <a:avLst/>
          </a:prstGeom>
        </p:spPr>
      </p:pic>
      <p:sp>
        <p:nvSpPr>
          <p:cNvPr id="5" name="Text 2"/>
          <p:cNvSpPr/>
          <p:nvPr/>
        </p:nvSpPr>
        <p:spPr>
          <a:xfrm>
            <a:off x="3173968" y="2239566"/>
            <a:ext cx="3313509" cy="324564"/>
          </a:xfrm>
          <a:prstGeom prst="rect">
            <a:avLst/>
          </a:prstGeom>
          <a:noFill/>
          <a:ln/>
        </p:spPr>
        <p:txBody>
          <a:bodyPr wrap="none" lIns="0" tIns="0" rIns="0" bIns="0" rtlCol="0" anchor="t"/>
          <a:lstStyle/>
          <a:p>
            <a:pPr marL="0" indent="0" algn="l">
              <a:lnSpc>
                <a:spcPts val="2550"/>
              </a:lnSpc>
              <a:buNone/>
            </a:pPr>
            <a:r>
              <a:rPr lang="en-US" sz="2000" dirty="0">
                <a:solidFill>
                  <a:srgbClr val="CAD6DE"/>
                </a:solidFill>
                <a:latin typeface="Cabin" panose="020B0604020202020204" charset="0"/>
                <a:ea typeface="Unbounded" pitchFamily="34" charset="-122"/>
                <a:cs typeface="Unbounded" pitchFamily="34" charset="-120"/>
              </a:rPr>
              <a:t>Modular Architecture</a:t>
            </a:r>
            <a:endParaRPr lang="en-US" sz="2000" dirty="0">
              <a:latin typeface="Cabin" panose="020B0604020202020204" charset="0"/>
            </a:endParaRPr>
          </a:p>
        </p:txBody>
      </p:sp>
      <p:sp>
        <p:nvSpPr>
          <p:cNvPr id="6" name="Text 3"/>
          <p:cNvSpPr/>
          <p:nvPr/>
        </p:nvSpPr>
        <p:spPr>
          <a:xfrm>
            <a:off x="3173968" y="2696527"/>
            <a:ext cx="6166842" cy="353139"/>
          </a:xfrm>
          <a:prstGeom prst="rect">
            <a:avLst/>
          </a:prstGeom>
          <a:noFill/>
          <a:ln/>
        </p:spPr>
        <p:txBody>
          <a:bodyPr wrap="none" lIns="0" tIns="0" rIns="0" bIns="0" rtlCol="0" anchor="t"/>
          <a:lstStyle/>
          <a:p>
            <a:pPr marL="0" indent="0" algn="l">
              <a:lnSpc>
                <a:spcPts val="2750"/>
              </a:lnSpc>
              <a:buNone/>
            </a:pPr>
            <a:r>
              <a:rPr lang="en-US" sz="1700" dirty="0">
                <a:solidFill>
                  <a:srgbClr val="CAD6DE"/>
                </a:solidFill>
                <a:latin typeface="Cabin" pitchFamily="34" charset="0"/>
                <a:ea typeface="Cabin" pitchFamily="34" charset="-122"/>
                <a:cs typeface="Cabin" pitchFamily="34" charset="-120"/>
              </a:rPr>
              <a:t>Component isolation for independent operation and easy updates.</a:t>
            </a:r>
            <a:endParaRPr lang="en-US" sz="1700" dirty="0"/>
          </a:p>
        </p:txBody>
      </p:sp>
      <p:sp>
        <p:nvSpPr>
          <p:cNvPr id="7" name="Shape 4"/>
          <p:cNvSpPr/>
          <p:nvPr/>
        </p:nvSpPr>
        <p:spPr>
          <a:xfrm>
            <a:off x="3063597" y="3255050"/>
            <a:ext cx="10684073" cy="15240"/>
          </a:xfrm>
          <a:prstGeom prst="roundRect">
            <a:avLst>
              <a:gd name="adj" fmla="val 217245"/>
            </a:avLst>
          </a:prstGeom>
          <a:solidFill>
            <a:srgbClr val="49606E"/>
          </a:solidFill>
          <a:ln/>
        </p:spPr>
        <p:txBody>
          <a:bodyPr/>
          <a:lstStyle/>
          <a:p>
            <a:endParaRPr lang="en-IN"/>
          </a:p>
        </p:txBody>
      </p:sp>
      <p:sp>
        <p:nvSpPr>
          <p:cNvPr id="8" name="Shape 5"/>
          <p:cNvSpPr/>
          <p:nvPr/>
        </p:nvSpPr>
        <p:spPr>
          <a:xfrm>
            <a:off x="772478" y="3380542"/>
            <a:ext cx="4361736" cy="1251347"/>
          </a:xfrm>
          <a:prstGeom prst="roundRect">
            <a:avLst>
              <a:gd name="adj" fmla="val 2646"/>
            </a:avLst>
          </a:prstGeom>
          <a:solidFill>
            <a:srgbClr val="304755"/>
          </a:solidFill>
          <a:ln/>
        </p:spPr>
        <p:txBody>
          <a:bodyPr/>
          <a:lstStyle/>
          <a:p>
            <a:endParaRPr lang="en-IN"/>
          </a:p>
        </p:txBody>
      </p:sp>
      <p:pic>
        <p:nvPicPr>
          <p:cNvPr id="9" name="Image 1" descr="preencoded.png"/>
          <p:cNvPicPr>
            <a:picLocks noChangeAspect="1"/>
          </p:cNvPicPr>
          <p:nvPr/>
        </p:nvPicPr>
        <p:blipFill>
          <a:blip r:embed="rId4"/>
          <a:stretch>
            <a:fillRect/>
          </a:stretch>
        </p:blipFill>
        <p:spPr>
          <a:xfrm>
            <a:off x="2798207" y="3812262"/>
            <a:ext cx="310277" cy="387906"/>
          </a:xfrm>
          <a:prstGeom prst="rect">
            <a:avLst/>
          </a:prstGeom>
        </p:spPr>
      </p:pic>
      <p:sp>
        <p:nvSpPr>
          <p:cNvPr id="10" name="Text 6"/>
          <p:cNvSpPr/>
          <p:nvPr/>
        </p:nvSpPr>
        <p:spPr>
          <a:xfrm>
            <a:off x="5354836" y="3601164"/>
            <a:ext cx="2617470" cy="324564"/>
          </a:xfrm>
          <a:prstGeom prst="rect">
            <a:avLst/>
          </a:prstGeom>
          <a:noFill/>
          <a:ln/>
        </p:spPr>
        <p:txBody>
          <a:bodyPr wrap="none" lIns="0" tIns="0" rIns="0" bIns="0" rtlCol="0" anchor="t"/>
          <a:lstStyle/>
          <a:p>
            <a:pPr marL="0" indent="0" algn="l">
              <a:lnSpc>
                <a:spcPts val="2550"/>
              </a:lnSpc>
              <a:buNone/>
            </a:pPr>
            <a:r>
              <a:rPr lang="en-US" sz="2000" dirty="0">
                <a:solidFill>
                  <a:srgbClr val="CAD6DE"/>
                </a:solidFill>
                <a:latin typeface="Cabin" panose="020B0604020202020204" charset="0"/>
              </a:rPr>
              <a:t>Stateless</a:t>
            </a:r>
            <a:r>
              <a:rPr lang="en-US" sz="2000" dirty="0">
                <a:solidFill>
                  <a:srgbClr val="CAD6DE"/>
                </a:solidFill>
                <a:latin typeface="Cabin" panose="020B0604020202020204" charset="0"/>
                <a:ea typeface="Unbounded" pitchFamily="34" charset="-122"/>
                <a:cs typeface="Unbounded" pitchFamily="34" charset="-120"/>
              </a:rPr>
              <a:t> </a:t>
            </a:r>
            <a:r>
              <a:rPr lang="en-US" sz="2000" dirty="0">
                <a:solidFill>
                  <a:srgbClr val="CAD6DE"/>
                </a:solidFill>
                <a:latin typeface="Cabin" panose="020B0604020202020204" charset="0"/>
              </a:rPr>
              <a:t>Design</a:t>
            </a:r>
          </a:p>
        </p:txBody>
      </p:sp>
      <p:sp>
        <p:nvSpPr>
          <p:cNvPr id="11" name="Text 7"/>
          <p:cNvSpPr/>
          <p:nvPr/>
        </p:nvSpPr>
        <p:spPr>
          <a:xfrm>
            <a:off x="5354836" y="4058126"/>
            <a:ext cx="7011233" cy="353139"/>
          </a:xfrm>
          <a:prstGeom prst="rect">
            <a:avLst/>
          </a:prstGeom>
          <a:noFill/>
          <a:ln/>
        </p:spPr>
        <p:txBody>
          <a:bodyPr wrap="none" lIns="0" tIns="0" rIns="0" bIns="0" rtlCol="0" anchor="t"/>
          <a:lstStyle/>
          <a:p>
            <a:pPr marL="0" indent="0" algn="l">
              <a:lnSpc>
                <a:spcPts val="2750"/>
              </a:lnSpc>
              <a:buNone/>
            </a:pPr>
            <a:r>
              <a:rPr lang="en-US" sz="1700" dirty="0">
                <a:solidFill>
                  <a:srgbClr val="CAD6DE"/>
                </a:solidFill>
                <a:latin typeface="Cabin" pitchFamily="34" charset="0"/>
                <a:ea typeface="Cabin" pitchFamily="34" charset="-122"/>
                <a:cs typeface="Cabin" pitchFamily="34" charset="-120"/>
              </a:rPr>
              <a:t>Efficient session management and load balancing for resource optimization.</a:t>
            </a:r>
            <a:endParaRPr lang="en-US" sz="1700" dirty="0"/>
          </a:p>
        </p:txBody>
      </p:sp>
      <p:sp>
        <p:nvSpPr>
          <p:cNvPr id="12" name="Shape 8"/>
          <p:cNvSpPr/>
          <p:nvPr/>
        </p:nvSpPr>
        <p:spPr>
          <a:xfrm>
            <a:off x="5244465" y="4616648"/>
            <a:ext cx="8503206" cy="15240"/>
          </a:xfrm>
          <a:prstGeom prst="roundRect">
            <a:avLst>
              <a:gd name="adj" fmla="val 217245"/>
            </a:avLst>
          </a:prstGeom>
          <a:solidFill>
            <a:srgbClr val="49606E"/>
          </a:solidFill>
          <a:ln/>
        </p:spPr>
        <p:txBody>
          <a:bodyPr/>
          <a:lstStyle/>
          <a:p>
            <a:endParaRPr lang="en-IN"/>
          </a:p>
        </p:txBody>
      </p:sp>
      <p:sp>
        <p:nvSpPr>
          <p:cNvPr id="13" name="Shape 9"/>
          <p:cNvSpPr/>
          <p:nvPr/>
        </p:nvSpPr>
        <p:spPr>
          <a:xfrm>
            <a:off x="772478" y="4742140"/>
            <a:ext cx="6542723" cy="1251347"/>
          </a:xfrm>
          <a:prstGeom prst="roundRect">
            <a:avLst>
              <a:gd name="adj" fmla="val 2646"/>
            </a:avLst>
          </a:prstGeom>
          <a:solidFill>
            <a:srgbClr val="304755"/>
          </a:solidFill>
          <a:ln/>
        </p:spPr>
        <p:txBody>
          <a:bodyPr/>
          <a:lstStyle/>
          <a:p>
            <a:endParaRPr lang="en-IN"/>
          </a:p>
        </p:txBody>
      </p:sp>
      <p:pic>
        <p:nvPicPr>
          <p:cNvPr id="14" name="Image 2" descr="preencoded.png"/>
          <p:cNvPicPr>
            <a:picLocks noChangeAspect="1"/>
          </p:cNvPicPr>
          <p:nvPr/>
        </p:nvPicPr>
        <p:blipFill>
          <a:blip r:embed="rId5"/>
          <a:stretch>
            <a:fillRect/>
          </a:stretch>
        </p:blipFill>
        <p:spPr>
          <a:xfrm>
            <a:off x="3888700" y="5173861"/>
            <a:ext cx="310277" cy="387906"/>
          </a:xfrm>
          <a:prstGeom prst="rect">
            <a:avLst/>
          </a:prstGeom>
        </p:spPr>
      </p:pic>
      <p:sp>
        <p:nvSpPr>
          <p:cNvPr id="15" name="Text 10"/>
          <p:cNvSpPr/>
          <p:nvPr/>
        </p:nvSpPr>
        <p:spPr>
          <a:xfrm>
            <a:off x="7535823" y="4962763"/>
            <a:ext cx="2596634" cy="324564"/>
          </a:xfrm>
          <a:prstGeom prst="rect">
            <a:avLst/>
          </a:prstGeom>
          <a:noFill/>
          <a:ln/>
        </p:spPr>
        <p:txBody>
          <a:bodyPr wrap="none" lIns="0" tIns="0" rIns="0" bIns="0" rtlCol="0" anchor="t"/>
          <a:lstStyle/>
          <a:p>
            <a:pPr marL="0" indent="0" algn="l">
              <a:lnSpc>
                <a:spcPts val="2550"/>
              </a:lnSpc>
              <a:buNone/>
            </a:pPr>
            <a:r>
              <a:rPr lang="en-US" sz="2000" dirty="0">
                <a:solidFill>
                  <a:srgbClr val="CAD6DE"/>
                </a:solidFill>
                <a:latin typeface="Cabin" panose="020B0604020202020204" charset="0"/>
              </a:rPr>
              <a:t>Easy</a:t>
            </a:r>
            <a:r>
              <a:rPr lang="en-US" sz="2000" dirty="0">
                <a:solidFill>
                  <a:srgbClr val="CAD6DE"/>
                </a:solidFill>
                <a:latin typeface="Cabin" panose="020B0604020202020204" charset="0"/>
                <a:ea typeface="Unbounded" pitchFamily="34" charset="-122"/>
                <a:cs typeface="Unbounded" pitchFamily="34" charset="-120"/>
              </a:rPr>
              <a:t> </a:t>
            </a:r>
            <a:r>
              <a:rPr lang="en-US" sz="2000" dirty="0">
                <a:solidFill>
                  <a:srgbClr val="CAD6DE"/>
                </a:solidFill>
                <a:latin typeface="Cabin" panose="020B0604020202020204" charset="0"/>
              </a:rPr>
              <a:t>Integration</a:t>
            </a:r>
          </a:p>
        </p:txBody>
      </p:sp>
      <p:sp>
        <p:nvSpPr>
          <p:cNvPr id="16" name="Text 11"/>
          <p:cNvSpPr/>
          <p:nvPr/>
        </p:nvSpPr>
        <p:spPr>
          <a:xfrm>
            <a:off x="7535823" y="5419725"/>
            <a:ext cx="5687973" cy="353139"/>
          </a:xfrm>
          <a:prstGeom prst="rect">
            <a:avLst/>
          </a:prstGeom>
          <a:noFill/>
          <a:ln/>
        </p:spPr>
        <p:txBody>
          <a:bodyPr wrap="none" lIns="0" tIns="0" rIns="0" bIns="0" rtlCol="0" anchor="t"/>
          <a:lstStyle/>
          <a:p>
            <a:pPr marL="0" indent="0" algn="l">
              <a:lnSpc>
                <a:spcPts val="2750"/>
              </a:lnSpc>
              <a:buNone/>
            </a:pPr>
            <a:r>
              <a:rPr lang="en-US" sz="1700" dirty="0">
                <a:solidFill>
                  <a:srgbClr val="CAD6DE"/>
                </a:solidFill>
                <a:latin typeface="Cabin" pitchFamily="34" charset="0"/>
                <a:ea typeface="Cabin" pitchFamily="34" charset="-122"/>
                <a:cs typeface="Cabin" pitchFamily="34" charset="-120"/>
              </a:rPr>
              <a:t>Plugin system and API extensions for extensible functionality.</a:t>
            </a:r>
            <a:endParaRPr lang="en-US" sz="1700" dirty="0"/>
          </a:p>
        </p:txBody>
      </p:sp>
      <p:sp>
        <p:nvSpPr>
          <p:cNvPr id="17" name="Text 12"/>
          <p:cNvSpPr/>
          <p:nvPr/>
        </p:nvSpPr>
        <p:spPr>
          <a:xfrm>
            <a:off x="772478" y="6241733"/>
            <a:ext cx="13085445" cy="1059418"/>
          </a:xfrm>
          <a:prstGeom prst="rect">
            <a:avLst/>
          </a:prstGeom>
          <a:noFill/>
          <a:ln/>
        </p:spPr>
        <p:txBody>
          <a:bodyPr wrap="square" lIns="0" tIns="0" rIns="0" bIns="0" rtlCol="0" anchor="t"/>
          <a:lstStyle/>
          <a:p>
            <a:pPr marL="0" indent="0" algn="l">
              <a:lnSpc>
                <a:spcPts val="2750"/>
              </a:lnSpc>
              <a:buNone/>
            </a:pPr>
            <a:r>
              <a:rPr lang="en-US" sz="1700" dirty="0">
                <a:solidFill>
                  <a:srgbClr val="CAD6DE"/>
                </a:solidFill>
                <a:latin typeface="Cabin" pitchFamily="34" charset="0"/>
                <a:ea typeface="Cabin" pitchFamily="34" charset="-122"/>
                <a:cs typeface="Cabin" pitchFamily="34" charset="-120"/>
              </a:rPr>
              <a:t>The system is designed with scalability in mind to accommodate future growth. It features a modular architecture, stateless design, and easy integration of new features. The extensible data model allows for schema evolution, data migration, and version control. The architecture is designed to scale horizontally with modular components that can be independently scaled.</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831</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Cabin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Saikiran PARAMKUSHAM</cp:lastModifiedBy>
  <cp:revision>7</cp:revision>
  <dcterms:created xsi:type="dcterms:W3CDTF">2025-03-24T10:46:26Z</dcterms:created>
  <dcterms:modified xsi:type="dcterms:W3CDTF">2025-03-24T11:12:18Z</dcterms:modified>
</cp:coreProperties>
</file>