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5" r:id="rId2"/>
    <p:sldId id="256" r:id="rId3"/>
    <p:sldId id="257" r:id="rId4"/>
    <p:sldId id="258"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8EBD0-A245-4A07-9338-32A551291A74}" v="2" dt="2024-07-30T07:57:33.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4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193868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66155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7" name="Text 3"/>
          <p:cNvSpPr/>
          <p:nvPr/>
        </p:nvSpPr>
        <p:spPr>
          <a:xfrm>
            <a:off x="864037" y="4458772"/>
            <a:ext cx="2947868" cy="385763"/>
          </a:xfrm>
          <a:prstGeom prst="rect">
            <a:avLst/>
          </a:prstGeom>
          <a:noFill/>
          <a:ln/>
        </p:spPr>
        <p:txBody>
          <a:bodyPr wrap="none" rtlCol="0" anchor="t"/>
          <a:lstStyle/>
          <a:p>
            <a:pPr marL="0" indent="0" algn="l">
              <a:lnSpc>
                <a:spcPts val="3038"/>
              </a:lnSpc>
              <a:buNone/>
            </a:pPr>
            <a:endParaRPr lang="en-US" sz="2430" dirty="0"/>
          </a:p>
        </p:txBody>
      </p:sp>
      <p:sp>
        <p:nvSpPr>
          <p:cNvPr id="8" name="Text 4"/>
          <p:cNvSpPr/>
          <p:nvPr/>
        </p:nvSpPr>
        <p:spPr>
          <a:xfrm>
            <a:off x="864037" y="4992648"/>
            <a:ext cx="2947868" cy="1975247"/>
          </a:xfrm>
          <a:prstGeom prst="rect">
            <a:avLst/>
          </a:prstGeom>
          <a:noFill/>
          <a:ln/>
        </p:spPr>
        <p:txBody>
          <a:bodyPr wrap="square" rtlCol="0" anchor="t"/>
          <a:lstStyle/>
          <a:p>
            <a:pPr marL="0" indent="0" algn="l">
              <a:lnSpc>
                <a:spcPts val="3110"/>
              </a:lnSpc>
              <a:buNone/>
            </a:pPr>
            <a:endParaRPr lang="en-US" sz="1944" dirty="0"/>
          </a:p>
        </p:txBody>
      </p:sp>
      <p:sp>
        <p:nvSpPr>
          <p:cNvPr id="11" name="Text 6"/>
          <p:cNvSpPr/>
          <p:nvPr/>
        </p:nvSpPr>
        <p:spPr>
          <a:xfrm>
            <a:off x="4182189" y="4992648"/>
            <a:ext cx="2947868" cy="1975247"/>
          </a:xfrm>
          <a:prstGeom prst="rect">
            <a:avLst/>
          </a:prstGeom>
          <a:noFill/>
          <a:ln/>
        </p:spPr>
        <p:txBody>
          <a:bodyPr wrap="square" rtlCol="0" anchor="t"/>
          <a:lstStyle/>
          <a:p>
            <a:pPr marL="0" indent="0" algn="l">
              <a:lnSpc>
                <a:spcPts val="3110"/>
              </a:lnSpc>
              <a:buNone/>
            </a:pPr>
            <a:endParaRPr lang="en-US" sz="1944" dirty="0"/>
          </a:p>
        </p:txBody>
      </p:sp>
      <p:sp>
        <p:nvSpPr>
          <p:cNvPr id="14" name="Text 8"/>
          <p:cNvSpPr/>
          <p:nvPr/>
        </p:nvSpPr>
        <p:spPr>
          <a:xfrm>
            <a:off x="7500342" y="4992648"/>
            <a:ext cx="2947868" cy="2370296"/>
          </a:xfrm>
          <a:prstGeom prst="rect">
            <a:avLst/>
          </a:prstGeom>
          <a:noFill/>
          <a:ln/>
        </p:spPr>
        <p:txBody>
          <a:bodyPr wrap="square" rtlCol="0" anchor="t"/>
          <a:lstStyle/>
          <a:p>
            <a:pPr marL="0" indent="0" algn="l">
              <a:lnSpc>
                <a:spcPts val="3110"/>
              </a:lnSpc>
              <a:buNone/>
            </a:pPr>
            <a:endParaRPr lang="en-US" sz="1944" dirty="0"/>
          </a:p>
        </p:txBody>
      </p:sp>
      <p:sp>
        <p:nvSpPr>
          <p:cNvPr id="18" name="TextBox 17">
            <a:extLst>
              <a:ext uri="{FF2B5EF4-FFF2-40B4-BE49-F238E27FC236}">
                <a16:creationId xmlns:a16="http://schemas.microsoft.com/office/drawing/2014/main" id="{16E5D845-8AF7-BB75-3FDD-5F1309F2CEA4}"/>
              </a:ext>
            </a:extLst>
          </p:cNvPr>
          <p:cNvSpPr txBox="1"/>
          <p:nvPr/>
        </p:nvSpPr>
        <p:spPr>
          <a:xfrm>
            <a:off x="0" y="4295259"/>
            <a:ext cx="14806968" cy="1015663"/>
          </a:xfrm>
          <a:prstGeom prst="rect">
            <a:avLst/>
          </a:prstGeom>
          <a:noFill/>
        </p:spPr>
        <p:txBody>
          <a:bodyPr wrap="square" rtlCol="0">
            <a:spAutoFit/>
          </a:bodyPr>
          <a:lstStyle/>
          <a:p>
            <a:pPr algn="ctr"/>
            <a:r>
              <a:rPr lang="en-US" sz="6000" dirty="0">
                <a:solidFill>
                  <a:schemeClr val="bg1"/>
                </a:solidFill>
                <a:latin typeface="Stencil" panose="040409050D0802020404" pitchFamily="82" charset="0"/>
                <a:cs typeface="Times New Roman" panose="02020603050405020304" pitchFamily="18" charset="0"/>
              </a:rPr>
              <a:t>FOR NOVEL PROGRAMMING LANGUAGE</a:t>
            </a:r>
            <a:endParaRPr lang="en-IN" sz="6000" dirty="0">
              <a:solidFill>
                <a:schemeClr val="bg1"/>
              </a:solidFill>
              <a:latin typeface="Stencil" panose="040409050D0802020404" pitchFamily="82" charset="0"/>
              <a:cs typeface="Times New Roman" panose="02020603050405020304" pitchFamily="18" charset="0"/>
            </a:endParaRPr>
          </a:p>
        </p:txBody>
      </p:sp>
      <p:sp>
        <p:nvSpPr>
          <p:cNvPr id="19" name="TextBox 18">
            <a:extLst>
              <a:ext uri="{FF2B5EF4-FFF2-40B4-BE49-F238E27FC236}">
                <a16:creationId xmlns:a16="http://schemas.microsoft.com/office/drawing/2014/main" id="{47FC9B6A-1773-63B4-19FC-79CB8B4EBDED}"/>
              </a:ext>
            </a:extLst>
          </p:cNvPr>
          <p:cNvSpPr txBox="1"/>
          <p:nvPr/>
        </p:nvSpPr>
        <p:spPr>
          <a:xfrm>
            <a:off x="706003" y="3302745"/>
            <a:ext cx="13588678" cy="1015663"/>
          </a:xfrm>
          <a:prstGeom prst="rect">
            <a:avLst/>
          </a:prstGeom>
          <a:noFill/>
        </p:spPr>
        <p:txBody>
          <a:bodyPr wrap="square" rtlCol="0">
            <a:spAutoFit/>
          </a:bodyPr>
          <a:lstStyle/>
          <a:p>
            <a:pPr algn="ctr"/>
            <a:r>
              <a:rPr lang="en-US" sz="6000" dirty="0">
                <a:solidFill>
                  <a:schemeClr val="bg1"/>
                </a:solidFill>
                <a:latin typeface="Stencil" panose="040409050D0802020404" pitchFamily="82" charset="0"/>
                <a:cs typeface="Times New Roman" panose="02020603050405020304" pitchFamily="18" charset="0"/>
              </a:rPr>
              <a:t>BUILDING A CODE OPTIMIZER</a:t>
            </a:r>
            <a:endParaRPr lang="en-IN" sz="6000" dirty="0"/>
          </a:p>
        </p:txBody>
      </p:sp>
      <p:sp>
        <p:nvSpPr>
          <p:cNvPr id="4" name="TextBox 3">
            <a:extLst>
              <a:ext uri="{FF2B5EF4-FFF2-40B4-BE49-F238E27FC236}">
                <a16:creationId xmlns:a16="http://schemas.microsoft.com/office/drawing/2014/main" id="{A51EC034-E844-35EB-62BB-1E8C635F4D71}"/>
              </a:ext>
            </a:extLst>
          </p:cNvPr>
          <p:cNvSpPr txBox="1"/>
          <p:nvPr/>
        </p:nvSpPr>
        <p:spPr>
          <a:xfrm>
            <a:off x="11801863" y="6818025"/>
            <a:ext cx="6010209" cy="923330"/>
          </a:xfrm>
          <a:prstGeom prst="rect">
            <a:avLst/>
          </a:prstGeom>
          <a:noFill/>
        </p:spPr>
        <p:txBody>
          <a:bodyPr wrap="square" rtlCol="0">
            <a:spAutoFit/>
          </a:bodyPr>
          <a:lstStyle/>
          <a:p>
            <a:r>
              <a:rPr lang="en-IN" dirty="0">
                <a:solidFill>
                  <a:schemeClr val="bg1"/>
                </a:solidFill>
              </a:rPr>
              <a:t>Mukesh 192210498</a:t>
            </a:r>
          </a:p>
          <a:p>
            <a:r>
              <a:rPr lang="en-IN" dirty="0">
                <a:solidFill>
                  <a:schemeClr val="bg1"/>
                </a:solidFill>
              </a:rPr>
              <a:t>Saikiran 192225109</a:t>
            </a:r>
          </a:p>
          <a:p>
            <a:r>
              <a:rPr lang="en-IN" dirty="0" err="1">
                <a:solidFill>
                  <a:schemeClr val="bg1"/>
                </a:solidFill>
              </a:rPr>
              <a:t>Swagath</a:t>
            </a:r>
            <a:r>
              <a:rPr lang="en-IN" dirty="0">
                <a:solidFill>
                  <a:schemeClr val="bg1"/>
                </a:solidFill>
              </a:rPr>
              <a:t> 192210519 </a:t>
            </a:r>
          </a:p>
        </p:txBody>
      </p:sp>
    </p:spTree>
    <p:extLst>
      <p:ext uri="{BB962C8B-B14F-4D97-AF65-F5344CB8AC3E}">
        <p14:creationId xmlns:p14="http://schemas.microsoft.com/office/powerpoint/2010/main" val="264304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866656"/>
            <a:ext cx="14630400" cy="8229600"/>
          </a:xfrm>
          <a:prstGeom prst="rect">
            <a:avLst/>
          </a:prstGeom>
          <a:solidFill>
            <a:srgbClr val="0D0A2C">
              <a:alpha val="75000"/>
            </a:srgbClr>
          </a:solidFill>
          <a:ln/>
        </p:spPr>
      </p:sp>
      <p:sp>
        <p:nvSpPr>
          <p:cNvPr id="7" name="Text 3"/>
          <p:cNvSpPr/>
          <p:nvPr/>
        </p:nvSpPr>
        <p:spPr>
          <a:xfrm>
            <a:off x="864037" y="4458772"/>
            <a:ext cx="2947868" cy="385763"/>
          </a:xfrm>
          <a:prstGeom prst="rect">
            <a:avLst/>
          </a:prstGeom>
          <a:noFill/>
          <a:ln/>
        </p:spPr>
        <p:txBody>
          <a:bodyPr wrap="none" rtlCol="0" anchor="t"/>
          <a:lstStyle/>
          <a:p>
            <a:pPr marL="0" indent="0" algn="l">
              <a:lnSpc>
                <a:spcPts val="3038"/>
              </a:lnSpc>
              <a:buNone/>
            </a:pPr>
            <a:endParaRPr lang="en-US" sz="2430" dirty="0"/>
          </a:p>
        </p:txBody>
      </p:sp>
      <p:sp>
        <p:nvSpPr>
          <p:cNvPr id="8" name="Text 4"/>
          <p:cNvSpPr/>
          <p:nvPr/>
        </p:nvSpPr>
        <p:spPr>
          <a:xfrm>
            <a:off x="864037" y="4992648"/>
            <a:ext cx="2947868" cy="1975247"/>
          </a:xfrm>
          <a:prstGeom prst="rect">
            <a:avLst/>
          </a:prstGeom>
          <a:noFill/>
          <a:ln/>
        </p:spPr>
        <p:txBody>
          <a:bodyPr wrap="square" rtlCol="0" anchor="t"/>
          <a:lstStyle/>
          <a:p>
            <a:pPr marL="0" indent="0" algn="l">
              <a:lnSpc>
                <a:spcPts val="3110"/>
              </a:lnSpc>
              <a:buNone/>
            </a:pPr>
            <a:endParaRPr lang="en-US" sz="1944" dirty="0"/>
          </a:p>
        </p:txBody>
      </p:sp>
      <p:sp>
        <p:nvSpPr>
          <p:cNvPr id="11" name="Text 6"/>
          <p:cNvSpPr/>
          <p:nvPr/>
        </p:nvSpPr>
        <p:spPr>
          <a:xfrm>
            <a:off x="4182189" y="4992648"/>
            <a:ext cx="2947868" cy="1975247"/>
          </a:xfrm>
          <a:prstGeom prst="rect">
            <a:avLst/>
          </a:prstGeom>
          <a:noFill/>
          <a:ln/>
        </p:spPr>
        <p:txBody>
          <a:bodyPr wrap="square" rtlCol="0" anchor="t"/>
          <a:lstStyle/>
          <a:p>
            <a:pPr marL="0" indent="0" algn="l">
              <a:lnSpc>
                <a:spcPts val="3110"/>
              </a:lnSpc>
              <a:buNone/>
            </a:pPr>
            <a:endParaRPr lang="en-US" sz="1944" dirty="0"/>
          </a:p>
        </p:txBody>
      </p:sp>
      <p:sp>
        <p:nvSpPr>
          <p:cNvPr id="14" name="Text 8"/>
          <p:cNvSpPr/>
          <p:nvPr/>
        </p:nvSpPr>
        <p:spPr>
          <a:xfrm>
            <a:off x="7500342" y="4992648"/>
            <a:ext cx="2947868" cy="2370296"/>
          </a:xfrm>
          <a:prstGeom prst="rect">
            <a:avLst/>
          </a:prstGeom>
          <a:noFill/>
          <a:ln/>
        </p:spPr>
        <p:txBody>
          <a:bodyPr wrap="square" rtlCol="0" anchor="t"/>
          <a:lstStyle/>
          <a:p>
            <a:pPr marL="0" indent="0" algn="l">
              <a:lnSpc>
                <a:spcPts val="3110"/>
              </a:lnSpc>
              <a:buNone/>
            </a:pPr>
            <a:endParaRPr lang="en-US" sz="1944" dirty="0"/>
          </a:p>
        </p:txBody>
      </p:sp>
      <p:sp>
        <p:nvSpPr>
          <p:cNvPr id="18" name="TextBox 17">
            <a:extLst>
              <a:ext uri="{FF2B5EF4-FFF2-40B4-BE49-F238E27FC236}">
                <a16:creationId xmlns:a16="http://schemas.microsoft.com/office/drawing/2014/main" id="{16E5D845-8AF7-BB75-3FDD-5F1309F2CEA4}"/>
              </a:ext>
            </a:extLst>
          </p:cNvPr>
          <p:cNvSpPr txBox="1"/>
          <p:nvPr/>
        </p:nvSpPr>
        <p:spPr>
          <a:xfrm>
            <a:off x="-88284" y="3111763"/>
            <a:ext cx="14806968" cy="1477328"/>
          </a:xfrm>
          <a:prstGeom prst="rect">
            <a:avLst/>
          </a:prstGeom>
          <a:noFill/>
        </p:spPr>
        <p:txBody>
          <a:bodyPr wrap="square" rtlCol="0">
            <a:spAutoFit/>
          </a:bodyPr>
          <a:lstStyle/>
          <a:p>
            <a:pPr algn="ctr"/>
            <a:r>
              <a:rPr lang="en-IN" sz="9000" dirty="0">
                <a:solidFill>
                  <a:schemeClr val="bg1"/>
                </a:solidFill>
                <a:latin typeface="Stencil" panose="040409050D0802020404" pitchFamily="82" charset="0"/>
                <a:cs typeface="Times New Roman" panose="02020603050405020304" pitchFamily="18" charset="0"/>
              </a:rPr>
              <a:t>THANK YOU </a:t>
            </a:r>
          </a:p>
        </p:txBody>
      </p:sp>
    </p:spTree>
    <p:extLst>
      <p:ext uri="{BB962C8B-B14F-4D97-AF65-F5344CB8AC3E}">
        <p14:creationId xmlns:p14="http://schemas.microsoft.com/office/powerpoint/2010/main" val="381533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1187768"/>
            <a:ext cx="7415927" cy="3193971"/>
          </a:xfrm>
          <a:prstGeom prst="rect">
            <a:avLst/>
          </a:prstGeom>
          <a:noFill/>
          <a:ln/>
        </p:spPr>
        <p:txBody>
          <a:bodyPr wrap="square" rtlCol="0" anchor="t"/>
          <a:lstStyle/>
          <a:p>
            <a:pPr marL="0" indent="0">
              <a:lnSpc>
                <a:spcPts val="8384"/>
              </a:lnSpc>
              <a:buNone/>
            </a:pPr>
            <a:r>
              <a:rPr lang="en-US" sz="6707" dirty="0">
                <a:solidFill>
                  <a:srgbClr val="F2F0F4"/>
                </a:solidFill>
                <a:latin typeface="Montserrat" pitchFamily="34" charset="0"/>
                <a:ea typeface="Montserrat" pitchFamily="34" charset="-122"/>
                <a:cs typeface="Montserrat" pitchFamily="34" charset="-120"/>
              </a:rPr>
              <a:t>Introduction to Code Optimization</a:t>
            </a:r>
            <a:endParaRPr lang="en-US" sz="6707" dirty="0"/>
          </a:p>
        </p:txBody>
      </p:sp>
      <p:sp>
        <p:nvSpPr>
          <p:cNvPr id="6" name="Text 2"/>
          <p:cNvSpPr/>
          <p:nvPr/>
        </p:nvSpPr>
        <p:spPr>
          <a:xfrm>
            <a:off x="864037" y="4752023"/>
            <a:ext cx="7415927" cy="158019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Code optimization is the process of improving the performance of code. This can involve making code run faster, use less memory, or both. Code optimization is a crucial aspect of software development, ensuring efficient and reliable applications.</a:t>
            </a:r>
            <a:endParaRPr lang="en-US" sz="1944" dirty="0"/>
          </a:p>
        </p:txBody>
      </p:sp>
      <p:sp>
        <p:nvSpPr>
          <p:cNvPr id="9" name="Text 4"/>
          <p:cNvSpPr/>
          <p:nvPr/>
        </p:nvSpPr>
        <p:spPr>
          <a:xfrm>
            <a:off x="1382316" y="6609874"/>
            <a:ext cx="3890248" cy="431959"/>
          </a:xfrm>
          <a:prstGeom prst="rect">
            <a:avLst/>
          </a:prstGeom>
          <a:noFill/>
          <a:ln/>
        </p:spPr>
        <p:txBody>
          <a:bodyPr wrap="none" rtlCol="0" anchor="t"/>
          <a:lstStyle/>
          <a:p>
            <a:pPr marL="0" indent="0" algn="l">
              <a:lnSpc>
                <a:spcPts val="3402"/>
              </a:lnSpc>
              <a:buNone/>
            </a:pPr>
            <a:endParaRPr lang="en-US" sz="24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828199"/>
            <a:ext cx="10413802" cy="771525"/>
          </a:xfrm>
          <a:prstGeom prst="rect">
            <a:avLst/>
          </a:prstGeom>
          <a:noFill/>
          <a:ln/>
        </p:spPr>
        <p:txBody>
          <a:bodyPr wrap="none" rtlCol="0" anchor="t"/>
          <a:lstStyle/>
          <a:p>
            <a:pPr marL="0" indent="0">
              <a:lnSpc>
                <a:spcPts val="6075"/>
              </a:lnSpc>
              <a:buNone/>
            </a:pPr>
            <a:r>
              <a:rPr lang="en-US" sz="4860" dirty="0">
                <a:solidFill>
                  <a:srgbClr val="F2F0F4"/>
                </a:solidFill>
                <a:latin typeface="Montserrat" pitchFamily="34" charset="0"/>
                <a:ea typeface="Montserrat" pitchFamily="34" charset="-122"/>
                <a:cs typeface="Montserrat" pitchFamily="34" charset="-120"/>
              </a:rPr>
              <a:t>Importance of Code Optimization</a:t>
            </a:r>
            <a:endParaRPr lang="en-US" sz="4860" dirty="0"/>
          </a:p>
        </p:txBody>
      </p:sp>
      <p:sp>
        <p:nvSpPr>
          <p:cNvPr id="5" name="Text 2"/>
          <p:cNvSpPr/>
          <p:nvPr/>
        </p:nvSpPr>
        <p:spPr>
          <a:xfrm>
            <a:off x="864037" y="2093476"/>
            <a:ext cx="12902327" cy="790099"/>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Optimized code leads to faster execution times, improving user experience and overall application performance. It also reduces resource consumption, leading to lower costs and a more sustainable approach.</a:t>
            </a:r>
            <a:endParaRPr lang="en-US" sz="1944" dirty="0"/>
          </a:p>
        </p:txBody>
      </p:sp>
      <p:sp>
        <p:nvSpPr>
          <p:cNvPr id="6" name="Shape 3"/>
          <p:cNvSpPr/>
          <p:nvPr/>
        </p:nvSpPr>
        <p:spPr>
          <a:xfrm>
            <a:off x="864037" y="3438882"/>
            <a:ext cx="555427" cy="555427"/>
          </a:xfrm>
          <a:prstGeom prst="roundRect">
            <a:avLst>
              <a:gd name="adj" fmla="val 20003"/>
            </a:avLst>
          </a:prstGeom>
          <a:solidFill>
            <a:srgbClr val="3C136D"/>
          </a:solidFill>
          <a:ln w="15240">
            <a:solidFill>
              <a:srgbClr val="552C86"/>
            </a:solidFill>
            <a:prstDash val="solid"/>
          </a:ln>
        </p:spPr>
      </p:sp>
      <p:sp>
        <p:nvSpPr>
          <p:cNvPr id="7" name="Text 4"/>
          <p:cNvSpPr/>
          <p:nvPr/>
        </p:nvSpPr>
        <p:spPr>
          <a:xfrm>
            <a:off x="1074896" y="3531394"/>
            <a:ext cx="133707"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1</a:t>
            </a:r>
            <a:endParaRPr lang="en-US" sz="2916" dirty="0"/>
          </a:p>
        </p:txBody>
      </p:sp>
      <p:sp>
        <p:nvSpPr>
          <p:cNvPr id="8" name="Text 5"/>
          <p:cNvSpPr/>
          <p:nvPr/>
        </p:nvSpPr>
        <p:spPr>
          <a:xfrm>
            <a:off x="1666280" y="3438882"/>
            <a:ext cx="4166949" cy="385763"/>
          </a:xfrm>
          <a:prstGeom prst="rect">
            <a:avLst/>
          </a:prstGeom>
          <a:noFill/>
          <a:ln/>
        </p:spPr>
        <p:txBody>
          <a:bodyPr wrap="none" rtlCol="0" anchor="t"/>
          <a:lstStyle/>
          <a:p>
            <a:pPr marL="0" indent="0">
              <a:lnSpc>
                <a:spcPts val="3038"/>
              </a:lnSpc>
              <a:buNone/>
            </a:pPr>
            <a:r>
              <a:rPr lang="en-US" sz="2430" dirty="0">
                <a:solidFill>
                  <a:srgbClr val="DCD7E5"/>
                </a:solidFill>
                <a:latin typeface="Montserrat" pitchFamily="34" charset="0"/>
                <a:ea typeface="Montserrat" pitchFamily="34" charset="-122"/>
                <a:cs typeface="Montserrat" pitchFamily="34" charset="-120"/>
              </a:rPr>
              <a:t>Enhanced User Experience</a:t>
            </a:r>
            <a:endParaRPr lang="en-US" sz="2430" dirty="0"/>
          </a:p>
        </p:txBody>
      </p:sp>
      <p:sp>
        <p:nvSpPr>
          <p:cNvPr id="9" name="Text 6"/>
          <p:cNvSpPr/>
          <p:nvPr/>
        </p:nvSpPr>
        <p:spPr>
          <a:xfrm>
            <a:off x="1666280" y="3972758"/>
            <a:ext cx="5525572"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Faster loading times and smoother application performance lead to greater user satisfaction and engagement.</a:t>
            </a:r>
            <a:endParaRPr lang="en-US" sz="1944" dirty="0"/>
          </a:p>
        </p:txBody>
      </p:sp>
      <p:sp>
        <p:nvSpPr>
          <p:cNvPr id="10" name="Shape 7"/>
          <p:cNvSpPr/>
          <p:nvPr/>
        </p:nvSpPr>
        <p:spPr>
          <a:xfrm>
            <a:off x="7438668" y="3438882"/>
            <a:ext cx="555427" cy="555427"/>
          </a:xfrm>
          <a:prstGeom prst="roundRect">
            <a:avLst>
              <a:gd name="adj" fmla="val 20003"/>
            </a:avLst>
          </a:prstGeom>
          <a:solidFill>
            <a:srgbClr val="3C136D"/>
          </a:solidFill>
          <a:ln w="15240">
            <a:solidFill>
              <a:srgbClr val="552C86"/>
            </a:solidFill>
            <a:prstDash val="solid"/>
          </a:ln>
        </p:spPr>
      </p:sp>
      <p:sp>
        <p:nvSpPr>
          <p:cNvPr id="11" name="Text 8"/>
          <p:cNvSpPr/>
          <p:nvPr/>
        </p:nvSpPr>
        <p:spPr>
          <a:xfrm>
            <a:off x="7611189" y="3531394"/>
            <a:ext cx="210383"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2</a:t>
            </a:r>
            <a:endParaRPr lang="en-US" sz="2916" dirty="0"/>
          </a:p>
        </p:txBody>
      </p:sp>
      <p:sp>
        <p:nvSpPr>
          <p:cNvPr id="12" name="Text 9"/>
          <p:cNvSpPr/>
          <p:nvPr/>
        </p:nvSpPr>
        <p:spPr>
          <a:xfrm>
            <a:off x="8240911" y="3438882"/>
            <a:ext cx="3136106" cy="385763"/>
          </a:xfrm>
          <a:prstGeom prst="rect">
            <a:avLst/>
          </a:prstGeom>
          <a:noFill/>
          <a:ln/>
        </p:spPr>
        <p:txBody>
          <a:bodyPr wrap="none" rtlCol="0" anchor="t"/>
          <a:lstStyle/>
          <a:p>
            <a:pPr marL="0" indent="0">
              <a:lnSpc>
                <a:spcPts val="3038"/>
              </a:lnSpc>
              <a:buNone/>
            </a:pPr>
            <a:r>
              <a:rPr lang="en-US" sz="2430" dirty="0">
                <a:solidFill>
                  <a:srgbClr val="DCD7E5"/>
                </a:solidFill>
                <a:latin typeface="Montserrat" pitchFamily="34" charset="0"/>
                <a:ea typeface="Montserrat" pitchFamily="34" charset="-122"/>
                <a:cs typeface="Montserrat" pitchFamily="34" charset="-120"/>
              </a:rPr>
              <a:t>Improved Scalability</a:t>
            </a:r>
            <a:endParaRPr lang="en-US" sz="2430" dirty="0"/>
          </a:p>
        </p:txBody>
      </p:sp>
      <p:sp>
        <p:nvSpPr>
          <p:cNvPr id="13" name="Text 10"/>
          <p:cNvSpPr/>
          <p:nvPr/>
        </p:nvSpPr>
        <p:spPr>
          <a:xfrm>
            <a:off x="8240911" y="3972758"/>
            <a:ext cx="5525572"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Optimized code allows applications to handle larger workloads and user demands efficiently, ensuring long-term stability.</a:t>
            </a:r>
            <a:endParaRPr lang="en-US" sz="1944" dirty="0"/>
          </a:p>
        </p:txBody>
      </p:sp>
      <p:sp>
        <p:nvSpPr>
          <p:cNvPr id="14" name="Shape 11"/>
          <p:cNvSpPr/>
          <p:nvPr/>
        </p:nvSpPr>
        <p:spPr>
          <a:xfrm>
            <a:off x="864037" y="5682377"/>
            <a:ext cx="555427" cy="555427"/>
          </a:xfrm>
          <a:prstGeom prst="roundRect">
            <a:avLst>
              <a:gd name="adj" fmla="val 20003"/>
            </a:avLst>
          </a:prstGeom>
          <a:solidFill>
            <a:srgbClr val="3C136D"/>
          </a:solidFill>
          <a:ln w="15240">
            <a:solidFill>
              <a:srgbClr val="552C86"/>
            </a:solidFill>
            <a:prstDash val="solid"/>
          </a:ln>
        </p:spPr>
      </p:sp>
      <p:sp>
        <p:nvSpPr>
          <p:cNvPr id="15" name="Text 12"/>
          <p:cNvSpPr/>
          <p:nvPr/>
        </p:nvSpPr>
        <p:spPr>
          <a:xfrm>
            <a:off x="1037272" y="5774888"/>
            <a:ext cx="208955"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3</a:t>
            </a:r>
            <a:endParaRPr lang="en-US" sz="2916" dirty="0"/>
          </a:p>
        </p:txBody>
      </p:sp>
      <p:sp>
        <p:nvSpPr>
          <p:cNvPr id="16" name="Text 13"/>
          <p:cNvSpPr/>
          <p:nvPr/>
        </p:nvSpPr>
        <p:spPr>
          <a:xfrm>
            <a:off x="1666280" y="5682377"/>
            <a:ext cx="4510088" cy="385763"/>
          </a:xfrm>
          <a:prstGeom prst="rect">
            <a:avLst/>
          </a:prstGeom>
          <a:noFill/>
          <a:ln/>
        </p:spPr>
        <p:txBody>
          <a:bodyPr wrap="none" rtlCol="0" anchor="t"/>
          <a:lstStyle/>
          <a:p>
            <a:pPr marL="0" indent="0">
              <a:lnSpc>
                <a:spcPts val="3038"/>
              </a:lnSpc>
              <a:buNone/>
            </a:pPr>
            <a:r>
              <a:rPr lang="en-US" sz="2430" dirty="0">
                <a:solidFill>
                  <a:srgbClr val="DCD7E5"/>
                </a:solidFill>
                <a:latin typeface="Montserrat" pitchFamily="34" charset="0"/>
                <a:ea typeface="Montserrat" pitchFamily="34" charset="-122"/>
                <a:cs typeface="Montserrat" pitchFamily="34" charset="-120"/>
              </a:rPr>
              <a:t>Reduced Development Costs</a:t>
            </a:r>
            <a:endParaRPr lang="en-US" sz="2430" dirty="0"/>
          </a:p>
        </p:txBody>
      </p:sp>
      <p:sp>
        <p:nvSpPr>
          <p:cNvPr id="17" name="Text 14"/>
          <p:cNvSpPr/>
          <p:nvPr/>
        </p:nvSpPr>
        <p:spPr>
          <a:xfrm>
            <a:off x="1666280" y="6216253"/>
            <a:ext cx="5525572" cy="790099"/>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Efficient code minimizes resource usage, leading to lower infrastructure and maintenance expenses.</a:t>
            </a:r>
            <a:endParaRPr lang="en-US" sz="1944" dirty="0"/>
          </a:p>
        </p:txBody>
      </p:sp>
      <p:sp>
        <p:nvSpPr>
          <p:cNvPr id="18" name="Shape 15"/>
          <p:cNvSpPr/>
          <p:nvPr/>
        </p:nvSpPr>
        <p:spPr>
          <a:xfrm>
            <a:off x="7438668" y="5682377"/>
            <a:ext cx="555427" cy="555427"/>
          </a:xfrm>
          <a:prstGeom prst="roundRect">
            <a:avLst>
              <a:gd name="adj" fmla="val 20003"/>
            </a:avLst>
          </a:prstGeom>
          <a:solidFill>
            <a:srgbClr val="3C136D"/>
          </a:solidFill>
          <a:ln w="15240">
            <a:solidFill>
              <a:srgbClr val="552C86"/>
            </a:solidFill>
            <a:prstDash val="solid"/>
          </a:ln>
        </p:spPr>
      </p:sp>
      <p:sp>
        <p:nvSpPr>
          <p:cNvPr id="19" name="Text 16"/>
          <p:cNvSpPr/>
          <p:nvPr/>
        </p:nvSpPr>
        <p:spPr>
          <a:xfrm>
            <a:off x="7593925" y="5774888"/>
            <a:ext cx="244793"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4</a:t>
            </a:r>
            <a:endParaRPr lang="en-US" sz="2916" dirty="0"/>
          </a:p>
        </p:txBody>
      </p:sp>
      <p:sp>
        <p:nvSpPr>
          <p:cNvPr id="20" name="Text 17"/>
          <p:cNvSpPr/>
          <p:nvPr/>
        </p:nvSpPr>
        <p:spPr>
          <a:xfrm>
            <a:off x="8240911" y="5682377"/>
            <a:ext cx="3091696" cy="385763"/>
          </a:xfrm>
          <a:prstGeom prst="rect">
            <a:avLst/>
          </a:prstGeom>
          <a:noFill/>
          <a:ln/>
        </p:spPr>
        <p:txBody>
          <a:bodyPr wrap="none" rtlCol="0" anchor="t"/>
          <a:lstStyle/>
          <a:p>
            <a:pPr marL="0" indent="0">
              <a:lnSpc>
                <a:spcPts val="3038"/>
              </a:lnSpc>
              <a:buNone/>
            </a:pPr>
            <a:r>
              <a:rPr lang="en-US" sz="2430" dirty="0">
                <a:solidFill>
                  <a:srgbClr val="DCD7E5"/>
                </a:solidFill>
                <a:latin typeface="Montserrat" pitchFamily="34" charset="0"/>
                <a:ea typeface="Montserrat" pitchFamily="34" charset="-122"/>
                <a:cs typeface="Montserrat" pitchFamily="34" charset="-120"/>
              </a:rPr>
              <a:t>Increased Reliability</a:t>
            </a:r>
            <a:endParaRPr lang="en-US" sz="2430" dirty="0"/>
          </a:p>
        </p:txBody>
      </p:sp>
      <p:sp>
        <p:nvSpPr>
          <p:cNvPr id="21" name="Text 18"/>
          <p:cNvSpPr/>
          <p:nvPr/>
        </p:nvSpPr>
        <p:spPr>
          <a:xfrm>
            <a:off x="8240911" y="6216253"/>
            <a:ext cx="5525572"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Optimized code is less prone to errors and crashes, enhancing application stability and reducing downtime.</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826532"/>
            <a:ext cx="12902327" cy="1543050"/>
          </a:xfrm>
          <a:prstGeom prst="rect">
            <a:avLst/>
          </a:prstGeom>
          <a:noFill/>
          <a:ln/>
        </p:spPr>
        <p:txBody>
          <a:bodyPr wrap="square" rtlCol="0" anchor="t"/>
          <a:lstStyle/>
          <a:p>
            <a:pPr marL="0" indent="0">
              <a:lnSpc>
                <a:spcPts val="6075"/>
              </a:lnSpc>
              <a:buNone/>
            </a:pPr>
            <a:r>
              <a:rPr lang="en-US" sz="4860" dirty="0">
                <a:solidFill>
                  <a:srgbClr val="F2F0F4"/>
                </a:solidFill>
                <a:latin typeface="Montserrat" pitchFamily="34" charset="0"/>
                <a:ea typeface="Montserrat" pitchFamily="34" charset="-122"/>
                <a:cs typeface="Montserrat" pitchFamily="34" charset="-120"/>
              </a:rPr>
              <a:t>Common Techniques for Code Optimization</a:t>
            </a:r>
            <a:endParaRPr lang="en-US" sz="4860" dirty="0"/>
          </a:p>
        </p:txBody>
      </p:sp>
      <p:sp>
        <p:nvSpPr>
          <p:cNvPr id="5" name="Text 2"/>
          <p:cNvSpPr/>
          <p:nvPr/>
        </p:nvSpPr>
        <p:spPr>
          <a:xfrm>
            <a:off x="864037" y="2863334"/>
            <a:ext cx="12902327" cy="790099"/>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Various techniques can be employed to optimize code. These include using efficient algorithms, data structures, and optimizing loops for speed and memory usage.</a:t>
            </a:r>
            <a:endParaRPr lang="en-US" sz="1944" dirty="0"/>
          </a:p>
        </p:txBody>
      </p:sp>
      <p:sp>
        <p:nvSpPr>
          <p:cNvPr id="6" name="Text 3"/>
          <p:cNvSpPr/>
          <p:nvPr/>
        </p:nvSpPr>
        <p:spPr>
          <a:xfrm>
            <a:off x="864037" y="4177903"/>
            <a:ext cx="3087410" cy="385763"/>
          </a:xfrm>
          <a:prstGeom prst="rect">
            <a:avLst/>
          </a:prstGeom>
          <a:noFill/>
          <a:ln/>
        </p:spPr>
        <p:txBody>
          <a:bodyPr wrap="none" rtlCol="0" anchor="t"/>
          <a:lstStyle/>
          <a:p>
            <a:pPr marL="0" indent="0">
              <a:lnSpc>
                <a:spcPts val="3038"/>
              </a:lnSpc>
              <a:buNone/>
            </a:pPr>
            <a:r>
              <a:rPr lang="en-US" sz="2430" dirty="0">
                <a:solidFill>
                  <a:srgbClr val="F2F0F4"/>
                </a:solidFill>
                <a:latin typeface="Montserrat" pitchFamily="34" charset="0"/>
                <a:ea typeface="Montserrat" pitchFamily="34" charset="-122"/>
                <a:cs typeface="Montserrat" pitchFamily="34" charset="-120"/>
              </a:rPr>
              <a:t>Algorithm Selection</a:t>
            </a:r>
            <a:endParaRPr lang="en-US" sz="2430" dirty="0"/>
          </a:p>
        </p:txBody>
      </p:sp>
      <p:sp>
        <p:nvSpPr>
          <p:cNvPr id="7" name="Text 4"/>
          <p:cNvSpPr/>
          <p:nvPr/>
        </p:nvSpPr>
        <p:spPr>
          <a:xfrm>
            <a:off x="864037" y="4810482"/>
            <a:ext cx="3898821" cy="2370296"/>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Choosing efficient algorithms for specific tasks can significantly impact performance. For example, a sorting algorithm like merge sort offers better performance for large datasets compared to bubble sort.</a:t>
            </a:r>
            <a:endParaRPr lang="en-US" sz="1944" dirty="0"/>
          </a:p>
        </p:txBody>
      </p:sp>
      <p:sp>
        <p:nvSpPr>
          <p:cNvPr id="8" name="Text 5"/>
          <p:cNvSpPr/>
          <p:nvPr/>
        </p:nvSpPr>
        <p:spPr>
          <a:xfrm>
            <a:off x="5372695" y="4177903"/>
            <a:ext cx="3898821" cy="771525"/>
          </a:xfrm>
          <a:prstGeom prst="rect">
            <a:avLst/>
          </a:prstGeom>
          <a:noFill/>
          <a:ln/>
        </p:spPr>
        <p:txBody>
          <a:bodyPr wrap="square" rtlCol="0" anchor="t"/>
          <a:lstStyle/>
          <a:p>
            <a:pPr marL="0" indent="0">
              <a:lnSpc>
                <a:spcPts val="3038"/>
              </a:lnSpc>
              <a:buNone/>
            </a:pPr>
            <a:r>
              <a:rPr lang="en-US" sz="2430" dirty="0">
                <a:solidFill>
                  <a:srgbClr val="F2F0F4"/>
                </a:solidFill>
                <a:latin typeface="Montserrat" pitchFamily="34" charset="0"/>
                <a:ea typeface="Montserrat" pitchFamily="34" charset="-122"/>
                <a:cs typeface="Montserrat" pitchFamily="34" charset="-120"/>
              </a:rPr>
              <a:t>Data Structure Optimization</a:t>
            </a:r>
            <a:endParaRPr lang="en-US" sz="2430" dirty="0"/>
          </a:p>
        </p:txBody>
      </p:sp>
      <p:sp>
        <p:nvSpPr>
          <p:cNvPr id="9" name="Text 6"/>
          <p:cNvSpPr/>
          <p:nvPr/>
        </p:nvSpPr>
        <p:spPr>
          <a:xfrm>
            <a:off x="5372695" y="5196245"/>
            <a:ext cx="3898821" cy="1975247"/>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Selecting appropriate data structures, such as hash tables for fast lookups or linked lists for dynamic memory allocation, can optimize code performance.</a:t>
            </a:r>
            <a:endParaRPr lang="en-US" sz="1944" dirty="0"/>
          </a:p>
        </p:txBody>
      </p:sp>
      <p:sp>
        <p:nvSpPr>
          <p:cNvPr id="10" name="Text 7"/>
          <p:cNvSpPr/>
          <p:nvPr/>
        </p:nvSpPr>
        <p:spPr>
          <a:xfrm>
            <a:off x="9881354" y="4177903"/>
            <a:ext cx="3086100" cy="385763"/>
          </a:xfrm>
          <a:prstGeom prst="rect">
            <a:avLst/>
          </a:prstGeom>
          <a:noFill/>
          <a:ln/>
        </p:spPr>
        <p:txBody>
          <a:bodyPr wrap="none" rtlCol="0" anchor="t"/>
          <a:lstStyle/>
          <a:p>
            <a:pPr marL="0" indent="0">
              <a:lnSpc>
                <a:spcPts val="3038"/>
              </a:lnSpc>
              <a:buNone/>
            </a:pPr>
            <a:r>
              <a:rPr lang="en-US" sz="2430" dirty="0">
                <a:solidFill>
                  <a:srgbClr val="F2F0F4"/>
                </a:solidFill>
                <a:latin typeface="Montserrat" pitchFamily="34" charset="0"/>
                <a:ea typeface="Montserrat" pitchFamily="34" charset="-122"/>
                <a:cs typeface="Montserrat" pitchFamily="34" charset="-120"/>
              </a:rPr>
              <a:t>Loop Optimization</a:t>
            </a:r>
            <a:endParaRPr lang="en-US" sz="2430" dirty="0"/>
          </a:p>
        </p:txBody>
      </p:sp>
      <p:sp>
        <p:nvSpPr>
          <p:cNvPr id="11" name="Text 8"/>
          <p:cNvSpPr/>
          <p:nvPr/>
        </p:nvSpPr>
        <p:spPr>
          <a:xfrm>
            <a:off x="9881354" y="4810482"/>
            <a:ext cx="3898821" cy="2370296"/>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Optimizing loops through techniques like loop unrolling or vectorization can improve execution speed by reducing the overhead associated with loop iterations.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691277" y="852845"/>
            <a:ext cx="9127093" cy="617101"/>
          </a:xfrm>
          <a:prstGeom prst="rect">
            <a:avLst/>
          </a:prstGeom>
          <a:noFill/>
          <a:ln/>
        </p:spPr>
        <p:txBody>
          <a:bodyPr wrap="none" rtlCol="0" anchor="t"/>
          <a:lstStyle/>
          <a:p>
            <a:pPr marL="0" indent="0">
              <a:lnSpc>
                <a:spcPts val="4860"/>
              </a:lnSpc>
              <a:buNone/>
            </a:pPr>
            <a:r>
              <a:rPr lang="en-US" sz="3888" dirty="0">
                <a:solidFill>
                  <a:srgbClr val="F2F0F4"/>
                </a:solidFill>
                <a:latin typeface="Montserrat" pitchFamily="34" charset="0"/>
                <a:ea typeface="Montserrat" pitchFamily="34" charset="-122"/>
                <a:cs typeface="Montserrat" pitchFamily="34" charset="-120"/>
              </a:rPr>
              <a:t>Identifying Performance Bottlenecks</a:t>
            </a:r>
            <a:endParaRPr lang="en-US" sz="3888" dirty="0"/>
          </a:p>
        </p:txBody>
      </p:sp>
      <p:sp>
        <p:nvSpPr>
          <p:cNvPr id="6" name="Text 2"/>
          <p:cNvSpPr/>
          <p:nvPr/>
        </p:nvSpPr>
        <p:spPr>
          <a:xfrm>
            <a:off x="691277" y="1766173"/>
            <a:ext cx="9590246" cy="631984"/>
          </a:xfrm>
          <a:prstGeom prst="rect">
            <a:avLst/>
          </a:prstGeom>
          <a:noFill/>
          <a:ln/>
        </p:spPr>
        <p:txBody>
          <a:bodyPr wrap="square" rtlCol="0" anchor="t"/>
          <a:lstStyle/>
          <a:p>
            <a:pPr marL="0" indent="0">
              <a:lnSpc>
                <a:spcPts val="2488"/>
              </a:lnSpc>
              <a:buNone/>
            </a:pPr>
            <a:r>
              <a:rPr lang="en-US" sz="1555" dirty="0">
                <a:solidFill>
                  <a:srgbClr val="DCD7E5"/>
                </a:solidFill>
                <a:latin typeface="Heebo" pitchFamily="34" charset="0"/>
                <a:ea typeface="Heebo" pitchFamily="34" charset="-122"/>
                <a:cs typeface="Heebo" pitchFamily="34" charset="-120"/>
              </a:rPr>
              <a:t>Bottlenecks are areas in code that significantly impact performance. Identifying these areas is crucial for effective optimization.</a:t>
            </a:r>
            <a:endParaRPr lang="en-US" sz="1555" dirty="0"/>
          </a:p>
        </p:txBody>
      </p:sp>
      <p:sp>
        <p:nvSpPr>
          <p:cNvPr id="7" name="Shape 3"/>
          <p:cNvSpPr/>
          <p:nvPr/>
        </p:nvSpPr>
        <p:spPr>
          <a:xfrm>
            <a:off x="967859" y="2620328"/>
            <a:ext cx="39410" cy="4756428"/>
          </a:xfrm>
          <a:prstGeom prst="roundRect">
            <a:avLst>
              <a:gd name="adj" fmla="val 225526"/>
            </a:avLst>
          </a:prstGeom>
          <a:solidFill>
            <a:srgbClr val="552C86"/>
          </a:solidFill>
          <a:ln/>
        </p:spPr>
      </p:sp>
      <p:sp>
        <p:nvSpPr>
          <p:cNvPr id="8" name="Shape 4"/>
          <p:cNvSpPr/>
          <p:nvPr/>
        </p:nvSpPr>
        <p:spPr>
          <a:xfrm>
            <a:off x="1209675" y="3044964"/>
            <a:ext cx="691277" cy="39410"/>
          </a:xfrm>
          <a:prstGeom prst="roundRect">
            <a:avLst>
              <a:gd name="adj" fmla="val 225526"/>
            </a:avLst>
          </a:prstGeom>
          <a:solidFill>
            <a:srgbClr val="552C86"/>
          </a:solidFill>
          <a:ln/>
        </p:spPr>
      </p:sp>
      <p:sp>
        <p:nvSpPr>
          <p:cNvPr id="9" name="Shape 5"/>
          <p:cNvSpPr/>
          <p:nvPr/>
        </p:nvSpPr>
        <p:spPr>
          <a:xfrm>
            <a:off x="765334" y="2842498"/>
            <a:ext cx="444341" cy="444341"/>
          </a:xfrm>
          <a:prstGeom prst="roundRect">
            <a:avLst>
              <a:gd name="adj" fmla="val 20003"/>
            </a:avLst>
          </a:prstGeom>
          <a:solidFill>
            <a:srgbClr val="3C136D"/>
          </a:solidFill>
          <a:ln w="7620">
            <a:solidFill>
              <a:srgbClr val="552C86"/>
            </a:solidFill>
            <a:prstDash val="solid"/>
          </a:ln>
        </p:spPr>
      </p:sp>
      <p:sp>
        <p:nvSpPr>
          <p:cNvPr id="10" name="Text 6"/>
          <p:cNvSpPr/>
          <p:nvPr/>
        </p:nvSpPr>
        <p:spPr>
          <a:xfrm>
            <a:off x="933926" y="2916555"/>
            <a:ext cx="107037" cy="296228"/>
          </a:xfrm>
          <a:prstGeom prst="rect">
            <a:avLst/>
          </a:prstGeom>
          <a:noFill/>
          <a:ln/>
        </p:spPr>
        <p:txBody>
          <a:bodyPr wrap="none" rtlCol="0" anchor="t"/>
          <a:lstStyle/>
          <a:p>
            <a:pPr marL="0" indent="0" algn="ctr">
              <a:lnSpc>
                <a:spcPts val="2333"/>
              </a:lnSpc>
              <a:buNone/>
            </a:pPr>
            <a:r>
              <a:rPr lang="en-US" sz="2333" dirty="0">
                <a:solidFill>
                  <a:srgbClr val="DCD7E5"/>
                </a:solidFill>
                <a:latin typeface="Montserrat" pitchFamily="34" charset="0"/>
                <a:ea typeface="Montserrat" pitchFamily="34" charset="-122"/>
                <a:cs typeface="Montserrat" pitchFamily="34" charset="-120"/>
              </a:rPr>
              <a:t>1</a:t>
            </a:r>
            <a:endParaRPr lang="en-US" sz="2333" dirty="0"/>
          </a:p>
        </p:txBody>
      </p:sp>
      <p:sp>
        <p:nvSpPr>
          <p:cNvPr id="11" name="Text 7"/>
          <p:cNvSpPr/>
          <p:nvPr/>
        </p:nvSpPr>
        <p:spPr>
          <a:xfrm>
            <a:off x="2073712" y="2817733"/>
            <a:ext cx="2468880" cy="308610"/>
          </a:xfrm>
          <a:prstGeom prst="rect">
            <a:avLst/>
          </a:prstGeom>
          <a:noFill/>
          <a:ln/>
        </p:spPr>
        <p:txBody>
          <a:bodyPr wrap="none" rtlCol="0" anchor="t"/>
          <a:lstStyle/>
          <a:p>
            <a:pPr marL="0" indent="0" algn="l">
              <a:lnSpc>
                <a:spcPts val="2430"/>
              </a:lnSpc>
              <a:buNone/>
            </a:pPr>
            <a:r>
              <a:rPr lang="en-US" sz="1944" dirty="0">
                <a:solidFill>
                  <a:srgbClr val="DCD7E5"/>
                </a:solidFill>
                <a:latin typeface="Montserrat" pitchFamily="34" charset="0"/>
                <a:ea typeface="Montserrat" pitchFamily="34" charset="-122"/>
                <a:cs typeface="Montserrat" pitchFamily="34" charset="-120"/>
              </a:rPr>
              <a:t>Profiling</a:t>
            </a:r>
            <a:endParaRPr lang="en-US" sz="1944" dirty="0"/>
          </a:p>
        </p:txBody>
      </p:sp>
      <p:sp>
        <p:nvSpPr>
          <p:cNvPr id="12" name="Text 8"/>
          <p:cNvSpPr/>
          <p:nvPr/>
        </p:nvSpPr>
        <p:spPr>
          <a:xfrm>
            <a:off x="2073712" y="3244810"/>
            <a:ext cx="8207812" cy="631984"/>
          </a:xfrm>
          <a:prstGeom prst="rect">
            <a:avLst/>
          </a:prstGeom>
          <a:noFill/>
          <a:ln/>
        </p:spPr>
        <p:txBody>
          <a:bodyPr wrap="square" rtlCol="0" anchor="t"/>
          <a:lstStyle/>
          <a:p>
            <a:pPr marL="0" indent="0" algn="l">
              <a:lnSpc>
                <a:spcPts val="2488"/>
              </a:lnSpc>
              <a:buNone/>
            </a:pPr>
            <a:r>
              <a:rPr lang="en-US" sz="1555" dirty="0">
                <a:solidFill>
                  <a:srgbClr val="DCD7E5"/>
                </a:solidFill>
                <a:latin typeface="Heebo" pitchFamily="34" charset="0"/>
                <a:ea typeface="Heebo" pitchFamily="34" charset="-122"/>
                <a:cs typeface="Heebo" pitchFamily="34" charset="-120"/>
              </a:rPr>
              <a:t>Profiling tools provide insights into code execution times and resource usage, helping pinpoint performance bottlenecks.</a:t>
            </a:r>
            <a:endParaRPr lang="en-US" sz="1555" dirty="0"/>
          </a:p>
        </p:txBody>
      </p:sp>
      <p:sp>
        <p:nvSpPr>
          <p:cNvPr id="13" name="Shape 9"/>
          <p:cNvSpPr/>
          <p:nvPr/>
        </p:nvSpPr>
        <p:spPr>
          <a:xfrm>
            <a:off x="1209675" y="4696242"/>
            <a:ext cx="691277" cy="39410"/>
          </a:xfrm>
          <a:prstGeom prst="roundRect">
            <a:avLst>
              <a:gd name="adj" fmla="val 225526"/>
            </a:avLst>
          </a:prstGeom>
          <a:solidFill>
            <a:srgbClr val="552C86"/>
          </a:solidFill>
          <a:ln/>
        </p:spPr>
      </p:sp>
      <p:sp>
        <p:nvSpPr>
          <p:cNvPr id="14" name="Shape 10"/>
          <p:cNvSpPr/>
          <p:nvPr/>
        </p:nvSpPr>
        <p:spPr>
          <a:xfrm>
            <a:off x="765334" y="4493776"/>
            <a:ext cx="444341" cy="444341"/>
          </a:xfrm>
          <a:prstGeom prst="roundRect">
            <a:avLst>
              <a:gd name="adj" fmla="val 20003"/>
            </a:avLst>
          </a:prstGeom>
          <a:solidFill>
            <a:srgbClr val="3C136D"/>
          </a:solidFill>
          <a:ln w="7620">
            <a:solidFill>
              <a:srgbClr val="552C86"/>
            </a:solidFill>
            <a:prstDash val="solid"/>
          </a:ln>
        </p:spPr>
      </p:sp>
      <p:sp>
        <p:nvSpPr>
          <p:cNvPr id="15" name="Text 11"/>
          <p:cNvSpPr/>
          <p:nvPr/>
        </p:nvSpPr>
        <p:spPr>
          <a:xfrm>
            <a:off x="903327" y="4567833"/>
            <a:ext cx="168354" cy="296228"/>
          </a:xfrm>
          <a:prstGeom prst="rect">
            <a:avLst/>
          </a:prstGeom>
          <a:noFill/>
          <a:ln/>
        </p:spPr>
        <p:txBody>
          <a:bodyPr wrap="none" rtlCol="0" anchor="t"/>
          <a:lstStyle/>
          <a:p>
            <a:pPr marL="0" indent="0" algn="ctr">
              <a:lnSpc>
                <a:spcPts val="2333"/>
              </a:lnSpc>
              <a:buNone/>
            </a:pPr>
            <a:r>
              <a:rPr lang="en-US" sz="2333" dirty="0">
                <a:solidFill>
                  <a:srgbClr val="DCD7E5"/>
                </a:solidFill>
                <a:latin typeface="Montserrat" pitchFamily="34" charset="0"/>
                <a:ea typeface="Montserrat" pitchFamily="34" charset="-122"/>
                <a:cs typeface="Montserrat" pitchFamily="34" charset="-120"/>
              </a:rPr>
              <a:t>2</a:t>
            </a:r>
            <a:endParaRPr lang="en-US" sz="2333" dirty="0"/>
          </a:p>
        </p:txBody>
      </p:sp>
      <p:sp>
        <p:nvSpPr>
          <p:cNvPr id="16" name="Text 12"/>
          <p:cNvSpPr/>
          <p:nvPr/>
        </p:nvSpPr>
        <p:spPr>
          <a:xfrm>
            <a:off x="2073712" y="4469011"/>
            <a:ext cx="2468880" cy="308610"/>
          </a:xfrm>
          <a:prstGeom prst="rect">
            <a:avLst/>
          </a:prstGeom>
          <a:noFill/>
          <a:ln/>
        </p:spPr>
        <p:txBody>
          <a:bodyPr wrap="none" rtlCol="0" anchor="t"/>
          <a:lstStyle/>
          <a:p>
            <a:pPr marL="0" indent="0" algn="l">
              <a:lnSpc>
                <a:spcPts val="2430"/>
              </a:lnSpc>
              <a:buNone/>
            </a:pPr>
            <a:r>
              <a:rPr lang="en-US" sz="1944" dirty="0">
                <a:solidFill>
                  <a:srgbClr val="DCD7E5"/>
                </a:solidFill>
                <a:latin typeface="Montserrat" pitchFamily="34" charset="0"/>
                <a:ea typeface="Montserrat" pitchFamily="34" charset="-122"/>
                <a:cs typeface="Montserrat" pitchFamily="34" charset="-120"/>
              </a:rPr>
              <a:t>Code Review</a:t>
            </a:r>
            <a:endParaRPr lang="en-US" sz="1944" dirty="0"/>
          </a:p>
        </p:txBody>
      </p:sp>
      <p:sp>
        <p:nvSpPr>
          <p:cNvPr id="17" name="Text 13"/>
          <p:cNvSpPr/>
          <p:nvPr/>
        </p:nvSpPr>
        <p:spPr>
          <a:xfrm>
            <a:off x="2073712" y="4896088"/>
            <a:ext cx="8207812" cy="631984"/>
          </a:xfrm>
          <a:prstGeom prst="rect">
            <a:avLst/>
          </a:prstGeom>
          <a:noFill/>
          <a:ln/>
        </p:spPr>
        <p:txBody>
          <a:bodyPr wrap="square" rtlCol="0" anchor="t"/>
          <a:lstStyle/>
          <a:p>
            <a:pPr marL="0" indent="0" algn="l">
              <a:lnSpc>
                <a:spcPts val="2488"/>
              </a:lnSpc>
              <a:buNone/>
            </a:pPr>
            <a:r>
              <a:rPr lang="en-US" sz="1555" dirty="0">
                <a:solidFill>
                  <a:srgbClr val="DCD7E5"/>
                </a:solidFill>
                <a:latin typeface="Heebo" pitchFamily="34" charset="0"/>
                <a:ea typeface="Heebo" pitchFamily="34" charset="-122"/>
                <a:cs typeface="Heebo" pitchFamily="34" charset="-120"/>
              </a:rPr>
              <a:t>Manual code review can uncover potential inefficiencies and areas for optimization, especially when combined with profiling results.</a:t>
            </a:r>
            <a:endParaRPr lang="en-US" sz="1555" dirty="0"/>
          </a:p>
        </p:txBody>
      </p:sp>
      <p:sp>
        <p:nvSpPr>
          <p:cNvPr id="18" name="Shape 14"/>
          <p:cNvSpPr/>
          <p:nvPr/>
        </p:nvSpPr>
        <p:spPr>
          <a:xfrm>
            <a:off x="1209675" y="6347520"/>
            <a:ext cx="691277" cy="39410"/>
          </a:xfrm>
          <a:prstGeom prst="roundRect">
            <a:avLst>
              <a:gd name="adj" fmla="val 225526"/>
            </a:avLst>
          </a:prstGeom>
          <a:solidFill>
            <a:srgbClr val="552C86"/>
          </a:solidFill>
          <a:ln/>
        </p:spPr>
      </p:sp>
      <p:sp>
        <p:nvSpPr>
          <p:cNvPr id="19" name="Shape 15"/>
          <p:cNvSpPr/>
          <p:nvPr/>
        </p:nvSpPr>
        <p:spPr>
          <a:xfrm>
            <a:off x="765334" y="6145054"/>
            <a:ext cx="444341" cy="444341"/>
          </a:xfrm>
          <a:prstGeom prst="roundRect">
            <a:avLst>
              <a:gd name="adj" fmla="val 20003"/>
            </a:avLst>
          </a:prstGeom>
          <a:solidFill>
            <a:srgbClr val="3C136D"/>
          </a:solidFill>
          <a:ln w="7620">
            <a:solidFill>
              <a:srgbClr val="552C86"/>
            </a:solidFill>
            <a:prstDash val="solid"/>
          </a:ln>
        </p:spPr>
      </p:sp>
      <p:sp>
        <p:nvSpPr>
          <p:cNvPr id="20" name="Text 16"/>
          <p:cNvSpPr/>
          <p:nvPr/>
        </p:nvSpPr>
        <p:spPr>
          <a:xfrm>
            <a:off x="903923" y="6219111"/>
            <a:ext cx="167164" cy="296228"/>
          </a:xfrm>
          <a:prstGeom prst="rect">
            <a:avLst/>
          </a:prstGeom>
          <a:noFill/>
          <a:ln/>
        </p:spPr>
        <p:txBody>
          <a:bodyPr wrap="none" rtlCol="0" anchor="t"/>
          <a:lstStyle/>
          <a:p>
            <a:pPr marL="0" indent="0" algn="ctr">
              <a:lnSpc>
                <a:spcPts val="2333"/>
              </a:lnSpc>
              <a:buNone/>
            </a:pPr>
            <a:r>
              <a:rPr lang="en-US" sz="2333" dirty="0">
                <a:solidFill>
                  <a:srgbClr val="DCD7E5"/>
                </a:solidFill>
                <a:latin typeface="Montserrat" pitchFamily="34" charset="0"/>
                <a:ea typeface="Montserrat" pitchFamily="34" charset="-122"/>
                <a:cs typeface="Montserrat" pitchFamily="34" charset="-120"/>
              </a:rPr>
              <a:t>3</a:t>
            </a:r>
            <a:endParaRPr lang="en-US" sz="2333" dirty="0"/>
          </a:p>
        </p:txBody>
      </p:sp>
      <p:sp>
        <p:nvSpPr>
          <p:cNvPr id="21" name="Text 17"/>
          <p:cNvSpPr/>
          <p:nvPr/>
        </p:nvSpPr>
        <p:spPr>
          <a:xfrm>
            <a:off x="2073712" y="6120289"/>
            <a:ext cx="2468880" cy="308610"/>
          </a:xfrm>
          <a:prstGeom prst="rect">
            <a:avLst/>
          </a:prstGeom>
          <a:noFill/>
          <a:ln/>
        </p:spPr>
        <p:txBody>
          <a:bodyPr wrap="none" rtlCol="0" anchor="t"/>
          <a:lstStyle/>
          <a:p>
            <a:pPr marL="0" indent="0" algn="l">
              <a:lnSpc>
                <a:spcPts val="2430"/>
              </a:lnSpc>
              <a:buNone/>
            </a:pPr>
            <a:r>
              <a:rPr lang="en-US" sz="1944" dirty="0">
                <a:solidFill>
                  <a:srgbClr val="DCD7E5"/>
                </a:solidFill>
                <a:latin typeface="Montserrat" pitchFamily="34" charset="0"/>
                <a:ea typeface="Montserrat" pitchFamily="34" charset="-122"/>
                <a:cs typeface="Montserrat" pitchFamily="34" charset="-120"/>
              </a:rPr>
              <a:t>Benchmarking</a:t>
            </a:r>
            <a:endParaRPr lang="en-US" sz="1944" dirty="0"/>
          </a:p>
        </p:txBody>
      </p:sp>
      <p:sp>
        <p:nvSpPr>
          <p:cNvPr id="22" name="Text 18"/>
          <p:cNvSpPr/>
          <p:nvPr/>
        </p:nvSpPr>
        <p:spPr>
          <a:xfrm>
            <a:off x="2073712" y="6547366"/>
            <a:ext cx="8207812" cy="631984"/>
          </a:xfrm>
          <a:prstGeom prst="rect">
            <a:avLst/>
          </a:prstGeom>
          <a:noFill/>
          <a:ln/>
        </p:spPr>
        <p:txBody>
          <a:bodyPr wrap="square" rtlCol="0" anchor="t"/>
          <a:lstStyle/>
          <a:p>
            <a:pPr marL="0" indent="0" algn="l">
              <a:lnSpc>
                <a:spcPts val="2488"/>
              </a:lnSpc>
              <a:buNone/>
            </a:pPr>
            <a:r>
              <a:rPr lang="en-US" sz="1555" dirty="0">
                <a:solidFill>
                  <a:srgbClr val="DCD7E5"/>
                </a:solidFill>
                <a:latin typeface="Heebo" pitchFamily="34" charset="0"/>
                <a:ea typeface="Heebo" pitchFamily="34" charset="-122"/>
                <a:cs typeface="Heebo" pitchFamily="34" charset="-120"/>
              </a:rPr>
              <a:t>Benchmarking involves comparing the performance of different code versions or algorithms to identify areas for improvement.</a:t>
            </a:r>
            <a:endParaRPr lang="en-US" sz="155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1810583" y="3078361"/>
            <a:ext cx="9086731" cy="629841"/>
          </a:xfrm>
          <a:prstGeom prst="rect">
            <a:avLst/>
          </a:prstGeom>
          <a:noFill/>
          <a:ln/>
        </p:spPr>
        <p:txBody>
          <a:bodyPr wrap="none" rtlCol="0" anchor="t"/>
          <a:lstStyle/>
          <a:p>
            <a:pPr marL="0" indent="0">
              <a:lnSpc>
                <a:spcPts val="4959"/>
              </a:lnSpc>
              <a:buNone/>
            </a:pPr>
            <a:r>
              <a:rPr lang="en-US" sz="3967" dirty="0">
                <a:solidFill>
                  <a:srgbClr val="F2F0F4"/>
                </a:solidFill>
                <a:latin typeface="Montserrat" pitchFamily="34" charset="0"/>
                <a:ea typeface="Montserrat" pitchFamily="34" charset="-122"/>
                <a:cs typeface="Montserrat" pitchFamily="34" charset="-120"/>
              </a:rPr>
              <a:t>Optimizing Code for Memory Usage</a:t>
            </a:r>
            <a:endParaRPr lang="en-US" sz="3967" dirty="0"/>
          </a:p>
        </p:txBody>
      </p:sp>
      <p:sp>
        <p:nvSpPr>
          <p:cNvPr id="6" name="Text 2"/>
          <p:cNvSpPr/>
          <p:nvPr/>
        </p:nvSpPr>
        <p:spPr>
          <a:xfrm>
            <a:off x="1810583" y="4010501"/>
            <a:ext cx="11009114" cy="644843"/>
          </a:xfrm>
          <a:prstGeom prst="rect">
            <a:avLst/>
          </a:prstGeom>
          <a:noFill/>
          <a:ln/>
        </p:spPr>
        <p:txBody>
          <a:bodyPr wrap="square" rtlCol="0" anchor="t"/>
          <a:lstStyle/>
          <a:p>
            <a:pPr marL="0" indent="0">
              <a:lnSpc>
                <a:spcPts val="2539"/>
              </a:lnSpc>
              <a:buNone/>
            </a:pPr>
            <a:r>
              <a:rPr lang="en-US" sz="1587" dirty="0">
                <a:solidFill>
                  <a:srgbClr val="DCD7E5"/>
                </a:solidFill>
                <a:latin typeface="Heebo" pitchFamily="34" charset="0"/>
                <a:ea typeface="Heebo" pitchFamily="34" charset="-122"/>
                <a:cs typeface="Heebo" pitchFamily="34" charset="-120"/>
              </a:rPr>
              <a:t>Memory optimization focuses on reducing the amount of memory used by code, improving efficiency and preventing memory leaks.</a:t>
            </a:r>
            <a:endParaRPr lang="en-US" sz="1587" dirty="0"/>
          </a:p>
        </p:txBody>
      </p:sp>
      <p:sp>
        <p:nvSpPr>
          <p:cNvPr id="7" name="Shape 3"/>
          <p:cNvSpPr/>
          <p:nvPr/>
        </p:nvSpPr>
        <p:spPr>
          <a:xfrm>
            <a:off x="1810583" y="4882039"/>
            <a:ext cx="3535442" cy="2788444"/>
          </a:xfrm>
          <a:prstGeom prst="roundRect">
            <a:avLst>
              <a:gd name="adj" fmla="val 3252"/>
            </a:avLst>
          </a:prstGeom>
          <a:solidFill>
            <a:srgbClr val="3C136D"/>
          </a:solidFill>
          <a:ln w="7620">
            <a:solidFill>
              <a:srgbClr val="552C86"/>
            </a:solidFill>
            <a:prstDash val="solid"/>
          </a:ln>
        </p:spPr>
      </p:sp>
      <p:sp>
        <p:nvSpPr>
          <p:cNvPr id="8" name="Text 4"/>
          <p:cNvSpPr/>
          <p:nvPr/>
        </p:nvSpPr>
        <p:spPr>
          <a:xfrm>
            <a:off x="2019657" y="5091112"/>
            <a:ext cx="2799755" cy="314920"/>
          </a:xfrm>
          <a:prstGeom prst="rect">
            <a:avLst/>
          </a:prstGeom>
          <a:noFill/>
          <a:ln/>
        </p:spPr>
        <p:txBody>
          <a:bodyPr wrap="none" rtlCol="0" anchor="t"/>
          <a:lstStyle/>
          <a:p>
            <a:pPr marL="0" indent="0">
              <a:lnSpc>
                <a:spcPts val="2480"/>
              </a:lnSpc>
              <a:buNone/>
            </a:pPr>
            <a:r>
              <a:rPr lang="en-US" sz="1984" dirty="0">
                <a:solidFill>
                  <a:srgbClr val="DCD7E5"/>
                </a:solidFill>
                <a:latin typeface="Montserrat" pitchFamily="34" charset="0"/>
                <a:ea typeface="Montserrat" pitchFamily="34" charset="-122"/>
                <a:cs typeface="Montserrat" pitchFamily="34" charset="-120"/>
              </a:rPr>
              <a:t>Data Structure Choice</a:t>
            </a:r>
            <a:endParaRPr lang="en-US" sz="1984" dirty="0"/>
          </a:p>
        </p:txBody>
      </p:sp>
      <p:sp>
        <p:nvSpPr>
          <p:cNvPr id="9" name="Text 5"/>
          <p:cNvSpPr/>
          <p:nvPr/>
        </p:nvSpPr>
        <p:spPr>
          <a:xfrm>
            <a:off x="2019657" y="5526881"/>
            <a:ext cx="3117294" cy="1934528"/>
          </a:xfrm>
          <a:prstGeom prst="rect">
            <a:avLst/>
          </a:prstGeom>
          <a:noFill/>
          <a:ln/>
        </p:spPr>
        <p:txBody>
          <a:bodyPr wrap="square" rtlCol="0" anchor="t"/>
          <a:lstStyle/>
          <a:p>
            <a:pPr marL="0" indent="0">
              <a:lnSpc>
                <a:spcPts val="2539"/>
              </a:lnSpc>
              <a:buNone/>
            </a:pPr>
            <a:r>
              <a:rPr lang="en-US" sz="1587" dirty="0">
                <a:solidFill>
                  <a:srgbClr val="DCD7E5"/>
                </a:solidFill>
                <a:latin typeface="Heebo" pitchFamily="34" charset="0"/>
                <a:ea typeface="Heebo" pitchFamily="34" charset="-122"/>
                <a:cs typeface="Heebo" pitchFamily="34" charset="-120"/>
              </a:rPr>
              <a:t>Using data structures that minimize memory overhead, such as arrays for contiguous data storage or linked lists for dynamic memory allocation, can reduce memory consumption.</a:t>
            </a:r>
            <a:endParaRPr lang="en-US" sz="1587" dirty="0"/>
          </a:p>
        </p:txBody>
      </p:sp>
      <p:sp>
        <p:nvSpPr>
          <p:cNvPr id="10" name="Shape 6"/>
          <p:cNvSpPr/>
          <p:nvPr/>
        </p:nvSpPr>
        <p:spPr>
          <a:xfrm>
            <a:off x="5547479" y="4882039"/>
            <a:ext cx="3535442" cy="2788444"/>
          </a:xfrm>
          <a:prstGeom prst="roundRect">
            <a:avLst>
              <a:gd name="adj" fmla="val 3252"/>
            </a:avLst>
          </a:prstGeom>
          <a:solidFill>
            <a:srgbClr val="3C136D"/>
          </a:solidFill>
          <a:ln w="7620">
            <a:solidFill>
              <a:srgbClr val="552C86"/>
            </a:solidFill>
            <a:prstDash val="solid"/>
          </a:ln>
        </p:spPr>
      </p:sp>
      <p:sp>
        <p:nvSpPr>
          <p:cNvPr id="11" name="Text 7"/>
          <p:cNvSpPr/>
          <p:nvPr/>
        </p:nvSpPr>
        <p:spPr>
          <a:xfrm>
            <a:off x="5756553" y="5091112"/>
            <a:ext cx="2849166" cy="314920"/>
          </a:xfrm>
          <a:prstGeom prst="rect">
            <a:avLst/>
          </a:prstGeom>
          <a:noFill/>
          <a:ln/>
        </p:spPr>
        <p:txBody>
          <a:bodyPr wrap="none" rtlCol="0" anchor="t"/>
          <a:lstStyle/>
          <a:p>
            <a:pPr marL="0" indent="0">
              <a:lnSpc>
                <a:spcPts val="2480"/>
              </a:lnSpc>
              <a:buNone/>
            </a:pPr>
            <a:r>
              <a:rPr lang="en-US" sz="1984" dirty="0">
                <a:solidFill>
                  <a:srgbClr val="DCD7E5"/>
                </a:solidFill>
                <a:latin typeface="Montserrat" pitchFamily="34" charset="0"/>
                <a:ea typeface="Montserrat" pitchFamily="34" charset="-122"/>
                <a:cs typeface="Montserrat" pitchFamily="34" charset="-120"/>
              </a:rPr>
              <a:t>Memory Management</a:t>
            </a:r>
            <a:endParaRPr lang="en-US" sz="1984" dirty="0"/>
          </a:p>
        </p:txBody>
      </p:sp>
      <p:sp>
        <p:nvSpPr>
          <p:cNvPr id="12" name="Text 8"/>
          <p:cNvSpPr/>
          <p:nvPr/>
        </p:nvSpPr>
        <p:spPr>
          <a:xfrm>
            <a:off x="5756553" y="5526881"/>
            <a:ext cx="3117294" cy="1934528"/>
          </a:xfrm>
          <a:prstGeom prst="rect">
            <a:avLst/>
          </a:prstGeom>
          <a:noFill/>
          <a:ln/>
        </p:spPr>
        <p:txBody>
          <a:bodyPr wrap="square" rtlCol="0" anchor="t"/>
          <a:lstStyle/>
          <a:p>
            <a:pPr marL="0" indent="0">
              <a:lnSpc>
                <a:spcPts val="2539"/>
              </a:lnSpc>
              <a:buNone/>
            </a:pPr>
            <a:r>
              <a:rPr lang="en-US" sz="1587" dirty="0">
                <a:solidFill>
                  <a:srgbClr val="DCD7E5"/>
                </a:solidFill>
                <a:latin typeface="Heebo" pitchFamily="34" charset="0"/>
                <a:ea typeface="Heebo" pitchFamily="34" charset="-122"/>
                <a:cs typeface="Heebo" pitchFamily="34" charset="-120"/>
              </a:rPr>
              <a:t>Proper memory management practices, including allocating and deallocating memory efficiently, are essential to prevent memory leaks and ensure optimal memory usage.</a:t>
            </a:r>
            <a:endParaRPr lang="en-US" sz="1587" dirty="0"/>
          </a:p>
        </p:txBody>
      </p:sp>
      <p:sp>
        <p:nvSpPr>
          <p:cNvPr id="13" name="Shape 9"/>
          <p:cNvSpPr/>
          <p:nvPr/>
        </p:nvSpPr>
        <p:spPr>
          <a:xfrm>
            <a:off x="9284375" y="4882039"/>
            <a:ext cx="3535442" cy="2788444"/>
          </a:xfrm>
          <a:prstGeom prst="roundRect">
            <a:avLst>
              <a:gd name="adj" fmla="val 3252"/>
            </a:avLst>
          </a:prstGeom>
          <a:solidFill>
            <a:srgbClr val="3C136D"/>
          </a:solidFill>
          <a:ln w="7620">
            <a:solidFill>
              <a:srgbClr val="552C86"/>
            </a:solidFill>
            <a:prstDash val="solid"/>
          </a:ln>
        </p:spPr>
      </p:sp>
      <p:sp>
        <p:nvSpPr>
          <p:cNvPr id="14" name="Text 10"/>
          <p:cNvSpPr/>
          <p:nvPr/>
        </p:nvSpPr>
        <p:spPr>
          <a:xfrm>
            <a:off x="9493448" y="5091112"/>
            <a:ext cx="2519243" cy="314920"/>
          </a:xfrm>
          <a:prstGeom prst="rect">
            <a:avLst/>
          </a:prstGeom>
          <a:noFill/>
          <a:ln/>
        </p:spPr>
        <p:txBody>
          <a:bodyPr wrap="none" rtlCol="0" anchor="t"/>
          <a:lstStyle/>
          <a:p>
            <a:pPr marL="0" indent="0">
              <a:lnSpc>
                <a:spcPts val="2480"/>
              </a:lnSpc>
              <a:buNone/>
            </a:pPr>
            <a:r>
              <a:rPr lang="en-US" sz="1984" dirty="0">
                <a:solidFill>
                  <a:srgbClr val="DCD7E5"/>
                </a:solidFill>
                <a:latin typeface="Montserrat" pitchFamily="34" charset="0"/>
                <a:ea typeface="Montserrat" pitchFamily="34" charset="-122"/>
                <a:cs typeface="Montserrat" pitchFamily="34" charset="-120"/>
              </a:rPr>
              <a:t>Code Reuse</a:t>
            </a:r>
            <a:endParaRPr lang="en-US" sz="1984" dirty="0"/>
          </a:p>
        </p:txBody>
      </p:sp>
      <p:sp>
        <p:nvSpPr>
          <p:cNvPr id="15" name="Text 11"/>
          <p:cNvSpPr/>
          <p:nvPr/>
        </p:nvSpPr>
        <p:spPr>
          <a:xfrm>
            <a:off x="9493448" y="5526881"/>
            <a:ext cx="3117294" cy="1289685"/>
          </a:xfrm>
          <a:prstGeom prst="rect">
            <a:avLst/>
          </a:prstGeom>
          <a:noFill/>
          <a:ln/>
        </p:spPr>
        <p:txBody>
          <a:bodyPr wrap="square" rtlCol="0" anchor="t"/>
          <a:lstStyle/>
          <a:p>
            <a:pPr marL="0" indent="0">
              <a:lnSpc>
                <a:spcPts val="2539"/>
              </a:lnSpc>
              <a:buNone/>
            </a:pPr>
            <a:r>
              <a:rPr lang="en-US" sz="1587" dirty="0">
                <a:solidFill>
                  <a:srgbClr val="DCD7E5"/>
                </a:solidFill>
                <a:latin typeface="Heebo" pitchFamily="34" charset="0"/>
                <a:ea typeface="Heebo" pitchFamily="34" charset="-122"/>
                <a:cs typeface="Heebo" pitchFamily="34" charset="-120"/>
              </a:rPr>
              <a:t>Reusing existing code segments and libraries reduces memory consumption by avoiding redundant code duplication.</a:t>
            </a:r>
            <a:endParaRPr lang="en-US" sz="1587" dirty="0"/>
          </a:p>
        </p:txBody>
      </p:sp>
      <p:pic>
        <p:nvPicPr>
          <p:cNvPr id="17" name="Picture 16">
            <a:extLst>
              <a:ext uri="{FF2B5EF4-FFF2-40B4-BE49-F238E27FC236}">
                <a16:creationId xmlns:a16="http://schemas.microsoft.com/office/drawing/2014/main" id="{5E24F78A-33CE-1B80-172B-B1F666DDB3E0}"/>
              </a:ext>
            </a:extLst>
          </p:cNvPr>
          <p:cNvPicPr>
            <a:picLocks noChangeAspect="1"/>
          </p:cNvPicPr>
          <p:nvPr/>
        </p:nvPicPr>
        <p:blipFill>
          <a:blip r:embed="rId4"/>
          <a:stretch>
            <a:fillRect/>
          </a:stretch>
        </p:blipFill>
        <p:spPr>
          <a:xfrm>
            <a:off x="0" y="0"/>
            <a:ext cx="14630400" cy="29575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5" name="Text 1"/>
          <p:cNvSpPr/>
          <p:nvPr/>
        </p:nvSpPr>
        <p:spPr>
          <a:xfrm>
            <a:off x="4319826" y="997268"/>
            <a:ext cx="8911590" cy="591383"/>
          </a:xfrm>
          <a:prstGeom prst="rect">
            <a:avLst/>
          </a:prstGeom>
          <a:noFill/>
          <a:ln/>
        </p:spPr>
        <p:txBody>
          <a:bodyPr wrap="none" rtlCol="0" anchor="t"/>
          <a:lstStyle/>
          <a:p>
            <a:pPr marL="0" indent="0">
              <a:lnSpc>
                <a:spcPts val="4656"/>
              </a:lnSpc>
              <a:buNone/>
            </a:pPr>
            <a:r>
              <a:rPr lang="en-US" sz="3725" dirty="0">
                <a:solidFill>
                  <a:srgbClr val="F2F0F4"/>
                </a:solidFill>
                <a:latin typeface="Montserrat" pitchFamily="34" charset="0"/>
                <a:ea typeface="Montserrat" pitchFamily="34" charset="-122"/>
                <a:cs typeface="Montserrat" pitchFamily="34" charset="-120"/>
              </a:rPr>
              <a:t>Optimizing Code for Execution Speed</a:t>
            </a:r>
            <a:endParaRPr lang="en-US" sz="3725" dirty="0"/>
          </a:p>
        </p:txBody>
      </p:sp>
      <p:sp>
        <p:nvSpPr>
          <p:cNvPr id="6" name="Text 2"/>
          <p:cNvSpPr/>
          <p:nvPr/>
        </p:nvSpPr>
        <p:spPr>
          <a:xfrm>
            <a:off x="4319826" y="1872496"/>
            <a:ext cx="9648349" cy="605314"/>
          </a:xfrm>
          <a:prstGeom prst="rect">
            <a:avLst/>
          </a:prstGeom>
          <a:noFill/>
          <a:ln/>
        </p:spPr>
        <p:txBody>
          <a:bodyPr wrap="square" rtlCol="0" anchor="t"/>
          <a:lstStyle/>
          <a:p>
            <a:pPr marL="0" indent="0">
              <a:lnSpc>
                <a:spcPts val="2384"/>
              </a:lnSpc>
              <a:buNone/>
            </a:pPr>
            <a:r>
              <a:rPr lang="en-US" sz="1490" dirty="0">
                <a:solidFill>
                  <a:srgbClr val="DCD7E5"/>
                </a:solidFill>
                <a:latin typeface="Heebo" pitchFamily="34" charset="0"/>
                <a:ea typeface="Heebo" pitchFamily="34" charset="-122"/>
                <a:cs typeface="Heebo" pitchFamily="34" charset="-120"/>
              </a:rPr>
              <a:t>Execution speed optimization aims to reduce the time it takes for code to run, improving overall application performance.</a:t>
            </a:r>
            <a:endParaRPr lang="en-US" sz="1490" dirty="0"/>
          </a:p>
        </p:txBody>
      </p:sp>
      <p:pic>
        <p:nvPicPr>
          <p:cNvPr id="7" name="Image 2" descr="preencoded.png"/>
          <p:cNvPicPr>
            <a:picLocks noChangeAspect="1"/>
          </p:cNvPicPr>
          <p:nvPr/>
        </p:nvPicPr>
        <p:blipFill>
          <a:blip r:embed="rId4"/>
          <a:stretch>
            <a:fillRect/>
          </a:stretch>
        </p:blipFill>
        <p:spPr>
          <a:xfrm>
            <a:off x="4319826" y="2690693"/>
            <a:ext cx="946190" cy="1513880"/>
          </a:xfrm>
          <a:prstGeom prst="rect">
            <a:avLst/>
          </a:prstGeom>
        </p:spPr>
      </p:pic>
      <p:sp>
        <p:nvSpPr>
          <p:cNvPr id="8" name="Text 3"/>
          <p:cNvSpPr/>
          <p:nvPr/>
        </p:nvSpPr>
        <p:spPr>
          <a:xfrm>
            <a:off x="5549860" y="2879884"/>
            <a:ext cx="2365534" cy="295632"/>
          </a:xfrm>
          <a:prstGeom prst="rect">
            <a:avLst/>
          </a:prstGeom>
          <a:noFill/>
          <a:ln/>
        </p:spPr>
        <p:txBody>
          <a:bodyPr wrap="none" rtlCol="0" anchor="t"/>
          <a:lstStyle/>
          <a:p>
            <a:pPr marL="0" indent="0" algn="l">
              <a:lnSpc>
                <a:spcPts val="2328"/>
              </a:lnSpc>
              <a:buNone/>
            </a:pPr>
            <a:r>
              <a:rPr lang="en-US" sz="1863" dirty="0">
                <a:solidFill>
                  <a:srgbClr val="DCD7E5"/>
                </a:solidFill>
                <a:latin typeface="Montserrat" pitchFamily="34" charset="0"/>
                <a:ea typeface="Montserrat" pitchFamily="34" charset="-122"/>
                <a:cs typeface="Montserrat" pitchFamily="34" charset="-120"/>
              </a:rPr>
              <a:t>Algorithm Selection</a:t>
            </a:r>
            <a:endParaRPr lang="en-US" sz="1863" dirty="0"/>
          </a:p>
        </p:txBody>
      </p:sp>
      <p:sp>
        <p:nvSpPr>
          <p:cNvPr id="9" name="Text 4"/>
          <p:cNvSpPr/>
          <p:nvPr/>
        </p:nvSpPr>
        <p:spPr>
          <a:xfrm>
            <a:off x="5549860" y="3288983"/>
            <a:ext cx="8418314" cy="605314"/>
          </a:xfrm>
          <a:prstGeom prst="rect">
            <a:avLst/>
          </a:prstGeom>
          <a:noFill/>
          <a:ln/>
        </p:spPr>
        <p:txBody>
          <a:bodyPr wrap="square" rtlCol="0" anchor="t"/>
          <a:lstStyle/>
          <a:p>
            <a:pPr marL="0" indent="0" algn="l">
              <a:lnSpc>
                <a:spcPts val="2384"/>
              </a:lnSpc>
              <a:buNone/>
            </a:pPr>
            <a:r>
              <a:rPr lang="en-US" sz="1490" dirty="0">
                <a:solidFill>
                  <a:srgbClr val="DCD7E5"/>
                </a:solidFill>
                <a:latin typeface="Heebo" pitchFamily="34" charset="0"/>
                <a:ea typeface="Heebo" pitchFamily="34" charset="-122"/>
                <a:cs typeface="Heebo" pitchFamily="34" charset="-120"/>
              </a:rPr>
              <a:t>Choosing efficient algorithms can significantly improve execution speed. For example, a binary search algorithm is much faster than a linear search for large datasets.</a:t>
            </a:r>
            <a:endParaRPr lang="en-US" sz="1490" dirty="0"/>
          </a:p>
        </p:txBody>
      </p:sp>
      <p:pic>
        <p:nvPicPr>
          <p:cNvPr id="10" name="Image 3" descr="preencoded.png"/>
          <p:cNvPicPr>
            <a:picLocks noChangeAspect="1"/>
          </p:cNvPicPr>
          <p:nvPr/>
        </p:nvPicPr>
        <p:blipFill>
          <a:blip r:embed="rId5"/>
          <a:stretch>
            <a:fillRect/>
          </a:stretch>
        </p:blipFill>
        <p:spPr>
          <a:xfrm>
            <a:off x="4319826" y="4204573"/>
            <a:ext cx="946190" cy="1513880"/>
          </a:xfrm>
          <a:prstGeom prst="rect">
            <a:avLst/>
          </a:prstGeom>
        </p:spPr>
      </p:pic>
      <p:sp>
        <p:nvSpPr>
          <p:cNvPr id="11" name="Text 5"/>
          <p:cNvSpPr/>
          <p:nvPr/>
        </p:nvSpPr>
        <p:spPr>
          <a:xfrm>
            <a:off x="5549860" y="4393763"/>
            <a:ext cx="2365415" cy="295632"/>
          </a:xfrm>
          <a:prstGeom prst="rect">
            <a:avLst/>
          </a:prstGeom>
          <a:noFill/>
          <a:ln/>
        </p:spPr>
        <p:txBody>
          <a:bodyPr wrap="none" rtlCol="0" anchor="t"/>
          <a:lstStyle/>
          <a:p>
            <a:pPr marL="0" indent="0" algn="l">
              <a:lnSpc>
                <a:spcPts val="2328"/>
              </a:lnSpc>
              <a:buNone/>
            </a:pPr>
            <a:r>
              <a:rPr lang="en-US" sz="1863" dirty="0">
                <a:solidFill>
                  <a:srgbClr val="DCD7E5"/>
                </a:solidFill>
                <a:latin typeface="Montserrat" pitchFamily="34" charset="0"/>
                <a:ea typeface="Montserrat" pitchFamily="34" charset="-122"/>
                <a:cs typeface="Montserrat" pitchFamily="34" charset="-120"/>
              </a:rPr>
              <a:t>Loop Optimization</a:t>
            </a:r>
            <a:endParaRPr lang="en-US" sz="1863" dirty="0"/>
          </a:p>
        </p:txBody>
      </p:sp>
      <p:sp>
        <p:nvSpPr>
          <p:cNvPr id="12" name="Text 6"/>
          <p:cNvSpPr/>
          <p:nvPr/>
        </p:nvSpPr>
        <p:spPr>
          <a:xfrm>
            <a:off x="5549860" y="4802862"/>
            <a:ext cx="8418314" cy="605314"/>
          </a:xfrm>
          <a:prstGeom prst="rect">
            <a:avLst/>
          </a:prstGeom>
          <a:noFill/>
          <a:ln/>
        </p:spPr>
        <p:txBody>
          <a:bodyPr wrap="square" rtlCol="0" anchor="t"/>
          <a:lstStyle/>
          <a:p>
            <a:pPr marL="0" indent="0" algn="l">
              <a:lnSpc>
                <a:spcPts val="2384"/>
              </a:lnSpc>
              <a:buNone/>
            </a:pPr>
            <a:r>
              <a:rPr lang="en-US" sz="1490" dirty="0">
                <a:solidFill>
                  <a:srgbClr val="DCD7E5"/>
                </a:solidFill>
                <a:latin typeface="Heebo" pitchFamily="34" charset="0"/>
                <a:ea typeface="Heebo" pitchFamily="34" charset="-122"/>
                <a:cs typeface="Heebo" pitchFamily="34" charset="-120"/>
              </a:rPr>
              <a:t>Optimizing loops through techniques like loop unrolling or vectorization can reduce the overhead associated with loop iterations, speeding up execution.</a:t>
            </a:r>
            <a:endParaRPr lang="en-US" sz="1490" dirty="0"/>
          </a:p>
        </p:txBody>
      </p:sp>
      <p:pic>
        <p:nvPicPr>
          <p:cNvPr id="13" name="Image 4" descr="preencoded.png"/>
          <p:cNvPicPr>
            <a:picLocks noChangeAspect="1"/>
          </p:cNvPicPr>
          <p:nvPr/>
        </p:nvPicPr>
        <p:blipFill>
          <a:blip r:embed="rId6"/>
          <a:stretch>
            <a:fillRect/>
          </a:stretch>
        </p:blipFill>
        <p:spPr>
          <a:xfrm>
            <a:off x="4319826" y="5718453"/>
            <a:ext cx="946190" cy="1513880"/>
          </a:xfrm>
          <a:prstGeom prst="rect">
            <a:avLst/>
          </a:prstGeom>
        </p:spPr>
      </p:pic>
      <p:sp>
        <p:nvSpPr>
          <p:cNvPr id="14" name="Text 7"/>
          <p:cNvSpPr/>
          <p:nvPr/>
        </p:nvSpPr>
        <p:spPr>
          <a:xfrm>
            <a:off x="5549860" y="5907643"/>
            <a:ext cx="2365415" cy="295632"/>
          </a:xfrm>
          <a:prstGeom prst="rect">
            <a:avLst/>
          </a:prstGeom>
          <a:noFill/>
          <a:ln/>
        </p:spPr>
        <p:txBody>
          <a:bodyPr wrap="none" rtlCol="0" anchor="t"/>
          <a:lstStyle/>
          <a:p>
            <a:pPr marL="0" indent="0" algn="l">
              <a:lnSpc>
                <a:spcPts val="2328"/>
              </a:lnSpc>
              <a:buNone/>
            </a:pPr>
            <a:r>
              <a:rPr lang="en-US" sz="1863" dirty="0">
                <a:solidFill>
                  <a:srgbClr val="DCD7E5"/>
                </a:solidFill>
                <a:latin typeface="Montserrat" pitchFamily="34" charset="0"/>
                <a:ea typeface="Montserrat" pitchFamily="34" charset="-122"/>
                <a:cs typeface="Montserrat" pitchFamily="34" charset="-120"/>
              </a:rPr>
              <a:t>Code Inlining</a:t>
            </a:r>
            <a:endParaRPr lang="en-US" sz="1863" dirty="0"/>
          </a:p>
        </p:txBody>
      </p:sp>
      <p:sp>
        <p:nvSpPr>
          <p:cNvPr id="15" name="Text 8"/>
          <p:cNvSpPr/>
          <p:nvPr/>
        </p:nvSpPr>
        <p:spPr>
          <a:xfrm>
            <a:off x="5549860" y="6316742"/>
            <a:ext cx="8418314" cy="605314"/>
          </a:xfrm>
          <a:prstGeom prst="rect">
            <a:avLst/>
          </a:prstGeom>
          <a:noFill/>
          <a:ln/>
        </p:spPr>
        <p:txBody>
          <a:bodyPr wrap="square" rtlCol="0" anchor="t"/>
          <a:lstStyle/>
          <a:p>
            <a:pPr marL="0" indent="0" algn="l">
              <a:lnSpc>
                <a:spcPts val="2384"/>
              </a:lnSpc>
              <a:buNone/>
            </a:pPr>
            <a:r>
              <a:rPr lang="en-US" sz="1490" dirty="0">
                <a:solidFill>
                  <a:srgbClr val="DCD7E5"/>
                </a:solidFill>
                <a:latin typeface="Heebo" pitchFamily="34" charset="0"/>
                <a:ea typeface="Heebo" pitchFamily="34" charset="-122"/>
                <a:cs typeface="Heebo" pitchFamily="34" charset="-120"/>
              </a:rPr>
              <a:t>Inlining functions can improve execution speed by eliminating function call overhead, especially for small functions called frequently.</a:t>
            </a:r>
            <a:endParaRPr lang="en-US" sz="1490" dirty="0"/>
          </a:p>
        </p:txBody>
      </p:sp>
      <p:pic>
        <p:nvPicPr>
          <p:cNvPr id="17" name="Picture 16">
            <a:extLst>
              <a:ext uri="{FF2B5EF4-FFF2-40B4-BE49-F238E27FC236}">
                <a16:creationId xmlns:a16="http://schemas.microsoft.com/office/drawing/2014/main" id="{78BFFF3C-CAB3-02A7-61DC-E2C05AD11E34}"/>
              </a:ext>
            </a:extLst>
          </p:cNvPr>
          <p:cNvPicPr>
            <a:picLocks noChangeAspect="1"/>
          </p:cNvPicPr>
          <p:nvPr/>
        </p:nvPicPr>
        <p:blipFill>
          <a:blip r:embed="rId7"/>
          <a:stretch>
            <a:fillRect/>
          </a:stretch>
        </p:blipFill>
        <p:spPr>
          <a:xfrm>
            <a:off x="1" y="7525"/>
            <a:ext cx="4178460" cy="8222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183011" y="664845"/>
            <a:ext cx="8637032" cy="587216"/>
          </a:xfrm>
          <a:prstGeom prst="rect">
            <a:avLst/>
          </a:prstGeom>
          <a:noFill/>
          <a:ln/>
        </p:spPr>
        <p:txBody>
          <a:bodyPr wrap="none" rtlCol="0" anchor="t"/>
          <a:lstStyle/>
          <a:p>
            <a:pPr marL="0" indent="0">
              <a:lnSpc>
                <a:spcPts val="4624"/>
              </a:lnSpc>
              <a:buNone/>
            </a:pPr>
            <a:r>
              <a:rPr lang="en-US" sz="3699" dirty="0">
                <a:solidFill>
                  <a:srgbClr val="F2F0F4"/>
                </a:solidFill>
                <a:latin typeface="Montserrat" pitchFamily="34" charset="0"/>
                <a:ea typeface="Montserrat" pitchFamily="34" charset="-122"/>
                <a:cs typeface="Montserrat" pitchFamily="34" charset="-120"/>
              </a:rPr>
              <a:t>Best Practices for Code Optimization</a:t>
            </a:r>
            <a:endParaRPr lang="en-US" sz="3699" dirty="0"/>
          </a:p>
        </p:txBody>
      </p:sp>
      <p:sp>
        <p:nvSpPr>
          <p:cNvPr id="5" name="Text 2"/>
          <p:cNvSpPr/>
          <p:nvPr/>
        </p:nvSpPr>
        <p:spPr>
          <a:xfrm>
            <a:off x="2183011" y="1627822"/>
            <a:ext cx="10264378" cy="601028"/>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Following best practices can contribute to efficient and well-optimized code. These practices involve using appropriate techniques and tools to achieve optimal performance.</a:t>
            </a:r>
            <a:endParaRPr lang="en-US" sz="1480" dirty="0"/>
          </a:p>
        </p:txBody>
      </p:sp>
      <p:sp>
        <p:nvSpPr>
          <p:cNvPr id="6" name="Shape 3"/>
          <p:cNvSpPr/>
          <p:nvPr/>
        </p:nvSpPr>
        <p:spPr>
          <a:xfrm>
            <a:off x="2183011" y="2440186"/>
            <a:ext cx="10264378" cy="5124450"/>
          </a:xfrm>
          <a:prstGeom prst="roundRect">
            <a:avLst>
              <a:gd name="adj" fmla="val 1650"/>
            </a:avLst>
          </a:prstGeom>
          <a:noFill/>
          <a:ln w="7620">
            <a:solidFill>
              <a:srgbClr val="FFFFFF">
                <a:alpha val="24000"/>
              </a:srgbClr>
            </a:solidFill>
            <a:prstDash val="solid"/>
          </a:ln>
        </p:spPr>
      </p:sp>
      <p:sp>
        <p:nvSpPr>
          <p:cNvPr id="7" name="Shape 4"/>
          <p:cNvSpPr/>
          <p:nvPr/>
        </p:nvSpPr>
        <p:spPr>
          <a:xfrm>
            <a:off x="2190631" y="2447806"/>
            <a:ext cx="10249138" cy="841534"/>
          </a:xfrm>
          <a:prstGeom prst="rect">
            <a:avLst/>
          </a:prstGeom>
          <a:solidFill>
            <a:srgbClr val="FFFFFF">
              <a:alpha val="4000"/>
            </a:srgbClr>
          </a:solidFill>
          <a:ln/>
        </p:spPr>
      </p:sp>
      <p:sp>
        <p:nvSpPr>
          <p:cNvPr id="8" name="Text 5"/>
          <p:cNvSpPr/>
          <p:nvPr/>
        </p:nvSpPr>
        <p:spPr>
          <a:xfrm>
            <a:off x="2378512" y="2568059"/>
            <a:ext cx="4744998" cy="300514"/>
          </a:xfrm>
          <a:prstGeom prst="rect">
            <a:avLst/>
          </a:prstGeom>
          <a:noFill/>
          <a:ln/>
        </p:spPr>
        <p:txBody>
          <a:bodyPr wrap="non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Measure Before Optimizing</a:t>
            </a:r>
            <a:endParaRPr lang="en-US" sz="1480" dirty="0"/>
          </a:p>
        </p:txBody>
      </p:sp>
      <p:sp>
        <p:nvSpPr>
          <p:cNvPr id="9" name="Text 6"/>
          <p:cNvSpPr/>
          <p:nvPr/>
        </p:nvSpPr>
        <p:spPr>
          <a:xfrm>
            <a:off x="7506891" y="2568059"/>
            <a:ext cx="4744998" cy="601028"/>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Profile your code to identify actual performance bottlenecks before applying any optimization techniques.</a:t>
            </a:r>
            <a:endParaRPr lang="en-US" sz="1480" dirty="0"/>
          </a:p>
        </p:txBody>
      </p:sp>
      <p:sp>
        <p:nvSpPr>
          <p:cNvPr id="10" name="Shape 7"/>
          <p:cNvSpPr/>
          <p:nvPr/>
        </p:nvSpPr>
        <p:spPr>
          <a:xfrm>
            <a:off x="2190631" y="3289340"/>
            <a:ext cx="10249138" cy="841534"/>
          </a:xfrm>
          <a:prstGeom prst="rect">
            <a:avLst/>
          </a:prstGeom>
          <a:solidFill>
            <a:srgbClr val="000000">
              <a:alpha val="4000"/>
            </a:srgbClr>
          </a:solidFill>
          <a:ln/>
        </p:spPr>
      </p:sp>
      <p:sp>
        <p:nvSpPr>
          <p:cNvPr id="11" name="Text 8"/>
          <p:cNvSpPr/>
          <p:nvPr/>
        </p:nvSpPr>
        <p:spPr>
          <a:xfrm>
            <a:off x="2378512" y="3409593"/>
            <a:ext cx="4744998" cy="300514"/>
          </a:xfrm>
          <a:prstGeom prst="rect">
            <a:avLst/>
          </a:prstGeom>
          <a:noFill/>
          <a:ln/>
        </p:spPr>
        <p:txBody>
          <a:bodyPr wrap="non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Focus on Critical Areas</a:t>
            </a:r>
            <a:endParaRPr lang="en-US" sz="1480" dirty="0"/>
          </a:p>
        </p:txBody>
      </p:sp>
      <p:sp>
        <p:nvSpPr>
          <p:cNvPr id="12" name="Text 9"/>
          <p:cNvSpPr/>
          <p:nvPr/>
        </p:nvSpPr>
        <p:spPr>
          <a:xfrm>
            <a:off x="7506891" y="3409593"/>
            <a:ext cx="4744998" cy="601028"/>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Prioritize optimization efforts on areas of the code that have the most significant impact on performance.</a:t>
            </a:r>
            <a:endParaRPr lang="en-US" sz="1480" dirty="0"/>
          </a:p>
        </p:txBody>
      </p:sp>
      <p:sp>
        <p:nvSpPr>
          <p:cNvPr id="13" name="Shape 10"/>
          <p:cNvSpPr/>
          <p:nvPr/>
        </p:nvSpPr>
        <p:spPr>
          <a:xfrm>
            <a:off x="2190631" y="4130873"/>
            <a:ext cx="10249138" cy="1142048"/>
          </a:xfrm>
          <a:prstGeom prst="rect">
            <a:avLst/>
          </a:prstGeom>
          <a:solidFill>
            <a:srgbClr val="FFFFFF">
              <a:alpha val="4000"/>
            </a:srgbClr>
          </a:solidFill>
          <a:ln/>
        </p:spPr>
      </p:sp>
      <p:sp>
        <p:nvSpPr>
          <p:cNvPr id="14" name="Text 11"/>
          <p:cNvSpPr/>
          <p:nvPr/>
        </p:nvSpPr>
        <p:spPr>
          <a:xfrm>
            <a:off x="2378512" y="4251127"/>
            <a:ext cx="4744998" cy="300514"/>
          </a:xfrm>
          <a:prstGeom prst="rect">
            <a:avLst/>
          </a:prstGeom>
          <a:noFill/>
          <a:ln/>
        </p:spPr>
        <p:txBody>
          <a:bodyPr wrap="non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Use Profiling Tools</a:t>
            </a:r>
            <a:endParaRPr lang="en-US" sz="1480" dirty="0"/>
          </a:p>
        </p:txBody>
      </p:sp>
      <p:sp>
        <p:nvSpPr>
          <p:cNvPr id="15" name="Text 12"/>
          <p:cNvSpPr/>
          <p:nvPr/>
        </p:nvSpPr>
        <p:spPr>
          <a:xfrm>
            <a:off x="7506891" y="4251127"/>
            <a:ext cx="4744998" cy="901541"/>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Leverage profiling tools to identify performance bottlenecks and assess the effectiveness of optimization techniques.</a:t>
            </a:r>
            <a:endParaRPr lang="en-US" sz="1480" dirty="0"/>
          </a:p>
        </p:txBody>
      </p:sp>
      <p:sp>
        <p:nvSpPr>
          <p:cNvPr id="16" name="Shape 13"/>
          <p:cNvSpPr/>
          <p:nvPr/>
        </p:nvSpPr>
        <p:spPr>
          <a:xfrm>
            <a:off x="2190631" y="5272921"/>
            <a:ext cx="10249138" cy="1142048"/>
          </a:xfrm>
          <a:prstGeom prst="rect">
            <a:avLst/>
          </a:prstGeom>
          <a:solidFill>
            <a:srgbClr val="000000">
              <a:alpha val="4000"/>
            </a:srgbClr>
          </a:solidFill>
          <a:ln/>
        </p:spPr>
      </p:sp>
      <p:sp>
        <p:nvSpPr>
          <p:cNvPr id="17" name="Text 14"/>
          <p:cNvSpPr/>
          <p:nvPr/>
        </p:nvSpPr>
        <p:spPr>
          <a:xfrm>
            <a:off x="2378512" y="5393174"/>
            <a:ext cx="4744998" cy="300514"/>
          </a:xfrm>
          <a:prstGeom prst="rect">
            <a:avLst/>
          </a:prstGeom>
          <a:noFill/>
          <a:ln/>
        </p:spPr>
        <p:txBody>
          <a:bodyPr wrap="non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Code Readability</a:t>
            </a:r>
            <a:endParaRPr lang="en-US" sz="1480" dirty="0"/>
          </a:p>
        </p:txBody>
      </p:sp>
      <p:sp>
        <p:nvSpPr>
          <p:cNvPr id="18" name="Text 15"/>
          <p:cNvSpPr/>
          <p:nvPr/>
        </p:nvSpPr>
        <p:spPr>
          <a:xfrm>
            <a:off x="7506891" y="5393174"/>
            <a:ext cx="4744998" cy="901541"/>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Maintain code readability and maintainability, even when optimizing. Well-structured code is easier to understand and maintain.</a:t>
            </a:r>
            <a:endParaRPr lang="en-US" sz="1480" dirty="0"/>
          </a:p>
        </p:txBody>
      </p:sp>
      <p:sp>
        <p:nvSpPr>
          <p:cNvPr id="19" name="Shape 16"/>
          <p:cNvSpPr/>
          <p:nvPr/>
        </p:nvSpPr>
        <p:spPr>
          <a:xfrm>
            <a:off x="2190631" y="6414968"/>
            <a:ext cx="10249138" cy="1142048"/>
          </a:xfrm>
          <a:prstGeom prst="rect">
            <a:avLst/>
          </a:prstGeom>
          <a:solidFill>
            <a:srgbClr val="FFFFFF">
              <a:alpha val="4000"/>
            </a:srgbClr>
          </a:solidFill>
          <a:ln/>
        </p:spPr>
      </p:sp>
      <p:sp>
        <p:nvSpPr>
          <p:cNvPr id="20" name="Text 17"/>
          <p:cNvSpPr/>
          <p:nvPr/>
        </p:nvSpPr>
        <p:spPr>
          <a:xfrm>
            <a:off x="2378512" y="6535222"/>
            <a:ext cx="4744998" cy="300514"/>
          </a:xfrm>
          <a:prstGeom prst="rect">
            <a:avLst/>
          </a:prstGeom>
          <a:noFill/>
          <a:ln/>
        </p:spPr>
        <p:txBody>
          <a:bodyPr wrap="non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Test Thoroughly</a:t>
            </a:r>
            <a:endParaRPr lang="en-US" sz="1480" dirty="0"/>
          </a:p>
        </p:txBody>
      </p:sp>
      <p:sp>
        <p:nvSpPr>
          <p:cNvPr id="21" name="Text 18"/>
          <p:cNvSpPr/>
          <p:nvPr/>
        </p:nvSpPr>
        <p:spPr>
          <a:xfrm>
            <a:off x="7506891" y="6535222"/>
            <a:ext cx="4744998" cy="901541"/>
          </a:xfrm>
          <a:prstGeom prst="rect">
            <a:avLst/>
          </a:prstGeom>
          <a:noFill/>
          <a:ln/>
        </p:spPr>
        <p:txBody>
          <a:bodyPr wrap="square" rtlCol="0" anchor="t"/>
          <a:lstStyle/>
          <a:p>
            <a:pPr marL="0" indent="0">
              <a:lnSpc>
                <a:spcPts val="2367"/>
              </a:lnSpc>
              <a:buNone/>
            </a:pPr>
            <a:r>
              <a:rPr lang="en-US" sz="1480" dirty="0">
                <a:solidFill>
                  <a:srgbClr val="DCD7E5"/>
                </a:solidFill>
                <a:latin typeface="Heebo" pitchFamily="34" charset="0"/>
                <a:ea typeface="Heebo" pitchFamily="34" charset="-122"/>
                <a:cs typeface="Heebo" pitchFamily="34" charset="-120"/>
              </a:rPr>
              <a:t>Thoroughly test your code after each optimization step to ensure that the changes haven't introduced any unintended consequences.</a:t>
            </a:r>
            <a:endParaRPr lang="en-US" sz="148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866656"/>
            <a:ext cx="9541669" cy="771525"/>
          </a:xfrm>
          <a:prstGeom prst="rect">
            <a:avLst/>
          </a:prstGeom>
          <a:noFill/>
          <a:ln/>
        </p:spPr>
        <p:txBody>
          <a:bodyPr wrap="none" rtlCol="0" anchor="t"/>
          <a:lstStyle/>
          <a:p>
            <a:pPr marL="0" indent="0">
              <a:lnSpc>
                <a:spcPts val="6075"/>
              </a:lnSpc>
              <a:buNone/>
            </a:pPr>
            <a:r>
              <a:rPr lang="en-US" sz="4860" dirty="0">
                <a:solidFill>
                  <a:srgbClr val="F2F0F4"/>
                </a:solidFill>
                <a:latin typeface="Montserrat" pitchFamily="34" charset="0"/>
                <a:ea typeface="Montserrat" pitchFamily="34" charset="-122"/>
                <a:cs typeface="Montserrat" pitchFamily="34" charset="-120"/>
              </a:rPr>
              <a:t>Conclusion and Key Takeaways</a:t>
            </a:r>
            <a:endParaRPr lang="en-US" sz="4860" dirty="0"/>
          </a:p>
        </p:txBody>
      </p:sp>
      <p:sp>
        <p:nvSpPr>
          <p:cNvPr id="5" name="Text 2"/>
          <p:cNvSpPr/>
          <p:nvPr/>
        </p:nvSpPr>
        <p:spPr>
          <a:xfrm>
            <a:off x="864037" y="2131933"/>
            <a:ext cx="12902327"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Code optimization is an essential aspect of software development, contributing to improved performance, user experience, and cost efficiency. By applying the right techniques and following best practices, developers can significantly enhance the performance and reliability of their applications.</a:t>
            </a:r>
            <a:endParaRPr lang="en-US" sz="1944" dirty="0"/>
          </a:p>
        </p:txBody>
      </p:sp>
      <p:pic>
        <p:nvPicPr>
          <p:cNvPr id="6" name="Image 1" descr="preencoded.png"/>
          <p:cNvPicPr>
            <a:picLocks noChangeAspect="1"/>
          </p:cNvPicPr>
          <p:nvPr/>
        </p:nvPicPr>
        <p:blipFill>
          <a:blip r:embed="rId4"/>
          <a:stretch>
            <a:fillRect/>
          </a:stretch>
        </p:blipFill>
        <p:spPr>
          <a:xfrm>
            <a:off x="864037" y="3594735"/>
            <a:ext cx="617220" cy="617220"/>
          </a:xfrm>
          <a:prstGeom prst="rect">
            <a:avLst/>
          </a:prstGeom>
        </p:spPr>
      </p:pic>
      <p:sp>
        <p:nvSpPr>
          <p:cNvPr id="7" name="Text 3"/>
          <p:cNvSpPr/>
          <p:nvPr/>
        </p:nvSpPr>
        <p:spPr>
          <a:xfrm>
            <a:off x="864037" y="4458772"/>
            <a:ext cx="2947868" cy="385763"/>
          </a:xfrm>
          <a:prstGeom prst="rect">
            <a:avLst/>
          </a:prstGeom>
          <a:noFill/>
          <a:ln/>
        </p:spPr>
        <p:txBody>
          <a:bodyPr wrap="none" rtlCol="0" anchor="t"/>
          <a:lstStyle/>
          <a:p>
            <a:pPr marL="0" indent="0" algn="l">
              <a:lnSpc>
                <a:spcPts val="3038"/>
              </a:lnSpc>
              <a:buNone/>
            </a:pPr>
            <a:r>
              <a:rPr lang="en-US" sz="2430" dirty="0">
                <a:solidFill>
                  <a:srgbClr val="DCD7E5"/>
                </a:solidFill>
                <a:latin typeface="Montserrat" pitchFamily="34" charset="0"/>
                <a:ea typeface="Montserrat" pitchFamily="34" charset="-122"/>
                <a:cs typeface="Montserrat" pitchFamily="34" charset="-120"/>
              </a:rPr>
              <a:t>Speed Matters</a:t>
            </a:r>
            <a:endParaRPr lang="en-US" sz="2430" dirty="0"/>
          </a:p>
        </p:txBody>
      </p:sp>
      <p:sp>
        <p:nvSpPr>
          <p:cNvPr id="8" name="Text 4"/>
          <p:cNvSpPr/>
          <p:nvPr/>
        </p:nvSpPr>
        <p:spPr>
          <a:xfrm>
            <a:off x="864037" y="4992648"/>
            <a:ext cx="2947868" cy="1975247"/>
          </a:xfrm>
          <a:prstGeom prst="rect">
            <a:avLst/>
          </a:prstGeom>
          <a:noFill/>
          <a:ln/>
        </p:spPr>
        <p:txBody>
          <a:bodyPr wrap="square" rtlCol="0" anchor="t"/>
          <a:lstStyle/>
          <a:p>
            <a:pPr marL="0" indent="0" algn="l">
              <a:lnSpc>
                <a:spcPts val="3110"/>
              </a:lnSpc>
              <a:buNone/>
            </a:pPr>
            <a:r>
              <a:rPr lang="en-US" sz="1944" dirty="0">
                <a:solidFill>
                  <a:srgbClr val="DCD7E5"/>
                </a:solidFill>
                <a:latin typeface="Heebo" pitchFamily="34" charset="0"/>
                <a:ea typeface="Heebo" pitchFamily="34" charset="-122"/>
                <a:cs typeface="Heebo" pitchFamily="34" charset="-120"/>
              </a:rPr>
              <a:t>Optimized code leads to faster execution times, improving user experience and overall application performance.</a:t>
            </a:r>
            <a:endParaRPr lang="en-US" sz="1944" dirty="0"/>
          </a:p>
        </p:txBody>
      </p:sp>
      <p:pic>
        <p:nvPicPr>
          <p:cNvPr id="9" name="Image 2" descr="preencoded.png"/>
          <p:cNvPicPr>
            <a:picLocks noChangeAspect="1"/>
          </p:cNvPicPr>
          <p:nvPr/>
        </p:nvPicPr>
        <p:blipFill>
          <a:blip r:embed="rId5"/>
          <a:stretch>
            <a:fillRect/>
          </a:stretch>
        </p:blipFill>
        <p:spPr>
          <a:xfrm>
            <a:off x="4182189" y="3594735"/>
            <a:ext cx="617220" cy="617220"/>
          </a:xfrm>
          <a:prstGeom prst="rect">
            <a:avLst/>
          </a:prstGeom>
        </p:spPr>
      </p:pic>
      <p:sp>
        <p:nvSpPr>
          <p:cNvPr id="10" name="Text 5"/>
          <p:cNvSpPr/>
          <p:nvPr/>
        </p:nvSpPr>
        <p:spPr>
          <a:xfrm>
            <a:off x="4182189" y="4458772"/>
            <a:ext cx="2947868" cy="385763"/>
          </a:xfrm>
          <a:prstGeom prst="rect">
            <a:avLst/>
          </a:prstGeom>
          <a:noFill/>
          <a:ln/>
        </p:spPr>
        <p:txBody>
          <a:bodyPr wrap="none" rtlCol="0" anchor="t"/>
          <a:lstStyle/>
          <a:p>
            <a:pPr marL="0" indent="0" algn="l">
              <a:lnSpc>
                <a:spcPts val="3038"/>
              </a:lnSpc>
              <a:buNone/>
            </a:pPr>
            <a:r>
              <a:rPr lang="en-US" sz="2430" dirty="0">
                <a:solidFill>
                  <a:srgbClr val="DCD7E5"/>
                </a:solidFill>
                <a:latin typeface="Montserrat" pitchFamily="34" charset="0"/>
                <a:ea typeface="Montserrat" pitchFamily="34" charset="-122"/>
                <a:cs typeface="Montserrat" pitchFamily="34" charset="-120"/>
              </a:rPr>
              <a:t>Memory Efficiency</a:t>
            </a:r>
            <a:endParaRPr lang="en-US" sz="2430" dirty="0"/>
          </a:p>
        </p:txBody>
      </p:sp>
      <p:sp>
        <p:nvSpPr>
          <p:cNvPr id="11" name="Text 6"/>
          <p:cNvSpPr/>
          <p:nvPr/>
        </p:nvSpPr>
        <p:spPr>
          <a:xfrm>
            <a:off x="4182189" y="4992648"/>
            <a:ext cx="2947868" cy="1975247"/>
          </a:xfrm>
          <a:prstGeom prst="rect">
            <a:avLst/>
          </a:prstGeom>
          <a:noFill/>
          <a:ln/>
        </p:spPr>
        <p:txBody>
          <a:bodyPr wrap="square" rtlCol="0" anchor="t"/>
          <a:lstStyle/>
          <a:p>
            <a:pPr marL="0" indent="0" algn="l">
              <a:lnSpc>
                <a:spcPts val="3110"/>
              </a:lnSpc>
              <a:buNone/>
            </a:pPr>
            <a:r>
              <a:rPr lang="en-US" sz="1944" dirty="0">
                <a:solidFill>
                  <a:srgbClr val="DCD7E5"/>
                </a:solidFill>
                <a:latin typeface="Heebo" pitchFamily="34" charset="0"/>
                <a:ea typeface="Heebo" pitchFamily="34" charset="-122"/>
                <a:cs typeface="Heebo" pitchFamily="34" charset="-120"/>
              </a:rPr>
              <a:t>Efficient memory usage minimizes resource consumption, leading to lower costs and a more sustainable approach.</a:t>
            </a:r>
            <a:endParaRPr lang="en-US" sz="1944" dirty="0"/>
          </a:p>
        </p:txBody>
      </p:sp>
      <p:pic>
        <p:nvPicPr>
          <p:cNvPr id="12" name="Image 3" descr="preencoded.png"/>
          <p:cNvPicPr>
            <a:picLocks noChangeAspect="1"/>
          </p:cNvPicPr>
          <p:nvPr/>
        </p:nvPicPr>
        <p:blipFill>
          <a:blip r:embed="rId6"/>
          <a:stretch>
            <a:fillRect/>
          </a:stretch>
        </p:blipFill>
        <p:spPr>
          <a:xfrm>
            <a:off x="7500342" y="3594735"/>
            <a:ext cx="617220" cy="617220"/>
          </a:xfrm>
          <a:prstGeom prst="rect">
            <a:avLst/>
          </a:prstGeom>
        </p:spPr>
      </p:pic>
      <p:sp>
        <p:nvSpPr>
          <p:cNvPr id="13" name="Text 7"/>
          <p:cNvSpPr/>
          <p:nvPr/>
        </p:nvSpPr>
        <p:spPr>
          <a:xfrm>
            <a:off x="7500342" y="4458772"/>
            <a:ext cx="2947868" cy="385763"/>
          </a:xfrm>
          <a:prstGeom prst="rect">
            <a:avLst/>
          </a:prstGeom>
          <a:noFill/>
          <a:ln/>
        </p:spPr>
        <p:txBody>
          <a:bodyPr wrap="none" rtlCol="0" anchor="t"/>
          <a:lstStyle/>
          <a:p>
            <a:pPr marL="0" indent="0" algn="l">
              <a:lnSpc>
                <a:spcPts val="3038"/>
              </a:lnSpc>
              <a:buNone/>
            </a:pPr>
            <a:r>
              <a:rPr lang="en-US" sz="2430" dirty="0">
                <a:solidFill>
                  <a:srgbClr val="DCD7E5"/>
                </a:solidFill>
                <a:latin typeface="Montserrat" pitchFamily="34" charset="0"/>
                <a:ea typeface="Montserrat" pitchFamily="34" charset="-122"/>
                <a:cs typeface="Montserrat" pitchFamily="34" charset="-120"/>
              </a:rPr>
              <a:t>Maintainability</a:t>
            </a:r>
            <a:endParaRPr lang="en-US" sz="2430" dirty="0"/>
          </a:p>
        </p:txBody>
      </p:sp>
      <p:sp>
        <p:nvSpPr>
          <p:cNvPr id="14" name="Text 8"/>
          <p:cNvSpPr/>
          <p:nvPr/>
        </p:nvSpPr>
        <p:spPr>
          <a:xfrm>
            <a:off x="7500342" y="4992648"/>
            <a:ext cx="2947868" cy="2370296"/>
          </a:xfrm>
          <a:prstGeom prst="rect">
            <a:avLst/>
          </a:prstGeom>
          <a:noFill/>
          <a:ln/>
        </p:spPr>
        <p:txBody>
          <a:bodyPr wrap="square" rtlCol="0" anchor="t"/>
          <a:lstStyle/>
          <a:p>
            <a:pPr marL="0" indent="0" algn="l">
              <a:lnSpc>
                <a:spcPts val="3110"/>
              </a:lnSpc>
              <a:buNone/>
            </a:pPr>
            <a:r>
              <a:rPr lang="en-US" sz="1944" dirty="0">
                <a:solidFill>
                  <a:srgbClr val="DCD7E5"/>
                </a:solidFill>
                <a:latin typeface="Heebo" pitchFamily="34" charset="0"/>
                <a:ea typeface="Heebo" pitchFamily="34" charset="-122"/>
                <a:cs typeface="Heebo" pitchFamily="34" charset="-120"/>
              </a:rPr>
              <a:t>Well-optimized code is easier to understand and maintain, reducing long-term development costs and enhancing application stability.</a:t>
            </a:r>
            <a:endParaRPr lang="en-US" sz="1944" dirty="0"/>
          </a:p>
        </p:txBody>
      </p:sp>
      <p:pic>
        <p:nvPicPr>
          <p:cNvPr id="15" name="Image 4" descr="preencoded.png"/>
          <p:cNvPicPr>
            <a:picLocks noChangeAspect="1"/>
          </p:cNvPicPr>
          <p:nvPr/>
        </p:nvPicPr>
        <p:blipFill>
          <a:blip r:embed="rId7"/>
          <a:stretch>
            <a:fillRect/>
          </a:stretch>
        </p:blipFill>
        <p:spPr>
          <a:xfrm>
            <a:off x="10818495" y="3594735"/>
            <a:ext cx="617220" cy="617220"/>
          </a:xfrm>
          <a:prstGeom prst="rect">
            <a:avLst/>
          </a:prstGeom>
        </p:spPr>
      </p:pic>
      <p:sp>
        <p:nvSpPr>
          <p:cNvPr id="16" name="Text 9"/>
          <p:cNvSpPr/>
          <p:nvPr/>
        </p:nvSpPr>
        <p:spPr>
          <a:xfrm>
            <a:off x="10818495" y="4458772"/>
            <a:ext cx="2947868" cy="385763"/>
          </a:xfrm>
          <a:prstGeom prst="rect">
            <a:avLst/>
          </a:prstGeom>
          <a:noFill/>
          <a:ln/>
        </p:spPr>
        <p:txBody>
          <a:bodyPr wrap="none" rtlCol="0" anchor="t"/>
          <a:lstStyle/>
          <a:p>
            <a:pPr marL="0" indent="0" algn="l">
              <a:lnSpc>
                <a:spcPts val="3038"/>
              </a:lnSpc>
              <a:buNone/>
            </a:pPr>
            <a:r>
              <a:rPr lang="en-US" sz="2430" dirty="0">
                <a:solidFill>
                  <a:srgbClr val="DCD7E5"/>
                </a:solidFill>
                <a:latin typeface="Montserrat" pitchFamily="34" charset="0"/>
                <a:ea typeface="Montserrat" pitchFamily="34" charset="-122"/>
                <a:cs typeface="Montserrat" pitchFamily="34" charset="-120"/>
              </a:rPr>
              <a:t>Best Practices</a:t>
            </a:r>
            <a:endParaRPr lang="en-US" sz="2430" dirty="0"/>
          </a:p>
        </p:txBody>
      </p:sp>
      <p:sp>
        <p:nvSpPr>
          <p:cNvPr id="17" name="Text 10"/>
          <p:cNvSpPr/>
          <p:nvPr/>
        </p:nvSpPr>
        <p:spPr>
          <a:xfrm>
            <a:off x="10818495" y="4992648"/>
            <a:ext cx="2947868" cy="2370296"/>
          </a:xfrm>
          <a:prstGeom prst="rect">
            <a:avLst/>
          </a:prstGeom>
          <a:noFill/>
          <a:ln/>
        </p:spPr>
        <p:txBody>
          <a:bodyPr wrap="square" rtlCol="0" anchor="t"/>
          <a:lstStyle/>
          <a:p>
            <a:pPr marL="0" indent="0" algn="l">
              <a:lnSpc>
                <a:spcPts val="3110"/>
              </a:lnSpc>
              <a:buNone/>
            </a:pPr>
            <a:r>
              <a:rPr lang="en-US" sz="1944" dirty="0">
                <a:solidFill>
                  <a:srgbClr val="DCD7E5"/>
                </a:solidFill>
                <a:latin typeface="Heebo" pitchFamily="34" charset="0"/>
                <a:ea typeface="Heebo" pitchFamily="34" charset="-122"/>
                <a:cs typeface="Heebo" pitchFamily="34" charset="-120"/>
              </a:rPr>
              <a:t>Following best practices ensures that optimization efforts are effective and sustainable, leading to high-quality and performant applications.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835</Words>
  <Application>Microsoft Office PowerPoint</Application>
  <PresentationFormat>Custom</PresentationFormat>
  <Paragraphs>89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Heebo</vt:lpstr>
      <vt:lpstr>Montserrat</vt:lpstr>
      <vt:lpstr>Stencil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panduri saikiran</cp:lastModifiedBy>
  <cp:revision>4</cp:revision>
  <dcterms:created xsi:type="dcterms:W3CDTF">2024-06-26T03:29:17Z</dcterms:created>
  <dcterms:modified xsi:type="dcterms:W3CDTF">2024-07-30T07:58:36Z</dcterms:modified>
</cp:coreProperties>
</file>