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4" r:id="rId10"/>
    <p:sldId id="276" r:id="rId11"/>
    <p:sldId id="277" r:id="rId12"/>
    <p:sldId id="278" r:id="rId13"/>
    <p:sldId id="279" r:id="rId14"/>
    <p:sldId id="280" r:id="rId15"/>
    <p:sldId id="281" r:id="rId16"/>
    <p:sldId id="282" r:id="rId17"/>
    <p:sldId id="283" r:id="rId18"/>
    <p:sldId id="284" r:id="rId19"/>
    <p:sldId id="273" r:id="rId20"/>
    <p:sldId id="268" r:id="rId21"/>
    <p:sldId id="269" r:id="rId22"/>
    <p:sldId id="270" r:id="rId23"/>
    <p:sldId id="271" r:id="rId24"/>
    <p:sldId id="267" r:id="rId25"/>
    <p:sldId id="266" r:id="rId26"/>
    <p:sldId id="265"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38EE-B49F-4EF9-B3AF-EE1C81783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6D3D87-2607-44D3-A988-3FA118C2F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42C9FA-E858-41AC-9B8C-3E109EAC1332}"/>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5" name="Footer Placeholder 4">
            <a:extLst>
              <a:ext uri="{FF2B5EF4-FFF2-40B4-BE49-F238E27FC236}">
                <a16:creationId xmlns:a16="http://schemas.microsoft.com/office/drawing/2014/main" id="{23BCC9A8-4B1E-4ADD-B48F-F16056073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E305B-2EDC-4DB0-BCCF-E256A9B8C8C2}"/>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126986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D023-2ABA-4D0D-B942-F77073E78D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5EC1BB-6808-4A99-958D-A533CE882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22D76-CB43-43FE-835F-D6893C3F5CE2}"/>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5" name="Footer Placeholder 4">
            <a:extLst>
              <a:ext uri="{FF2B5EF4-FFF2-40B4-BE49-F238E27FC236}">
                <a16:creationId xmlns:a16="http://schemas.microsoft.com/office/drawing/2014/main" id="{B282001B-3E94-42DB-85C1-308363B39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8B094-FA82-4FA7-ABAA-71E19E6664F3}"/>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161040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8330DC-BE82-4ACA-B755-AB23D67720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1A83E7-1780-4BD9-B999-B30782B6F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B2A3DB-3663-4847-BC2C-DEC40DF2AC0D}"/>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5" name="Footer Placeholder 4">
            <a:extLst>
              <a:ext uri="{FF2B5EF4-FFF2-40B4-BE49-F238E27FC236}">
                <a16:creationId xmlns:a16="http://schemas.microsoft.com/office/drawing/2014/main" id="{6D60D514-A5DD-4110-B73D-B954A694E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3F7A6-3A4D-4446-B5B6-F5543C68E0F7}"/>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270413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34D4-064D-4C5B-BCB9-6A51F767C7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6C786-01A7-4967-B072-9C21C5C9CC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CD031-744D-43A4-A40B-FA0985A7B103}"/>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5" name="Footer Placeholder 4">
            <a:extLst>
              <a:ext uri="{FF2B5EF4-FFF2-40B4-BE49-F238E27FC236}">
                <a16:creationId xmlns:a16="http://schemas.microsoft.com/office/drawing/2014/main" id="{DD0C8AC7-55D4-42BE-947C-3D37FF579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F8B95A-B165-420F-AB39-A778FBD43172}"/>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211172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AC94-1A9B-410D-9740-F73AF84EA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8342AD-47F7-4757-8937-B91400874F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000EE-67C4-4E81-8A48-DC9C555DD2F0}"/>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5" name="Footer Placeholder 4">
            <a:extLst>
              <a:ext uri="{FF2B5EF4-FFF2-40B4-BE49-F238E27FC236}">
                <a16:creationId xmlns:a16="http://schemas.microsoft.com/office/drawing/2014/main" id="{3BF33759-27C9-4A8E-8925-21E688F7B7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BE62E-22A6-4071-AA0A-E545C3A9C854}"/>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369792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DA95-30C5-486F-9E83-0C57136851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AED4A-9763-4240-87FD-BAD8E11E63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8DF1C5-81E1-4F90-858F-1B4AA5030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8AD782-3203-4D85-98B5-DA61D3E4BA35}"/>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6" name="Footer Placeholder 5">
            <a:extLst>
              <a:ext uri="{FF2B5EF4-FFF2-40B4-BE49-F238E27FC236}">
                <a16:creationId xmlns:a16="http://schemas.microsoft.com/office/drawing/2014/main" id="{94BDAC97-0E8D-4547-9C5E-55819D9041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8FD5CB-E678-4AC6-A96C-2D293BA21125}"/>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422148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4EEE-9129-45D6-B87A-9C7AD1B912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9B0A02-5601-4813-859B-273B32FF5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E5C7C-5248-4B3F-B7B1-DB4D903473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3F5D9B-572B-475E-9C27-85C645352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4EFF74-ABCF-4ED2-96B4-FC974BB95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445063-287A-42F4-9B0F-21F21903E5C8}"/>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8" name="Footer Placeholder 7">
            <a:extLst>
              <a:ext uri="{FF2B5EF4-FFF2-40B4-BE49-F238E27FC236}">
                <a16:creationId xmlns:a16="http://schemas.microsoft.com/office/drawing/2014/main" id="{9B86660B-8085-4B2A-964D-815C125B41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73D1C7-2599-4F89-BB16-2430FE17AF2C}"/>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276794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BDA6-F243-4C01-B03B-E09164478D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CF7F8C-CC33-4BAA-A570-D3CDC5999274}"/>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4" name="Footer Placeholder 3">
            <a:extLst>
              <a:ext uri="{FF2B5EF4-FFF2-40B4-BE49-F238E27FC236}">
                <a16:creationId xmlns:a16="http://schemas.microsoft.com/office/drawing/2014/main" id="{0A82DC57-26C7-494A-A91C-402408178B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927547-5297-4C1C-993C-2C168146232A}"/>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52987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1D1D6D-9AA2-4C0D-9138-C5B34814DA3E}"/>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3" name="Footer Placeholder 2">
            <a:extLst>
              <a:ext uri="{FF2B5EF4-FFF2-40B4-BE49-F238E27FC236}">
                <a16:creationId xmlns:a16="http://schemas.microsoft.com/office/drawing/2014/main" id="{4361F584-445D-4C07-B570-21D40B77B1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F5B5FE-4F6D-4F79-BE83-31521FAAF2D6}"/>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120808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2F5F-C68F-48CB-864B-0B1DAA083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6C8EC7-0EA4-489D-A5D8-FAE391F69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7E16B0-D116-4104-BFDC-DA638A71A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54CF4-F184-49D0-8694-B2F3C1B9081A}"/>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6" name="Footer Placeholder 5">
            <a:extLst>
              <a:ext uri="{FF2B5EF4-FFF2-40B4-BE49-F238E27FC236}">
                <a16:creationId xmlns:a16="http://schemas.microsoft.com/office/drawing/2014/main" id="{DDB12BCB-4FB1-43DF-A3A1-22D14EC00E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55B61B-168F-4B51-9FF4-2A77F3441BC4}"/>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250723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0A24-8549-45DD-A526-9B16FE9E7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DE6C1F-C93D-4664-BA4E-A3535D927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02939E-6CEE-400E-94FF-50B508381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A1781-649D-4857-9D84-06F28C014498}"/>
              </a:ext>
            </a:extLst>
          </p:cNvPr>
          <p:cNvSpPr>
            <a:spLocks noGrp="1"/>
          </p:cNvSpPr>
          <p:nvPr>
            <p:ph type="dt" sz="half" idx="10"/>
          </p:nvPr>
        </p:nvSpPr>
        <p:spPr/>
        <p:txBody>
          <a:bodyPr/>
          <a:lstStyle/>
          <a:p>
            <a:fld id="{1E340DA9-C275-42C5-8B3F-97508D289B48}" type="datetimeFigureOut">
              <a:rPr lang="en-IN" smtClean="0"/>
              <a:t>04-12-2021</a:t>
            </a:fld>
            <a:endParaRPr lang="en-IN"/>
          </a:p>
        </p:txBody>
      </p:sp>
      <p:sp>
        <p:nvSpPr>
          <p:cNvPr id="6" name="Footer Placeholder 5">
            <a:extLst>
              <a:ext uri="{FF2B5EF4-FFF2-40B4-BE49-F238E27FC236}">
                <a16:creationId xmlns:a16="http://schemas.microsoft.com/office/drawing/2014/main" id="{6A5CD7D6-F91B-4082-B4CA-7FB52FF0E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302D3-2951-43EB-B82C-C3F1CE937327}"/>
              </a:ext>
            </a:extLst>
          </p:cNvPr>
          <p:cNvSpPr>
            <a:spLocks noGrp="1"/>
          </p:cNvSpPr>
          <p:nvPr>
            <p:ph type="sldNum" sz="quarter" idx="12"/>
          </p:nvPr>
        </p:nvSpPr>
        <p:spPr/>
        <p:txBody>
          <a:bodyPr/>
          <a:lstStyle/>
          <a:p>
            <a:fld id="{0034029E-5845-4588-8EA4-51E48C74C306}" type="slidenum">
              <a:rPr lang="en-IN" smtClean="0"/>
              <a:t>‹#›</a:t>
            </a:fld>
            <a:endParaRPr lang="en-IN"/>
          </a:p>
        </p:txBody>
      </p:sp>
    </p:spTree>
    <p:extLst>
      <p:ext uri="{BB962C8B-B14F-4D97-AF65-F5344CB8AC3E}">
        <p14:creationId xmlns:p14="http://schemas.microsoft.com/office/powerpoint/2010/main" val="235809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FFD30-03CB-4967-9059-FB150B44B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C9FAD7-9C9C-4850-B375-BCCD37FF8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CF6CFB-8373-406E-9B3C-B12937D0E3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40DA9-C275-42C5-8B3F-97508D289B48}" type="datetimeFigureOut">
              <a:rPr lang="en-IN" smtClean="0"/>
              <a:t>04-12-2021</a:t>
            </a:fld>
            <a:endParaRPr lang="en-IN"/>
          </a:p>
        </p:txBody>
      </p:sp>
      <p:sp>
        <p:nvSpPr>
          <p:cNvPr id="5" name="Footer Placeholder 4">
            <a:extLst>
              <a:ext uri="{FF2B5EF4-FFF2-40B4-BE49-F238E27FC236}">
                <a16:creationId xmlns:a16="http://schemas.microsoft.com/office/drawing/2014/main" id="{C8783504-5F8E-4FFB-BC6C-085AF8B6E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8E989D-7EE0-4CE8-9E7B-C34A557D3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4029E-5845-4588-8EA4-51E48C74C306}" type="slidenum">
              <a:rPr lang="en-IN" smtClean="0"/>
              <a:t>‹#›</a:t>
            </a:fld>
            <a:endParaRPr lang="en-IN"/>
          </a:p>
        </p:txBody>
      </p:sp>
    </p:spTree>
    <p:extLst>
      <p:ext uri="{BB962C8B-B14F-4D97-AF65-F5344CB8AC3E}">
        <p14:creationId xmlns:p14="http://schemas.microsoft.com/office/powerpoint/2010/main" val="312722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analytics-vidhya/making-an-instagram-bot-using-selenium-and-python-ea94f217d0dd" TargetMode="External" /><Relationship Id="rId2" Type="http://schemas.openxmlformats.org/officeDocument/2006/relationships/hyperlink" Target="https://www.google.com/url?sa=t&amp;rct=j&amp;q=&amp;esrc=s&amp;source=web&amp;cd=&amp;cad=rja&amp;uact=8&amp;ved=2ahUKEwjPhYS4tvnxAhVRbysKHZGQBC8QFjAAegQIBRAD&amp;url=https%3A%2F%2Frealpython.com%2Finstagram-bot-python-instapy%2F&amp;usg=AOvVaw0UpBDCodF80ATj3ZaZM0qV" TargetMode="External" /><Relationship Id="rId1" Type="http://schemas.openxmlformats.org/officeDocument/2006/relationships/slideLayout" Target="../slideLayouts/slideLayout2.xml" /><Relationship Id="rId5" Type="http://schemas.openxmlformats.org/officeDocument/2006/relationships/hyperlink" Target="https://core.ac.uk/download/pdf/160021722.pdf" TargetMode="External" /><Relationship Id="rId4" Type="http://schemas.openxmlformats.org/officeDocument/2006/relationships/hyperlink" Target="https://www.geeksforgeeks.org/instagram-bot-using-python-and-instapy/" TargetMode="Externa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6433-3E64-4BE1-9575-49706D2B9796}"/>
              </a:ext>
            </a:extLst>
          </p:cNvPr>
          <p:cNvSpPr>
            <a:spLocks noGrp="1"/>
          </p:cNvSpPr>
          <p:nvPr>
            <p:ph type="ctrTitle"/>
          </p:nvPr>
        </p:nvSpPr>
        <p:spPr>
          <a:xfrm>
            <a:off x="1590675" y="219075"/>
            <a:ext cx="9163050" cy="3400424"/>
          </a:xfrm>
        </p:spPr>
        <p:txBody>
          <a:bodyPr>
            <a:normAutofit fontScale="90000"/>
          </a:bodyPr>
          <a:lstStyle/>
          <a:p>
            <a:br>
              <a:rPr lang="en-IN" sz="40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CHAITANYA BHARATHI INSITUTE OF TECHNOLOGY </a:t>
            </a:r>
            <a:br>
              <a:rPr lang="en-IN" sz="4000" b="1"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INTERNSHIP </a:t>
            </a:r>
            <a:br>
              <a:rPr lang="en-IN" sz="40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ON</a:t>
            </a:r>
            <a:br>
              <a:rPr lang="en-IN" sz="40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INSTAGRAM BOT</a:t>
            </a:r>
            <a:br>
              <a:rPr lang="en-IN" sz="4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TEAM-16</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4825CCA-F1E9-4F6A-BBFB-5F892EA7ED03}"/>
              </a:ext>
            </a:extLst>
          </p:cNvPr>
          <p:cNvSpPr>
            <a:spLocks noGrp="1"/>
          </p:cNvSpPr>
          <p:nvPr>
            <p:ph type="subTitle" idx="1"/>
          </p:nvPr>
        </p:nvSpPr>
        <p:spPr>
          <a:xfrm>
            <a:off x="3352801" y="3619499"/>
            <a:ext cx="8048624" cy="3041651"/>
          </a:xfrm>
        </p:spPr>
        <p:txBody>
          <a:bodyPr>
            <a:normAutofit fontScale="77500" lnSpcReduction="20000"/>
          </a:bodyPr>
          <a:lstStyle/>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BY: </a:t>
            </a:r>
          </a:p>
          <a:p>
            <a:r>
              <a:rPr lang="en-US" sz="2000" b="1" dirty="0">
                <a:latin typeface="Times New Roman" panose="02020603050405020304" pitchFamily="18" charset="0"/>
                <a:cs typeface="Times New Roman" panose="02020603050405020304" pitchFamily="18" charset="0"/>
              </a:rPr>
              <a:t> ANSH PARMAR-160120747025-AI&amp;DS</a:t>
            </a:r>
          </a:p>
          <a:p>
            <a:r>
              <a:rPr lang="en-US" sz="2000" b="1" dirty="0">
                <a:latin typeface="Times New Roman" panose="02020603050405020304" pitchFamily="18" charset="0"/>
                <a:cs typeface="Times New Roman" panose="02020603050405020304" pitchFamily="18" charset="0"/>
              </a:rPr>
              <a:t>              BANDARI SAI KISHORE-160120733044-CSE1</a:t>
            </a:r>
          </a:p>
          <a:p>
            <a:r>
              <a:rPr lang="en-US" sz="2000" b="1" dirty="0">
                <a:latin typeface="Times New Roman" panose="02020603050405020304" pitchFamily="18" charset="0"/>
                <a:cs typeface="Times New Roman" panose="02020603050405020304" pitchFamily="18" charset="0"/>
              </a:rPr>
              <a:t>                                          MADIREDDY SAI SIDDARTH REDDY-160120748034-AI&amp;ML</a:t>
            </a:r>
          </a:p>
          <a:p>
            <a:r>
              <a:rPr lang="en-US" sz="2000" b="1" dirty="0">
                <a:latin typeface="Times New Roman" panose="02020603050405020304" pitchFamily="18" charset="0"/>
                <a:cs typeface="Times New Roman" panose="02020603050405020304" pitchFamily="18" charset="0"/>
              </a:rPr>
              <a:t> BOORA ANUSHA-160120733306-CSE1</a:t>
            </a:r>
          </a:p>
          <a:p>
            <a:r>
              <a:rPr lang="en-US" sz="2000" b="1" dirty="0">
                <a:latin typeface="Times New Roman" panose="02020603050405020304" pitchFamily="18" charset="0"/>
                <a:cs typeface="Times New Roman" panose="02020603050405020304" pitchFamily="18" charset="0"/>
              </a:rPr>
              <a:t>                  NAGESHWARI GODARI-160120747303-AI&amp;DS</a:t>
            </a:r>
          </a:p>
          <a:p>
            <a:r>
              <a:rPr lang="en-US" sz="2000" b="1" dirty="0">
                <a:latin typeface="Times New Roman" panose="02020603050405020304" pitchFamily="18" charset="0"/>
                <a:cs typeface="Times New Roman" panose="02020603050405020304" pitchFamily="18" charset="0"/>
              </a:rPr>
              <a:t>        KHUSHI GANGJI-160120732065-</a:t>
            </a:r>
            <a:r>
              <a:rPr lang="en-US" sz="1800" b="1" dirty="0">
                <a:latin typeface="Times New Roman" panose="02020603050405020304" pitchFamily="18" charset="0"/>
                <a:cs typeface="Times New Roman" panose="02020603050405020304" pitchFamily="18" charset="0"/>
              </a:rPr>
              <a:t>CIVIL-A2</a:t>
            </a:r>
          </a:p>
          <a:p>
            <a:r>
              <a:rPr lang="en-US" sz="2000" b="1" dirty="0">
                <a:latin typeface="Times New Roman" panose="02020603050405020304" pitchFamily="18" charset="0"/>
                <a:cs typeface="Times New Roman" panose="02020603050405020304" pitchFamily="18" charset="0"/>
              </a:rPr>
              <a:t>    SNIGDHA PEDDI-160120747017-AI&amp;DS</a:t>
            </a:r>
          </a:p>
          <a:p>
            <a:endParaRPr lang="en-US" sz="2000" dirty="0"/>
          </a:p>
          <a:p>
            <a:endParaRPr lang="en-US" sz="2000" dirty="0"/>
          </a:p>
        </p:txBody>
      </p:sp>
      <p:pic>
        <p:nvPicPr>
          <p:cNvPr id="8" name="Picture 7">
            <a:extLst>
              <a:ext uri="{FF2B5EF4-FFF2-40B4-BE49-F238E27FC236}">
                <a16:creationId xmlns:a16="http://schemas.microsoft.com/office/drawing/2014/main" id="{AC01A0AE-074F-4A84-9B27-168EDDFA6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114300"/>
            <a:ext cx="1123950" cy="1471353"/>
          </a:xfrm>
          <a:prstGeom prst="rect">
            <a:avLst/>
          </a:prstGeom>
        </p:spPr>
      </p:pic>
      <p:pic>
        <p:nvPicPr>
          <p:cNvPr id="10" name="Picture 9">
            <a:extLst>
              <a:ext uri="{FF2B5EF4-FFF2-40B4-BE49-F238E27FC236}">
                <a16:creationId xmlns:a16="http://schemas.microsoft.com/office/drawing/2014/main" id="{31010E92-89F5-44D1-8554-E2C338EBC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361" y="1904998"/>
            <a:ext cx="2728914" cy="1819276"/>
          </a:xfrm>
          <a:prstGeom prst="rect">
            <a:avLst/>
          </a:prstGeom>
        </p:spPr>
      </p:pic>
    </p:spTree>
    <p:extLst>
      <p:ext uri="{BB962C8B-B14F-4D97-AF65-F5344CB8AC3E}">
        <p14:creationId xmlns:p14="http://schemas.microsoft.com/office/powerpoint/2010/main" val="4136549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F6FC8-4CCD-4F21-9ED4-CF5F0277EDFA}"/>
              </a:ext>
            </a:extLst>
          </p:cNvPr>
          <p:cNvSpPr>
            <a:spLocks noGrp="1"/>
          </p:cNvSpPr>
          <p:nvPr>
            <p:ph idx="1"/>
          </p:nvPr>
        </p:nvSpPr>
        <p:spPr>
          <a:xfrm>
            <a:off x="781050" y="1857375"/>
            <a:ext cx="10572749" cy="4319587"/>
          </a:xfrm>
        </p:spPr>
        <p:txBody>
          <a:bodyPr>
            <a:noAutofit/>
          </a:bodyPr>
          <a:lstStyle/>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def auth(username, password):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try: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browser.get</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('https://instagram.com')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(2,4))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input_username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browser.find_element_by_name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('username')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41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0A476-526B-4F9C-9CF9-EBA69D11231E}"/>
              </a:ext>
            </a:extLst>
          </p:cNvPr>
          <p:cNvSpPr>
            <a:spLocks noGrp="1"/>
          </p:cNvSpPr>
          <p:nvPr>
            <p:ph idx="1"/>
          </p:nvPr>
        </p:nvSpPr>
        <p:spPr/>
        <p:txBody>
          <a:bodyPr>
            <a:normAutofit lnSpcReduction="10000"/>
          </a:bodyPr>
          <a:lstStyle/>
          <a:p>
            <a:pPr marL="0" indent="0">
              <a:lnSpc>
                <a:spcPct val="107000"/>
              </a:lnSpc>
              <a:spcAft>
                <a:spcPts val="800"/>
              </a:spcAft>
              <a:buNone/>
            </a:pP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input_password</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browser.find_element_by_name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('password')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input_username.send_keys</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(username)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input_password.send_keys</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(password)</a:t>
            </a:r>
          </a:p>
          <a:p>
            <a:pPr marL="0" indent="0">
              <a:lnSpc>
                <a:spcPct val="107000"/>
              </a:lnSpc>
              <a:spcAft>
                <a:spcPts val="800"/>
              </a:spcAft>
              <a:buNone/>
            </a:pPr>
            <a:r>
              <a:rPr lang="en-IN"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000"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sz="3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3000"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sz="3000" b="1"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44461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2A1D2-755E-4EE4-8C7A-D517BE28F9D8}"/>
              </a:ext>
            </a:extLst>
          </p:cNvPr>
          <p:cNvSpPr>
            <a:spLocks noGrp="1"/>
          </p:cNvSpPr>
          <p:nvPr>
            <p:ph idx="1"/>
          </p:nvPr>
        </p:nvSpPr>
        <p:spPr>
          <a:xfrm>
            <a:off x="838200" y="1781176"/>
            <a:ext cx="10553700" cy="4395788"/>
          </a:xfrm>
        </p:spPr>
        <p:txBody>
          <a:bodyPr>
            <a:normAutofit fontScale="92500" lnSpcReduction="10000"/>
          </a:bodyPr>
          <a:lstStyle/>
          <a:p>
            <a:pPr marL="0" indent="0">
              <a:lnSpc>
                <a:spcPct val="107000"/>
              </a:lnSpc>
              <a:spcAft>
                <a:spcPts val="800"/>
              </a:spcAft>
              <a:buNone/>
            </a:pPr>
            <a:r>
              <a:rPr lang="en-IN" sz="3300" b="1" dirty="0" err="1">
                <a:effectLst/>
                <a:latin typeface="Times New Roman" panose="02020603050405020304" pitchFamily="18" charset="0"/>
                <a:ea typeface="Calibri" panose="020F0502020204030204" pitchFamily="34" charset="0"/>
                <a:cs typeface="Times New Roman" panose="02020603050405020304" pitchFamily="18" charset="0"/>
              </a:rPr>
              <a:t>input_password.send_keys</a:t>
            </a:r>
            <a:r>
              <a:rPr lang="en-IN" sz="33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3300" b="1" dirty="0" err="1">
                <a:effectLst/>
                <a:latin typeface="Times New Roman" panose="02020603050405020304" pitchFamily="18" charset="0"/>
                <a:ea typeface="Calibri" panose="020F0502020204030204" pitchFamily="34" charset="0"/>
                <a:cs typeface="Times New Roman" panose="02020603050405020304" pitchFamily="18" charset="0"/>
              </a:rPr>
              <a:t>Keys.ENTER</a:t>
            </a:r>
            <a:r>
              <a:rPr lang="en-IN" sz="33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300" b="1" dirty="0">
                <a:effectLst/>
                <a:latin typeface="Times New Roman" panose="02020603050405020304" pitchFamily="18" charset="0"/>
                <a:ea typeface="Calibri" panose="020F0502020204030204" pitchFamily="34" charset="0"/>
                <a:cs typeface="Times New Roman" panose="02020603050405020304" pitchFamily="18" charset="0"/>
              </a:rPr>
              <a:t>	except Exception as err:</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300" b="1" dirty="0">
                <a:effectLst/>
                <a:latin typeface="Times New Roman" panose="02020603050405020304" pitchFamily="18" charset="0"/>
                <a:ea typeface="Calibri" panose="020F0502020204030204" pitchFamily="34" charset="0"/>
                <a:cs typeface="Times New Roman" panose="02020603050405020304" pitchFamily="18" charset="0"/>
              </a:rPr>
              <a:t>		print(err)</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3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300" b="1" dirty="0" err="1">
                <a:effectLst/>
                <a:latin typeface="Times New Roman" panose="02020603050405020304" pitchFamily="18" charset="0"/>
                <a:ea typeface="Calibri" panose="020F0502020204030204" pitchFamily="34" charset="0"/>
                <a:cs typeface="Times New Roman" panose="02020603050405020304" pitchFamily="18" charset="0"/>
              </a:rPr>
              <a:t>browser.quit</a:t>
            </a:r>
            <a:r>
              <a:rPr lang="en-IN" sz="33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300" dirty="0">
                <a:effectLst/>
                <a:latin typeface="Times New Roman" panose="02020603050405020304" pitchFamily="18" charset="0"/>
                <a:ea typeface="Calibri" panose="020F0502020204030204" pitchFamily="34" charset="0"/>
                <a:cs typeface="Times New Roman" panose="02020603050405020304" pitchFamily="18" charset="0"/>
              </a:rPr>
              <a:t># here we are sending the messages to the customers as a form of advertisement:</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2850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A8D5E-22ED-46BD-A137-8FFEE1E542A2}"/>
              </a:ext>
            </a:extLst>
          </p:cNvPr>
          <p:cNvSpPr>
            <a:spLocks noGrp="1"/>
          </p:cNvSpPr>
          <p:nvPr>
            <p:ph idx="1"/>
          </p:nvPr>
        </p:nvSpPr>
        <p:spPr/>
        <p:txBody>
          <a:bodyPr/>
          <a:lstStyle/>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def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send_message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(users, messages):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try: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browser.find_element_by_xpath</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('/html/body/div[1]/section/nav/div[2]/div/div/div[3]/div/div[2]/a').click()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(3,5))</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4586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7839-65E7-4218-A330-0742AC5ED34C}"/>
              </a:ext>
            </a:extLst>
          </p:cNvPr>
          <p:cNvSpPr>
            <a:spLocks noGrp="1"/>
          </p:cNvSpPr>
          <p:nvPr>
            <p:ph idx="1"/>
          </p:nvPr>
        </p:nvSpPr>
        <p:spPr/>
        <p:txBody>
          <a:bodyPr>
            <a:noAutofit/>
          </a:bodyPr>
          <a:lstStyle/>
          <a:p>
            <a:pPr marL="0" indent="0">
              <a:lnSpc>
                <a:spcPct val="107000"/>
              </a:lnSpc>
              <a:spcAft>
                <a:spcPts val="800"/>
              </a:spcAft>
              <a:buNone/>
            </a:pP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browser.find_element_by_xpath</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('/html/body/div[5]/div/div/div/div[3]/button[2]').click()</a:t>
            </a:r>
          </a:p>
          <a:p>
            <a:pPr marL="0" indent="0">
              <a:lnSpc>
                <a:spcPct val="107000"/>
              </a:lnSpc>
              <a:spcAft>
                <a:spcPts val="800"/>
              </a:spcAft>
              <a:buNone/>
            </a:pP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for user in users: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browser.find_element_by_xpath</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('/html/body/div[1]/section/div/div[2]/div/div/div[2]/div/div[3]/div/button').click()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for user in users:</a:t>
            </a:r>
          </a:p>
          <a:p>
            <a:pPr marL="0" indent="0">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53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15F35-D35E-461A-BCFE-ED74EA1914E9}"/>
              </a:ext>
            </a:extLst>
          </p:cNvPr>
          <p:cNvSpPr>
            <a:spLocks noGrp="1"/>
          </p:cNvSpPr>
          <p:nvPr>
            <p:ph idx="1"/>
          </p:nvPr>
        </p:nvSpPr>
        <p:spPr/>
        <p:txBody>
          <a:bodyPr>
            <a:normAutofit/>
          </a:bodyPr>
          <a:lstStyle/>
          <a:p>
            <a:pPr marL="0" indent="0">
              <a:lnSpc>
                <a:spcPct val="107000"/>
              </a:lnSpc>
              <a:spcAft>
                <a:spcPts val="800"/>
              </a:spcAft>
              <a:buNone/>
            </a:pP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browser.find_element_by_xpath</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('/html/body/div[5]/div/div/div[2]/div[1]/div/div[2]/input').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send_keys</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(2,3))</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browser.find_element_by_xpath</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('/html/body/div[5]/div/div/div[2]/div[2]/div[1]').</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find_element_by_tag_name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('button').click()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93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3DB6F-22F5-44B3-A045-CFA937591934}"/>
              </a:ext>
            </a:extLst>
          </p:cNvPr>
          <p:cNvSpPr>
            <a:spLocks noGrp="1"/>
          </p:cNvSpPr>
          <p:nvPr>
            <p:ph idx="1"/>
          </p:nvPr>
        </p:nvSpPr>
        <p:spPr/>
        <p:txBody>
          <a:bodyPr>
            <a:noAutofit/>
          </a:bodyPr>
          <a:lstStyle/>
          <a:p>
            <a:pPr marL="0" indent="0">
              <a:lnSpc>
                <a:spcPct val="107000"/>
              </a:lnSpc>
              <a:spcAft>
                <a:spcPts val="800"/>
              </a:spcAft>
              <a:buNone/>
            </a:pP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(3,4))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browser.find_element_by_xpath</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('/html/body/div[5]/div/div/div[1]/div/div[2]/div/button').click()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(3,4))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text_area</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browser.find_element_by_xpath</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('/html/body/div[1]/section/div/div[2]/div/div/div[2]/div[2]/div/div[2]/div/div/div[2]/</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692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8CA26-CEE5-46C3-A375-3C7A4A4FA72E}"/>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text_area.send_keys</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random.choice</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(messages))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(2,4))</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text_area.send_keys</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Keys.ENTER</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print(</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f'Message</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successfully sent to {user}')</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between_messages</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browser.find_element_by_xpath</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('/html/body/div[1]/section/div/div[2]/div/div/div[1]/div[1]/div/div[3]/button').click()</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555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4A277-4AB4-4B56-A2DC-BD7BF0DEDAB0}"/>
              </a:ext>
            </a:extLst>
          </p:cNvPr>
          <p:cNvSpPr>
            <a:spLocks noGrp="1"/>
          </p:cNvSpPr>
          <p:nvPr>
            <p:ph idx="1"/>
          </p:nvPr>
        </p:nvSpPr>
        <p:spPr>
          <a:xfrm>
            <a:off x="914400" y="958850"/>
            <a:ext cx="10515600" cy="4351338"/>
          </a:xfrm>
        </p:spPr>
        <p:txBody>
          <a:bodyPr>
            <a:normAutofit fontScale="92500" lnSpcReduction="20000"/>
          </a:bodyPr>
          <a:lstStyle/>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except Exception as err: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print(err)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browser.quit</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dirty="0">
                <a:effectLst/>
                <a:latin typeface="Times New Roman" panose="02020603050405020304" pitchFamily="18" charset="0"/>
                <a:ea typeface="Calibri" panose="020F0502020204030204" pitchFamily="34" charset="0"/>
                <a:cs typeface="Times New Roman" panose="02020603050405020304" pitchFamily="18" charset="0"/>
              </a:rPr>
              <a:t>here for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accesing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parameters of the class we are creating an object to call them.</a:t>
            </a: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auth(</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my_username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my_password</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(2,4))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send_message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(usernames, messages)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940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34D7808-D19C-4928-B1B1-D7AED5F93EDC}"/>
              </a:ext>
            </a:extLst>
          </p:cNvPr>
          <p:cNvSpPr>
            <a:spLocks noGrp="1"/>
          </p:cNvSpPr>
          <p:nvPr>
            <p:ph idx="1"/>
          </p:nvPr>
        </p:nvSpPr>
        <p:spPr>
          <a:xfrm>
            <a:off x="904875" y="1111250"/>
            <a:ext cx="10515600" cy="4351338"/>
          </a:xfrm>
        </p:spPr>
        <p:txBody>
          <a:bodyPr/>
          <a:lstStyle/>
          <a:p>
            <a:pPr marL="0" indent="0">
              <a:lnSpc>
                <a:spcPct val="107000"/>
              </a:lnSpc>
              <a:spcAft>
                <a:spcPts val="800"/>
              </a:spcAft>
              <a:buNone/>
            </a:pPr>
            <a:r>
              <a:rPr lang="en-US" dirty="0"/>
              <a:t>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dirty="0">
                <a:effectLst/>
                <a:latin typeface="Times New Roman" panose="02020603050405020304" pitchFamily="18" charset="0"/>
                <a:ea typeface="Calibri" panose="020F0502020204030204" pitchFamily="34" charset="0"/>
                <a:cs typeface="Times New Roman" panose="02020603050405020304" pitchFamily="18" charset="0"/>
              </a:rPr>
              <a:t>here for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accesing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parameters of the class we are creating an object to call them.</a:t>
            </a: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auth(</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my_username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my_password</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random.randrange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(2,4))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send_message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(usernames, messages)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343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4595-93E0-44D0-B38D-7F0177A0C834}"/>
              </a:ext>
            </a:extLst>
          </p:cNvPr>
          <p:cNvSpPr>
            <a:spLocks noGrp="1"/>
          </p:cNvSpPr>
          <p:nvPr>
            <p:ph type="title"/>
          </p:nvPr>
        </p:nvSpPr>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                              CONTENTS</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984345-4C68-4B7B-A7CA-65F2B280BA13}"/>
              </a:ext>
            </a:extLst>
          </p:cNvPr>
          <p:cNvSpPr>
            <a:spLocks noGrp="1"/>
          </p:cNvSpPr>
          <p:nvPr>
            <p:ph idx="1"/>
          </p:nvPr>
        </p:nvSpPr>
        <p:spPr/>
        <p:txBody>
          <a:bodyPr>
            <a:normAutofit fontScale="25000" lnSpcReduction="20000"/>
          </a:bodyPr>
          <a:lstStyle/>
          <a:p>
            <a:pPr marL="0" indent="0">
              <a:lnSpc>
                <a:spcPct val="107000"/>
              </a:lnSpc>
              <a:spcAft>
                <a:spcPts val="800"/>
              </a:spcAft>
              <a:buNone/>
            </a:pPr>
            <a:endParaRPr lang="en-IN" sz="7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200" dirty="0">
                <a:effectLst/>
                <a:latin typeface="Times New Roman" panose="02020603050405020304" pitchFamily="18" charset="0"/>
                <a:ea typeface="Calibri" panose="020F0502020204030204" pitchFamily="34" charset="0"/>
                <a:cs typeface="Times New Roman" panose="02020603050405020304" pitchFamily="18" charset="0"/>
              </a:rPr>
              <a:t>ABSTRACT                                                  </a:t>
            </a:r>
          </a:p>
          <a:p>
            <a:pPr>
              <a:lnSpc>
                <a:spcPct val="107000"/>
              </a:lnSpc>
              <a:spcAft>
                <a:spcPts val="800"/>
              </a:spcAft>
            </a:pPr>
            <a:r>
              <a:rPr lang="en-IN" sz="11200" dirty="0">
                <a:effectLst/>
                <a:latin typeface="Times New Roman" panose="02020603050405020304" pitchFamily="18" charset="0"/>
                <a:ea typeface="Calibri" panose="020F0502020204030204" pitchFamily="34" charset="0"/>
                <a:cs typeface="Times New Roman" panose="02020603050405020304" pitchFamily="18" charset="0"/>
              </a:rPr>
              <a:t>INTRODUCTION                                        </a:t>
            </a:r>
          </a:p>
          <a:p>
            <a:pPr>
              <a:lnSpc>
                <a:spcPct val="107000"/>
              </a:lnSpc>
              <a:spcAft>
                <a:spcPts val="800"/>
              </a:spcAft>
            </a:pPr>
            <a:r>
              <a:rPr lang="en-IN" sz="11200" dirty="0">
                <a:effectLst/>
                <a:latin typeface="Times New Roman" panose="02020603050405020304" pitchFamily="18" charset="0"/>
                <a:ea typeface="Calibri" panose="020F0502020204030204" pitchFamily="34" charset="0"/>
                <a:cs typeface="Times New Roman" panose="02020603050405020304" pitchFamily="18" charset="0"/>
              </a:rPr>
              <a:t>SOFTWARE REQUIREMENTS                  </a:t>
            </a:r>
          </a:p>
          <a:p>
            <a:pPr>
              <a:lnSpc>
                <a:spcPct val="107000"/>
              </a:lnSpc>
              <a:spcAft>
                <a:spcPts val="800"/>
              </a:spcAft>
            </a:pPr>
            <a:r>
              <a:rPr lang="en-IN" sz="11200" dirty="0">
                <a:effectLst/>
                <a:latin typeface="Times New Roman" panose="02020603050405020304" pitchFamily="18" charset="0"/>
                <a:ea typeface="Calibri" panose="020F0502020204030204" pitchFamily="34" charset="0"/>
                <a:cs typeface="Times New Roman" panose="02020603050405020304" pitchFamily="18" charset="0"/>
              </a:rPr>
              <a:t>HARDWARE REQUIREMENTS                 </a:t>
            </a:r>
          </a:p>
          <a:p>
            <a:pPr>
              <a:lnSpc>
                <a:spcPct val="107000"/>
              </a:lnSpc>
              <a:spcAft>
                <a:spcPts val="800"/>
              </a:spcAft>
            </a:pPr>
            <a:r>
              <a:rPr lang="en-IN" sz="11200" dirty="0">
                <a:effectLst/>
                <a:latin typeface="Times New Roman" panose="02020603050405020304" pitchFamily="18" charset="0"/>
                <a:ea typeface="Calibri" panose="020F0502020204030204" pitchFamily="34" charset="0"/>
                <a:cs typeface="Times New Roman" panose="02020603050405020304" pitchFamily="18" charset="0"/>
              </a:rPr>
              <a:t>IMPLEMENTATION OF PROJECT          </a:t>
            </a:r>
          </a:p>
          <a:p>
            <a:pPr>
              <a:lnSpc>
                <a:spcPct val="107000"/>
              </a:lnSpc>
              <a:spcAft>
                <a:spcPts val="800"/>
              </a:spcAft>
            </a:pPr>
            <a:r>
              <a:rPr lang="en-IN" sz="11200" dirty="0">
                <a:effectLst/>
                <a:latin typeface="Times New Roman" panose="02020603050405020304" pitchFamily="18" charset="0"/>
                <a:ea typeface="Calibri" panose="020F0502020204030204" pitchFamily="34" charset="0"/>
                <a:cs typeface="Times New Roman" panose="02020603050405020304" pitchFamily="18" charset="0"/>
              </a:rPr>
              <a:t>CONCLUSION                                          </a:t>
            </a:r>
          </a:p>
          <a:p>
            <a:pPr>
              <a:lnSpc>
                <a:spcPct val="107000"/>
              </a:lnSpc>
              <a:spcAft>
                <a:spcPts val="800"/>
              </a:spcAft>
            </a:pPr>
            <a:r>
              <a:rPr lang="en-IN" sz="11200" dirty="0">
                <a:effectLst/>
                <a:latin typeface="Times New Roman" panose="02020603050405020304" pitchFamily="18" charset="0"/>
                <a:ea typeface="Calibri" panose="020F0502020204030204" pitchFamily="34" charset="0"/>
                <a:cs typeface="Times New Roman" panose="02020603050405020304" pitchFamily="18" charset="0"/>
              </a:rPr>
              <a:t>BIBLIOGRAPHY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8415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356BD9-4F3D-4879-8688-BF67B55F03D9}"/>
              </a:ext>
            </a:extLst>
          </p:cNvPr>
          <p:cNvPicPr>
            <a:picLocks noGrp="1" noChangeAspect="1"/>
          </p:cNvPicPr>
          <p:nvPr>
            <p:ph idx="1"/>
          </p:nvPr>
        </p:nvPicPr>
        <p:blipFill>
          <a:blip r:embed="rId2"/>
          <a:stretch>
            <a:fillRect/>
          </a:stretch>
        </p:blipFill>
        <p:spPr>
          <a:xfrm>
            <a:off x="2123369" y="701675"/>
            <a:ext cx="7735712" cy="4351338"/>
          </a:xfrm>
          <a:prstGeom prst="rect">
            <a:avLst/>
          </a:prstGeom>
        </p:spPr>
      </p:pic>
    </p:spTree>
    <p:extLst>
      <p:ext uri="{BB962C8B-B14F-4D97-AF65-F5344CB8AC3E}">
        <p14:creationId xmlns:p14="http://schemas.microsoft.com/office/powerpoint/2010/main" val="314264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FFFB083-9DBA-4AAF-9AF4-88127B010E44}"/>
              </a:ext>
            </a:extLst>
          </p:cNvPr>
          <p:cNvPicPr>
            <a:picLocks noGrp="1" noChangeAspect="1"/>
          </p:cNvPicPr>
          <p:nvPr>
            <p:ph idx="1"/>
          </p:nvPr>
        </p:nvPicPr>
        <p:blipFill>
          <a:blip r:embed="rId2"/>
          <a:stretch>
            <a:fillRect/>
          </a:stretch>
        </p:blipFill>
        <p:spPr>
          <a:xfrm>
            <a:off x="1990019" y="663575"/>
            <a:ext cx="7735712" cy="4351338"/>
          </a:xfrm>
          <a:prstGeom prst="rect">
            <a:avLst/>
          </a:prstGeom>
        </p:spPr>
      </p:pic>
    </p:spTree>
    <p:extLst>
      <p:ext uri="{BB962C8B-B14F-4D97-AF65-F5344CB8AC3E}">
        <p14:creationId xmlns:p14="http://schemas.microsoft.com/office/powerpoint/2010/main" val="3339708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E859B1-E08B-42B2-92CE-C45F5762C760}"/>
              </a:ext>
            </a:extLst>
          </p:cNvPr>
          <p:cNvPicPr>
            <a:picLocks noGrp="1" noChangeAspect="1"/>
          </p:cNvPicPr>
          <p:nvPr>
            <p:ph idx="1"/>
          </p:nvPr>
        </p:nvPicPr>
        <p:blipFill rotWithShape="1">
          <a:blip r:embed="rId2"/>
          <a:srcRect l="1329" t="2368" r="18267" b="11801"/>
          <a:stretch/>
        </p:blipFill>
        <p:spPr bwMode="auto">
          <a:xfrm>
            <a:off x="2196479" y="796925"/>
            <a:ext cx="7246591"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707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5FCD6F-09E2-41E1-9D91-3A9CAEE533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56" t="977" r="18089" b="48847"/>
          <a:stretch/>
        </p:blipFill>
        <p:spPr bwMode="auto">
          <a:xfrm>
            <a:off x="2129179" y="904876"/>
            <a:ext cx="7384160" cy="44767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6573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9130-0DFE-4187-A0C4-F3C54EBCB28F}"/>
              </a:ext>
            </a:extLst>
          </p:cNvPr>
          <p:cNvSpPr>
            <a:spLocks noGrp="1"/>
          </p:cNvSpPr>
          <p:nvPr>
            <p:ph type="title"/>
          </p:nvPr>
        </p:nvSpPr>
        <p:spPr/>
        <p:txBody>
          <a:bodyPr>
            <a:normAutofit/>
          </a:bodyPr>
          <a:lstStyle/>
          <a:p>
            <a:r>
              <a:rPr lang="en-IN" sz="4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4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The conclusion</a:t>
            </a:r>
            <a:br>
              <a:rPr lang="en-IN"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661FA7-68AD-477B-AB55-70A86F600B31}"/>
              </a:ext>
            </a:extLst>
          </p:cNvPr>
          <p:cNvSpPr>
            <a:spLocks noGrp="1"/>
          </p:cNvSpPr>
          <p:nvPr>
            <p:ph idx="1"/>
          </p:nvPr>
        </p:nvSpPr>
        <p:spPr/>
        <p:txBody>
          <a:bodyPr/>
          <a:lstStyle/>
          <a:p>
            <a:pPr marL="0" indent="0" algn="just">
              <a:lnSpc>
                <a:spcPct val="107000"/>
              </a:lnSpc>
              <a:spcAft>
                <a:spcPts val="800"/>
              </a:spcAft>
              <a:buNone/>
            </a:pPr>
            <a:r>
              <a:rPr lang="en-IN" dirty="0">
                <a:effectLst/>
                <a:latin typeface="Calibri" panose="020F0502020204030204" pitchFamily="34" charset="0"/>
                <a:ea typeface="Calibri" panose="020F0502020204030204" pitchFamily="34" charset="0"/>
                <a:cs typeface="Calibri" panose="020F0502020204030204" pitchFamily="34" charset="0"/>
              </a:rPr>
              <a:t>After testing and final validation, it is concluded that the project is successful in carrying out all the functionalities mentioned above in the report. This application will therefore provide a platform for advertisers and influencers in expanding their brand and influence accordingly.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673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D639-8105-4920-BF00-8EC4BB7B136E}"/>
              </a:ext>
            </a:extLst>
          </p:cNvPr>
          <p:cNvSpPr>
            <a:spLocks noGrp="1"/>
          </p:cNvSpPr>
          <p:nvPr>
            <p:ph type="title"/>
          </p:nvPr>
        </p:nvSpPr>
        <p:spPr/>
        <p:txBody>
          <a:bodyPr>
            <a:normAutofit/>
          </a:bodyPr>
          <a:lstStyle/>
          <a:p>
            <a:r>
              <a:rPr lang="en-IN" sz="4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4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FUTURE SCOPE</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1E339-56E5-4DAE-8834-C1D6D3E2F44C}"/>
              </a:ext>
            </a:extLst>
          </p:cNvPr>
          <p:cNvSpPr>
            <a:spLocks noGrp="1"/>
          </p:cNvSpPr>
          <p:nvPr>
            <p:ph idx="1"/>
          </p:nvPr>
        </p:nvSpPr>
        <p:spPr/>
        <p:txBody>
          <a:bodyPr/>
          <a:lstStyle/>
          <a:p>
            <a:pPr algn="just">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M</a:t>
            </a:r>
            <a:r>
              <a:rPr lang="en-IN" dirty="0">
                <a:effectLst/>
                <a:latin typeface="Times New Roman" panose="02020603050405020304" pitchFamily="18" charset="0"/>
                <a:ea typeface="Calibri" panose="020F0502020204030204" pitchFamily="34" charset="0"/>
                <a:cs typeface="Times New Roman" panose="02020603050405020304" pitchFamily="18" charset="0"/>
              </a:rPr>
              <a:t>ore features will be added eventually like mass scaling of advertisement with zero delay in time. It will be more developed using machine learning and artificial intelligence, which automatically suggests the advertisement for the accounts which are interested in the specified fields.</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1075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2B10-32E0-4256-8840-9BBB5844A3A1}"/>
              </a:ext>
            </a:extLst>
          </p:cNvPr>
          <p:cNvSpPr>
            <a:spLocks noGrp="1"/>
          </p:cNvSpPr>
          <p:nvPr>
            <p:ph type="title"/>
          </p:nvPr>
        </p:nvSpPr>
        <p:spPr/>
        <p:txBody>
          <a:bodyPr>
            <a:normAutofit fontScale="90000"/>
          </a:bodyPr>
          <a:lstStyle/>
          <a:p>
            <a:r>
              <a:rPr lang="en-IN" sz="4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4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4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BIBOLOGRAPHY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6FCA0A0-32DB-429A-861D-EAA1F484BEDE}"/>
              </a:ext>
            </a:extLst>
          </p:cNvPr>
          <p:cNvSpPr>
            <a:spLocks noGrp="1"/>
          </p:cNvSpPr>
          <p:nvPr>
            <p:ph idx="1"/>
          </p:nvPr>
        </p:nvSpPr>
        <p:spPr/>
        <p:txBody>
          <a:bodyPr>
            <a:normAutofit lnSpcReduction="10000"/>
          </a:bodyPr>
          <a:lstStyle/>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1)</a:t>
            </a:r>
            <a:r>
              <a:rPr lang="en-IN"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https://www.google.com/url?sa=t&amp;rct=j&amp;q=&amp;esrc=s&amp;source=web&amp;cd=&amp;cad=rja&amp;uact=8&amp;ved=2ahUKEwjPhYS4tvnxAhVRbysKHZGQBC8QFjAAegQIBRAD&amp;url=https%3A%2F%2Frealpython.com%2Finstagram-bot-python-instapy%2F&amp;usg=AOvVaw0UpBDCodF80ATj3ZaZM0qV</a:t>
            </a:r>
            <a:endParaRPr lang="en-IN"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2)</a:t>
            </a:r>
            <a:r>
              <a:rPr lang="en-IN"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https://medium.com/analytics-vidhya/making-an-instagram-bot-using-selenium-and-python-ea94f217d0dd</a:t>
            </a:r>
            <a:endParaRPr lang="en-IN"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3)</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https://www.geeksforgeeks.org/instagram-bot-using-python-and-instapy/</a:t>
            </a:r>
            <a:endParaRPr lang="en-IN"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4)</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Calibri" panose="020F0502020204030204" pitchFamily="34" charset="0"/>
              </a:rPr>
              <a:t>core.ac.uk/160021722(Indonesia article)</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5)</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https://core.ac.uk/download/pdf/160021722.pdf</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83269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3064CA-680B-4832-B0EE-71B0EAC7760A}"/>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r>
              <a:rPr lang="en-US" dirty="0"/>
              <a:t>                      </a:t>
            </a:r>
            <a:r>
              <a:rPr lang="en-US" sz="6000" b="1" dirty="0">
                <a:solidFill>
                  <a:srgbClr val="FF0000"/>
                </a:solidFill>
              </a:rPr>
              <a:t> </a:t>
            </a:r>
            <a:r>
              <a:rPr lang="en-US" sz="6000" b="1" dirty="0">
                <a:solidFill>
                  <a:srgbClr val="C00000"/>
                </a:solidFill>
              </a:rPr>
              <a:t> THANK YOU</a:t>
            </a:r>
            <a:endParaRPr lang="en-IN" sz="6000" b="1" dirty="0">
              <a:solidFill>
                <a:srgbClr val="C00000"/>
              </a:solidFill>
            </a:endParaRPr>
          </a:p>
        </p:txBody>
      </p:sp>
    </p:spTree>
    <p:extLst>
      <p:ext uri="{BB962C8B-B14F-4D97-AF65-F5344CB8AC3E}">
        <p14:creationId xmlns:p14="http://schemas.microsoft.com/office/powerpoint/2010/main" val="426795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7A4D-E7B7-42E3-853A-521BC7B4C51D}"/>
              </a:ext>
            </a:extLst>
          </p:cNvPr>
          <p:cNvSpPr>
            <a:spLocks noGrp="1"/>
          </p:cNvSpPr>
          <p:nvPr>
            <p:ph type="title"/>
          </p:nvPr>
        </p:nvSpPr>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                               ABSTRACT</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F2394D-5260-4C7D-8596-01941BEFEA7D}"/>
              </a:ext>
            </a:extLst>
          </p:cNvPr>
          <p:cNvSpPr>
            <a:spLocks noGrp="1"/>
          </p:cNvSpPr>
          <p:nvPr>
            <p:ph idx="1"/>
          </p:nvPr>
        </p:nvSpPr>
        <p:spPr/>
        <p:txBody>
          <a:bodyPr>
            <a:normAutofit fontScale="92500" lnSpcReduction="10000"/>
          </a:bodyPr>
          <a:lstStyle/>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Instagram is one of the most popular social media among internet users in India. In its development Instagram utilized by the online business as a tool to promote its products to online market. In order to be an effective tools of online marketing, the Instagram account used should have many followers. In  addition, the number of followers can be used as a reference to determine the advertising rate or widely known as endorsement. Instagram bot is basically a bot which automates all the activity of the user on the platform of Instagram.it collectively gathers information about the user and help us build a smooth platform for the user. All the functions of our Instagram bot are chatting with people, following and liking the post of other users and an additional feature of auto commenting. This way the user of our application may lead his/her personal life &amp; his social life satisfactorily.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23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2089-317B-439C-B214-CA665FE8D33A}"/>
              </a:ext>
            </a:extLst>
          </p:cNvPr>
          <p:cNvSpPr>
            <a:spLocks noGrp="1"/>
          </p:cNvSpPr>
          <p:nvPr>
            <p:ph type="title"/>
          </p:nvPr>
        </p:nvSpPr>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                          INTRODUCTION</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66FD6A-D54F-47C6-86A5-70C6C50C147A}"/>
              </a:ext>
            </a:extLst>
          </p:cNvPr>
          <p:cNvSpPr>
            <a:spLocks noGrp="1"/>
          </p:cNvSpPr>
          <p:nvPr>
            <p:ph idx="1"/>
          </p:nvPr>
        </p:nvSpPr>
        <p:spPr/>
        <p:txBody>
          <a:bodyPr/>
          <a:lstStyle/>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In our Modern day world advert of internet facilities increasing population has led to a significant global increase in social media platform. Instagram Being a wide range social media platform at the present time to help the people have a balance between social and personal life. So because of this reason Instagram bot has been created. Instagram bots are first introduced in the year 2017,these days it is widely used for the advertisement or promotion of a company or a brand. This way in the less time span the company growth or reach to the people can be much easier and takes very less time.</a:t>
            </a:r>
          </a:p>
          <a:p>
            <a:endParaRPr lang="en-IN" dirty="0"/>
          </a:p>
        </p:txBody>
      </p:sp>
    </p:spTree>
    <p:extLst>
      <p:ext uri="{BB962C8B-B14F-4D97-AF65-F5344CB8AC3E}">
        <p14:creationId xmlns:p14="http://schemas.microsoft.com/office/powerpoint/2010/main" val="319556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43A7-7340-4570-A09A-FE4C32E06026}"/>
              </a:ext>
            </a:extLst>
          </p:cNvPr>
          <p:cNvSpPr>
            <a:spLocks noGrp="1"/>
          </p:cNvSpPr>
          <p:nvPr>
            <p:ph type="title"/>
          </p:nvPr>
        </p:nvSpPr>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                           MOTIVATION</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3CEFAC-35DA-43C4-871E-C2F28C314F37}"/>
              </a:ext>
            </a:extLst>
          </p:cNvPr>
          <p:cNvSpPr>
            <a:spLocks noGrp="1"/>
          </p:cNvSpPr>
          <p:nvPr>
            <p:ph idx="1"/>
          </p:nvPr>
        </p:nvSpPr>
        <p:spPr/>
        <p:txBody>
          <a:bodyPr>
            <a:noAutofit/>
          </a:bodyPr>
          <a:lstStyle/>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our Modern day world advert of internet facilities increasing population has led to a significant global increase in social media platform. Instagram Being a wide range social media platform at the present time to help the people have a balance between social and personal life. So because of this reason Instagram bot has been created. </a:t>
            </a: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main motivation of the project is to decrease the screen time of the people and to use Instagram messaging feature at will.  without actually using the app or the web version of it.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4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83F1-2BFC-4778-B0DA-A3E9BED4062B}"/>
              </a:ext>
            </a:extLst>
          </p:cNvPr>
          <p:cNvSpPr>
            <a:spLocks noGrp="1"/>
          </p:cNvSpPr>
          <p:nvPr>
            <p:ph type="title"/>
          </p:nvPr>
        </p:nvSpPr>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              SOFTWARE REQUIREMENTS</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C3D780-984F-4A45-8DDB-A4FAEB239EDB}"/>
              </a:ext>
            </a:extLst>
          </p:cNvPr>
          <p:cNvSpPr>
            <a:spLocks noGrp="1"/>
          </p:cNvSpPr>
          <p:nvPr>
            <p:ph idx="1"/>
          </p:nvPr>
        </p:nvSpPr>
        <p:spPr/>
        <p:txBody>
          <a:bodyPr/>
          <a:lstStyle/>
          <a:p>
            <a:pPr marL="342900" lvl="0" indent="-342900">
              <a:lnSpc>
                <a:spcPct val="107000"/>
              </a:lnSpc>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OS required Microsoft DOS , Microsoft windows 7 </a:t>
            </a:r>
          </a:p>
          <a:p>
            <a:pPr marL="342900" lvl="0" indent="-342900">
              <a:lnSpc>
                <a:spcPct val="107000"/>
              </a:lnSpc>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OS family windows</a:t>
            </a:r>
          </a:p>
          <a:p>
            <a:pPr marL="342900" lvl="0" indent="-342900">
              <a:lnSpc>
                <a:spcPct val="107000"/>
              </a:lnSpc>
              <a:spcAft>
                <a:spcPts val="80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P</a:t>
            </a:r>
            <a:r>
              <a:rPr lang="en-IN" dirty="0">
                <a:effectLst/>
                <a:latin typeface="Times New Roman" panose="02020603050405020304" pitchFamily="18" charset="0"/>
                <a:ea typeface="Calibri" panose="020F0502020204030204" pitchFamily="34" charset="0"/>
                <a:cs typeface="Times New Roman" panose="02020603050405020304" pitchFamily="18" charset="0"/>
              </a:rPr>
              <a:t>ython 3.8 for compiling and executing</a:t>
            </a:r>
          </a:p>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41426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4DF5-3139-4DE6-BCFC-717E07F3B25C}"/>
              </a:ext>
            </a:extLst>
          </p:cNvPr>
          <p:cNvSpPr>
            <a:spLocks noGrp="1"/>
          </p:cNvSpPr>
          <p:nvPr>
            <p:ph type="title"/>
          </p:nvPr>
        </p:nvSpPr>
        <p:spPr>
          <a:xfrm>
            <a:off x="866774" y="365125"/>
            <a:ext cx="10487025" cy="1325563"/>
          </a:xfrm>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      HARDWARE REQUIREMENTS</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4C072A-AC0F-4395-9C24-9DF5CCB5CCA4}"/>
              </a:ext>
            </a:extLst>
          </p:cNvPr>
          <p:cNvSpPr>
            <a:spLocks noGrp="1"/>
          </p:cNvSpPr>
          <p:nvPr>
            <p:ph idx="1"/>
          </p:nvPr>
        </p:nvSpPr>
        <p:spPr/>
        <p:txBody>
          <a:bodyPr/>
          <a:lstStyle/>
          <a:p>
            <a:pPr marL="514350" indent="-514350">
              <a:lnSpc>
                <a:spcPct val="107000"/>
              </a:lnSpc>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Min ram 4mb </a:t>
            </a:r>
          </a:p>
          <a:p>
            <a:pPr marL="514350" indent="-514350">
              <a:lnSpc>
                <a:spcPct val="107000"/>
              </a:lnSpc>
              <a:spcAft>
                <a:spcPts val="80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M</a:t>
            </a:r>
            <a:r>
              <a:rPr lang="en-IN" dirty="0">
                <a:effectLst/>
                <a:latin typeface="Times New Roman" panose="02020603050405020304" pitchFamily="18" charset="0"/>
                <a:ea typeface="Calibri" panose="020F0502020204030204" pitchFamily="34" charset="0"/>
                <a:cs typeface="Times New Roman" panose="02020603050405020304" pitchFamily="18" charset="0"/>
              </a:rPr>
              <a:t>in Hard Drive space 25mb </a:t>
            </a:r>
          </a:p>
          <a:p>
            <a:pPr marL="514350" indent="-514350">
              <a:lnSpc>
                <a:spcPct val="107000"/>
              </a:lnSpc>
              <a:spcAft>
                <a:spcPts val="800"/>
              </a:spcAft>
              <a:buFont typeface="+mj-lt"/>
              <a:buAutoNum type="arabicPeriod"/>
            </a:pPr>
            <a:r>
              <a:rPr lang="en-IN" dirty="0">
                <a:latin typeface="Times New Roman" panose="02020603050405020304" pitchFamily="18" charset="0"/>
                <a:ea typeface="Calibri" panose="020F0502020204030204" pitchFamily="34" charset="0"/>
                <a:cs typeface="Times New Roman" panose="02020603050405020304" pitchFamily="18" charset="0"/>
              </a:rPr>
              <a:t>M</a:t>
            </a:r>
            <a:r>
              <a:rPr lang="en-IN" dirty="0">
                <a:effectLst/>
                <a:latin typeface="Times New Roman" panose="02020603050405020304" pitchFamily="18" charset="0"/>
                <a:ea typeface="Calibri" panose="020F0502020204030204" pitchFamily="34" charset="0"/>
                <a:cs typeface="Times New Roman" panose="02020603050405020304" pitchFamily="18" charset="0"/>
              </a:rPr>
              <a:t>in processor type intel 386 or higher</a:t>
            </a:r>
          </a:p>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24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8279-2FCA-4384-A3C9-CCDCDE3E5121}"/>
              </a:ext>
            </a:extLst>
          </p:cNvPr>
          <p:cNvSpPr>
            <a:spLocks noGrp="1"/>
          </p:cNvSpPr>
          <p:nvPr>
            <p:ph type="title"/>
          </p:nvPr>
        </p:nvSpPr>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           IMPLEMENTATION OF PROJECT</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E7553F-C429-4892-8520-A610F6B723CC}"/>
              </a:ext>
            </a:extLst>
          </p:cNvPr>
          <p:cNvSpPr>
            <a:spLocks noGrp="1"/>
          </p:cNvSpPr>
          <p:nvPr>
            <p:ph idx="1"/>
          </p:nvPr>
        </p:nvSpPr>
        <p:spPr/>
        <p:txBody>
          <a:bodyPr>
            <a:normAutofit fontScale="85000" lnSpcReduction="20000"/>
          </a:bodyPr>
          <a:lstStyle/>
          <a:p>
            <a:pPr marL="0" indent="0" algn="just">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SOURCE CODE:</a:t>
            </a:r>
          </a:p>
          <a:p>
            <a:pPr algn="just">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Modules used: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selenium:</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IN" dirty="0">
                <a:effectLst/>
                <a:latin typeface="Times New Roman" panose="02020603050405020304" pitchFamily="18" charset="0"/>
                <a:ea typeface="Calibri" panose="020F0502020204030204" pitchFamily="34" charset="0"/>
                <a:cs typeface="Times New Roman" panose="02020603050405020304" pitchFamily="18" charset="0"/>
              </a:rPr>
              <a:t> is a open source tool that automates web browsers, it provides a single interface that let’s you write test scripts in programming languages  like ruby, java, python, php,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perl</a:t>
            </a:r>
            <a:r>
              <a:rPr lang="en-IN" dirty="0">
                <a:effectLst/>
                <a:latin typeface="Times New Roman" panose="02020603050405020304" pitchFamily="18" charset="0"/>
                <a:ea typeface="Calibri" panose="020F0502020204030204" pitchFamily="34" charset="0"/>
                <a:cs typeface="Times New Roman" panose="02020603050405020304" pitchFamily="18" charset="0"/>
              </a:rPr>
              <a:t>, node-</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js</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browser driver then executes these scripts on a browser instance(Here we are using chrome driver 92.0.4515.107).To install these module run the command in terminal as “pip install selenium”.</a:t>
            </a:r>
          </a:p>
          <a:p>
            <a:pPr marL="0" indent="0" algn="just">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from selenium import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webdriver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b="1" dirty="0" err="1">
                <a:effectLst/>
                <a:latin typeface="Times New Roman" panose="02020603050405020304" pitchFamily="18" charset="0"/>
                <a:ea typeface="Calibri" panose="020F0502020204030204" pitchFamily="34" charset="0"/>
                <a:cs typeface="Times New Roman" panose="02020603050405020304" pitchFamily="18" charset="0"/>
              </a:rPr>
              <a:t>selenium.webdriver.common.keys</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import Keys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import time, random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907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63762-B02F-4E7C-A723-E5558333EA6E}"/>
              </a:ext>
            </a:extLst>
          </p:cNvPr>
          <p:cNvSpPr>
            <a:spLocks noGrp="1"/>
          </p:cNvSpPr>
          <p:nvPr>
            <p:ph idx="1"/>
          </p:nvPr>
        </p:nvSpPr>
        <p:spPr>
          <a:xfrm>
            <a:off x="628650" y="857250"/>
            <a:ext cx="10725150" cy="5319713"/>
          </a:xfrm>
        </p:spPr>
        <p:txBody>
          <a:bodyPr>
            <a:noAutofit/>
          </a:bodyPr>
          <a:lstStyle/>
          <a:p>
            <a:pPr marL="0" indent="0" algn="just">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messages = ['avail 10% off on </a:t>
            </a:r>
            <a:r>
              <a:rPr lang="en-IN" b="1" dirty="0" err="1">
                <a:effectLst/>
                <a:latin typeface="Calibri" panose="020F0502020204030204" pitchFamily="34" charset="0"/>
                <a:ea typeface="Calibri" panose="020F0502020204030204" pitchFamily="34" charset="0"/>
                <a:cs typeface="Times New Roman" panose="02020603050405020304" pitchFamily="18" charset="0"/>
              </a:rPr>
              <a:t>ur</a:t>
            </a:r>
            <a:r>
              <a:rPr lang="en-IN" b="1" dirty="0">
                <a:effectLst/>
                <a:latin typeface="Calibri" panose="020F0502020204030204" pitchFamily="34" charset="0"/>
                <a:ea typeface="Calibri" panose="020F0502020204030204" pitchFamily="34" charset="0"/>
                <a:cs typeface="Times New Roman" panose="02020603050405020304" pitchFamily="18" charset="0"/>
              </a:rPr>
              <a:t> 1</a:t>
            </a:r>
            <a:r>
              <a:rPr lang="en-IN" b="1"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b="1" dirty="0">
                <a:effectLst/>
                <a:latin typeface="Calibri" panose="020F0502020204030204" pitchFamily="34" charset="0"/>
                <a:ea typeface="Calibri" panose="020F0502020204030204" pitchFamily="34" charset="0"/>
                <a:cs typeface="Times New Roman" panose="02020603050405020304" pitchFamily="18" charset="0"/>
              </a:rPr>
              <a:t> order', 'wardrobe refreshed everyday', 'use promo code:abc10off']</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 Delay time between messages in sec:</a:t>
            </a:r>
          </a:p>
          <a:p>
            <a:pPr marL="0" indent="0">
              <a:lnSpc>
                <a:spcPct val="107000"/>
              </a:lnSpc>
              <a:spcAft>
                <a:spcPts val="800"/>
              </a:spcAft>
              <a:buNone/>
            </a:pPr>
            <a:r>
              <a:rPr lang="en-IN" b="1" dirty="0" err="1">
                <a:effectLst/>
                <a:latin typeface="Calibri" panose="020F0502020204030204" pitchFamily="34" charset="0"/>
                <a:ea typeface="Calibri" panose="020F0502020204030204" pitchFamily="34" charset="0"/>
                <a:cs typeface="Times New Roman" panose="02020603050405020304" pitchFamily="18" charset="0"/>
              </a:rPr>
              <a:t>between_messages</a:t>
            </a:r>
            <a:r>
              <a:rPr lang="en-IN" b="1" dirty="0">
                <a:effectLst/>
                <a:latin typeface="Calibri" panose="020F0502020204030204" pitchFamily="34" charset="0"/>
                <a:ea typeface="Calibri" panose="020F0502020204030204" pitchFamily="34" charset="0"/>
                <a:cs typeface="Times New Roman" panose="02020603050405020304" pitchFamily="18" charset="0"/>
              </a:rPr>
              <a:t> = 5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browser = </a:t>
            </a:r>
            <a:r>
              <a:rPr lang="en-IN" b="1" dirty="0" err="1">
                <a:effectLst/>
                <a:latin typeface="Calibri" panose="020F0502020204030204" pitchFamily="34" charset="0"/>
                <a:ea typeface="Calibri" panose="020F0502020204030204" pitchFamily="34" charset="0"/>
                <a:cs typeface="Times New Roman" panose="02020603050405020304" pitchFamily="18" charset="0"/>
              </a:rPr>
              <a:t>webdriver.Chrome</a:t>
            </a:r>
            <a:r>
              <a:rPr lang="en-IN" b="1" dirty="0">
                <a:effectLst/>
                <a:latin typeface="Calibri" panose="020F0502020204030204" pitchFamily="34" charset="0"/>
                <a:ea typeface="Calibri" panose="020F0502020204030204" pitchFamily="34" charset="0"/>
                <a:cs typeface="Times New Roman" panose="02020603050405020304" pitchFamily="18" charset="0"/>
              </a:rPr>
              <a:t>('</a:t>
            </a:r>
            <a:r>
              <a:rPr lang="en-IN" b="1" dirty="0" err="1">
                <a:effectLst/>
                <a:latin typeface="Calibri" panose="020F0502020204030204" pitchFamily="34" charset="0"/>
                <a:ea typeface="Calibri" panose="020F0502020204030204" pitchFamily="34" charset="0"/>
                <a:cs typeface="Times New Roman" panose="02020603050405020304" pitchFamily="18" charset="0"/>
              </a:rPr>
              <a:t>chromedriver</a:t>
            </a:r>
            <a:r>
              <a:rPr lang="en-IN" b="1"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 in this part of the program we are using the credentials provided in the login part of the program. we are defining a function name “auth” to login into the respective Instagram accounts:</a:t>
            </a: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4521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1713</Words>
  <Application>Microsoft Office PowerPoint</Application>
  <PresentationFormat>Widescreen</PresentationFormat>
  <Paragraphs>111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CHAITANYA BHARATHI INSITUTE OF TECHNOLOGY   INTERNSHIP  ON INSTAGRAM BOT TEAM-16</vt:lpstr>
      <vt:lpstr>                              CONTENTS</vt:lpstr>
      <vt:lpstr>                               ABSTRACT</vt:lpstr>
      <vt:lpstr>                          INTRODUCTION</vt:lpstr>
      <vt:lpstr>                           MOTIVATION</vt:lpstr>
      <vt:lpstr>              SOFTWARE REQUIREMENTS</vt:lpstr>
      <vt:lpstr>      HARDWARE REQUIREMENTS</vt:lpstr>
      <vt:lpstr>           IMPLEMENTATION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conclusion </vt:lpstr>
      <vt:lpstr>                       FUTURE SCOPE</vt:lpstr>
      <vt:lpstr>                                                BIBOLOGRAPHY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BOT </dc:title>
  <dc:creator>sneha</dc:creator>
  <cp:lastModifiedBy>saikishore171@gmail.com</cp:lastModifiedBy>
  <cp:revision>9</cp:revision>
  <dcterms:created xsi:type="dcterms:W3CDTF">2021-11-07T06:14:03Z</dcterms:created>
  <dcterms:modified xsi:type="dcterms:W3CDTF">2021-12-04T14:43:11Z</dcterms:modified>
</cp:coreProperties>
</file>