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7"/>
  </p:notesMasterIdLst>
  <p:sldIdLst>
    <p:sldId id="256" r:id="rId2"/>
    <p:sldId id="257" r:id="rId3"/>
    <p:sldId id="266" r:id="rId4"/>
    <p:sldId id="274" r:id="rId5"/>
    <p:sldId id="260" r:id="rId6"/>
    <p:sldId id="270" r:id="rId7"/>
    <p:sldId id="271" r:id="rId8"/>
    <p:sldId id="263" r:id="rId9"/>
    <p:sldId id="269" r:id="rId10"/>
    <p:sldId id="264" r:id="rId11"/>
    <p:sldId id="268" r:id="rId12"/>
    <p:sldId id="275" r:id="rId13"/>
    <p:sldId id="261" r:id="rId14"/>
    <p:sldId id="265"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C06A3-C52A-2627-DF74-50894B751840}" v="35" dt="2021-07-05T19:25:18.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96" autoAdjust="0"/>
    <p:restoredTop sz="94802" autoAdjust="0"/>
  </p:normalViewPr>
  <p:slideViewPr>
    <p:cSldViewPr snapToGrid="0">
      <p:cViewPr varScale="1">
        <p:scale>
          <a:sx n="75" d="100"/>
          <a:sy n="75" d="100"/>
        </p:scale>
        <p:origin x="56" y="1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B6EA1-6258-4337-A749-5221058D739C}" type="doc">
      <dgm:prSet loTypeId="urn:microsoft.com/office/officeart/2005/8/layout/hProcess9" loCatId="process" qsTypeId="urn:microsoft.com/office/officeart/2005/8/quickstyle/simple1" qsCatId="simple" csTypeId="urn:microsoft.com/office/officeart/2005/8/colors/colorful5" csCatId="colorful" phldr="1"/>
      <dgm:spPr/>
    </dgm:pt>
    <dgm:pt modelId="{51DCE6B3-6AE7-488E-8422-4E01353DA58A}">
      <dgm:prSet phldrT="[Text]"/>
      <dgm:spPr>
        <a:solidFill>
          <a:srgbClr val="00B0F0"/>
        </a:solidFill>
      </dgm:spPr>
      <dgm:t>
        <a:bodyPr/>
        <a:lstStyle/>
        <a:p>
          <a:r>
            <a:rPr lang="en-IN" dirty="0"/>
            <a:t>User</a:t>
          </a:r>
        </a:p>
      </dgm:t>
    </dgm:pt>
    <dgm:pt modelId="{EF6805DF-6376-40E3-AECD-790162A1646E}" type="parTrans" cxnId="{8187631F-5ED8-4F3A-A9EF-D21398DB4781}">
      <dgm:prSet/>
      <dgm:spPr/>
      <dgm:t>
        <a:bodyPr/>
        <a:lstStyle/>
        <a:p>
          <a:endParaRPr lang="en-IN"/>
        </a:p>
      </dgm:t>
    </dgm:pt>
    <dgm:pt modelId="{0A0B46CE-61C5-489A-8983-36D7B0E0A6D3}" type="sibTrans" cxnId="{8187631F-5ED8-4F3A-A9EF-D21398DB4781}">
      <dgm:prSet/>
      <dgm:spPr/>
      <dgm:t>
        <a:bodyPr/>
        <a:lstStyle/>
        <a:p>
          <a:endParaRPr lang="en-IN"/>
        </a:p>
      </dgm:t>
    </dgm:pt>
    <dgm:pt modelId="{226E7B27-DD50-47A7-A698-52068A12E12A}">
      <dgm:prSet phldrT="[Text]"/>
      <dgm:spPr>
        <a:solidFill>
          <a:srgbClr val="FFC000"/>
        </a:solidFill>
      </dgm:spPr>
      <dgm:t>
        <a:bodyPr/>
        <a:lstStyle/>
        <a:p>
          <a:r>
            <a:rPr lang="en-IN" dirty="0"/>
            <a:t>System</a:t>
          </a:r>
        </a:p>
      </dgm:t>
    </dgm:pt>
    <dgm:pt modelId="{E1298D57-37CC-4E04-91D6-AEBC0A77E3BC}" type="parTrans" cxnId="{87071608-ADB8-463E-9DA7-DA2601CFBF6A}">
      <dgm:prSet/>
      <dgm:spPr/>
      <dgm:t>
        <a:bodyPr/>
        <a:lstStyle/>
        <a:p>
          <a:endParaRPr lang="en-IN"/>
        </a:p>
      </dgm:t>
    </dgm:pt>
    <dgm:pt modelId="{D1FDB5E4-13FF-4C28-A962-07962132E771}" type="sibTrans" cxnId="{87071608-ADB8-463E-9DA7-DA2601CFBF6A}">
      <dgm:prSet/>
      <dgm:spPr/>
      <dgm:t>
        <a:bodyPr/>
        <a:lstStyle/>
        <a:p>
          <a:endParaRPr lang="en-IN"/>
        </a:p>
      </dgm:t>
    </dgm:pt>
    <dgm:pt modelId="{46ED87D5-AC61-4D8D-B47D-04FCEAB5A30E}">
      <dgm:prSet phldrT="[Text]"/>
      <dgm:spPr>
        <a:solidFill>
          <a:srgbClr val="00B050"/>
        </a:solidFill>
      </dgm:spPr>
      <dgm:t>
        <a:bodyPr/>
        <a:lstStyle/>
        <a:p>
          <a:r>
            <a:rPr lang="en-IN" dirty="0"/>
            <a:t>Result</a:t>
          </a:r>
        </a:p>
      </dgm:t>
    </dgm:pt>
    <dgm:pt modelId="{33DF84A1-247D-478F-82B6-1619392277FE}" type="sibTrans" cxnId="{B6382FDC-7E48-4236-84ED-E40D5CEE21C2}">
      <dgm:prSet/>
      <dgm:spPr/>
      <dgm:t>
        <a:bodyPr/>
        <a:lstStyle/>
        <a:p>
          <a:endParaRPr lang="en-IN"/>
        </a:p>
      </dgm:t>
    </dgm:pt>
    <dgm:pt modelId="{7762F101-A68C-4466-A7A5-990DF656FEA3}" type="parTrans" cxnId="{B6382FDC-7E48-4236-84ED-E40D5CEE21C2}">
      <dgm:prSet/>
      <dgm:spPr/>
      <dgm:t>
        <a:bodyPr/>
        <a:lstStyle/>
        <a:p>
          <a:endParaRPr lang="en-IN"/>
        </a:p>
      </dgm:t>
    </dgm:pt>
    <dgm:pt modelId="{AA906A02-7C52-43FD-A1E0-5B813C8C0882}" type="pres">
      <dgm:prSet presAssocID="{BEBB6EA1-6258-4337-A749-5221058D739C}" presName="CompostProcess" presStyleCnt="0">
        <dgm:presLayoutVars>
          <dgm:dir/>
          <dgm:resizeHandles val="exact"/>
        </dgm:presLayoutVars>
      </dgm:prSet>
      <dgm:spPr/>
    </dgm:pt>
    <dgm:pt modelId="{BAF1095B-9AE8-48B7-B997-12030FDFB88F}" type="pres">
      <dgm:prSet presAssocID="{BEBB6EA1-6258-4337-A749-5221058D739C}" presName="arrow" presStyleLbl="bgShp" presStyleIdx="0" presStyleCnt="1"/>
      <dgm:spPr>
        <a:solidFill>
          <a:schemeClr val="accent5">
            <a:lumMod val="40000"/>
            <a:lumOff val="60000"/>
          </a:schemeClr>
        </a:solidFill>
      </dgm:spPr>
    </dgm:pt>
    <dgm:pt modelId="{E4D23B82-7FC2-49CD-AE8D-FB21D81FCDB0}" type="pres">
      <dgm:prSet presAssocID="{BEBB6EA1-6258-4337-A749-5221058D739C}" presName="linearProcess" presStyleCnt="0"/>
      <dgm:spPr/>
    </dgm:pt>
    <dgm:pt modelId="{17A4AF64-4526-4531-A14A-10F38FD7B0C9}" type="pres">
      <dgm:prSet presAssocID="{51DCE6B3-6AE7-488E-8422-4E01353DA58A}" presName="textNode" presStyleLbl="node1" presStyleIdx="0" presStyleCnt="3">
        <dgm:presLayoutVars>
          <dgm:bulletEnabled val="1"/>
        </dgm:presLayoutVars>
      </dgm:prSet>
      <dgm:spPr/>
    </dgm:pt>
    <dgm:pt modelId="{98B8E9BC-88F5-4F36-AF21-75D286827D11}" type="pres">
      <dgm:prSet presAssocID="{0A0B46CE-61C5-489A-8983-36D7B0E0A6D3}" presName="sibTrans" presStyleCnt="0"/>
      <dgm:spPr/>
    </dgm:pt>
    <dgm:pt modelId="{B9A1587D-E752-4B12-9382-676A63D1C65D}" type="pres">
      <dgm:prSet presAssocID="{226E7B27-DD50-47A7-A698-52068A12E12A}" presName="textNode" presStyleLbl="node1" presStyleIdx="1" presStyleCnt="3">
        <dgm:presLayoutVars>
          <dgm:bulletEnabled val="1"/>
        </dgm:presLayoutVars>
      </dgm:prSet>
      <dgm:spPr/>
    </dgm:pt>
    <dgm:pt modelId="{CF5B6F47-27DB-4EA5-94F9-D4B4D6869109}" type="pres">
      <dgm:prSet presAssocID="{D1FDB5E4-13FF-4C28-A962-07962132E771}" presName="sibTrans" presStyleCnt="0"/>
      <dgm:spPr/>
    </dgm:pt>
    <dgm:pt modelId="{70B4203D-3DED-44FD-8270-EE7109E728E6}" type="pres">
      <dgm:prSet presAssocID="{46ED87D5-AC61-4D8D-B47D-04FCEAB5A30E}" presName="textNode" presStyleLbl="node1" presStyleIdx="2" presStyleCnt="3">
        <dgm:presLayoutVars>
          <dgm:bulletEnabled val="1"/>
        </dgm:presLayoutVars>
      </dgm:prSet>
      <dgm:spPr/>
    </dgm:pt>
  </dgm:ptLst>
  <dgm:cxnLst>
    <dgm:cxn modelId="{87071608-ADB8-463E-9DA7-DA2601CFBF6A}" srcId="{BEBB6EA1-6258-4337-A749-5221058D739C}" destId="{226E7B27-DD50-47A7-A698-52068A12E12A}" srcOrd="1" destOrd="0" parTransId="{E1298D57-37CC-4E04-91D6-AEBC0A77E3BC}" sibTransId="{D1FDB5E4-13FF-4C28-A962-07962132E771}"/>
    <dgm:cxn modelId="{1C088414-EFBC-4526-A376-359F2D1B267D}" type="presOf" srcId="{51DCE6B3-6AE7-488E-8422-4E01353DA58A}" destId="{17A4AF64-4526-4531-A14A-10F38FD7B0C9}" srcOrd="0" destOrd="0" presId="urn:microsoft.com/office/officeart/2005/8/layout/hProcess9"/>
    <dgm:cxn modelId="{6037621B-E6D3-48E1-945E-813ACDCEEAAF}" type="presOf" srcId="{BEBB6EA1-6258-4337-A749-5221058D739C}" destId="{AA906A02-7C52-43FD-A1E0-5B813C8C0882}" srcOrd="0" destOrd="0" presId="urn:microsoft.com/office/officeart/2005/8/layout/hProcess9"/>
    <dgm:cxn modelId="{8187631F-5ED8-4F3A-A9EF-D21398DB4781}" srcId="{BEBB6EA1-6258-4337-A749-5221058D739C}" destId="{51DCE6B3-6AE7-488E-8422-4E01353DA58A}" srcOrd="0" destOrd="0" parTransId="{EF6805DF-6376-40E3-AECD-790162A1646E}" sibTransId="{0A0B46CE-61C5-489A-8983-36D7B0E0A6D3}"/>
    <dgm:cxn modelId="{8553A4A5-0629-4DC2-A89E-274038AB2BA8}" type="presOf" srcId="{46ED87D5-AC61-4D8D-B47D-04FCEAB5A30E}" destId="{70B4203D-3DED-44FD-8270-EE7109E728E6}" srcOrd="0" destOrd="0" presId="urn:microsoft.com/office/officeart/2005/8/layout/hProcess9"/>
    <dgm:cxn modelId="{B6382FDC-7E48-4236-84ED-E40D5CEE21C2}" srcId="{BEBB6EA1-6258-4337-A749-5221058D739C}" destId="{46ED87D5-AC61-4D8D-B47D-04FCEAB5A30E}" srcOrd="2" destOrd="0" parTransId="{7762F101-A68C-4466-A7A5-990DF656FEA3}" sibTransId="{33DF84A1-247D-478F-82B6-1619392277FE}"/>
    <dgm:cxn modelId="{005081FA-E8B7-41D4-BDB6-724E357A893E}" type="presOf" srcId="{226E7B27-DD50-47A7-A698-52068A12E12A}" destId="{B9A1587D-E752-4B12-9382-676A63D1C65D}" srcOrd="0" destOrd="0" presId="urn:microsoft.com/office/officeart/2005/8/layout/hProcess9"/>
    <dgm:cxn modelId="{1ADD255A-05C5-4082-A3EA-69B48D6629D4}" type="presParOf" srcId="{AA906A02-7C52-43FD-A1E0-5B813C8C0882}" destId="{BAF1095B-9AE8-48B7-B997-12030FDFB88F}" srcOrd="0" destOrd="0" presId="urn:microsoft.com/office/officeart/2005/8/layout/hProcess9"/>
    <dgm:cxn modelId="{9CF79574-070B-4F89-83AD-B6A8A229D15C}" type="presParOf" srcId="{AA906A02-7C52-43FD-A1E0-5B813C8C0882}" destId="{E4D23B82-7FC2-49CD-AE8D-FB21D81FCDB0}" srcOrd="1" destOrd="0" presId="urn:microsoft.com/office/officeart/2005/8/layout/hProcess9"/>
    <dgm:cxn modelId="{225F7D5A-396B-4607-97FE-BCB3F7A5C709}" type="presParOf" srcId="{E4D23B82-7FC2-49CD-AE8D-FB21D81FCDB0}" destId="{17A4AF64-4526-4531-A14A-10F38FD7B0C9}" srcOrd="0" destOrd="0" presId="urn:microsoft.com/office/officeart/2005/8/layout/hProcess9"/>
    <dgm:cxn modelId="{3E67D75D-6C02-4E56-B9CD-7FDAABD3E1C8}" type="presParOf" srcId="{E4D23B82-7FC2-49CD-AE8D-FB21D81FCDB0}" destId="{98B8E9BC-88F5-4F36-AF21-75D286827D11}" srcOrd="1" destOrd="0" presId="urn:microsoft.com/office/officeart/2005/8/layout/hProcess9"/>
    <dgm:cxn modelId="{F47A6C2F-DAC0-4184-A531-CDDEE8F88293}" type="presParOf" srcId="{E4D23B82-7FC2-49CD-AE8D-FB21D81FCDB0}" destId="{B9A1587D-E752-4B12-9382-676A63D1C65D}" srcOrd="2" destOrd="0" presId="urn:microsoft.com/office/officeart/2005/8/layout/hProcess9"/>
    <dgm:cxn modelId="{EE68794E-2001-456F-8A3E-3A74DB7036CB}" type="presParOf" srcId="{E4D23B82-7FC2-49CD-AE8D-FB21D81FCDB0}" destId="{CF5B6F47-27DB-4EA5-94F9-D4B4D6869109}" srcOrd="3" destOrd="0" presId="urn:microsoft.com/office/officeart/2005/8/layout/hProcess9"/>
    <dgm:cxn modelId="{1CE87920-3A6D-4B6A-819B-7050756BDD65}" type="presParOf" srcId="{E4D23B82-7FC2-49CD-AE8D-FB21D81FCDB0}" destId="{70B4203D-3DED-44FD-8270-EE7109E728E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1095B-9AE8-48B7-B997-12030FDFB88F}">
      <dsp:nvSpPr>
        <dsp:cNvPr id="0" name=""/>
        <dsp:cNvSpPr/>
      </dsp:nvSpPr>
      <dsp:spPr>
        <a:xfrm>
          <a:off x="557068" y="0"/>
          <a:ext cx="6313448" cy="2275840"/>
        </a:xfrm>
        <a:prstGeom prst="rightArrow">
          <a:avLst/>
        </a:prstGeom>
        <a:solidFill>
          <a:schemeClr val="accent5">
            <a:lumMod val="40000"/>
            <a:lumOff val="60000"/>
          </a:schemeClr>
        </a:solidFill>
        <a:ln>
          <a:noFill/>
        </a:ln>
        <a:effectLst/>
      </dsp:spPr>
      <dsp:style>
        <a:lnRef idx="0">
          <a:scrgbClr r="0" g="0" b="0"/>
        </a:lnRef>
        <a:fillRef idx="1">
          <a:scrgbClr r="0" g="0" b="0"/>
        </a:fillRef>
        <a:effectRef idx="0">
          <a:scrgbClr r="0" g="0" b="0"/>
        </a:effectRef>
        <a:fontRef idx="minor"/>
      </dsp:style>
    </dsp:sp>
    <dsp:sp modelId="{17A4AF64-4526-4531-A14A-10F38FD7B0C9}">
      <dsp:nvSpPr>
        <dsp:cNvPr id="0" name=""/>
        <dsp:cNvSpPr/>
      </dsp:nvSpPr>
      <dsp:spPr>
        <a:xfrm>
          <a:off x="23211" y="682752"/>
          <a:ext cx="2228275" cy="910336"/>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dirty="0"/>
            <a:t>User</a:t>
          </a:r>
        </a:p>
      </dsp:txBody>
      <dsp:txXfrm>
        <a:off x="67650" y="727191"/>
        <a:ext cx="2139397" cy="821458"/>
      </dsp:txXfrm>
    </dsp:sp>
    <dsp:sp modelId="{B9A1587D-E752-4B12-9382-676A63D1C65D}">
      <dsp:nvSpPr>
        <dsp:cNvPr id="0" name=""/>
        <dsp:cNvSpPr/>
      </dsp:nvSpPr>
      <dsp:spPr>
        <a:xfrm>
          <a:off x="2599655" y="682752"/>
          <a:ext cx="2228275" cy="910336"/>
        </a:xfrm>
        <a:prstGeom prst="round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dirty="0"/>
            <a:t>System</a:t>
          </a:r>
        </a:p>
      </dsp:txBody>
      <dsp:txXfrm>
        <a:off x="2644094" y="727191"/>
        <a:ext cx="2139397" cy="821458"/>
      </dsp:txXfrm>
    </dsp:sp>
    <dsp:sp modelId="{70B4203D-3DED-44FD-8270-EE7109E728E6}">
      <dsp:nvSpPr>
        <dsp:cNvPr id="0" name=""/>
        <dsp:cNvSpPr/>
      </dsp:nvSpPr>
      <dsp:spPr>
        <a:xfrm>
          <a:off x="5176098" y="682752"/>
          <a:ext cx="2228275" cy="910336"/>
        </a:xfrm>
        <a:prstGeom prst="roundRect">
          <a:avLst/>
        </a:prstGeom>
        <a:solidFill>
          <a:srgbClr val="00B05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dirty="0"/>
            <a:t>Result</a:t>
          </a:r>
        </a:p>
      </dsp:txBody>
      <dsp:txXfrm>
        <a:off x="5220537" y="727191"/>
        <a:ext cx="2139397" cy="8214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192AAC-FBB0-49A5-9AF2-327CBC8B2796}" type="datetimeFigureOut">
              <a:rPr lang="en-IN" smtClean="0"/>
              <a:pPr/>
              <a:t>29-07-2021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B947F-57CF-48D1-9E83-72FB6E424B89}" type="slidenum">
              <a:rPr lang="en-IN" smtClean="0"/>
              <a:pPr/>
              <a:t>‹#›</a:t>
            </a:fld>
            <a:endParaRPr lang="en-IN"/>
          </a:p>
        </p:txBody>
      </p:sp>
    </p:spTree>
    <p:extLst>
      <p:ext uri="{BB962C8B-B14F-4D97-AF65-F5344CB8AC3E}">
        <p14:creationId xmlns:p14="http://schemas.microsoft.com/office/powerpoint/2010/main" val="418966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3B947F-57CF-48D1-9E83-72FB6E424B89}" type="slidenum">
              <a:rPr lang="en-IN" smtClean="0"/>
              <a:pPr/>
              <a:t>9</a:t>
            </a:fld>
            <a:endParaRPr lang="en-IN"/>
          </a:p>
        </p:txBody>
      </p:sp>
    </p:spTree>
    <p:extLst>
      <p:ext uri="{BB962C8B-B14F-4D97-AF65-F5344CB8AC3E}">
        <p14:creationId xmlns:p14="http://schemas.microsoft.com/office/powerpoint/2010/main" val="22076205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636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0521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9456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4917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798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518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688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94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376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089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7/29/2021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689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7/29/2021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924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6DFF08F-DC6B-4601-B491-B0F83F6DD2DA}" type="datetimeFigureOut">
              <a:rPr lang="en-US" smtClean="0"/>
              <a:pPr/>
              <a:t>7/29/2021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6785339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59879B-8456-44FB-BEC7-24D8D35FE5F5}"/>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b="5185"/>
          <a:stretch/>
        </p:blipFill>
        <p:spPr>
          <a:xfrm>
            <a:off x="0" y="0"/>
            <a:ext cx="12192000" cy="6858000"/>
          </a:xfrm>
          <a:prstGeom prst="rect">
            <a:avLst/>
          </a:prstGeom>
        </p:spPr>
      </p:pic>
      <p:sp>
        <p:nvSpPr>
          <p:cNvPr id="5" name="TextBox 4">
            <a:extLst>
              <a:ext uri="{FF2B5EF4-FFF2-40B4-BE49-F238E27FC236}">
                <a16:creationId xmlns:a16="http://schemas.microsoft.com/office/drawing/2014/main" id="{5FEA8522-359B-4880-A371-DB297FD5C6C8}"/>
              </a:ext>
            </a:extLst>
          </p:cNvPr>
          <p:cNvSpPr txBox="1"/>
          <p:nvPr/>
        </p:nvSpPr>
        <p:spPr>
          <a:xfrm>
            <a:off x="7792720" y="3429000"/>
            <a:ext cx="3261360" cy="1938992"/>
          </a:xfrm>
          <a:prstGeom prst="rect">
            <a:avLst/>
          </a:prstGeom>
          <a:noFill/>
        </p:spPr>
        <p:txBody>
          <a:bodyPr wrap="square" rtlCol="0">
            <a:spAutoFit/>
          </a:bodyPr>
          <a:lstStyle/>
          <a:p>
            <a:r>
              <a:rPr lang="en-US" sz="2000" b="1" dirty="0">
                <a:solidFill>
                  <a:schemeClr val="bg1"/>
                </a:solidFill>
              </a:rPr>
              <a:t>BY:</a:t>
            </a:r>
          </a:p>
          <a:p>
            <a:endParaRPr lang="en-US" sz="2000" b="1" dirty="0">
              <a:solidFill>
                <a:schemeClr val="bg1"/>
              </a:solidFill>
            </a:endParaRPr>
          </a:p>
          <a:p>
            <a:r>
              <a:rPr lang="en-US" sz="2000" b="1" dirty="0">
                <a:solidFill>
                  <a:schemeClr val="bg1"/>
                </a:solidFill>
              </a:rPr>
              <a:t>Gopal Matcha(032)</a:t>
            </a:r>
          </a:p>
          <a:p>
            <a:r>
              <a:rPr lang="en-US" sz="2000" b="1" dirty="0">
                <a:solidFill>
                  <a:schemeClr val="bg1"/>
                </a:solidFill>
              </a:rPr>
              <a:t>Sai Kishore Bandari(044)</a:t>
            </a:r>
          </a:p>
          <a:p>
            <a:r>
              <a:rPr lang="en-US" sz="2000" b="1" dirty="0">
                <a:solidFill>
                  <a:schemeClr val="bg1"/>
                </a:solidFill>
              </a:rPr>
              <a:t>Tanish </a:t>
            </a:r>
            <a:r>
              <a:rPr lang="en-US" sz="2000" b="1" dirty="0" err="1">
                <a:solidFill>
                  <a:schemeClr val="bg1"/>
                </a:solidFill>
              </a:rPr>
              <a:t>Rohil</a:t>
            </a:r>
            <a:r>
              <a:rPr lang="en-US" sz="2000" b="1" dirty="0">
                <a:solidFill>
                  <a:schemeClr val="bg1"/>
                </a:solidFill>
              </a:rPr>
              <a:t> Gali(056)</a:t>
            </a:r>
            <a:endParaRPr lang="en-IN" sz="2000" b="1" dirty="0">
              <a:solidFill>
                <a:schemeClr val="bg1"/>
              </a:solidFill>
            </a:endParaRPr>
          </a:p>
        </p:txBody>
      </p:sp>
    </p:spTree>
    <p:extLst>
      <p:ext uri="{BB962C8B-B14F-4D97-AF65-F5344CB8AC3E}">
        <p14:creationId xmlns:p14="http://schemas.microsoft.com/office/powerpoint/2010/main" val="394228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9C65-E032-7647-A8AF-B2C9171BF3F3}"/>
              </a:ext>
            </a:extLst>
          </p:cNvPr>
          <p:cNvSpPr>
            <a:spLocks noGrp="1"/>
          </p:cNvSpPr>
          <p:nvPr>
            <p:ph type="title"/>
          </p:nvPr>
        </p:nvSpPr>
        <p:spPr>
          <a:xfrm>
            <a:off x="733425" y="159734"/>
            <a:ext cx="10058400" cy="1018826"/>
          </a:xfrm>
        </p:spPr>
        <p:txBody>
          <a:bodyPr>
            <a:normAutofit/>
          </a:bodyPr>
          <a:lstStyle/>
          <a:p>
            <a:r>
              <a:rPr lang="en-US" sz="2400" b="1" dirty="0">
                <a:latin typeface="Times New Roman" panose="02020603050405020304" pitchFamily="18" charset="0"/>
                <a:cs typeface="Times New Roman" panose="02020603050405020304" pitchFamily="18" charset="0"/>
              </a:rPr>
              <a:t>SOFTWARE INTERFACE:</a:t>
            </a:r>
          </a:p>
        </p:txBody>
      </p:sp>
      <p:pic>
        <p:nvPicPr>
          <p:cNvPr id="6" name="Content Placeholder 5">
            <a:extLst>
              <a:ext uri="{FF2B5EF4-FFF2-40B4-BE49-F238E27FC236}">
                <a16:creationId xmlns:a16="http://schemas.microsoft.com/office/drawing/2014/main" id="{764E7FAB-02B2-8548-BBF9-121A7B56DC24}"/>
              </a:ext>
            </a:extLst>
          </p:cNvPr>
          <p:cNvPicPr>
            <a:picLocks noGrp="1"/>
          </p:cNvPicPr>
          <p:nvPr>
            <p:ph sz="quarter" idx="13"/>
          </p:nvPr>
        </p:nvPicPr>
        <p:blipFill>
          <a:blip r:embed="rId2">
            <a:extLst>
              <a:ext uri="{28A0092B-C50C-407E-A947-70E740481C1C}">
                <a14:useLocalDpi xmlns:a14="http://schemas.microsoft.com/office/drawing/2010/main" val="0"/>
              </a:ext>
            </a:extLst>
          </a:blip>
          <a:stretch>
            <a:fillRect/>
          </a:stretch>
        </p:blipFill>
        <p:spPr>
          <a:xfrm>
            <a:off x="861462" y="1828614"/>
            <a:ext cx="4616683" cy="3678900"/>
          </a:xfrm>
          <a:prstGeom prst="rect">
            <a:avLst/>
          </a:prstGeom>
        </p:spPr>
      </p:pic>
      <p:sp>
        <p:nvSpPr>
          <p:cNvPr id="3" name="TextBox 2">
            <a:extLst>
              <a:ext uri="{FF2B5EF4-FFF2-40B4-BE49-F238E27FC236}">
                <a16:creationId xmlns:a16="http://schemas.microsoft.com/office/drawing/2014/main" id="{5F08B725-DAA0-4788-BB06-DEB4F2C8604A}"/>
              </a:ext>
            </a:extLst>
          </p:cNvPr>
          <p:cNvSpPr txBox="1"/>
          <p:nvPr/>
        </p:nvSpPr>
        <p:spPr>
          <a:xfrm>
            <a:off x="944880" y="1381760"/>
            <a:ext cx="40335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Borrowing a Book:</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EE6199-328D-4DDA-A4E8-86E8792E2F27}"/>
              </a:ext>
            </a:extLst>
          </p:cNvPr>
          <p:cNvPicPr>
            <a:picLocks noChangeAspect="1"/>
          </p:cNvPicPr>
          <p:nvPr/>
        </p:nvPicPr>
        <p:blipFill>
          <a:blip r:embed="rId3"/>
          <a:stretch>
            <a:fillRect/>
          </a:stretch>
        </p:blipFill>
        <p:spPr>
          <a:xfrm>
            <a:off x="7034627" y="1828614"/>
            <a:ext cx="4212493" cy="3677339"/>
          </a:xfrm>
          <a:prstGeom prst="rect">
            <a:avLst/>
          </a:prstGeom>
        </p:spPr>
      </p:pic>
      <p:sp>
        <p:nvSpPr>
          <p:cNvPr id="7" name="TextBox 6">
            <a:extLst>
              <a:ext uri="{FF2B5EF4-FFF2-40B4-BE49-F238E27FC236}">
                <a16:creationId xmlns:a16="http://schemas.microsoft.com/office/drawing/2014/main" id="{C90A7787-0FCF-40BC-BB7B-2C660DE1E89C}"/>
              </a:ext>
            </a:extLst>
          </p:cNvPr>
          <p:cNvSpPr txBox="1"/>
          <p:nvPr/>
        </p:nvSpPr>
        <p:spPr>
          <a:xfrm>
            <a:off x="7487920" y="1381760"/>
            <a:ext cx="31292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Returning a Book: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51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D02149-B070-4CFD-A024-92D9D44F6DC7}"/>
              </a:ext>
            </a:extLst>
          </p:cNvPr>
          <p:cNvPicPr>
            <a:picLocks noChangeAspect="1"/>
          </p:cNvPicPr>
          <p:nvPr/>
        </p:nvPicPr>
        <p:blipFill>
          <a:blip r:embed="rId2"/>
          <a:stretch>
            <a:fillRect/>
          </a:stretch>
        </p:blipFill>
        <p:spPr>
          <a:xfrm>
            <a:off x="1920240" y="762000"/>
            <a:ext cx="8351520" cy="1198880"/>
          </a:xfrm>
          <a:prstGeom prst="rect">
            <a:avLst/>
          </a:prstGeom>
        </p:spPr>
      </p:pic>
      <p:pic>
        <p:nvPicPr>
          <p:cNvPr id="7" name="Picture 6">
            <a:extLst>
              <a:ext uri="{FF2B5EF4-FFF2-40B4-BE49-F238E27FC236}">
                <a16:creationId xmlns:a16="http://schemas.microsoft.com/office/drawing/2014/main" id="{F5CED1BF-D02A-4511-A69B-54094FE4E028}"/>
              </a:ext>
            </a:extLst>
          </p:cNvPr>
          <p:cNvPicPr>
            <a:picLocks noChangeAspect="1"/>
          </p:cNvPicPr>
          <p:nvPr/>
        </p:nvPicPr>
        <p:blipFill>
          <a:blip r:embed="rId3"/>
          <a:stretch>
            <a:fillRect/>
          </a:stretch>
        </p:blipFill>
        <p:spPr>
          <a:xfrm>
            <a:off x="1985389" y="2481721"/>
            <a:ext cx="8286371" cy="1572119"/>
          </a:xfrm>
          <a:prstGeom prst="rect">
            <a:avLst/>
          </a:prstGeom>
        </p:spPr>
      </p:pic>
      <p:pic>
        <p:nvPicPr>
          <p:cNvPr id="9" name="Picture 8">
            <a:extLst>
              <a:ext uri="{FF2B5EF4-FFF2-40B4-BE49-F238E27FC236}">
                <a16:creationId xmlns:a16="http://schemas.microsoft.com/office/drawing/2014/main" id="{5335D899-19CA-4473-9FF9-6D1EE69EB382}"/>
              </a:ext>
            </a:extLst>
          </p:cNvPr>
          <p:cNvPicPr>
            <a:picLocks noChangeAspect="1"/>
          </p:cNvPicPr>
          <p:nvPr/>
        </p:nvPicPr>
        <p:blipFill>
          <a:blip r:embed="rId4"/>
          <a:stretch>
            <a:fillRect/>
          </a:stretch>
        </p:blipFill>
        <p:spPr>
          <a:xfrm>
            <a:off x="1920241" y="4664087"/>
            <a:ext cx="8351519" cy="2000874"/>
          </a:xfrm>
          <a:prstGeom prst="rect">
            <a:avLst/>
          </a:prstGeom>
        </p:spPr>
      </p:pic>
      <p:sp>
        <p:nvSpPr>
          <p:cNvPr id="10" name="TextBox 9">
            <a:extLst>
              <a:ext uri="{FF2B5EF4-FFF2-40B4-BE49-F238E27FC236}">
                <a16:creationId xmlns:a16="http://schemas.microsoft.com/office/drawing/2014/main" id="{AB3BE3F9-55AB-435B-9D2D-B9C74899B2AA}"/>
              </a:ext>
            </a:extLst>
          </p:cNvPr>
          <p:cNvSpPr txBox="1"/>
          <p:nvPr/>
        </p:nvSpPr>
        <p:spPr>
          <a:xfrm>
            <a:off x="1940560" y="358894"/>
            <a:ext cx="578104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3.Displaying the available Books:</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46232CF-961A-4735-AF38-B9791D2FD462}"/>
              </a:ext>
            </a:extLst>
          </p:cNvPr>
          <p:cNvSpPr txBox="1"/>
          <p:nvPr/>
        </p:nvSpPr>
        <p:spPr>
          <a:xfrm>
            <a:off x="1985389" y="2077274"/>
            <a:ext cx="72948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Searching for a Book:</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CEA0C2B-3DDF-4623-8F4F-180152AA1157}"/>
              </a:ext>
            </a:extLst>
          </p:cNvPr>
          <p:cNvSpPr txBox="1"/>
          <p:nvPr/>
        </p:nvSpPr>
        <p:spPr>
          <a:xfrm>
            <a:off x="1985389" y="4246880"/>
            <a:ext cx="65896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5.Checking the fine(if applicable):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30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B890BF-D5C9-4BC9-8E33-95A088FE8069}"/>
              </a:ext>
            </a:extLst>
          </p:cNvPr>
          <p:cNvSpPr txBox="1"/>
          <p:nvPr/>
        </p:nvSpPr>
        <p:spPr>
          <a:xfrm>
            <a:off x="209349" y="166568"/>
            <a:ext cx="11982651" cy="6524863"/>
          </a:xfrm>
          <a:prstGeom prst="rect">
            <a:avLst/>
          </a:prstGeom>
          <a:noFill/>
        </p:spPr>
        <p:txBody>
          <a:bodyPr wrap="square">
            <a:spAutoFit/>
          </a:bodyPr>
          <a:lstStyle/>
          <a:p>
            <a:pPr marL="228600">
              <a:tabLst>
                <a:tab pos="5441315" algn="l"/>
              </a:tabLs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Modules </a:t>
            </a:r>
            <a:r>
              <a:rPr lang="en-US" sz="2000" b="1" u="sng" dirty="0">
                <a:latin typeface="Times New Roman" panose="02020603050405020304" pitchFamily="18" charset="0"/>
                <a:ea typeface="Calibri" panose="020F0502020204030204" pitchFamily="34" charset="0"/>
                <a:cs typeface="Times New Roman" panose="02020603050405020304" pitchFamily="18" charset="0"/>
              </a:rPr>
              <a:t>Required</a:t>
            </a: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441315" algn="l"/>
              </a:tabLst>
            </a:pPr>
            <a:r>
              <a:rPr lang="en-US"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Tkinter(*):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Tkinter is the standard GUI library for Python. Python when combined with Tkinter provides a fast and easy way to create GUI applications. Tkinter provides a powerful object-oriented interface to the Tk GUI toolkit.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Datetime (date):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Datetime module supplies classes to work with date and time. These classes provide a number of functions to deal with dates, times and time intervals.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libDatabase(*):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database is an abstraction over an operating system’s file system that makes it easier for developers to build applications that create, read, update and delete persistent data.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SQLite3: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SQLite3 is a very easy to use database engine. It is self-contained, serverless, zero-configuration and transactional. … The Python Standard Library includes a module called “sqlite3" intended for working with this database. This module is a SQL interface compliant with the DB-API 2.0 specification.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28600">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656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DB15-8C42-BD46-B9DE-B5BF9FA7141C}"/>
              </a:ext>
            </a:extLst>
          </p:cNvPr>
          <p:cNvSpPr>
            <a:spLocks noGrp="1"/>
          </p:cNvSpPr>
          <p:nvPr>
            <p:ph type="title"/>
          </p:nvPr>
        </p:nvSpPr>
        <p:spPr>
          <a:xfrm>
            <a:off x="3872315" y="0"/>
            <a:ext cx="10058400" cy="1653709"/>
          </a:xfrm>
        </p:spPr>
        <p:txBody>
          <a:bodyPr>
            <a:normAutofit/>
          </a:bodyPr>
          <a:lstStyle/>
          <a:p>
            <a:r>
              <a:rPr lang="en-US" sz="32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08F7E74C-C711-1C48-9AFB-136AB6DC2D6B}"/>
              </a:ext>
            </a:extLst>
          </p:cNvPr>
          <p:cNvSpPr>
            <a:spLocks noGrp="1"/>
          </p:cNvSpPr>
          <p:nvPr>
            <p:ph sz="quarter" idx="13"/>
          </p:nvPr>
        </p:nvSpPr>
        <p:spPr>
          <a:xfrm>
            <a:off x="913774" y="1490134"/>
            <a:ext cx="10363826" cy="5249334"/>
          </a:xfrm>
        </p:spPr>
        <p:txBody>
          <a:bodyPr>
            <a:normAutofit/>
          </a:bodyPr>
          <a:lstStyle/>
          <a:p>
            <a:pPr marL="0" indent="0">
              <a:buNone/>
            </a:pPr>
            <a:r>
              <a:rPr lang="en-US" sz="2400" dirty="0"/>
              <a:t>                              </a:t>
            </a:r>
            <a:r>
              <a:rPr lang="en-US" sz="2400" b="1" dirty="0">
                <a:latin typeface="Times New Roman" panose="02020603050405020304" pitchFamily="18" charset="0"/>
                <a:cs typeface="Times New Roman" panose="02020603050405020304" pitchFamily="18" charset="0"/>
              </a:rPr>
              <a:t>HARDWARE CONFIGURATION</a:t>
            </a:r>
          </a:p>
          <a:p>
            <a:r>
              <a:rPr lang="en-US" dirty="0">
                <a:latin typeface="Times New Roman" panose="02020603050405020304" pitchFamily="18" charset="0"/>
                <a:cs typeface="Times New Roman" panose="02020603050405020304" pitchFamily="18" charset="0"/>
              </a:rPr>
              <a:t>
	Processor                                                    : Intel Core i7-5960X or Above
	RAM                                                             : 128 MB 
	Hard Disk                                                    : 20GB 
              Monitor                                                     : Color monitor </a:t>
            </a:r>
          </a:p>
          <a:p>
            <a:pPr marL="0" indent="0">
              <a:buNone/>
            </a:pP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SOFTWARE CONFIGURATION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Language                                                  : Python
	Software Platform                                    : Python 3.8(64-bit) or above
	Database                                                   : MySQL
           Setup tools and pip to be installed for 3.6.x and above</a:t>
            </a:r>
          </a:p>
        </p:txBody>
      </p:sp>
    </p:spTree>
    <p:extLst>
      <p:ext uri="{BB962C8B-B14F-4D97-AF65-F5344CB8AC3E}">
        <p14:creationId xmlns:p14="http://schemas.microsoft.com/office/powerpoint/2010/main" val="344500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B55B-C173-7245-83F5-9D79068C3127}"/>
              </a:ext>
            </a:extLst>
          </p:cNvPr>
          <p:cNvSpPr>
            <a:spLocks noGrp="1"/>
          </p:cNvSpPr>
          <p:nvPr>
            <p:ph type="title"/>
          </p:nvPr>
        </p:nvSpPr>
        <p:spPr>
          <a:xfrm>
            <a:off x="1069848" y="484632"/>
            <a:ext cx="10058400" cy="714248"/>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3D66AB1-C482-3449-BFE7-FB8C30D2A0FB}"/>
              </a:ext>
            </a:extLst>
          </p:cNvPr>
          <p:cNvSpPr>
            <a:spLocks noGrp="1"/>
          </p:cNvSpPr>
          <p:nvPr>
            <p:ph sz="quarter" idx="13"/>
          </p:nvPr>
        </p:nvSpPr>
        <p:spPr>
          <a:xfrm>
            <a:off x="914087" y="1369287"/>
            <a:ext cx="10363826" cy="1699034"/>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The Library Management System allows the user to store the book details .</a:t>
            </a:r>
          </a:p>
          <a:p>
            <a:r>
              <a:rPr lang="en-US" dirty="0">
                <a:latin typeface="Times New Roman" panose="02020603050405020304" pitchFamily="18" charset="0"/>
                <a:cs typeface="Times New Roman" panose="02020603050405020304" pitchFamily="18" charset="0"/>
              </a:rPr>
              <a:t>     This software allows storing the details of all the data related to library. </a:t>
            </a:r>
          </a:p>
          <a:p>
            <a:r>
              <a:rPr lang="en-US" dirty="0">
                <a:latin typeface="Times New Roman" panose="02020603050405020304" pitchFamily="18" charset="0"/>
                <a:cs typeface="Times New Roman" panose="02020603050405020304" pitchFamily="18" charset="0"/>
              </a:rPr>
              <a:t>     The implementation of the system will reduce data entry time and provide readily calculated reports.</a:t>
            </a:r>
          </a:p>
          <a:p>
            <a:endParaRPr lang="en-US" dirty="0"/>
          </a:p>
          <a:p>
            <a:endParaRPr lang="en-US" dirty="0"/>
          </a:p>
        </p:txBody>
      </p:sp>
      <p:pic>
        <p:nvPicPr>
          <p:cNvPr id="1026" name="Picture 2" descr="Library Management System Project | Library Management Software">
            <a:extLst>
              <a:ext uri="{FF2B5EF4-FFF2-40B4-BE49-F238E27FC236}">
                <a16:creationId xmlns:a16="http://schemas.microsoft.com/office/drawing/2014/main" id="{7FB8F790-5E26-484C-925D-6B260D1DF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734" y="3238728"/>
            <a:ext cx="4834466" cy="2518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8F6C0E-5788-4DC2-99A4-A41F3F4FA11F}"/>
              </a:ext>
            </a:extLst>
          </p:cNvPr>
          <p:cNvSpPr txBox="1"/>
          <p:nvPr/>
        </p:nvSpPr>
        <p:spPr>
          <a:xfrm>
            <a:off x="2861734" y="5927410"/>
            <a:ext cx="6019800" cy="646331"/>
          </a:xfrm>
          <a:prstGeom prst="rect">
            <a:avLst/>
          </a:prstGeom>
          <a:solidFill>
            <a:srgbClr val="FFFF00"/>
          </a:solid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Image shows the usage of The Library Management System Software</a:t>
            </a:r>
          </a:p>
        </p:txBody>
      </p:sp>
    </p:spTree>
    <p:extLst>
      <p:ext uri="{BB962C8B-B14F-4D97-AF65-F5344CB8AC3E}">
        <p14:creationId xmlns:p14="http://schemas.microsoft.com/office/powerpoint/2010/main" val="825850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A16685-D445-48BF-A7C9-1D04C838E4D8}"/>
              </a:ext>
            </a:extLst>
          </p:cNvPr>
          <p:cNvSpPr txBox="1"/>
          <p:nvPr/>
        </p:nvSpPr>
        <p:spPr>
          <a:xfrm>
            <a:off x="209348" y="453186"/>
            <a:ext cx="11494971" cy="6186309"/>
          </a:xfrm>
          <a:prstGeom prst="rect">
            <a:avLst/>
          </a:prstGeom>
          <a:noFill/>
        </p:spPr>
        <p:txBody>
          <a:bodyPr wrap="square">
            <a:spAutoFit/>
          </a:bodyPr>
          <a:lstStyle/>
          <a:p>
            <a:pPr marL="361950">
              <a:tabLst>
                <a:tab pos="5441315" algn="l"/>
              </a:tabLs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FUTURE SCOPE OF APPLICATION: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application can be easily implemented under various situations. We can add new features as and when we require. Reusability is possible when required in this application. There is flexibility in all the modules.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SOFTWARE SCOPE: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Extensibility: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software is extendable in ways that its original developers may not expect. The following principles enhances extensibility hiding a data structure, avoid traversing multiple links or methods, avoid case statements on object type and distinguish public and private operations.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Reusability: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Reusability is possible as and when require in this application. We can update it to the next version. Reusable software reduces design, coding and testing cost by amortizing effort over several designs. Reducing the amount of code also simplifies understanding, which increases the likelihood that the code is correct.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441315"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Understandability: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method is understandable if someone other than the creator of the method can understand the code (as well as the creator after a time lapse). We use the method, which small and coherent helps to accomplish this.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61950">
              <a:tabLst>
                <a:tab pos="5441315" algn="l"/>
              </a:tabLst>
            </a:pP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Cost-effectiveness: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Its cost is under the budget and make within given time period. It is desirable to aim for a system with a minimum cost subject to the condition that it must satisfy the entire requirement. Scope of this document is to put down the requirements, clearly identifying the information needed by the user, the source of the information and outputs expected from the system.</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489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701D-0ADD-5A45-9E2C-8214309C0DEE}"/>
              </a:ext>
            </a:extLst>
          </p:cNvPr>
          <p:cNvSpPr>
            <a:spLocks noGrp="1"/>
          </p:cNvSpPr>
          <p:nvPr>
            <p:ph type="title"/>
          </p:nvPr>
        </p:nvSpPr>
        <p:spPr>
          <a:xfrm>
            <a:off x="913774" y="572838"/>
            <a:ext cx="9784080" cy="1508760"/>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CBF3EDE-ACC6-0147-B784-21D16B4A1BAD}"/>
              </a:ext>
            </a:extLst>
          </p:cNvPr>
          <p:cNvSpPr>
            <a:spLocks noGrp="1"/>
          </p:cNvSpPr>
          <p:nvPr>
            <p:ph sz="quarter" idx="13"/>
          </p:nvPr>
        </p:nvSpPr>
        <p:spPr/>
        <p:txBody>
          <a:bodyPr/>
          <a:lstStyle/>
          <a:p>
            <a:r>
              <a:rPr lang="en-US" dirty="0">
                <a:latin typeface="Times New Roman" panose="02020603050405020304" pitchFamily="18" charset="0"/>
                <a:cs typeface="Times New Roman" panose="02020603050405020304" pitchFamily="18" charset="0"/>
              </a:rPr>
              <a:t>The project titled Library Management System is software for monitoring and controlling the transactions in a library.
 The project “Library Management System” is developed in python, which mainly focuses on basic operations in a library like adding new member, new books,  updating new information, searching books, searching members , facility to borrow and return books. </a:t>
            </a:r>
          </a:p>
          <a:p>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oftware is easy to use for both beginners and advanced users. It features a familiar and well thought-out, an attractive user interface. </a:t>
            </a:r>
          </a:p>
          <a:p>
            <a:r>
              <a:rPr lang="en-US" dirty="0">
                <a:solidFill>
                  <a:srgbClr val="000000"/>
                </a:solidFill>
                <a:effectLst/>
                <a:latin typeface="Times New Roman" panose="02020603050405020304" pitchFamily="18" charset="0"/>
                <a:ea typeface="Calibri" panose="020F0502020204030204" pitchFamily="34" charset="0"/>
              </a:rPr>
              <a:t>This system excludes the use of paper work by managing all the book information electronically</a:t>
            </a:r>
            <a:r>
              <a:rPr lang="en-US" sz="1800" dirty="0">
                <a:solidFill>
                  <a:srgbClr val="000000"/>
                </a:solidFill>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828150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7270-3B4D-7243-92AB-C23D325C9B93}"/>
              </a:ext>
            </a:extLst>
          </p:cNvPr>
          <p:cNvSpPr>
            <a:spLocks noGrp="1"/>
          </p:cNvSpPr>
          <p:nvPr>
            <p:ph type="title"/>
          </p:nvPr>
        </p:nvSpPr>
        <p:spPr>
          <a:xfrm>
            <a:off x="914087" y="1179162"/>
            <a:ext cx="9784080" cy="1504772"/>
          </a:xfrm>
        </p:spPr>
        <p:txBody>
          <a:bodyPr>
            <a:noAutofit/>
          </a:bodyPr>
          <a:lstStyle/>
          <a:p>
            <a:r>
              <a:rPr lang="en-US" sz="2400" b="1" dirty="0">
                <a:latin typeface="Times New Roman" panose="02020603050405020304" pitchFamily="18" charset="0"/>
                <a:cs typeface="Times New Roman" panose="02020603050405020304" pitchFamily="18" charset="0"/>
              </a:rPr>
              <a:t>SYSTEM ANALYSIS:</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cap="none" dirty="0">
                <a:solidFill>
                  <a:schemeClr val="tx1"/>
                </a:solidFill>
                <a:latin typeface="Times New Roman" panose="02020603050405020304" pitchFamily="18" charset="0"/>
                <a:cs typeface="Times New Roman" panose="02020603050405020304" pitchFamily="18" charset="0"/>
              </a:rPr>
              <a:t>System analysis is a detailed study of the various operations performed by a system and their relationships within and outside of the system. A good analysis model should provide not only the mechanisms of problem understanding but also the frame work of the solution. Thus, it should be studied thoroughly by collecting data about the system. Then the proposed system should be analyzed thoroughly in accordance with the needs</a:t>
            </a:r>
            <a:r>
              <a:rPr lang="en-US" sz="2000" dirty="0">
                <a:solidFill>
                  <a:schemeClr val="tx1"/>
                </a:solidFill>
                <a:latin typeface="Times New Roman" panose="02020603050405020304" pitchFamily="18" charset="0"/>
                <a:cs typeface="Times New Roman" panose="02020603050405020304" pitchFamily="18" charset="0"/>
              </a:rPr>
              <a:t>.</a:t>
            </a:r>
            <a:br>
              <a:rPr lang="en-US" sz="2000" dirty="0">
                <a:solidFill>
                  <a:schemeClr val="tx1"/>
                </a:solidFill>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endParaRPr lang="en-US" sz="2000" b="1" cap="small"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7FCA03-3279-414F-B120-9B0424EBBD90}"/>
              </a:ext>
            </a:extLst>
          </p:cNvPr>
          <p:cNvSpPr>
            <a:spLocks noGrp="1"/>
          </p:cNvSpPr>
          <p:nvPr>
            <p:ph sz="quarter" idx="13"/>
          </p:nvPr>
        </p:nvSpPr>
        <p:spPr>
          <a:xfrm>
            <a:off x="914087" y="3202819"/>
            <a:ext cx="10363826" cy="4353138"/>
          </a:xfrm>
        </p:spPr>
        <p:txBody>
          <a:bodyPr>
            <a:normAutofit fontScale="92500" lnSpcReduction="20000"/>
          </a:bodyPr>
          <a:lstStyle/>
          <a:p>
            <a:pPr marL="0" indent="0">
              <a:buNone/>
            </a:pPr>
            <a:r>
              <a:rPr lang="en-US" sz="2600" b="1" dirty="0">
                <a:latin typeface="Times New Roman" panose="02020603050405020304" pitchFamily="18" charset="0"/>
                <a:cs typeface="Times New Roman" panose="02020603050405020304" pitchFamily="18" charset="0"/>
              </a:rPr>
              <a:t>EXISTING SYSTEM</a:t>
            </a:r>
            <a:r>
              <a:rPr lang="en-US" sz="2600" dirty="0">
                <a:latin typeface="Times New Roman" panose="02020603050405020304" pitchFamily="18" charset="0"/>
                <a:cs typeface="Times New Roman" panose="02020603050405020304" pitchFamily="18" charset="0"/>
              </a:rPr>
              <a:t>:</a:t>
            </a:r>
          </a:p>
          <a:p>
            <a:pPr marL="0" indent="0">
              <a:buNone/>
            </a:pPr>
            <a:endParaRPr lang="en-US" sz="3000" dirty="0">
              <a:cs typeface="Times New Roman" panose="02020603050405020304" pitchFamily="18" charset="0"/>
            </a:endParaRPr>
          </a:p>
          <a:p>
            <a:pPr>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 existing system, all the transaction of books are done manually. 
So, it takes a lot of time for a transaction like borrowing  a book or returning a book and also for searching a book.</a:t>
            </a:r>
          </a:p>
          <a:p>
            <a:pPr>
              <a:buFont typeface="Arial" panose="020B0604020202020204" pitchFamily="34" charset="0"/>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Another major disadvantage is that to preparing the list of books borrowed and the available books in the library will take more time</a:t>
            </a:r>
          </a:p>
          <a:p>
            <a:pPr>
              <a:buFont typeface="Arial" panose="020B0604020202020204" pitchFamily="34" charset="0"/>
              <a:buChar char="•"/>
            </a:pPr>
            <a:r>
              <a:rPr lang="en-US" sz="19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Although</a:t>
            </a:r>
            <a:r>
              <a:rPr lang="en-US" sz="19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prepared list of books and fines </a:t>
            </a:r>
            <a:r>
              <a:rPr lang="en-US" sz="19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t>
            </a:r>
            <a:r>
              <a:rPr lang="en-US" sz="19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vulnerable to Human Error.</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So , after conducting the feasibility study we decided to make the manual Library management     system to be computerized.</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p>
          <a:p>
            <a:pPr marL="0" indent="0">
              <a:buNone/>
            </a:pPr>
            <a:endParaRPr lang="en-US" dirty="0">
              <a:cs typeface="Times New Roman" panose="02020603050405020304" pitchFamily="18" charset="0"/>
            </a:endParaRPr>
          </a:p>
          <a:p>
            <a:pPr marL="0" indent="0">
              <a:buNone/>
            </a:pPr>
            <a:r>
              <a:rPr lang="en-US" dirty="0"/>
              <a:t> </a:t>
            </a:r>
          </a:p>
        </p:txBody>
      </p:sp>
    </p:spTree>
    <p:extLst>
      <p:ext uri="{BB962C8B-B14F-4D97-AF65-F5344CB8AC3E}">
        <p14:creationId xmlns:p14="http://schemas.microsoft.com/office/powerpoint/2010/main" val="407949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379EA7-ECCF-408B-B975-8F5F3689AAE4}"/>
              </a:ext>
            </a:extLst>
          </p:cNvPr>
          <p:cNvSpPr txBox="1"/>
          <p:nvPr/>
        </p:nvSpPr>
        <p:spPr>
          <a:xfrm>
            <a:off x="668867" y="558800"/>
            <a:ext cx="10752666" cy="2585323"/>
          </a:xfrm>
          <a:prstGeom prst="rect">
            <a:avLst/>
          </a:prstGeom>
          <a:noFill/>
        </p:spPr>
        <p:txBody>
          <a:bodyPr wrap="square" rtlCol="0">
            <a:spAutoFit/>
          </a:bodyPr>
          <a:lstStyle/>
          <a:p>
            <a:pPr marL="18415" algn="just">
              <a:tabLst>
                <a:tab pos="5441315" algn="l"/>
              </a:tabLs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415" algn="just">
              <a:tabLst>
                <a:tab pos="5441315"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Since, all the transactions of books are done manually, a lot of time is taken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Searches Take Longer and Are Less Efficient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Vulnerability to Human Error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Costs Add Up Over Time</a:t>
            </a:r>
          </a:p>
          <a:p>
            <a:pPr marL="342900" lvl="0" indent="-342900" algn="just">
              <a:buFont typeface="+mj-lt"/>
              <a:buAutoNum type="arabicPeriod"/>
              <a:tabLst>
                <a:tab pos="5441315" algn="l"/>
              </a:tabLst>
            </a:pPr>
            <a:r>
              <a:rPr lang="en-US" sz="18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Geographical Limitations</a:t>
            </a:r>
          </a:p>
          <a:p>
            <a:pPr marL="342900" lvl="0" indent="-342900" algn="just">
              <a:buFont typeface="+mj-lt"/>
              <a:buAutoNum type="arabicPeriod"/>
              <a:tabLst>
                <a:tab pos="5441315" algn="l"/>
              </a:tabLst>
            </a:pPr>
            <a:r>
              <a:rPr lang="en-US" sz="18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not </a:t>
            </a:r>
            <a:r>
              <a:rPr lang="en-US"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una</a:t>
            </a:r>
            <a:r>
              <a:rPr lang="en-US" sz="1800"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vailable, round the cloc</a:t>
            </a:r>
            <a:r>
              <a:rPr lang="en-US" spc="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 (24/7)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010A08E7-8DE7-4100-A0D5-E8AA12D8EC99}"/>
              </a:ext>
            </a:extLst>
          </p:cNvPr>
          <p:cNvSpPr txBox="1"/>
          <p:nvPr/>
        </p:nvSpPr>
        <p:spPr>
          <a:xfrm>
            <a:off x="1811866" y="6045199"/>
            <a:ext cx="8043334" cy="369332"/>
          </a:xfrm>
          <a:prstGeom prst="rect">
            <a:avLst/>
          </a:prstGeom>
          <a:solidFill>
            <a:srgbClr val="FFFF00"/>
          </a:solid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a:t>
            </a:r>
            <a:r>
              <a:rPr lang="en-US" b="1" dirty="0">
                <a:highlight>
                  <a:srgbClr val="FFFF00"/>
                </a:highlight>
                <a:latin typeface="Times New Roman" panose="02020603050405020304" pitchFamily="18" charset="0"/>
                <a:cs typeface="Times New Roman" panose="02020603050405020304" pitchFamily="18" charset="0"/>
              </a:rPr>
              <a:t>he image shows the existing system (manual library system)</a:t>
            </a:r>
            <a:endParaRPr lang="en-IN" b="1" dirty="0">
              <a:highlight>
                <a:srgbClr val="FFFF00"/>
              </a:highlight>
              <a:latin typeface="Times New Roman" panose="02020603050405020304" pitchFamily="18" charset="0"/>
              <a:cs typeface="Times New Roman" panose="02020603050405020304" pitchFamily="18" charset="0"/>
            </a:endParaRPr>
          </a:p>
        </p:txBody>
      </p:sp>
      <p:pic>
        <p:nvPicPr>
          <p:cNvPr id="1028" name="Picture 4" descr="Library | GNIDSR">
            <a:extLst>
              <a:ext uri="{FF2B5EF4-FFF2-40B4-BE49-F238E27FC236}">
                <a16:creationId xmlns:a16="http://schemas.microsoft.com/office/drawing/2014/main" id="{62D3BC25-9270-4323-9DE3-03E96ABAA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465" y="3208867"/>
            <a:ext cx="4580467" cy="266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66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631D-CDA5-B241-81DB-A8A25F3A0B38}"/>
              </a:ext>
            </a:extLst>
          </p:cNvPr>
          <p:cNvSpPr>
            <a:spLocks noGrp="1"/>
          </p:cNvSpPr>
          <p:nvPr>
            <p:ph type="title"/>
          </p:nvPr>
        </p:nvSpPr>
        <p:spPr>
          <a:xfrm>
            <a:off x="589358" y="3077935"/>
            <a:ext cx="10058400" cy="702129"/>
          </a:xfrm>
        </p:spPr>
        <p:txBody>
          <a:bodyPr>
            <a:normAutofit/>
          </a:bodyPr>
          <a:lstStyle/>
          <a:p>
            <a:r>
              <a:rPr lang="en-US" sz="2000" b="1" u="sng"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3D63E69-C489-CC42-B481-D6911B119A58}"/>
              </a:ext>
            </a:extLst>
          </p:cNvPr>
          <p:cNvSpPr>
            <a:spLocks noGrp="1"/>
          </p:cNvSpPr>
          <p:nvPr>
            <p:ph sz="quarter" idx="13"/>
          </p:nvPr>
        </p:nvSpPr>
        <p:spPr>
          <a:xfrm>
            <a:off x="589358" y="3780064"/>
            <a:ext cx="10363826" cy="4459463"/>
          </a:xfrm>
        </p:spPr>
        <p:txBody>
          <a:bodyPr>
            <a:normAutofit/>
          </a:bodyPr>
          <a:lstStyle/>
          <a:p>
            <a:r>
              <a:rPr lang="en-US" sz="1800" dirty="0">
                <a:latin typeface="Times New Roman" panose="02020603050405020304" pitchFamily="18" charset="0"/>
                <a:cs typeface="Times New Roman" panose="02020603050405020304" pitchFamily="18" charset="0"/>
              </a:rPr>
              <a:t>Proposed system is an automated Library Management System. </a:t>
            </a:r>
          </a:p>
          <a:p>
            <a:r>
              <a:rPr lang="en-US" sz="1800" dirty="0">
                <a:latin typeface="Times New Roman" panose="02020603050405020304" pitchFamily="18" charset="0"/>
                <a:cs typeface="Times New Roman" panose="02020603050405020304" pitchFamily="18" charset="0"/>
              </a:rPr>
              <a:t>Through our software user can add members, add books, search books, update information, edit information, borrow books, return books and check the fines  in quick time.</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Here the feasibility study can be performed in two ways such as:</a:t>
            </a:r>
          </a:p>
          <a:p>
            <a:pPr>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Technical feasibility </a:t>
            </a:r>
          </a:p>
          <a:p>
            <a:pPr>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Economical Feasibility.</a:t>
            </a:r>
            <a:endParaRPr lang="en-IN" sz="1600" dirty="0"/>
          </a:p>
          <a:p>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6" name="TextBox 5">
            <a:extLst>
              <a:ext uri="{FF2B5EF4-FFF2-40B4-BE49-F238E27FC236}">
                <a16:creationId xmlns:a16="http://schemas.microsoft.com/office/drawing/2014/main" id="{99629872-A440-4D30-A6AF-EE9007E2A35C}"/>
              </a:ext>
            </a:extLst>
          </p:cNvPr>
          <p:cNvSpPr txBox="1"/>
          <p:nvPr/>
        </p:nvSpPr>
        <p:spPr>
          <a:xfrm>
            <a:off x="589358" y="268308"/>
            <a:ext cx="10798622" cy="2923877"/>
          </a:xfrm>
          <a:prstGeom prst="rect">
            <a:avLst/>
          </a:prstGeom>
          <a:noFill/>
        </p:spPr>
        <p:txBody>
          <a:bodyPr wrap="square">
            <a:spAutoFit/>
          </a:bodyPr>
          <a:lstStyle/>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b="1" u="sng" dirty="0">
                <a:effectLst/>
                <a:latin typeface="Times New Roman" panose="02020603050405020304" pitchFamily="18" charset="0"/>
                <a:ea typeface="Calibri" panose="020F0502020204030204" pitchFamily="34" charset="0"/>
                <a:cs typeface="Times New Roman" panose="02020603050405020304" pitchFamily="18" charset="0"/>
              </a:rPr>
              <a:t>FEASIBILITY ANALYSIS: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Whatever we think need not be feasible. It is wise to think about the feasibility of any problem we undertake. Feasibility is the study of impact, which happens in the organization by the development of a system. The impact can be either positive or negative. When the positives nominate the negatives, then the system is considered feasible.</a:t>
            </a:r>
          </a:p>
          <a:p>
            <a:endParaRPr lang="en-IN"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impact that an alternate computerized system  can be either positive or negative. When the positives dominate the negatives, then the system is considered feasible.</a:t>
            </a:r>
          </a:p>
        </p:txBody>
      </p:sp>
    </p:spTree>
    <p:extLst>
      <p:ext uri="{BB962C8B-B14F-4D97-AF65-F5344CB8AC3E}">
        <p14:creationId xmlns:p14="http://schemas.microsoft.com/office/powerpoint/2010/main" val="1232676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6F5771-F58A-4A5B-A566-55BD8890074F}"/>
              </a:ext>
            </a:extLst>
          </p:cNvPr>
          <p:cNvSpPr txBox="1"/>
          <p:nvPr/>
        </p:nvSpPr>
        <p:spPr>
          <a:xfrm>
            <a:off x="101600" y="399957"/>
            <a:ext cx="10176934" cy="415498"/>
          </a:xfrm>
          <a:prstGeom prst="rect">
            <a:avLst/>
          </a:prstGeom>
          <a:noFill/>
        </p:spPr>
        <p:txBody>
          <a:bodyPr wrap="square">
            <a:spAutoFit/>
          </a:bodyPr>
          <a:lstStyle/>
          <a:p>
            <a:pPr marL="0" indent="0" algn="just">
              <a:buNone/>
              <a:tabLst>
                <a:tab pos="5441315" algn="l"/>
              </a:tabLst>
            </a:pPr>
            <a:r>
              <a:rPr lang="en-US" sz="2100" b="1" dirty="0">
                <a:effectLst/>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FB19DF2-BDD9-422C-AD06-6D7012C471DA}"/>
              </a:ext>
            </a:extLst>
          </p:cNvPr>
          <p:cNvSpPr txBox="1"/>
          <p:nvPr/>
        </p:nvSpPr>
        <p:spPr>
          <a:xfrm>
            <a:off x="897467" y="706973"/>
            <a:ext cx="6096000" cy="5998052"/>
          </a:xfrm>
          <a:prstGeom prst="rect">
            <a:avLst/>
          </a:prstGeom>
          <a:noFill/>
        </p:spPr>
        <p:txBody>
          <a:bodyPr wrap="square">
            <a:spAutoFit/>
          </a:bodyPr>
          <a:lstStyle/>
          <a:p>
            <a:pPr marL="285750" indent="-285750">
              <a:buFont typeface="Wingdings" panose="05000000000000000000" pitchFamily="2" charset="2"/>
              <a:buChar char="v"/>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TECHNICAL FEASIBILITY:</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can strongly say that it is technically feasible, since there will not be much difficulty in getting required resources for the development and maintaining the system as well. All the resources needed for the development of the software as well as the maintenance of the same is available in the organization here we are utilizing the resources which are available already.</a:t>
            </a:r>
          </a:p>
          <a:p>
            <a:pPr marL="285750" indent="-285750">
              <a:buFont typeface="Wingdings" panose="05000000000000000000" pitchFamily="2" charset="2"/>
              <a:buChar char="v"/>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ECONOMICAL FEASIBILITY:</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Development of this application is highly economically feasible. The only things to be done is making an environment for the development with an effective supervision. If we are doing so, we can attain the maximum usability of the corresponding resources. Therefore, the system is economically feasible.</a:t>
            </a:r>
          </a:p>
          <a:p>
            <a:pPr marL="0" indent="0" algn="just">
              <a:lnSpc>
                <a:spcPct val="150000"/>
              </a:lnSpc>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dirty="0">
                <a:latin typeface="Times New Roman" panose="02020603050405020304" pitchFamily="18" charset="0"/>
                <a:ea typeface="Calibri" panose="020F0502020204030204" pitchFamily="34" charset="0"/>
                <a:cs typeface="Times New Roman" panose="02020603050405020304" pitchFamily="18" charset="0"/>
              </a:rPr>
              <a:t>Hence, from the above analysis it is clear that the computerized library system is thoroughly feasible.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0" name="Picture 2" descr="Feasibility Studies, Project Viability Studies, प्रोजेक्ट फेसिबिलिटी  स्टडीज, प्रोजेक्ट फिज़िबिलिटी स्टडीस, परियोजना व्यवहार्यता अध्ययन in Sector  125, Noida , UEM India Private ...">
            <a:extLst>
              <a:ext uri="{FF2B5EF4-FFF2-40B4-BE49-F238E27FC236}">
                <a16:creationId xmlns:a16="http://schemas.microsoft.com/office/drawing/2014/main" id="{76B51493-E213-47F6-B2C1-CB035D9DB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200" y="1281121"/>
            <a:ext cx="4762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41EB02-E35E-4AE5-8576-40C5A611AC2B}"/>
              </a:ext>
            </a:extLst>
          </p:cNvPr>
          <p:cNvSpPr txBox="1"/>
          <p:nvPr/>
        </p:nvSpPr>
        <p:spPr>
          <a:xfrm>
            <a:off x="7442200" y="4174067"/>
            <a:ext cx="4508500" cy="646331"/>
          </a:xfrm>
          <a:prstGeom prst="rect">
            <a:avLst/>
          </a:prstGeom>
          <a:solidFill>
            <a:srgbClr val="FFFF00"/>
          </a:solidFill>
        </p:spPr>
        <p:txBody>
          <a:bodyPr wrap="square" rtlCol="0">
            <a:spAutoFit/>
          </a:bodyPr>
          <a:lstStyle/>
          <a:p>
            <a:r>
              <a:rPr lang="en-US" b="1" dirty="0">
                <a:latin typeface="Times New Roman" panose="02020603050405020304" pitchFamily="18" charset="0"/>
                <a:cs typeface="Times New Roman" panose="02020603050405020304" pitchFamily="18" charset="0"/>
              </a:rPr>
              <a:t>Image shows different kinds of </a:t>
            </a:r>
          </a:p>
          <a:p>
            <a:r>
              <a:rPr lang="en-US" b="1" dirty="0">
                <a:latin typeface="Times New Roman" panose="02020603050405020304" pitchFamily="18" charset="0"/>
                <a:cs typeface="Times New Roman" panose="02020603050405020304" pitchFamily="18" charset="0"/>
              </a:rPr>
              <a:t>feasibility analysis and their importance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9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70358-0DB2-43C6-94F2-D96E52599D48}"/>
              </a:ext>
            </a:extLst>
          </p:cNvPr>
          <p:cNvSpPr txBox="1"/>
          <p:nvPr/>
        </p:nvSpPr>
        <p:spPr>
          <a:xfrm>
            <a:off x="855133" y="575879"/>
            <a:ext cx="6537069" cy="3816429"/>
          </a:xfrm>
          <a:prstGeom prst="rect">
            <a:avLst/>
          </a:prstGeom>
          <a:noFill/>
        </p:spPr>
        <p:txBody>
          <a:bodyPr wrap="square">
            <a:spAutoFit/>
          </a:bodyPr>
          <a:lstStyle/>
          <a:p>
            <a:pPr marL="0" indent="0" algn="just">
              <a:buNone/>
              <a:tabLst>
                <a:tab pos="5441315" algn="l"/>
              </a:tabLst>
            </a:pPr>
            <a:r>
              <a:rPr lang="en-US" sz="2100" b="1" u="sng"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p>
          <a:p>
            <a:pPr marL="0" indent="0" algn="just">
              <a:buNone/>
              <a:tabLst>
                <a:tab pos="5441315" algn="l"/>
              </a:tabLst>
            </a:pP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18415" algn="just">
              <a:tabLst>
                <a:tab pos="5441315"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proposed system has the following advantages:</a:t>
            </a:r>
          </a:p>
          <a:p>
            <a:pPr marL="18415" algn="just">
              <a:tabLst>
                <a:tab pos="5441315"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User friendly interface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Greater Accuracy in maintaining records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More Storage Capacity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Search facility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Quick transaction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mj-lt"/>
              <a:buAutoNum type="arabicPeriod"/>
              <a:tabLst>
                <a:tab pos="5441315"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All the manual difficulties in managing the Library have been rectified by implementing computerization</a:t>
            </a:r>
          </a:p>
          <a:p>
            <a:pPr marL="342900" lvl="0" indent="-342900" algn="just">
              <a:buFont typeface="+mj-lt"/>
              <a:buAutoNum type="arabicPeriod"/>
              <a:tabLst>
                <a:tab pos="5441315" algn="l"/>
              </a:tabLst>
            </a:pPr>
            <a:r>
              <a:rPr lang="en-IN" sz="2000" i="0" dirty="0">
                <a:solidFill>
                  <a:srgbClr val="4C4C4C"/>
                </a:solidFill>
                <a:effectLst/>
                <a:latin typeface="Times New Roman" panose="02020603050405020304" pitchFamily="18" charset="0"/>
                <a:cs typeface="Times New Roman" panose="02020603050405020304" pitchFamily="18" charset="0"/>
              </a:rPr>
              <a:t>Highly Secure, Scalable &amp; Reliable </a:t>
            </a:r>
          </a:p>
        </p:txBody>
      </p:sp>
      <p:pic>
        <p:nvPicPr>
          <p:cNvPr id="3074" name="Picture 2" descr="School Library Management Software | school management software">
            <a:extLst>
              <a:ext uri="{FF2B5EF4-FFF2-40B4-BE49-F238E27FC236}">
                <a16:creationId xmlns:a16="http://schemas.microsoft.com/office/drawing/2014/main" id="{3C34C197-A434-408F-9B48-26FABF8BE7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788"/>
          <a:stretch/>
        </p:blipFill>
        <p:spPr bwMode="auto">
          <a:xfrm>
            <a:off x="7652084" y="1194308"/>
            <a:ext cx="4042611" cy="2579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D39935-C4E9-4281-AA33-111425A2183B}"/>
              </a:ext>
            </a:extLst>
          </p:cNvPr>
          <p:cNvSpPr txBox="1"/>
          <p:nvPr/>
        </p:nvSpPr>
        <p:spPr>
          <a:xfrm>
            <a:off x="7498080" y="4052236"/>
            <a:ext cx="4350619" cy="646331"/>
          </a:xfrm>
          <a:prstGeom prst="rect">
            <a:avLst/>
          </a:prstGeom>
          <a:solidFill>
            <a:srgbClr val="FFFF00"/>
          </a:solidFill>
        </p:spPr>
        <p:txBody>
          <a:bodyPr wrap="square" rtlCol="0">
            <a:spAutoFit/>
          </a:bodyPr>
          <a:lstStyle/>
          <a:p>
            <a:r>
              <a:rPr lang="en-US" b="1" dirty="0">
                <a:latin typeface="Times New Roman" panose="02020603050405020304" pitchFamily="18" charset="0"/>
                <a:cs typeface="Times New Roman" panose="02020603050405020304" pitchFamily="18" charset="0"/>
              </a:rPr>
              <a:t>Image shows the difference between manual and computerized library system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34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C4C8-0E94-B544-9B10-DF71D937108A}"/>
              </a:ext>
            </a:extLst>
          </p:cNvPr>
          <p:cNvSpPr>
            <a:spLocks noGrp="1"/>
          </p:cNvSpPr>
          <p:nvPr>
            <p:ph type="title"/>
          </p:nvPr>
        </p:nvSpPr>
        <p:spPr>
          <a:xfrm>
            <a:off x="2103120" y="3576320"/>
            <a:ext cx="7803506" cy="142968"/>
          </a:xfrm>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t>
</a:t>
            </a:r>
            <a:r>
              <a:rPr lang="en-US" sz="5400" b="1" dirty="0">
                <a:latin typeface="+mn-lt"/>
                <a:cs typeface="Times New Roman" panose="02020603050405020304" pitchFamily="18" charset="0"/>
              </a:rPr>
              <a:t> </a:t>
            </a:r>
            <a:r>
              <a:rPr lang="en-US" sz="2700" b="1" dirty="0">
                <a:solidFill>
                  <a:schemeClr val="tx1"/>
                </a:solidFill>
                <a:latin typeface="Times New Roman" panose="02020603050405020304" pitchFamily="18" charset="0"/>
                <a:cs typeface="Times New Roman" panose="02020603050405020304" pitchFamily="18" charset="0"/>
              </a:rPr>
              <a:t>DATA FLOW DIAGRAM:</a:t>
            </a:r>
            <a:br>
              <a:rPr lang="en-US" dirty="0"/>
            </a:br>
            <a:endParaRPr lang="en-US" dirty="0"/>
          </a:p>
        </p:txBody>
      </p:sp>
      <p:graphicFrame>
        <p:nvGraphicFramePr>
          <p:cNvPr id="6" name="Content Placeholder 5">
            <a:extLst>
              <a:ext uri="{FF2B5EF4-FFF2-40B4-BE49-F238E27FC236}">
                <a16:creationId xmlns:a16="http://schemas.microsoft.com/office/drawing/2014/main" id="{A1653232-199A-CC47-97ED-B2E3B5F9C468}"/>
              </a:ext>
            </a:extLst>
          </p:cNvPr>
          <p:cNvGraphicFramePr>
            <a:graphicFrameLocks noGrp="1"/>
          </p:cNvGraphicFramePr>
          <p:nvPr>
            <p:ph sz="quarter" idx="13"/>
            <p:extLst>
              <p:ext uri="{D42A27DB-BD31-4B8C-83A1-F6EECF244321}">
                <p14:modId xmlns:p14="http://schemas.microsoft.com/office/powerpoint/2010/main" val="2345184581"/>
              </p:ext>
            </p:extLst>
          </p:nvPr>
        </p:nvGraphicFramePr>
        <p:xfrm>
          <a:off x="2479040" y="4348480"/>
          <a:ext cx="7427586" cy="2275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1D1E27FC-1155-49BC-AF54-1441FD5D2018}"/>
              </a:ext>
            </a:extLst>
          </p:cNvPr>
          <p:cNvSpPr txBox="1"/>
          <p:nvPr/>
        </p:nvSpPr>
        <p:spPr>
          <a:xfrm>
            <a:off x="1574800" y="306493"/>
            <a:ext cx="897128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ARCHITECTURE OF PROPOSED SYSTEM:</a:t>
            </a:r>
            <a:endParaRPr lang="en-IN" sz="24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A7FAD078-6846-46D5-87E1-9AE57D72DD5B}"/>
              </a:ext>
            </a:extLst>
          </p:cNvPr>
          <p:cNvPicPr>
            <a:picLocks noChangeAspect="1"/>
          </p:cNvPicPr>
          <p:nvPr/>
        </p:nvPicPr>
        <p:blipFill>
          <a:blip r:embed="rId7"/>
          <a:stretch>
            <a:fillRect/>
          </a:stretch>
        </p:blipFill>
        <p:spPr>
          <a:xfrm>
            <a:off x="3237186" y="1190023"/>
            <a:ext cx="5192110" cy="2238977"/>
          </a:xfrm>
          <a:prstGeom prst="rect">
            <a:avLst/>
          </a:prstGeom>
        </p:spPr>
      </p:pic>
    </p:spTree>
    <p:extLst>
      <p:ext uri="{BB962C8B-B14F-4D97-AF65-F5344CB8AC3E}">
        <p14:creationId xmlns:p14="http://schemas.microsoft.com/office/powerpoint/2010/main" val="28086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B45A06B-3BDF-462E-9694-D814486879F1}"/>
              </a:ext>
            </a:extLst>
          </p:cNvPr>
          <p:cNvPicPr>
            <a:picLocks noGrp="1" noChangeAspect="1"/>
          </p:cNvPicPr>
          <p:nvPr>
            <p:ph sz="half" idx="1"/>
          </p:nvPr>
        </p:nvPicPr>
        <p:blipFill>
          <a:blip r:embed="rId3"/>
          <a:stretch>
            <a:fillRect/>
          </a:stretch>
        </p:blipFill>
        <p:spPr>
          <a:xfrm>
            <a:off x="975518" y="631979"/>
            <a:ext cx="4754563" cy="4458041"/>
          </a:xfrm>
        </p:spPr>
      </p:pic>
      <p:pic>
        <p:nvPicPr>
          <p:cNvPr id="8" name="Content Placeholder 7">
            <a:extLst>
              <a:ext uri="{FF2B5EF4-FFF2-40B4-BE49-F238E27FC236}">
                <a16:creationId xmlns:a16="http://schemas.microsoft.com/office/drawing/2014/main" id="{43FBC9BC-1087-4251-AEE2-8C54B7A7DBC5}"/>
              </a:ext>
            </a:extLst>
          </p:cNvPr>
          <p:cNvPicPr>
            <a:picLocks noGrp="1" noChangeAspect="1"/>
          </p:cNvPicPr>
          <p:nvPr>
            <p:ph sz="half" idx="2"/>
          </p:nvPr>
        </p:nvPicPr>
        <p:blipFill>
          <a:blip r:embed="rId4"/>
          <a:stretch>
            <a:fillRect/>
          </a:stretch>
        </p:blipFill>
        <p:spPr>
          <a:xfrm>
            <a:off x="6354128" y="892403"/>
            <a:ext cx="4754562" cy="3937191"/>
          </a:xfrm>
        </p:spPr>
      </p:pic>
      <p:sp>
        <p:nvSpPr>
          <p:cNvPr id="11" name="TextBox 10">
            <a:extLst>
              <a:ext uri="{FF2B5EF4-FFF2-40B4-BE49-F238E27FC236}">
                <a16:creationId xmlns:a16="http://schemas.microsoft.com/office/drawing/2014/main" id="{673AB6F1-98DF-43F2-B4CD-414B4A3329E0}"/>
              </a:ext>
            </a:extLst>
          </p:cNvPr>
          <p:cNvSpPr txBox="1"/>
          <p:nvPr/>
        </p:nvSpPr>
        <p:spPr>
          <a:xfrm>
            <a:off x="8292661" y="5276193"/>
            <a:ext cx="114562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Fig 1.2</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A6B2CD-38DD-4B2E-8BEF-A54536B4481D}"/>
              </a:ext>
            </a:extLst>
          </p:cNvPr>
          <p:cNvSpPr txBox="1"/>
          <p:nvPr/>
        </p:nvSpPr>
        <p:spPr>
          <a:xfrm>
            <a:off x="2890345" y="5276193"/>
            <a:ext cx="92491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1.1</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95B4B70-64B9-467F-B07E-930394D47F78}"/>
              </a:ext>
            </a:extLst>
          </p:cNvPr>
          <p:cNvSpPr txBox="1"/>
          <p:nvPr/>
        </p:nvSpPr>
        <p:spPr>
          <a:xfrm>
            <a:off x="2138136" y="5657671"/>
            <a:ext cx="7567448" cy="923330"/>
          </a:xfrm>
          <a:prstGeom prst="rect">
            <a:avLst/>
          </a:prstGeom>
          <a:noFill/>
        </p:spPr>
        <p:txBody>
          <a:bodyPr wrap="square" rtlCol="0">
            <a:spAutoFit/>
          </a:bodyPr>
          <a:lstStyle/>
          <a:p>
            <a:pPr lvl="1"/>
            <a:r>
              <a:rPr lang="en-US" dirty="0">
                <a:latin typeface="Times New Roman" panose="02020603050405020304" pitchFamily="18" charset="0"/>
                <a:cs typeface="Times New Roman" panose="02020603050405020304" pitchFamily="18" charset="0"/>
              </a:rPr>
              <a:t>* Fig 1.1 represents various tasks that can be done using this system.</a:t>
            </a:r>
          </a:p>
          <a:p>
            <a:pPr lvl="1"/>
            <a:r>
              <a:rPr lang="en-US" dirty="0">
                <a:latin typeface="Times New Roman" panose="02020603050405020304" pitchFamily="18" charset="0"/>
                <a:cs typeface="Times New Roman" panose="02020603050405020304" pitchFamily="18" charset="0"/>
              </a:rPr>
              <a:t>   Fig 1.2 represents various ways in which the system can be used   by the user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28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376</TotalTime>
  <Words>1404</Words>
  <Application>Microsoft Office PowerPoint</Application>
  <PresentationFormat>Widescreen</PresentationFormat>
  <Paragraphs>122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Rockwell</vt:lpstr>
      <vt:lpstr>Rockwell Condensed</vt:lpstr>
      <vt:lpstr>Times New Roman</vt:lpstr>
      <vt:lpstr>Wingdings</vt:lpstr>
      <vt:lpstr>Wood Type</vt:lpstr>
      <vt:lpstr>PowerPoint Presentation</vt:lpstr>
      <vt:lpstr>Introduction</vt:lpstr>
      <vt:lpstr>SYSTEM ANALYSIS:  System analysis is a detailed study of the various operations performed by a system and their relationships within and outside of the system. A good analysis model should provide not only the mechanisms of problem understanding but also the frame work of the solution. Thus, it should be studied thoroughly by collecting data about the system. Then the proposed system should be analyzed thoroughly in accordance with the needs.  </vt:lpstr>
      <vt:lpstr>PowerPoint Presentation</vt:lpstr>
      <vt:lpstr>Proposed system:</vt:lpstr>
      <vt:lpstr>PowerPoint Presentation</vt:lpstr>
      <vt:lpstr>PowerPoint Presentation</vt:lpstr>
      <vt:lpstr> 
 DATA FLOW DIAGRAM: </vt:lpstr>
      <vt:lpstr>PowerPoint Presentation</vt:lpstr>
      <vt:lpstr>SOFTWARE INTERFACE:</vt:lpstr>
      <vt:lpstr>PowerPoint Presentation</vt:lpstr>
      <vt:lpstr>PowerPoint Presentation</vt:lpstr>
      <vt:lpstr>REQUIREMENTS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saikishore171@gmail.com</dc:creator>
  <cp:lastModifiedBy>TANISH ROHIL GALI</cp:lastModifiedBy>
  <cp:revision>42</cp:revision>
  <cp:lastPrinted>2021-07-23T12:17:39Z</cp:lastPrinted>
  <dcterms:created xsi:type="dcterms:W3CDTF">2021-07-05T18:35:09Z</dcterms:created>
  <dcterms:modified xsi:type="dcterms:W3CDTF">2021-07-29T07:00:44Z</dcterms:modified>
</cp:coreProperties>
</file>