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342" r:id="rId2"/>
    <p:sldId id="328" r:id="rId3"/>
    <p:sldId id="360" r:id="rId4"/>
    <p:sldId id="361" r:id="rId5"/>
    <p:sldId id="297" r:id="rId6"/>
    <p:sldId id="298" r:id="rId7"/>
    <p:sldId id="299" r:id="rId8"/>
    <p:sldId id="300" r:id="rId9"/>
    <p:sldId id="301" r:id="rId10"/>
    <p:sldId id="302" r:id="rId11"/>
    <p:sldId id="305" r:id="rId12"/>
    <p:sldId id="307" r:id="rId13"/>
    <p:sldId id="308" r:id="rId14"/>
    <p:sldId id="311" r:id="rId15"/>
    <p:sldId id="306" r:id="rId16"/>
    <p:sldId id="309" r:id="rId17"/>
    <p:sldId id="310" r:id="rId18"/>
    <p:sldId id="303" r:id="rId19"/>
    <p:sldId id="304" r:id="rId20"/>
    <p:sldId id="325" r:id="rId21"/>
    <p:sldId id="326" r:id="rId22"/>
    <p:sldId id="312" r:id="rId23"/>
    <p:sldId id="313" r:id="rId24"/>
    <p:sldId id="314" r:id="rId25"/>
    <p:sldId id="315" r:id="rId26"/>
    <p:sldId id="323" r:id="rId27"/>
    <p:sldId id="316" r:id="rId28"/>
    <p:sldId id="318" r:id="rId29"/>
    <p:sldId id="317" r:id="rId30"/>
    <p:sldId id="327" r:id="rId31"/>
    <p:sldId id="320" r:id="rId32"/>
    <p:sldId id="321" r:id="rId33"/>
    <p:sldId id="288" r:id="rId34"/>
    <p:sldId id="291" r:id="rId35"/>
    <p:sldId id="289" r:id="rId36"/>
    <p:sldId id="292" r:id="rId37"/>
    <p:sldId id="294" r:id="rId38"/>
    <p:sldId id="290" r:id="rId39"/>
    <p:sldId id="293" r:id="rId40"/>
    <p:sldId id="295" r:id="rId41"/>
    <p:sldId id="296" r:id="rId4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4" autoAdjust="0"/>
    <p:restoredTop sz="94660"/>
  </p:normalViewPr>
  <p:slideViewPr>
    <p:cSldViewPr>
      <p:cViewPr varScale="1">
        <p:scale>
          <a:sx n="109" d="100"/>
          <a:sy n="109" d="100"/>
        </p:scale>
        <p:origin x="14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09565-57EE-4E72-A648-B9F3DC1AED15}" type="datetimeFigureOut">
              <a:rPr lang="es-MX" smtClean="0"/>
              <a:pPr/>
              <a:t>24/05/2023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ABD20-1766-4FCD-90BC-429F0D38F67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39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Ω  Omega mayúscula -- ω  omega minúscula,    Α</a:t>
            </a:r>
            <a:r>
              <a:rPr lang="es-MX" baseline="0" dirty="0"/>
              <a:t>  alfa mayúscula --- </a:t>
            </a:r>
            <a:r>
              <a:rPr lang="es-MX" dirty="0"/>
              <a:t>α alfa minúscula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ABD20-1766-4FCD-90BC-429F0D38F679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33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ABD20-1766-4FCD-90BC-429F0D38F679}" type="slidenum">
              <a:rPr lang="es-MX" smtClean="0"/>
              <a:pPr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59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Grados sexagesimal y radianes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ABD20-1766-4FCD-90BC-429F0D38F679}" type="slidenum">
              <a:rPr lang="es-MX" smtClean="0"/>
              <a:pPr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75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ABD20-1766-4FCD-90BC-429F0D38F679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982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ABD20-1766-4FCD-90BC-429F0D38F679}" type="slidenum">
              <a:rPr lang="es-MX" smtClean="0"/>
              <a:pPr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9126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 2:        Solución:   18.12 V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ABD20-1766-4FCD-90BC-429F0D38F679}" type="slidenum">
              <a:rPr lang="es-MX" smtClean="0"/>
              <a:pPr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722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SOLUCIÓN 1:     8°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ABD20-1766-4FCD-90BC-429F0D38F679}" type="slidenum">
              <a:rPr lang="es-MX" smtClean="0"/>
              <a:pPr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35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Checar qué</a:t>
            </a:r>
            <a:r>
              <a:rPr lang="es-MX" baseline="0" dirty="0"/>
              <a:t> es </a:t>
            </a:r>
            <a:r>
              <a:rPr lang="es-MX" baseline="0" dirty="0" err="1"/>
              <a:t>wt</a:t>
            </a:r>
            <a:r>
              <a:rPr lang="es-MX" baseline="0" dirty="0"/>
              <a:t>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ABD20-1766-4FCD-90BC-429F0D38F679}" type="slidenum">
              <a:rPr lang="es-MX" smtClean="0"/>
              <a:pPr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653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541D-B5DA-4B32-B11F-B940DA0E61ED}" type="datetimeFigureOut">
              <a:rPr lang="es-MX" smtClean="0"/>
              <a:pPr/>
              <a:t>24/05/2023</a:t>
            </a:fld>
            <a:endParaRPr lang="es-MX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FD83-AF4C-4F4D-903B-9B24FF80B9C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541D-B5DA-4B32-B11F-B940DA0E61ED}" type="datetimeFigureOut">
              <a:rPr lang="es-MX" smtClean="0"/>
              <a:pPr/>
              <a:t>24/05/2023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FD83-AF4C-4F4D-903B-9B24FF80B9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541D-B5DA-4B32-B11F-B940DA0E61ED}" type="datetimeFigureOut">
              <a:rPr lang="es-MX" smtClean="0"/>
              <a:pPr/>
              <a:t>24/05/2023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FD83-AF4C-4F4D-903B-9B24FF80B9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541D-B5DA-4B32-B11F-B940DA0E61ED}" type="datetimeFigureOut">
              <a:rPr lang="es-MX" smtClean="0"/>
              <a:pPr/>
              <a:t>24/05/2023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FD83-AF4C-4F4D-903B-9B24FF80B9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541D-B5DA-4B32-B11F-B940DA0E61ED}" type="datetimeFigureOut">
              <a:rPr lang="es-MX" smtClean="0"/>
              <a:pPr/>
              <a:t>24/05/2023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FD83-AF4C-4F4D-903B-9B24FF80B9C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541D-B5DA-4B32-B11F-B940DA0E61ED}" type="datetimeFigureOut">
              <a:rPr lang="es-MX" smtClean="0"/>
              <a:pPr/>
              <a:t>24/05/2023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FD83-AF4C-4F4D-903B-9B24FF80B9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541D-B5DA-4B32-B11F-B940DA0E61ED}" type="datetimeFigureOut">
              <a:rPr lang="es-MX" smtClean="0"/>
              <a:pPr/>
              <a:t>24/05/2023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FD83-AF4C-4F4D-903B-9B24FF80B9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541D-B5DA-4B32-B11F-B940DA0E61ED}" type="datetimeFigureOut">
              <a:rPr lang="es-MX" smtClean="0"/>
              <a:pPr/>
              <a:t>24/05/2023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FD83-AF4C-4F4D-903B-9B24FF80B9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541D-B5DA-4B32-B11F-B940DA0E61ED}" type="datetimeFigureOut">
              <a:rPr lang="es-MX" smtClean="0"/>
              <a:pPr/>
              <a:t>24/05/2023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FD83-AF4C-4F4D-903B-9B24FF80B9C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541D-B5DA-4B32-B11F-B940DA0E61ED}" type="datetimeFigureOut">
              <a:rPr lang="es-MX" smtClean="0"/>
              <a:pPr/>
              <a:t>24/05/2023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FD83-AF4C-4F4D-903B-9B24FF80B9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541D-B5DA-4B32-B11F-B940DA0E61ED}" type="datetimeFigureOut">
              <a:rPr lang="es-MX" smtClean="0"/>
              <a:pPr/>
              <a:t>24/05/2023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FD83-AF4C-4F4D-903B-9B24FF80B9C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CE2541D-B5DA-4B32-B11F-B940DA0E61ED}" type="datetimeFigureOut">
              <a:rPr lang="es-MX" smtClean="0"/>
              <a:pPr/>
              <a:t>24/05/2023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75EFD83-AF4C-4F4D-903B-9B24FF80B9C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9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" y="-27384"/>
            <a:ext cx="8384259" cy="68835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80728"/>
            <a:ext cx="813817" cy="9363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4653136"/>
            <a:ext cx="816320" cy="136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867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764704"/>
            <a:ext cx="5616624" cy="139993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2348880"/>
            <a:ext cx="1190625" cy="15811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433" y="2276872"/>
            <a:ext cx="2260823" cy="9449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1206" y="4114267"/>
            <a:ext cx="2864100" cy="14749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4" y="4114267"/>
            <a:ext cx="3836573" cy="8269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4101EF8-3395-4ADD-B6A2-F10B1555BCB1}"/>
              </a:ext>
            </a:extLst>
          </p:cNvPr>
          <p:cNvSpPr txBox="1"/>
          <p:nvPr/>
        </p:nvSpPr>
        <p:spPr>
          <a:xfrm flipH="1">
            <a:off x="3347864" y="261716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Grados/</a:t>
            </a:r>
            <a:r>
              <a:rPr lang="es-MX" sz="1400" dirty="0" err="1"/>
              <a:t>seg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03142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6190" y="314190"/>
            <a:ext cx="74888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de onda.</a:t>
            </a: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Trayectoria trazada por una cantidad.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instantáneo o valor RMS (</a:t>
            </a:r>
            <a:r>
              <a:rPr lang="es-MX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s-MX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 </a:t>
            </a:r>
            <a:r>
              <a:rPr lang="es-MX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</a:t>
            </a:r>
            <a:r>
              <a:rPr lang="es-MX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Magnitud de una forma de onda en cualquier instante.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17" y="5517232"/>
            <a:ext cx="1857375" cy="800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340768"/>
            <a:ext cx="6029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9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15616" y="260648"/>
            <a:ext cx="79928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Pico.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Valor instantáneo máximo de una función, medido con respecto al nivel de cero volts.</a:t>
            </a:r>
          </a:p>
          <a:p>
            <a:endParaRPr lang="es-MX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pico-pico.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 el voltaje completo entre picos positivos y negativos de la forma de onda, es decir, la suma de los picos positivos y negativos.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107951"/>
            <a:ext cx="1809750" cy="21050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4309487"/>
            <a:ext cx="19526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9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87624" y="40466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promedio.</a:t>
            </a:r>
          </a:p>
          <a:p>
            <a:endParaRPr lang="es-MX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Valor promedio es el área total debajo de la curva de medio ciclo dividida entre la distancia en radianes de la curva a lo largo del eje horizontal.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918717"/>
            <a:ext cx="1957137" cy="26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4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04864"/>
            <a:ext cx="73437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3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69938" y="76894"/>
            <a:ext cx="56166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Periodo (T).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Tiempo de un ciclo completo de la forma de onda.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Parte de una forma de onda contenida en un periodo.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Frecuencia (f).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Cantidad de ciclos por segundo.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Unidad de medida es el Hertz.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414676"/>
            <a:ext cx="962025" cy="762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72" y="5985590"/>
            <a:ext cx="800100" cy="742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546" y="1052736"/>
            <a:ext cx="3035623" cy="14858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122" y="3523868"/>
            <a:ext cx="2773990" cy="13681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199" y="4974815"/>
            <a:ext cx="3213546" cy="166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6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259632" y="18864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Ejemplo: De la siguiente figura determine </a:t>
            </a:r>
            <a:r>
              <a:rPr lang="es-MX" dirty="0" err="1"/>
              <a:t>Vp</a:t>
            </a:r>
            <a:r>
              <a:rPr lang="es-MX" dirty="0"/>
              <a:t>, Vpp, </a:t>
            </a:r>
            <a:r>
              <a:rPr lang="es-MX" dirty="0" err="1"/>
              <a:t>Vrms</a:t>
            </a:r>
            <a:r>
              <a:rPr lang="es-MX" dirty="0"/>
              <a:t> y el </a:t>
            </a:r>
            <a:r>
              <a:rPr lang="es-MX" dirty="0" err="1"/>
              <a:t>Vprom</a:t>
            </a:r>
            <a:r>
              <a:rPr lang="es-MX" dirty="0"/>
              <a:t> en medio ciclo para la onda seno.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834971"/>
            <a:ext cx="3752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40" y="3933056"/>
            <a:ext cx="7214716" cy="15661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62" y="260648"/>
            <a:ext cx="338437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7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31640" y="26064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la siguiente figura: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9" y="764705"/>
            <a:ext cx="4536504" cy="15467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406" y="2446162"/>
            <a:ext cx="7734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93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580878"/>
            <a:ext cx="3495675" cy="2000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764704"/>
            <a:ext cx="4857519" cy="16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1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riente contin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48880"/>
            <a:ext cx="2953950" cy="1584176"/>
          </a:xfrm>
          <a:prstGeom prst="rect">
            <a:avLst/>
          </a:prstGeom>
          <a:noFill/>
        </p:spPr>
      </p:pic>
      <p:sp>
        <p:nvSpPr>
          <p:cNvPr id="3" name="2 CuadroTexto"/>
          <p:cNvSpPr txBox="1"/>
          <p:nvPr/>
        </p:nvSpPr>
        <p:spPr>
          <a:xfrm>
            <a:off x="1835696" y="36450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Corriente Directa</a:t>
            </a:r>
          </a:p>
        </p:txBody>
      </p:sp>
      <p:pic>
        <p:nvPicPr>
          <p:cNvPr id="1028" name="Picture 4" descr="Corriente alter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293096"/>
            <a:ext cx="2768677" cy="144016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1835696" y="5949280"/>
            <a:ext cx="185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Corriente Alterna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3792" y="2492896"/>
            <a:ext cx="84499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4653136"/>
            <a:ext cx="1269454" cy="75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Resultado de imagen para corriente cd y corriente C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53092"/>
            <a:ext cx="2976265" cy="1791732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13912" y="1916832"/>
            <a:ext cx="60230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6" descr="data:image/png;base64,iVBORw0KGgoAAAANSUhEUgAAAP8AAACrCAIAAAAmdd18AAAgAElEQVR4nOy993cVR7b4O3/A9/veeuvNvDv33rmeueOEDdgYAyaYDEOwscnGRhgwGBsbg8kZkZNBgAATbXIUOWcwCEQyIAkFQAShnHXO6VBVu6r2+6G6+/Q5OkpIBN8vtXqxAOn0qar+7F07VfWfJEqJEkO0kP/5NNoz+6KX7WULaH+y6ZfPikLruwLas/v2l+1l87eX9L9s/+e2Z0y/DMLez/9LAXjZqqlVHKZnSb8sg/6X6v9lq64mKywA1U5/aV9dJvp+9f+yvWxVbZWiX1Qf/bKsS5ZD/x9N/f+Buvp/Vnti3V/FJxoAekgBKE/3v0TqZXt2rST9TywJgei7r1Lu7/6lahK/F7IFLnvPuzd/vPb0puwl/U+/vaS/au2p01+KAFSqlYJ+6fTj/wn0h3B5nneX/mjtadIvRQnL+0npdxHvcmXLdIWrKnIvdCsxGS8loGKtjBBJtX6Pol+E+JbKhSADFH8p7qyb7//59JeB/ksBKKuVHR+pVkRKpb8y31WBkE4l6P8fgkUZk/GS/jJaufNWjXPn0F+KAJSPY4CzG6rZ96+A2fMihfyrJIpBk2H/Z9DEPpf24sxw6FaSH9WCEa2O73LT/2QCUDb9IuAKDb1AFIHu74vQyl2LyupquW7u86D/j7HGBtIjhE1/SQGo+ndViP4yH1UZZo8oef1B6K8IKGUxVJEgTzXprwq2P4yRGUx/YAsM0lS1vaQ/ZHtJ/3Nrz5R+lMJ1lUp/KC4D57Fi9MtA6J1L2gLwYjyS0kCpKEAlo75Bz6waH2EVRvQiTHVwc/PjatxFv6iuyVP0lxqsLEF/6VfIz5aUAQt0EUj/C/g8yhtvhQQApZRCSM4F55xzDgCcOw/y2ev+F3nCrVYSHpfmD6a/ilP4p5Lp2BBqqwIC4Hwq4D9DyACXyCXyUE/ixWzOAEsKrahIz4UQjAFjjFJKKWWMAcCzpT94pa1U/59xC6WGQxkR1aH//1Ri7DbK5V0V1IuuwahOg5SgZKDcB/BixMSVGLvl1rnKp0dKyRjTNE3XdUIIADjq36Usnnr/7al29/zFUz0y6B9ButjiXjkDjgBU5QtD018RAai4YeCin9v0uwWg1AE8CzbKb4FyiyARAhkqh35CqMfj1TSNUmrZsAHGzzOjn2Ow6L5gJlBpKLqtoBLh/6p84Z9K6YVfAMoQhorSbzUuJAjJpAQhmZBcSi5fePrVvAvJpeq5i36JQiIvV4MzBqZJKKWccymDoxhP3/6RqPppXeD83aHfbek+F0EI/PqS/fcr0KCp+6PRLxgXVAgqJBMSlASXPikvEP1c2j23Os+khIrQz7lQ1o4aadAzfEk/vmD0+781lPnu9DRkR4M/rj4lpBAChGDACXADuAmcAKecAxe8NHxeEPqF4KrnDAxQFzeBm5xTIUBIUXbwgXPBmJ9+RKzG51eREbjoB/tyHJiSSZ7n4G5VjH4n9Mm54NVDf8U/XnKWyv51R6/Yti7jnDIwGegMDAYmAwLAgAPnTiIs6BufZEiVbOVImKKfcwrMpEynTKdMo0xjoAMQzpmS3uAH5/qnEBKAu9V8oLJ92k3KEPQ7MhAyy/mMlU45KtWlQLm/WdNeVfor+vkQc1Tmr7tFlnMFEKHMAG4ISYSkXFDGKINSI4Bl2ETV5KuVfxMppRAAQCjVCfVRpjGwL2YAUGHTH5g1CRgF5yHH92yaTb8VbGCO7y6Rl57mf7Y9LPWLHcPM1vpW1sRaS6uB/gpWXFWWfulX/IJzDkAZNRkYJvH6tEKfVmyamgqCM8Y450I8Gf1VGX/F6OfAgBCqEeo1qdckHsMspszHwGSMcOAiIGEYgn5HPJ5HkxKFC33mEgA3/aIyD7fau1jauqPoVzkvv+mouHrG9Acb/uX8ui2zQgjgwIAyZiLyc+dPR0YuWrYs8viJox5PMWNAKSjbIAjECtP/xGJQIfq5TT8DLfVxysWY3y7FnM/MSgVOKCPAQ9IfQpLVjyrfySo2RY+Ks/kvm34eUERZnUU0letiIP0y8CeW9eD+iEBZ9fX0qdPv9J0BRZRXr8UMG/bD5MkTp00L/yLs8927dyGiQ3/wTStH/xO0StDPOfH68mbNnt6lyyef9eoxdNiQk6eOIyIA5zyY/lD3eT70qzSLEExF29QlJFPesBDMKaFxtOmzp9/uqpt+t/JUbiFeOn9u7A/fDR3Q76fp09LSUtVHqvKNzpkOFelckIFWruEfQL8QXNd9M2dNnzRpwo2b1+Jvxy5aHDFjxgxN05QpV5nsT3VZPljOHSzHxQrU7oza2q//lxGLfvp5xdIePboNHz60uLhIRUPLpR/xudCvph84p5wz4ATARBSI+Phhiqe4EBFtkzoQ/udipAWrV7+biyg9xUVDv+rXrW2rT1s2a/jWm3OnTikuVP1/8r4+O/oRMSXlzthxo387f0b9QnZO1vQZ069fvy6lfLHp54gyPz9nyA9D1qxdqX5w5OiBESOGXbkSg4gvPv3AKXDKwOSCejyF+6K2/7JsycpFCy+cPk0psXXsi0k/AGeIuH39ugE9u/126sTl6As/Ryz8tk/vS+fP47OhP0TAvyKfshxfKYRAxMsxlyaHT757LxEROKeZWRkzZs44dOggInIOovTAf4gbVw/6ZXcdpURpd/769Stjx45JSopD5MD1gsKsBQvnb922FUvQH/p+oRzip9/89DMgwAkDM2rLxtHffbvll9VzJ08a89038Td+x6Cg43Nz0N2MOaFC4BK8nuK+XTrv3LTB+c0VixetXLzIFlksd/5DtqdLP1rTbwP0+/Whw364dv2K+lFq6sNp06bFxCj1+WT0P53mmkqn86dPnxw7dvTjtPuInAuzoDB72vTwX9b9goH0l9YpN/3Pii0HIwCglJlcssePH/Tv3u3KpWjgFBF3btqwanGEz+tFvwC8EPQLi36l+GVC3K3POraPv3UTESkliLh+zerp48dRyhCxSvRXBKMq0G8JAKL0eIrHjx+3dNkSr7dY133Hjh2dMGF8SkoKPiH9T6vZWh+FQCGkkAIR79xN6vlZj4OH9iKilDQxKW7M2FFHjh5CRGWyBYcrSt7QRf+zwUtKKSXnHBijDAgIdvrE0W/DehcVFXDBEDH+5o05kyfeS062f/lJGKrWDrvpV/4gk5KnpT7s263LwT27JAohOCJGLvhpZeQShdYLTj8KIZXpv2Xrlk87f7J69cplyyK/+WbQvn17VbCf+xNCz2niS/TZoV/FmwHY+InjevTompHxODX1/oQJY0ePHpmTkymldCKepdwuiH6XqFStmxUaihRcAAPKgDBOTh09PGPCOE33UWpyzh6k3Js1aUJCbCwiOkWTLwL90kU/AAWgsyZNCB8zqqioQEoZe+P3sK5dDu7ZY3f7KdMf2DNpY1pxsUEFd35+3v79+0aM+LFfv74bNqwvLi5CVEEVHrLY4bk0/1Ramz2tiFt8Quz06VOHDfthyJDvpkyZdPlqjJRccC7LFtsQ9NtT+MQ9dP4ofyxSCK4Y4oJdPH/uhwFf5efmcM4Q8eSRw4vmzsrJzkJrBatG4XyiFmT3CwDOlPHz+5WYIf37Th8/NnLB/J4fdZg8ZnR+fr4sYfa8KPQH9clR/1KKFSt+njhxQl5+LvptnnKqnZ9lk6XwiijT01MnTBr/zbeDbt+OlciF4ILzsmY8NPdVFYDKfFhKKTgHBlQISEt92Ld795mTJqXcvZOcmDD064H7onba+w2qp29VagET5cR8KHBKiBETfX7mpIld2/1r8fx5KSn30KrR87uBLzr9AICIBw8eiIxcQihBlH8c+q3u7d23e9GihVIyRAEcysk3vgj0o7SNH8o5i9q29aMWLUcMHjxqyPcjvxv86OEDRFSVJi8g/YJbASshABGvXIzu060rAENEDtxvLD8T+tE1NxWlH13BE5XT3bNnT0TEQt3QEVX98Atk9iAG2Sr+tVhKgSi2bNk0a/Z0k/gkcu4qPinvPqXQX/lBO3er+HPjggMwyggXwBj9ZeXKTq1aDu7X98a1a6rK8EWhP8j0l1wI4JwBpwAUERNvxw/6MgwRBVc5usBJqOR8Pi36A+wwy4a2TjcQQu7ZuzciIsKw6X+hFD9igCIpQb/cvHnjjJlTTaIhqj1fpcU4y6X/SczrIO+5go/OKbWi1JRS5ORkz502df+uKEQkhDhVhi8C/egXAIt+pf4V/fGxtwaGfaFGFDpKUin6Ky4v0i2XlXxoin4ppOBCSrln796IRRb9UnJ10skLRD+WAi4KRLlp04bp08MJUZ0XpVLyNOgPGTuqwMec+AljRAielZkxO3zKvqidiKj22lcxbVTtLZB+Bpy56O+N1g6hqoronyo1/f6pqfw32YuZkBL37N0TsSjCMAxEdHTqC0y/BZzq4cZNG6ZODSfE6Xyl7iODIKtgZ8q4T0WaQCeASKUUmRnpMyZP2r1zOyI6G44DvvD5Pw2HFy44B86Urf9c6ccn1wr2aCQi7tmzJyIiwjQdgCoaP312LQT9qHq4YcP68PApFaU/+FaB6JcnOSG7EXSrijVndwggYmZGxrRJE3ft2IGIAOw5br0pvZVGf2z10v+Mmpv+3bt3R0QsNE3T+f/Kof8MJKUk+vY3rt+wbsqUyYSozouKQBwS37I+VQ73lbZPHJK44IiYlZk5deLEXdt3ICLnUDZEz8kWcugXnIMy2xAxPjZ2QFgY+rMTVfqO50f/ogD6K+lGPGv6MZD+yZMnVZH+6kK/wvSjtNwujojZWVnhEydEbd+OiCXNnhIfrPBiVa3NRT936L8d9z+E/og/Kv3r/4D0o/wj0y+eNf3VvtL5Ix2Ie/aUoL+SLuAzchNkiK9bt+7XSZMm2vRX2HCzmX4yM6ka6EfL+EHE7KysKRPKo7+Mb6zYYKv+gGzDXzh50ttxcV+FhaF75qvQyqG/GgUgiP5FixaZJsEn0C5PSH8VhMYBFxER161bN2nSJEIIujRQtenFp06/QMTsrKzJE8bv3L4NEUM7j/77u1sFHlPgwlXKr1V0pqRVHi/tHV4YH0B/Vee8DPqrQbYC7ueyccqg3/WNpXy32xSp2PgDHuATCEDF6K+Guao8+hWl324W/dnZk8aP27l9O5ZCfwnuyxMAGcx96QJQiUcgJdq1zsKmP76fRX81THgI+oOHWw3NGrCaUrTpJ6XQ72I0hE6qIv1PIgCBnNn0U1T0B6n/qk1YKYjLUv6/SvTvcOn+oAddCvol6HddZfUw8N4Vf3LW2K0XIAhEvB0X1y+st3WbKrdnQL9/tA79u3fvXhQRodRnKU+09AmqJPqhRlQ5SIM4C6a/CmJVxnc9dd0/YfwOl+4PeNClKv5gIXyO9KvRVHxiQ7YQJxlWH/0B02OjLxFx167dEQsXlkZ/RW9c8X6EoL9SHw+mf/LkSZTSEneuBvoRy4epWuifPHHCzh0W/UHGT+nolyoAFeM+cIQVpN8uD3Ps/r69v0DLJaiG83xKfuWzoH/BggUv6S/l+54R/VF/VPo/x+qjXwbNo3uYFepf6OUviIgA8nbt2jV//vwnp7+S7QkJDe6Y9al169ZNnjw5NP1Pp1Ub/cJF/6RJUTt3YokDpSvWyuxP5dVLyMvqsuP1AkfEuNjYL7/4HEMJ7RO0P4UYjPqjIoModQpCTZeL/qioqHnz5oX0ep9OkxUfVOj+u+hev379lCmTGWPWrz8D/AP6FzztFfqQRZJw6J8yefKuqCi09rX4j0xznleZa0BllX154ykFfafPnAsAjoixt2L7fP65lFKdj1bFbSF/CjEGf5/K63jpzX69XmiGdkbtnDt3rop4BimdJx5JGd0scZUxojKfOSIibli/bsqUyYxR1xxU21sEKzigygLnkKTsh+ysrHA//WCfKsAdAQg2WUNMzJMvRMGDKYk+SvvkWmHTb2W7Ym/dCvu8lzqkxd4VWPIl0BVtwfRXLhbipt15qZirhRQARIyK2jl79mxdNxGRcylc8FSH4Rzcz8rQH7JZ41KaYcOG9eFTwylTlo/1Mim3ADyDZsNYIeDUr7kZysrKmjJ58q6onYioMHIEoCT9IVVyoAzIKozdfX/7zc3+V3RZp5arrQmIeOvWzd69PguiX9ovw63se/hK0F+ZfpeNfigBEA79s2bNNgyCiJxLvwBUP/0hn2L5QyqJvrDPUt20aeP0GdPUmUpSWscgS5cAVGv/y+5qxel3tre46N8VhYj2ayTBRX9JbVqGAATLQ2XH4abfQd9v8HMOHNz0f2HTD4xxDtYL4EIIQPmtKlVuLjhsMXVdDv7uE+It+iMjI6dPn85BSEQAYR8p4My7a2aq1Ep7hOUMKYh+19tyOCLu2LF9zpzZjFG0zmIBZ2uyS3FWsYcVNDvLp98eg4U+pUxKzMrKCg+fsnfPbkQEYGBt7QXH+CmzY9WLf+n0WxleAAAGTNEfHxffu1cvtISWAWdcPQJLBtyGUPntiel3VjwHfeBCqRBnGXWrf+GcipOSktKzZ49On3S6dSsWEYEJ9Ql7g6/Cp+rLQAjjtXL02waoMzopua77Ro8e9f33g3Xdh4icM86Z4JwLcEZa4dkvi7Dy7lA+bW4BBq5el81Uki4nJ2fQwIFzZs+mlCJKh36/+i+vb2XSL91dKHcgrmckbIK5y+axXvWtbLaTJ45/1r0751xKAUCBU84ZF0xIkAKEAHXywPOgn5dFvzoP0Ov1hodPady44Ycffjh8+PCM9ExEBObMu/0yqReMfs6ZFICI+/btqVW7Zv369TZsWMcYQZQA6gFACbOhcj18evRzztWb4tUGdkQ8dfrU+++9906tWvv27kFEIThjtFrpl04XqkY/c+hHxOSkpAH9+9WsUSNq5061VjBGOBAumODABVOLwFOl38WThTUvQT/4Xy4muG3SoM/nXbNmTdu2befOnRMZGVnv/Xpz5szVdR0RARgXINRbrC0D+onpD/W0KkF/wGKlfEUpOQCNjb31aedPPvu8Z1ifsIaNGu4/sA+ASsEZI5yrqbfff1IhiMulP+THS/JX2kCkX3bVK6IoQcTkpKQ+fXo3/KDBe+++27ZN6/v3UxARgCkBEIILWb4AlBEbCxaSCk2CsF4sKblQl312uaIfEXNzcyaOG1urxpv1675Xt867586dRRScMwbEvwIo9V9h37f8N5YGchM0eJt+R1htGfBHEmxzGRH37dvbtGmTMWNGezyevLy8b775plGjRps2bdY0TUph23BP/DLKJ4PJ9Xk/MH43RpmViBgbe7NDh3YdOra/nRCXmHS70yedWrduFX0pGhHVQZOcM0fUA3z9Ur+0gh2uiPYNNQ5/sNyiXwiem5szauSIOu++s2b1qgP79zdv1nT6tKmZmRnKKQBg6sRw4XciK0Z/COVi/d3mxP077l8QzuWn37KimeWTcNB0bdmSxc0aN5w4flzUju013ni9bds2CQm3EdE+nJ1ywbhg0n9ATvky8CT0u0YuAtW/XwDckQSl+BMSbvfpE9a58ycJCfHqC+6l3Pnoo4/r1au/d+8eRATuDj48QRqvSvS7RuU35IAzddK3x1s0btyYN998PSpqB6KUyA8fOVS37nv9+vXNyExDlIwRABoYg3su9Pt/5KCvznDmHKQUK1b8/M///u8fhw2jjEgpNm3a+Nabbw4b+kNhYb6QnDLCgAJntvovVQBK0l9ihqU9sdaBZSLg1Cbnl4U/0KnoF6BOsHLoR8Sjhw/VqfVW1087FRTkAdDIJYv/7d/+PHz4sOLiQkTBgNj2p01/xQSgNPpLX9qC/z/QTpB2Ys6OJAAHREy5nxLWp3fTDxvv27dXSglAhaCIfMOG9a+99vrAgQMfPryPiIwpoSmZxSi3ldXh8lR+QDpHSLWNmgFQBkRIAE4PHT7QqlXLKVMmer1FiFwIphu+RYsXvfrPf0ZELABOhQDGiNKd9sMOivaGjM9UF/3BLTBYztQ54HfuJDdr1vS9Ou9e//2aukla2uOPOnT427//+7lzZyQKCoQyAkDtKEpJAfB3O6TwBQ5NTa907GHhj8m4obcvR/FzR/GDOnJi+NAf/vr//j/79u5W98zPzxkyZPBf/vLnDRvWS+RcMIt+S2798Z+yraCQ9LvHJqx3+oXI3QZkxRHRlaIDAOoIrqZpkyZNqP1uzRnTp+m6JlFQpjPQJZLCouy5c2c1bNhoxswZRUVFUiJjVvxBWu5LKb0vt7Yi4NmUrfIDwiNcKmeLUmYCEERx6VJ0u3Zt+/btk5JyB1EyZlJmIorH6Y+/+fabFs2bnz59Utmg4BgPttNfMt9XCv3CdQX9T2XR90fK3fvB4+PjunfrWufdd3bs3G5Sk1DTJAbnbNPGDQ0/+CCs9xcPH97nAigzXW5MaX680wc1wNBTa8+wYIyqJYWre7o0fcCFXEjHdrA83Yy0tCkTJ3zwfp2FP83TNB8ApdRAlLFxN5o2bVKvfr2r1y5bk88p50xIEBKE7T+UfVZaSfpLzmPJ7JXLtA28qfUpdWYqo0oOli2LfOONV3t9/llGRgaipMyUSIU0GXgRjbz8nImTxjf44IP169czBkJIxpQQAyJHDJKBENn1slkoAVwJ9IW1fc5xc9WZZ5SZEiE27sbHnT5q27b1xYvnEQVwQqkhBKPU5ILdTojv0yesdetWV69eQURlYIP1/u2A2oGy6bdVbPDlVo1lcx/0qFSk3EE/Ozv7x2FD/+//63/PnTPbJDrj1CQGoQZjZm5u9tatW9q2aT18+I8FBbkMCGUms9wYcFkRIXV/qfQ7I1UGlbKpOGdScOvF8RKkVHEO8NPvt3kootQ0bUlExOv/+K8RQ38oLi5CRJPoJvEx0BmYR48drl27Vpu2bR48UC9AoWoRDrj8AhBCCQbTL8uh37qXsNM60kWkGrOQHASjjCjZvXnrRstWTbt163Lp0iVEZIwwMBISY+/eSyC0mIIHEe8/SO7WrXurVq1OnjyFiOrQai4pSob+GKiw+1YJ7itCv7Dpd5xdRT8XND3j0VcD+r3y91fWrl2FiBKBgWkYvjt3knTdy4AgyuMnjr319ttffvllbm62GqAauxD2ClAe/TZDJXShO4tZet1UqOcUgL5u6AsXLnj9tde+HvhVesZjKcEkerGnoLAonxCdC+rxFs6bN/etGjWidm5DRLW4MU4FZzaaIekXZdDvvHtcSE4YIcSgzOScSmG/Kd6m3385zi5nKggbtWNbs8YNu3zyUeytW4hIqWkSnVLdML0MDC7o4sUL/9f//l+jRo3UdR+iBE4FZ4KDsOM//ihixekPfDw21k4kJJB+B0J1YAYXAJxSRhAxIyN93NhRn3b+6MrVyzb6BLi5f//uEyePEOph4KPglUjPnTvXsmWrnj0/S0hIRETglAtqv1X8GdMPAASRI+LynyP/+ep/h0+dnJn5GJEzZgKnuuHdtn2rx1NImQmc+jTPsuVL33mndnh4eGFRAaKklLjC58+NfgCmnvru3VE1a74dFvZFSspdidwkOnCSnJxw/MRRr6/QJBoDM/lOwsCBAzp/+kly0m0AwsCkzAS/+q8c/YoW9VPgjAHlglFmcqBSMIt+DE0/cKYOnLufcrddmxY9un56/rdzpmkAMEIMw9R8WrFh+gzTywXJyk4fNmzIK39/ZemySOBMSLCDb8xGv5L0Bw6B+3xeu5oX0ToRjzv0u1dALlRJBlPoFxTkLVgw71/tWm7atB4tq8BkYApJl/+8LGrXdkJ9DHTKfIRqiLhhw7r33qs7evTovLwcROScCMks2X0W9NtuoqBSMEL0y1cuftyp4/dDBmdnpyMCA5Mxk3OanpG6eElEcXEBZaZJdC6Yx1MwatSIf/7z1ZUrV/p8Xs6BUsIsDzjYZQpiyMaISwml+SflCIAIot/KE6lA87XrV9u2bdOgQf3YuBuoLAdTQxQXos8tWDi/2JMvJDOJxgW5dv1K+3btvxk0KCXlLqJglv0TFIFw0y9Lo99yOwRXb83weYsLi/IJ1TlQKaFs+tULxXJyshYt/KnB+++eOHYMERmjhJiUkfz83KvXYgjVDNOrBODho3vt2v3r73//+9mzZ1AZDmA5ADKA/hCmf8m9XVLX9TvJyTExl27Hx+Xm5hw8eODo0cMZ6Wmcc03zqUNPhXC2VEo74glKytUpwaZpLF++pHXrZtNnTDZNTdkMDAzOCXDSvUe3iRPHU6YDJ5TphGogaFFx/qRJkz5o2HD5z8s9nkJEzgVVQuxKgckg9F2a269vKk+/X2UKwRDF2XOnmjZt8vkXnz14eFdKysCgzAAwhaCnTh0fO3a0pnuBU0INQg2J/PbtuF69ejVs2HDfvr1gVRVQcFXOBNLv9l/tk4oF13Xfgwf379+/l5mZoWnezMz0e/fuZGVlOBU4gZ60a80NQt8+rzMtLfXrQQPfffedbdu3CEmBE0J1ynREvHL14vz5czMyHxcW5Wm6h4FBqb59+9YWzZuHh0/JyHjMBVNRLGv+S/jfpdEvpRRW1I8xxhgjV6/EbNy4TtM8QlApme3OBQqAbfYgyuLiounTpjT7sOHSJYsIMYEDIaZK1T1+/OjnFcuE5AwMw/SaxAfcOHr0UN26dT/9tHNSUoKUwg7+gG04cJfjFEx/MB6xsbe+G/xtt65dfl6+PD4+ftiwId27dd63b096etqe3VF5ublKuAPoV2+EZSalpnJ2d+zY2rxFo6+/7peenqpecKsuiTQj83Hbf7Xp0bO7T/NwAZSalBqEGkKy3Lys/v37ffBBw5Urf5ZSck655ce4g+jB3moI3zx4p1JJ8J2b+OnnnKvZT0t/1LdvWN26dfbs2SkEAW5SpjOmAyeI/Ndf13Tv3q2oqEBKsE1kApzGXL7Url37zp07374dJyW30SmLfgd9zgFRJiUl9u7du2nTpkuWLImPjx02dGjzZs1WrlxhV9S5ywdloPzbnq4V6gFE1HVt5swZr7/+2lpMG/kAACAASURBVIIF8xhjDExKdcaMwqLc+w/uHj9+JKz3F5FLFm3Y8OvjtAdCUi6IphdHRi6u8WaNaVOnFhcXCAFOAthlPJSk3z+/igbOOWWUMsoYA0Y3b9rQq2e3oqJ8RAhNv4rxC4ZSIMpNG9fVrVNzQP8+pmlwDoQQQgxd1wxDT05OXLR4odfn8fqKdNNjmB7CfCbxbt6y6ZVXXvmyz5fp6WmWAyBBoj9wUgb9bkykpmlDhnz3Vf9+GRnpj1NTBw0asDRycX5+/rXrVwd/+/W9e/fc9EuUwiokMQnRTVNHxJiYix93ateiZeNLl84jInAdhA+EBlxH5KdOH2/UqOGHHzaJvx0vhFAZeMoM4CaiOHny6Dvv1OnSuXNs7C1EBCBc2JGyIPVfOvqlyIDzWUdlOoclWVkhKTlwMnvOzLffrrFi5XKfVigkUegzpnNBJcJXX/WvX7/e4SMHEYVKNDIwhWCUmbt2Rb3zzrtDhgzx+TxudIL6E0C/ndIXAnRdW7BgwYcffnjnTlJOTtb33w3+bvC3jx49VClw51bcek+ePY7AAKcdLMaLF6Nff/21Vq1apqU9QpSE6gwMLsj5C2d79uzRo0f39u3bdevatXv37rFxNxAlAwNR3rmb2L1797dq1IjatVNK+3V3SgBKj7oGoW+XFZmmaRiGnpaWGhd30zB8nBMpGSKoy6JfMG5fiPjo4f0unT9q0bzx779fRURKCaUmY+TO3aQ9e3YtX750yJDvNmxcf+L4kcLiXMp8JikWSDKz0vr16/vXv/773LlzOWcSQQjm0K9KRytEPyKOHTv6119+ycvLWxYZuX371sKCAkT0er3Xr18rLCpUL7pxCOTqZcjUNIkmpUhPTxsy9NsPGtaNWPSTYdk8GggNhA7CQMQFC+bVrl2zXr33129Yx7lgDBijjJkMDCGJYXpWrvq5UePGI0YMz8hMR7uO0lVG5lf/QbpfOZmuWLt0HkkwfwElbMIFjTx69FD9+u9/+WXvrKzHiJKBTplGqUapJiWLi7vZqnXL115/9fsh36m+AVAAwhgRghUXF4wbN65Gjbc2b9kkOANOGWNBZX+BRrzzZh7GOUXEufPm/vDDEEKMqKidkZFLEpPiEVEIQBQqWSul5BzUiuI2eOzQvlpGMDr6fKdOH7//ft0TJ45LCZQZlBmMGQBmWtrDEyeOrly5fOHCn2Jios+ePZWXn8U5BW5yQYCTY8ePNPzggx7duyclJyIKlbfh3C5/COV7oEsafD7flcuXMzIysrIyk5MT7969k3A7Li8/hxAdwBSS2ugzIZkQTK3wKqeelJTw/feDmjdruHv3TkRp2ZCUMKDJdxJ3Re1YunTJ998PXvfr2qPHDhcV5QHohHop04CTy5cvtmzRombNmidOHEOUUoKQzB9ODVyjgukX9pbn1EcP+4T1nhoePm/enJ07duTl5SHi9evXVq38+eLFaN3QgANwLqQQKCwLj1FCTOCMULJq9fIPmzYYN37Ug4f3JDLgBnADhMGFAcJElGvWrhr249ApUybNnDVDFUQwRgEIcJMLExG8Xs+ixYvq1n0vYtFC3dAQESw+Sr5ixE+/Ou/F3bxeb35+foC9Ix2jQX1ccD83DBHv3ktu0aJZy5bNfvvtNKKQkjLQKdMJ0UzTJwRbv/7XAQO/atO2dfce3ePibqnqNys7Rg0h6L17yf37969fv4F6BgDEyQDYNX/+eI5a7tXHFf1fDxo4YeKEJYsXHzly6O69ZCGBC6Zp3tu3Y4s9RRmZ6UVFhVIGlNA66DujuJdy97OePf/85z9v3LgBUXBOKTUYmAxMxgyJgIixcTf27rNSp1wSBgbnJgNDStANz67dUW3atO7Xr+/jx6nouJKu/Ffo5VRKRDRM49dffvll7dqNGzeGT5l87dqVyZMmnjx13HGcJDKJTEjKBbXQB4KIWZkZI0cO/fsrf508ebx6PYISPEoJpaS4uDAzI/3ylZjZc2Y+evQgMzNdN3yM6cpvZGBQ0E+ePNaqVatGjRreuHEdEaUEy3BwNmAEqv8Q9O/aubPhB/Xbtm4VHj5Z13U1uxcunG/frs3ixRG6oXEBdjZHCC4YA2XhIeLpM6c6dWo/esyPSUmJXBAhCHADuAnC5MIEYUrJ7j+4u//AvrNnT587d0YtrIxRzi36gZuIWFSUP3DggIaNGu7Zu0t1WtHPean0S4mPH6fGxMQkJycfPnI4MTHRNM2bN2+ePHkyOzs7JycnJSWFUqLUvZ3Y8meFEDE3N2fAgP61a9fcvn0LYwai4MJkYDj0U2aeOnXi2NHDU8Inb9q0MTr6ghAu+plBmYHIr1y+WL9+/Y8//uj+/buIkjHCGAFGIZh+cNFPhID8/NyuXbq079B+8LffqP0DDEzd8B05emT06JHJdxJ3Ru1Yv35dCR8gQIALCwvGjh3zj3/8Y/TokZrmReSqAxb9YFJmIIpr16/s27cHUTCmAxhcmJybwE3KDInABYtcuuTVV19dsmSxrvt8Xg+oZG0F6EfErVu3DP722+3btm3evOna9au9evWMjv4NOAEwhSCKfi4s+gGIlFwIsX792lq13uzZs8vt23GIqN7xqQJolBL15qKMzPQNG9chCiGAgsmYyZhJmaFSYIg8KmrHX//617CwsPyCXNtwCKrcLkG/s4wi4vz58z5oUK/++3UjFi5AlKZpMEYTEuIHDuh/4uRxITmhJqWqpoUrI49ZufT4Pn169+jRJflOEiICNy3FzwkXlAvCOeGCIIqjxw6fO3fWWdoAKOfWT7kgQlJEefPWje7du3Xu/KnKFQjJ1Tcq0IPCPlJKANiyZfPKlSuuX78+5IchGzZuyC/IX7ps6YiRw2/euHHhwvl9+/dquk8lsyxNyVWIDRQ0U6ZMevXV/167dhVjJqLggihpZGAQppumZhiaT/MUFxesXbva6y0uLCxQT8UuCjKVbU2Id+vWTQ0aNPjxx2HpGamIgjKTOSEgOwPvuHq28pMxMdHNmzVrUL/+hAnjCNEpMxiYmVnpixZFdO3aOTbu5rJlS6dMmYyILvq58Hu6klK6du3qGjXeHPbjsNzcbESh6k+ZdRGVyhWCpaU/SkyKF4IxMMGeeeAq0m9IhKzsjHHjxrVs0WLjxvWGoXMOwAkIx/5xox9APwBs375t2vSpxZ5iRPzt/LlRo0ZkZqZxThkzuCB+xS8o46YQDBGjo3/r2LHNgAF9L1++KFBIFK56Yas8G4AVFOTduHGNUoNSE0BByBgQQjWTeBjXiz15c+bOeu2118KnhWvWDiTXDuAQ9LssSAAYPXrkoEEDw3p/0aH9vzIzMwghQoiDB/aNHPHj3Xt3gDNd95mmwRgBDmrTECJmZGSOGDG8SZNGBw7sQ0TgOhfK4DG5oNw27zinXLDDRw6ePXtG1UUyRu3YDhXSmhchKCIePXq4Xr163303ODX1IaJ08kfWEFwygIj5BQXz5s27ceN3RJwxc8bRY0fv3E0eM3b0ylU/pz1+vGfv7jNnTzNGlZGmLlXRhSg5Z2vWrHrttVdnzJim6x5ErkRRSIsJAMKYQYgBQIuKCletWllcXMSA2lpARXtNynRCfcA1wyyeNXvGa6+9Nnv2jLz8HGZVjzFnG6STiudCvY6TIOLBQ/s6dmw/Y/q0bt26xMbe4JxSZmRkPt66dVPEooWpjx+uXPmzXdduVY/bcR7LJTh+4lizZk07ffJxZmY6ItqVpwzsF78BUMYIYyYAAa6CDUo3UTXzSgAATIn84cP7n376acOGDdPSUoXgAMRVxe1HH9EvAIiYn58fHj5l9+5dSmdFRe1cs2ZVcXEhABFWwEeqEBNwApwgyvv373755ectmjeJi7uFiEol2YINXG1MY9T2gE1CdMZMzi1tCJxRphPq1UkhcG9+QdbAgV/9x3/8544d21Wv1E1Kmv5/ki6nEBEfPXrU98vev65dc+7c2c6ffLx500bOOSJu2rThp/lzc3OzCTFMUyfEUGsKAAPgxcWe+fPnv1fn3fnz5gqhlIQupCGkKQQRgjkGhipDPXT4wNlzp1WuVNV7CsGsPIhkwqY/IzNt6LChH3zQICJigaZ5pRSBqYYA+nNycn7+efnp06eTkpImTpqYmJQAAAcP7t+wYR0ibt++LSHxtkRuGJqm+zTNqxs+k+iMESHg3LkzHTu2Hzjwq4LCXAt9TmxpVIlDxgVjQLhgxcVFq1evKi4uAmBUubXK8OCEgU7BR5gHkV67dqlz509q1nx79eqVDEzglAGFwCoULhgXlHOi6F+9esXgwd/EXI7uHfZ5RMQCzolh+oRkq1evuBB9/vcb18aMGZ2ZmY4olYMurXJUUM/o9u24bt26NmnS5NTpkxK5mlul9ri979SuvbUqIjlQLpg1TMmEZI4trq4jRw61bNli/PixDx/eR0TgzvIr/bEr61lY9CcmJvTv3+/atauIUki+aFHEocMHvN4iXfd6PAWm6fN4CynTOacMTEReVJQ/deqkBg3e275jC6JQe9HUHkWbTQ4qjcqoop8yHYAI9bJkiUJwAJMyr0kLTVoo0Txz9mT9+vWbN28eExNjl82DEwhx0++3HBHxzJkzn3760fWrVznnkYsXjRk9Uh3dsWxZ5LJlkT6fR9O8hYX5Xm+x11tsmroKkK9csaJ+vXodO3bMz8+TyCnTgSutT+yKC1uOBROCHT588Ny5M4wRleBQD0BKsNdEwrkJYHJB79xN/OKLXm3btrl8+aK94U240FeWj6UAt23b1rNnj/Hjx12KuQQABUUFq1avPHnyRHFx4b59e9PSU4UEk+i6oWmaV9e9hqkBp7FxNzt1+qhjx/ZJSbcRhdJ/XFAhWVA6RsXvFf1er4dzYAy4FX7hwAnjOgMvgWJCPQDaqtXL69R5p1WrlhmZj60kfAD9SqiUz0OklMOGDhkzZlR+Qc70GVO7d+/66FGKMhUWLY6Iibm4ePGirVs3E6Lruk/pIEqJghgRc3OzR44c/vbbb23fvhU4MH+tMnfpN8dMspSR4Nbo7KobfxCGMRM4MQzf1m1bateuPXVqOOe8TPqtv2zfvm3AgK/srWTy22+/+eWXNfdS7qSlPTp+/MjVazH7D+zJycmQCFxQ09Q2bVrfrFmjKeETcnKzLFPNrgYNyMRwsMJrYDIwQTBhvypcSiEE5cIA7qWsmIFGqDZmzOhX/v7KRx9/nJiUiCjtjdeB9LvuzhFx/bpf27RulpycjIh7du/6qv+Xly9fQsTVq1eOGzPq9u24O3eSIxYu2Ld3z5rVq65fv6rmYNDXX9eqWWvPnt2ISKhuhZa5yYVTKe5sf2FCsCNHDv12/iwAtdOcYOsetSAaKs6oPOCZs6bXb1BvzpxZqqpMWT4q2irtULeUaJrmggUL1qxZfffuXfVilbv37i5cuOD27fj1636N2rXDMH0AhDHTJLqu+3TdZxKNczpi1PB33qm1dOliRA6cACOKfjsnzy0BUFF5yT2e4lWrVvh8XmG9el5K9UJQQYDrjHspFJmkEIRWUJg9btzomjXfmjN3FgMzsPbQHrKgXBBEGRd/q3XrlgcP7ZNSxFyOrlu3ztatmxBlbOyNkSNHTJ06ZfXqlfn5OQUFeYsXR+zdu3v1mlWXYqKllKoY5ODB/W+8+ea3337j83kQJaGGsrV4gKEi3Uu9ywnx0690P+OUMpMQHVE8fPSgQ4cOtWrV2rhxo7QOUfPHHoJi6KZpzps3Nzx8CiKapoEo+/fvt2rVymJPYX5B7qFD+/cf2HMp5nx+fraUjAt2KeZC61bNu3f79FbsDSFB+SfWNtfgU0K4VffPKXDKrcVB1VkKiSAlFdIArhOqSWT3799r36H9f/7tb5FLlyhPybJ8ZCj6pZS5uTmLFy0cNvS7mJhLhmHsitoxefKE3buiPB7PgQP7f127JiMjPTs7a2nkkrFjRu/Zvev+g7tCgJTs4MF9rVq2Gv7j8AcP7wlJCdUtXyqgTFztcmRCsKNHD58/fw44U4pbSG7TQIGbqviHMi+XxqnTx7t16zLkh+9iLkdzwezArZPt8r/X4Pfffx8zZvSo0aOWL1/28OEDRLx160ZYWO9ff/0lKmrH3XvJuXlZUbt27Nix9cDBfXl5OSbRTaIBkBkzp9er9/68uXNUn4GZDv1WrkTFZzgAB4HC6/WsWLFc03xSIrdPABFCcEFB6KDopwUSjdTUewMG9m/YsMHWrZtAlS1xB30//RKZpnlPnjo6Y8bUM2dPZmamXYq5MGPG1PXrf0nPeJxy/878+XPXr1t7/8FdIZiue376af6wYT8sX770dkIcopTIGSPLlkX++S9/njNnNiIC0ED63e4pBoiBKwDl0K/8EMoMQnQpwecrHvrDkL/97T/Dwyc7x366b+gyRCWlNC4uLiHhNmGmYeiUmhcvRiffSaTM5IJeu355954oXfeZpg84AU63bNlY483XZs6YyhjhgqnEln+baIhLmYtBu88EIkdkEqkQRAWpEXHkqBF/+ctfBg4caBgGOmnpQPqtRUUIkZ+fd+3a1Zs3fn/44IGu60lJiTdv3khOTir2FKemPnqc9ljtPImOjlaZcAamiuUz0JctW/Lv//afU8PDCdGkVAVtrg0NKrMjrWd/9OiR8xd+U2EKOwEEQlJhxdc1QosQeWLyrc5dPvm088eXr0Qjovq4Q79TXSSlzM8vOHz40LFjR7du2/r11wPWrl1DCMnOzty6dfPpM6eystK5oPkFOb/8umbIkMG/nT9TXJxPqGYSH2X63XtJ3w8Z3KZN62PHDyMiBxJIv1WCxjkA5xLR6/UuX75MRSQV+lK66BceCoWIemFRxvTpU96uWWP27OleT4GiylV4CNJe7qRkml78KDUlLf3B3XtJ2Tnpd+8lZWam3ruXmJ2TRqiWmBibnZUOnOi6B1HuP7B3yJDvk5MTlB8iJHDOLl++1KVL59Zt2lyI/g1RMqDK8lH0h9zbJIQMLCYFZfYwIMBMSg3GTES+c+f2li1b9OkT9vv160JA2fQ7poVJDNM0DENDRM6ZSXSJcPTY4a3bNiOiig5zQW/cuPZ5rx5hvXvdvh2LiIp+mxwu3CuATZGzGcDaImPtAFH0M0U/Ih47fqR5i2aNGzc6fPigaeoBpyWUpF+lY5xhqONTlFFFGeVc7TMTXq9v6+YtEQsWer1FJvEB1xloEs3cvPT+/frVfvvdqJ07GTOEAMaYCim6+h2CfqWGFP1cmAw0Qj1SGvkFmSNGDm3a9MOo3VuFJFIyVfMTQD9Yh5smJiZu3LhRvfx969bNs2bNKC4ush+4ZGAyIIhi3/7dg78bhIgMDJP4CPFRpiHyy1eiO33yUZeunRMTLdO/BP2CS2uR8fm8y5cvVUdRCIkl6RfSR0jhuvWrGzdu1O+rPo8e30NUgUXqNrId+oUV5LWeokTm2tMDKjkKYGp6sWn6EHHL1k3jx4/NzEzjEhgon4Ejyr17d79b590ven+ekBAnpbD32oMVJQtRh6xmvyT9JgOTUgMRr16NadbswxYtm8dcvoT2oZ+l0Y+uYgdV7kCIaZi6aWoeb1FScsLu3VHLlkXm5GarBBznVEo4cHBf82ZNBg8elJ6epg4p8evNEPS7o03CLmJTipVxoTxpeS8l+V/t2rz+xmubt25CRCGYsGM+pdLvNBbQKCEqSkiysrLPnD6zeFHE9KnTL1++5PUVCGky0Bh4Ber37ib07NGrUYMm0dEXEFEIoQRACJdlKZiQ7NixIxcu/KYC7aiGIUEICtygzCekKSVZvWZZgwb1Ihb/5NPyERkoL8Jl+QghOXBFf2pq6spVK/fv3xcdfWHHju3HTxwzDF1tUiHUNKmel5/7KPXB0qVLevTsmpAQyzmhTFeXgm/Pnqi2bdt82bdP8p0ENV/cCs9Z6X3lgSGipvmWLYtUkuaqubDoF+hDpOejT7Rr17pf/z63E24JNBkYDEz1sANLfP0CoGKOyg0Qkghp5UQlMi4IZQahRl5+9qnTJ3bu3D5jxrS9+/aYRBcSgBPOKaIsLMibN29OnTrvDhs2NDsnCxFVmlnw0PTb2lrY5zGq8KvKCRiI+ODBvd5hX9SqXTNq105UAZ+AQzds+kuUCVthRg4MKGEmpUZhUf6VKzHx8bFRUTvu3E2SkttrizCJsXhJxLvv1JoyeYJaKxzjh3P3Fq2ShTpKWYDdc8aASslN0xg3fvTf/us/5sydxQXhggKQAPrtPv/J7QXZJ8eFEAZKCWPmtWsxq1etuHb10uYtG0+cOK5pRRIpcIOBj4EXkd+4daV2zTpf9f86+U6SCoTbe+T8lUxcsOPHj0ZHn7fpFwK5kIwLAmAw0BnTz1841blzpx9++C41LQWRMTCAE+FYe3aWV22lUZshL168OHHi+GnTpu3bt0/TrDSHop8BuRV7Y2fU9h07t335Ze+VK5dLBAaGc0lkDIxNm9bXqPHm8BHDCgpzlTSqDQauI1sEIvo039KlSwxDR0QpVJWo5fVyYSAaj9OSh4/4vkXLpteuX0AUDHTVf8tvsdSVWwCo/xL+v0vpVASouLi4/+DuxEnj79+/e/jwgQ0b16kFzZ5Vioj3798b8sP3dd6rs3rNqqKiAnWagzJrQ9W5oFNr5GQeVLZLCGaYvtGjR77+xuvhUyerVZdbMSthV5iWTr96PpwrIilVxb/E4ynMzc1izArbM7BCvdk5mWPGjGpQv25U1A7D0NWnwF/fFZJ+KS30mY2+VVG7d++uuu+/+0Xvz3JyMyQyygzgVLgtH/sKrnJzR5jsJtQkEqIVe3Jz89I8vtyCosyi4lzKdC6osKI0mpAmCH3dul/rvlevZ4/P4uPjEFGNUJUxAafAGXA4fvxodPQFZflYIV7BgBPgpkQWHX22W/dP+/YNu3DxrEm9wE2lOF0OtL8uX+V7hBCU0sLCwsLCQl3X/aPhoHbo3ku5c+782bT0R2fPnkpIjFdZd+D2BSaizMpKGz5iWJMmjX5aMK+wKFdtMFCpOue8TkT0+bxLl0bquqbWN8El5+qVmgSR5ealTZs+6aOP2/+8Yomm50skDHTgVv+lVXCrCg+5HVCyVwDJSr0EE5JRZhYW5QOnhOqa7nVCsY4viCguxVzs3r17o8aNV65cofanU0bBjswGp8mD0ScqCSMEbN2++f33637z7aC8/Fy0j6yrgOJ3HW4QeECDfdaBlXEDINY/OUUUj9Meff31gBbNm27etEE3NKeAylb/pdBvW2sqTiqEiIm51L5Dmxatmt6K/R2RU6YzMDlnbrtfuukvuWgF1g8qyIAynTIfA69Jiyh4gWvATWVsAbfClAKJ11c4ZvToV/72j+nTpxUW5UnJVMbeCtMCBYATJ45dvHiBc2YtXhLsbD/3eAt+HP5D+w7/Onx4vyr8DBU+CtiTpegPGoVVhSsEADOJ4fEUFRTmGaamaV5C1Iyo2gq7BIMTIWjq4wejRo14//33Dh8+gAhCqPI7JQDcpt+zdOkSTfdJlLZ2EJwry8GM2rWlceMGCxfO9XqLGWhq9pXiFzKAfgzY3F0W/ba9pKYL7T/RsViceiEFTVRUVJMPP+z4UccHD+8LySmjagXgnLuKvl2A2uir/WuIeO7cmdZtW7Vt20aV3Dj42iGKAIZKo1/ap6oI11F/gtv71u3cs6IcEU+dOtGqZfPmzZpcv35FJeCV+rfpL3EckOT+EC2jiBgXH9e5S6cGDeseOLRX1WyrvBhXuVQZLLcldjaG3jQouOAMKKU6oT5CfYRqFAzOiXCCxIIoJY3I76Uk9e/fv369Bhs2rGOgc2HYRrbBGGHATpw8fvFiNHDqLF7KsEEU69av/Ve71pFLF+fn5yBK5dUBdx8UpYrL3ZG7gL66h6IO53FqxAk1VYLTymfZtRVCUAATBEHEGzeudvr4o88+63nnboLyVtVRYbbul15vcWTkYp/mFSiAg51sBUR8mHovrE+vsLCeyXfUuqc7pQT2Fk3HnfWfXibdAdCgzX7S2aHnPt5C2L44DxAAzhgniMLjKVqwcEGd994bO26s1+flghNi2kfFCJtg4Zyfo0KcSj2hhKvXrnTp2rlR44aHjxxERKWz7Vxp+fTb+ke4BCw4auns5LJKpBjhAkzTWLt29Tu13h40aEB2dgaiBCcZah+n4NpiJqwSTk5VuYpP02bMnPraG3+PXLaIMSoko0zlnYi9PdDvL0tb92PQFWIkFkZq3y4H+5ROIbhw5wgFY5wwMCTSpOT4bl27tG37r3O/neLCoEwjVCNUV/Vep8+cunQpGoDYoQ+V8cEjRw92+qTjpEnjs7IyVELeMv4CtwgGTXmoPqvpd/LkVnrf/lPpcmZlc5EJyTgnjBmMmxT0Y8cOtW/3r28Hf5ORlSqEwoIo+wdR6LovMnKx1+cR1uYP4MARZU5u1pixI3uHfXbz5mXKfJwbAIbtrKuV1zlg1Xp+ruP7HNa56wLH8XBOFgkA139kjXUSjkrnIcq0tNQ5c2c3+KDBnLlzUlLuqR1SzknIgU2o2h7GDETMykrr82XvV/7xX0uXLlbqxk5RB2XNSuM+WACciI2rOtoveGpziLJOEWV+fu7PPy+rVfMtVaAqJbcBKEk/51Z2gggBwNiOnduaNG0wYuTQgoICRGRMV2atUIlLe2/ak9AvVWjG8vCsMJ+UQji7ByzpYIwZhGmIeOTIgVo1a/Xp0zsvPwORmdRnEk3Rv3Xr5jNnTgIQKZm00c/KTg/r06t1mxbqqEMViHJ8kDLoL3XuLQdNhFQ8VhANQcXLVLENoRpwk3F9/vw5tWrVWrl6BaJUBreiXyJPSbn700/zvL5i5VUwxqSUnMOiRQveevuNBQvnIqKQBMAAy11xjE7uQl/RL11Ht0Ig+gGX8+zLpt+qB2MEER+npX7R+4s3a9TYunULIpqmQahpmuadu8l37925/yDlwcP79+4mP057aJg+AFNKTogxa/b0f/v3/+/b/Q/6XQAAIABJREFUwYPy8nJQndBoV91UmX5n4UJ7INyhHxgl1ECUXl9xn7Av/vM//rp7dxSqrR1A1fkUQV/ABVO1eoiYcj+lVZumrds0S0m5h4iUmsBNEKpYy97bXpJ+LAd9RNdnStLvPnJDWEdOm5TpFHyaXjhlyqSab9dcumxJfkEWcMMkPsoMBmTv3t1Xr8YAJ0JQzgmi1HXvsuVLmjVvErHoJxU/9G8HsQvZnXBvueij7cC4XfmSiUMnAiMkKC2itkoISZKS4775ZtBHH398+cpFZZtZ9o+ExMTby5ZFqk3JjBEOgIhnz555v16drt0+vXotRiIDboJ9trCzKzzkmZhuoF2qMcRVyqdc8uC8n4VZRdcHDx1s1rzZgIEDMjMzJHLKiM/nPXjwwIGDB06cPH7m7Knjx49cuRrj8xVJyVQ+5I03X/v4k48SkxIQkQYe6+Cf/4o9AVcyx622pJt+a2sbUHV4nopi/fbb2WZNm7Rp3TIpKQERQQAA9XiKUlMfPXr04FHqg4eP7j9Oe+TzeQColDw/P3f6zCk133ljw8ZfEZFSwvzemn0siPtYCifiWZFxOCy5D1BwOU9uzIBzwsCgzMeFkZWd+vXXA2vWrLlp83qJhIFBqEaZkZeXXVCYC5xwMFUa9eChvR0/ajdq9PCs7ExpV/AGQe+evor12nZgAvf+BkCDwsqVSBXqNijTKNMQ6W+/ne7atevnn39++XK0ipoxIJxTg2iXLl0wTB/Y+/Fu347r3qNrx4/aHTq8X0quPHj7WG2nsrzcMwkD3ZdgNRsQ7nCJgSt+Y82/KuSkUgpN861Y+XPTZk1nzpqZn58DwHTdFxt78+atGwmJ8XfuJibfTVC6H1HcvZfY9l+t6zeod/7Cb4hIqCpidyqFnKKaCs9+8BXwIyUAwhEAy+224sIbN6yr8ebrfcI+f/TovvIQsjLTL1++ePHi+YuXLkRf/O3K1Zi8vBxEQan588qlb9d6dfqMcHWcjL1jxDnShzuKPwie4JhPIDdBvq+fouCnoz5kCQDjnDDQGfiENG7eutKs2Yddun4aG3edgsZAVxFAVUSuKpl///3Kl32/6B322aPU+4jo8rHcX1LxeS9/IC7g7Gfg+O5gUNC4MCjzbdu+uUWLlp991jM+/qa9ScVUNTCWj4iioDBv4Nf9361T6+jRw4p1teXC2VQhAjR3iQ6WsDzLMSpKBNcDJMG2NOzDADErO3P8hHFNmzdfErm4oDCfMVPTPbrh1Q2fYfpM4jOJJiTR9OLZc2a89fabK1YuV8GGEoq/MnqnAg8mODCq/FdOlfr3+YrDwye/+caro0cNz8xMRxSGqWu6T9P8l2majJHzF841aVa/S7ePHqelSunahew+xlAGHUhhtVD0BzyJEPQHoR9Iv1QhWOAmA41xnXHt0KG9H37YuFevnjdvXUVnpy831c6GR48ejBo9vNMnHY6fOIIoVNWKELzk9zzpPJfEq6QA+FPlau1ioEkkhcU58+fPbdKkydy5s72+IiEYZQZjpsqoSwRC9cili2q/8/acOTPVTiK7ZMQdGHDoL42CiqJfWnbJRb+zCHC7+FnG347t26/v+/Xe37U7yiQaIZph+kxTM4mPME1twTt95nj7ju2nz5iqG14hmJWKssq0KuFuVbwF0G+nHaykEFBETE199NVX/WrXemvt2lWGqTGghBimaV2EmJzz2Nibnbt0bNuu+eXLFyUKe8eCs4dOhEI/mH7/v0tXkyFbsKtgVV9YZrRBQRPSIKR4YcS8//rbf44YMTQz8xEiVysAIqZnPB41enjbdq22bN1IKZGCOcH1EGJZvc0/Un+q3y45Nu3Th8yc3LT5P82tX7/+unVruWBq5ysDQ0iGKKJ2ba/x9usjRw7Lzs5C/7tvHVfFryzK7IYL6/LQL9NDs+9oLwJOivDEyeOt2rRp3qJFzJWLjBm67tG0Yt3wmNQnkcZcvtDny7DB332bla3eRaADU3Yz2AxVM/r+Afl9Hm4nPf0ZgCtXYj7+uEPt2m/v279bCDAMXdO8mub1aV5KSX5B/shRw/752n9s277ZEh6gwnn5gBvTUukvET2sFP0h9ZC0KxcYNxj4EElm1sORI4fWq193SeTCvIIsLkyJLCc3a9Hinz5oWG9K+ESfrxgtm8fJbgT7+NU9+W76nWeggoyEC4OBBlxDlA8f3QsL+6J161Yxly8iSgamClLFxd9o3bpF6zYt4m/HIqJdgC4C/aIy0Uc//eV7NBU0jRAd+hUQUgqT6L/++kut2rUHDBwQH3+Lgalpxbru4YJcuXpx8HeDunbrcvbsSVS7scG0XoYV5OxWc3P8Ftf5/Y4PwIhS4fv276ld++0OHdomJMQJwTXN5/N5CCUer2fxkgXv1q0xbfpkj6dYomBAAyNspaHvor/EtJVDf4WeEkopue0AGAw0RJKWnjp8xA8tWjZdtXoZ50axJ29K+IROn3SYOWvqwwf30Tq62YnrVwf9dmdD2taBI/V7wHattRIAnQsTJbty5WK3bl17ff7ZteuXEQWAuWv3jl69ujdu/MHJk8ckcimF8lXUq2pE+Ro6oJOV9efLvak/CiSAMYIocnOzl/+8rFHjRkN+GBIff4sQDVHcir0+ctTwTz79ZO++KGJqqqDI3tUJrjCUevZPRQD8B7Urr10dcsEpZaZEoem+bds2N2pUf+CAfomJtwkxAJim+db+suqtmq/2HxCWnZONiGpbDFdHuIUw1UI630+RfmnLMQHQGfgQ8XbC7z0+69qhQ9uDB/fs2bujXv06o0b/mJOTheqtdZbi9Md5qopDVek3gRsMDOWab9+x9Z13aw8Y0D8zKy029veGDRu88cZrW7ZsVDFsOyUnnIr/F4R+pf7V6zY8nsJhPw6rWbvWzJnTOSceb9HwEcMaN2k8d94ck3gRhXLGlAZ97vSrzZlqTZg+Y+p///O/Zs2e7vUWm6bxyy+rGzep17xlY7XxUJ0ZqoINT4n+yj0ehZS9lZFwYXCpU/AdOrK3U6cOnT7p2Dus11cD+t6K/R2tvdJg1xS5v7MSbx4OObelcx84Uvf6i9yuulEHOqgaOJGRmTZ9xtSmzT9csHDepCkT69atM3fOLC6IenNOUOlv5bpczfS73V8rCaCO9OGCRV88371n9w4dO5w6fXzzlo0fNm3St1/fW7G/W9upVaG1cL1Rwk3/0zF+0Jl8fwLY2r6o9uggyri42EHffNWmbYvNWzYcPXa47vu1W7VueuTIwf+/vTP/iuraErD/T6/u1+Na6e733nrd66X7zel+Q4aXToyCGifEaFBjNOCMEiiUCEI0OABihKgIaphERMG8JChGGRVlHqyCmu69Z9r9w7nDuUMVNULZq8+6KysWVffuc+6399ln2luWZX6SQD26TjHTTjwKDeqMPkRN/8KV0e+jvwC+l0HGJECYNO+d/uy4619//Mq//ftPG65dASBaFEtCKaPUzCWIo/XomzZC+oExkxFStx5pMWdkLeYCHRkZ3vHRtn/98b/8/NV/339gz+zsFAMs7IGj+u2Wjn5mfofq/A8/6oCwjJBUU3vxt7/7zav/+ervXvttWvrKu5231SOd6t4nMfWVuDaSVPqZQL/u/SM1EhGSGSPd3d++9l+//sd/+tHrb/z+pz/954qKM3piLx19qiWsNmOzEP0hZgNF4xhRNZw+V88rESohEiAs+Hxk8Pd/eO2dd//s9b4AIMbmQWpHM3n0ixUTL23vjXb0RIjwgQBYc3Pjq//x89de+y2PfYKJTLAefkNDP2pBIxzLRlZpU4fGqeKLwIiHb5mf97gKC/72737069/86krdpUDQawpjIUb9dqA/eWNfJnhrRN8Gp28CJQRdulz7Nz/6q7//h78uLilCCOk5hoU9AYSasg2EHO/ysiw89BHTH756FIDwE+uYBDENrFjxTlbWBwoKUia4y1Y33UJnrI8Pb/4dGkjMqaaeGyIUEYwYkEDAu3z5O1lZW3iSC4xlTPWRVrweWqI8H/tF1Zw66hLY495HK1a+V3i0QJKCCpIQ1rbigb4H2/DFbfQnVgEMIS17N/RlYH5IkjH64sXMO+++/atf/+dTNcOnokfUtChqJOiDPYZzOAWIq4aUn8HDRKJUXr06bdeuj3hWC8Fwio4TxP1Q0/PDdAL2ZhJevLEQQwgmDAGwVavTc/Zk89x12nZR5xDBMYiXnMJHYGomWQDoH+hLS1/Z2HQd+IYwvr/AiPdNhFGQljUnLEZxiqfRLxZVAYQeAElScNfune+885aeypcQy85T64aohNEf5du1PI/xtQxCFEqUtevWfPLJLh4uRt+7a5U1Ge1sl3KBfo+K3THvEFatTs/J+QQhvkOJR3qLj36hg0pOlRljTD20RzEADA0Nbt+xraW1GQDU/KQMmxJFmuKFLIyR+WnhvxXqbzpjpt5AX7TGBPkDvn37c5a/9zYA4/vsw1r6FKIfGFPjklJCNmxct2dPtqJILwP9TKef50FYszp9755shGR+uuJloZ9R7v8QAHg6/GTnzh0tLZx+hR99Sk36GaWEIKrRv3dvzrvL/weAaTthFpH+aF6w9ZGMb1wmlBCWsWlDzp5sHulOW9iyt3Iq0K/rAKefMqBr1qzaszeH763VjvzGTz9LOv2q+WcA8Kj3h/T0lTdvtgKAnpnLkf4IMRIeFf5b4f5s51ifs6LUQj9QCL+amyT6I/VPrVP16qieMkohM3Pj4SO5PPizU5bmxaMfHOh3nB3SHUr6/to1Bw7u54eS9dPu8dFvfnwSiuX+vX2PV69Z1dbWCgA8aY3gLieAfidGouxADMG15FIq/dlv/89boPoG+p3DPyjk46L1fCIX3WGhSkcqMzPjzNnT2lF0/Z6WHmCxim0oLD5fVADega1bv7a0tIQyHojOcugspsdDbC0c/ZM0+vv6et9fu/rWrZugB7gEC/00RvohdtsfQmRVGEJwIOA7cGDPqlVp2q0WlCBB9Ef/Shx+ouO1ceOGmpqasLIuIv0LFb0PAADGaEbGhrq6y6CNyYQNwLHeXp99TXLFtTku6OvrXfP+6jZn+pkewCsFXg3TVZFS7PXOFxR8mpd3GEy23+FXEQq8jDHnVSAn+qOT2/pgbeYMANavX3vx4sXQsqYQ+ryI9G/atPHatXqd/rjXQRev7rqcvX29q9ekt91qBWf6mXmVfQlfDdNnXSnFXt+8q7CgqOgoALDQB4b4DyMROCL6Y6q2A/06Ie+/v/rChQtOgqYi+ryI9NfXX9Xoj38PzKJV35Czt7d31eq0m22hbL+lL1rCV2Olv8CVX1joAoAI9kFGQL+leg7ox+HOis/Wu10AWLUq/fz5Kv3zl6II9GfU13PbzxY+vBLBjRcTfY3+x+kW+sP5OSlCP/H65l2u/MLCAgBQ2z4+kZaG/rS0lVVVFfrnL0X5P0Z/WvoKPt//EtHv83tF+pmaQDv2EgH9MT7ATr9xv7S0FZWVFfyP5knU1PV/mCot25S5sb6hHoTGiueuycHLeh9dVD7P9vjxo/Ub1n7zzTcAoG+SSVH6haOP/oDP5Srgng9VP4yXfpvDZ6U/FqFD0k8Zo2zlyhUVlZU6T44DjpRTAIP+jAaVfogX/qTg5XBDAX4KAA8fPtzx0fbR0RFQ6dcbPHW4B80cq7utGNBA0O8qdKn00+TTH1Ot1fvY6dcPeq9Y8V5FRQXf12msWJvOUaRcDyDY/oyGhgZIAP1JgszhttqkoU5/z0cm+rWmTyH0AbTpTsoojyEZDAYKXS6XS6df7LJiKctsa0xxGn5Dixzp53E+LPQLl+PydUoUM/31EPvGzKTaV+c7a+gTLbdpz44dWSMjz8FCv2HzUqH9NaOoZhRnkhRwuVwuVwEAEGugpFikTSz9ppvY6NfhJytXrqisrHwp6acm+m05MCO60+LTr23wVOnv6XmwbduHIyPc9htr1SnW+JrbY6K/wFVQAACEEKrGGoq9GReBfvWfuu0hhKSlraiqrOKsU3MxXkNKvACj8MaglGVuyqivr2dM19go7rHQlQAxHQw/MMYTVhOMCQGA+/e7t27ZLNBvVYAUaHnGTO4CYoxKwYCroKCgIJ+ZM4ilPv1UpH/VqrTq81U8ZNXLT3/kEi4Z/dpBQYwJAoCehw+2bt3c398HLxX9gaBfpZ/RVKffXNSel4+j161bW1d3GUwRoGz0p8Q7AABjGZz/M3Nz5vUb10HzGWikxl8FMZnoG08RHkQZUMKwerIRyQAw/Ozp0aMFff29AEzLjWAPXrLU9PPd/ZTwU/mUEl/AV1CQn5//KaVYC9ZpnfaJCtpl9n18xpHaqOvviL4626AOU4ANDQ2+8cafjhzJffZsGIwuLO6IzUkroi2QZfn9te+frz7Pt2fz40UWIZnzXJlDl5hU+oUYaZQwrGdJAYDRsZHjxUX3H3QDgPl4WorRrwZlJwghSgkmqKjo2LFjRwGAUoKwQgjRW9RipCIpyxytETPeU5TyOhTN56EEAB73Pv7444/++79f+/3v/+vgwQOBgJ8xpp/Jt04+pMasvy6M1+ttbW1Zvvzd3bt3td9ul2TJPu0g2A7TPZaUfo6QwuODz8256+vrVq9JP3HiuNvtNlLjmKP3LG3LCw4DQQgpikIIefpkaNu2rKwPP3z6ZCgQ9BOKdfpZAukX+uioJbZZfpV+AObz+Xbv/nj3Jx/f+Pr6pUtf7du3t+7qZUqpFgrKgf6oKpOkwmUgFJd9fmJTZsahQwf379+XkbGx7VYbaDsFLOg70s/C0Z8wYUPQz9OcKIGg94vyk5s2bcw9fHDz5oz8/CMezywAE5KKi2ERlqzwNtSzcVBKBwYGtmz54Kc/+ckrr7zy1ptv3L3TAcDipT+UKYqWfsf1Wo1+1fD39fVuytzY0tqMEJJl+W7nnU8+2TUxMc6HZaHoX3L+uQQzs9Pvr11Tdb5yZmZmYnK8/mpdzp5sv98HwAz6nXstgUhn+hMurwl9yjCmCsYyocqdzvb09JWtN5umZyZ6HnZnZW1pbW0C1f9JLfo1twfzXGMffPBBZuame/e6Ojs7srN37927d3JykldVRD8x9Ef7bkLRrw/bAeBWe1t2zu7hZ0/5T56PPMs9fGh8YhQ4/ba4eTpIS6gAXIEBoLPz7vYd254MDfLPJ6fGDx8+9N13fwEAfijWukxutF54+mMWLIzITOBYDSfMU9OVlpXk5h4IBOf5oysqzhQVFbo9L/jxEfEVLBX9ektRSjEmCGFC6NTU9C9/+cvq6vP8K0NP+nfs2P7VV18BgDX+XzSS2zMXxfJ6LI9nDARDaNB//ca1Awf3TU1P8l89e/bk6NECWZYYEC2nZEj6l0oBmLYz7Pq1a4cPH5qaHGcMEyK/cE9XV1fe+6YTgPFwIELsJwfKk0B/KLtgpZ9QBWMJEVlWAnl5hy9cqJQVf1DyArCWm41792U/HxkGAEuyk6Wj3+CGB+CllHV33//FL37xzTf3EJJ8PjcAO336i3PnzoIT/ZGb/8WinxIA+OGHng+ztvAssJIcrK6uOnhoH/B2T3n679zp2LFjW/9AL//82+/u5eUdefbsCQ/UBQb6S04/2OlHROJJ04qLi44cyZVkHwABgLPnyk+UHp+fnxNsf8rRTwj7/vv7r7768++++5ZSJEk+xtDZs6evXOGT5qlFP9joV6c7EZKKiz/bvHnTpcu1J0qL129YV1N7AYAxI7tYitLPGBufGPt4184jebkDA31dXXe278j6MOtDn3eeRzu0R72MjP6YxTJa21FmJ/oDCAdvtbemp6fV1n755MlAS2vj5s0Zt2+3ger3pyj9CJHJyak//vEPLleBxzP7wj1dVVWRkbGx/XY7pBj9BqkW+jFBPLlkSclnb775p7f+/MaJ0mK3Z4aBmpc8lemnlABAY9PXK9NW7N+/d+PGDatWpV+5cgmAqRkTbFEvnelP1HjX5ObaRWaCAvA0arKCgphIweD8wYP73nrrjUOH9r/99ps7d26fnBxjjKYO/XoFVL9fwYqMKGXFxcWvv/6nU6dOHi8u+ref/WzLBx/MzEwzJsb9DtMmzsUxY2li6dd3+PAoqsgf8N3uuPWXv3T5A16qhkPT00qGo39JFECrAeHLK719jz47fuzkybL+/sey7CeUB0LTA1+K5mdx6LffRmwzNR8HIQrPo0yoPDM7UV5+cvfunUVFhYND/YxhjGUjr7CmwEtIP6hGhyezJoqCMCJ+f6CysuKtt9781a9+eWD/vp6e+4xRjOOd8XR4dLSvxzzrZKOf6Vt8MMaIAVUUCWPFiAYVzvAz+50Xs+hGlFLMgBKKZl9Muz2zmMiMIUwUSrCJfgNx9QYWHUgo/Q5tYtM9CkB4OkpMZEQkBmh+/sXExMgL9zTCCmWYqhkrUmjGEwAYA64AhFCEMKVsbm6uv7+3t/fh9PSErAR54Hv7ryIvobJVJ5J+zXgSIZGymlNWzTjglCbEEf0l0QFeA6IKjPhnhPCY90i3/aEbLQn029pcs3/OPQ8A5gn5eH4K/dE8UYqeTT6Gbj/ZhesAJgQhxIxUbjy0LY7K0ttLmFztcdFvG4hQXQGMi1oW2G3o2/2GpVAAVX49qxTlyagVNYgnQ8waEcR6g9BXPFKFaW37/RmogfkxMEwBU+Dr66rP6RxHNTWK0AlgjBHiWzYIimpzuWMJT38U8kWgAIwICTZsSQesFt8iwBIqgKkDo/xQhThSJ2AJP+p0j8SiD2HoX0AJ7VFTYwpXuOiFMdBmzzGhiDISPwGLSj8f/r609JMQ9NuC7zrdY1Hoh7D028UIH8ch5QrvgRkllGJgJP4bLgL9dgWw7Oa30W8dOIZ7yiIUG/2E8igDxuTggmerE8/WQvRHLslLRL8GESOQiGTmYeiPoixEv0kHHKd1YqZ/ERTARD8TBipRRJxOPFhG9RPcAilKv2UYqel5XGUx6A//HbBWLGTrL/iIJBWx1zJPh0dFSaKpSiKlKUR/SPsYynJGI/ni2X7epJF4R7HQn8yXJdIvHkBbYkQie3jIvlUU3/pq2OK4lGGLYOfVNrfi73wcPBrRE0M/8AYMQbO9mKOYMEvVwtieWNGPi1ThHdiH7ClBSqgitLYJFXsIH6t+pIjg2jYBIh79pmKNtDOxMR1JWwL6tUw0VLxMChAN/RGAHZfDbUitvwiqrldQShgjlC7xpoBQxdzg1NrgwlFqq2Fd4tqoUlvoFwrVdIG8xPRjLSaFmnzypaAf86TnCkKKHlbgpaAfYx19rGPEyTE1/v/TH4fgBvpihDZ+ugVATduIMT+xRhRFPbDM66PTH2Y4HyX6EPN8i/YOmD7M1WtBCJZlSVEUjHknIBjPVNEE0dyoewz5USmEMFILxggzwzVKCfpFc0O0zWHYkBojxE87YkMbYvVCEzPfL4gO2ohEiOVACGNMVhS3260oSHsHiBA6NTXZ19en+3Rm+kMIEPU8Tywz2cxw9CnVsushhGZfzD58+HBmZiYoBf1+vyzLoEbVE83P0hcRfUopx4V3uYqCZFlWtCJJkmn0uNT6K2osJx8hjBC3k7wgrZEZ1v2HxNEfu6sg0G/qsCilD3p62ttvBYNBXiduRwcGBs6frxofG+Pfj7QDjk4uO/0LuUpC6/OIPQihsbGxYDDY0try+uuv37t3T0GK2/3i+fPnPp+PfzlVjKdaA9HwU24vfT7f3NxcMCjpBSHU29s7Pj7OFYNXITH0h57Zi0R0rb9SAzogpEiyJMuyLCvBYNDtdk9NTXu982LLx0DsMidHQze90dOvKgAlQrcFAE+fPj1x4sT9+92UUh7QIRgMSpLk9XqvXL508cIFv9/PnEq0AjgKJbZ/JAogtj4hGIDdu9dVXV2NMWpvb1++fPnQ0BAhRJKCzc3NjY2NGGNT37XE9JsaULP9hDHW2NjY3NwcCARkWeb0U0qbmhorKyvn5uYZUzuxeOkPPZcdQfuISqv6PIqiTE9Peb1eRVEQQm63+8svv9y7d+/XX9+QpCBllKgR3aKWW81YKvJgBiWmulN1BzO38bIs19XVlZeXS5LEh1p37965cqXuZutNt9v9ww8PiwqP9j5+DODQUjEIYJcoBP1hhhZG6zPGZmZmKisrb99uB2AdHR2nTp3yeDwYYwUpQ0NPzp+vHhwcACENxJLSb21ATS1hdnamsND1/fffY4wlSZIkmfs/09PTJSUlbW1tog7HJ0JEkx/h5dfbHwBaW1uqqirVNlcUQsi5c2ezs3fX1NQ0NX1NKaUQo9TLTPLYJY6h6sCYFoeI0zM9PX2s6Fhrayuv3ODAwLZt23ds35GTnfN85LkkSSXFxQ31DaCmo0kO/cYdTQpgqrzxA8P0AEB3d/fJkycDAT8ANDU1nTx58tKlS183Nk7PTBNCv/iivLm5GdSohgsKnlzFcMJMHbecrz5fXFzs9Xp59/vtt9+1trb6fD4AuHjxYklJic/nYwy4/xOfDBGt+YRoIxP9jFFCSGlpSU3Nl3yOAQCkYHD3xx/n5h7s7+8/e/bM7OwsQGyh5GGZaZHMSeJo685NpxiHaHR09PCRI51dXYwxn89XVvp5WWlZWWnpurXrpmemAaCstKz6fDWYzWei6RdWd0K9GkMlDLcTAJqamg4fyeP3Ki8vz8rKKikp2bJlS0PDNQD4qrb29OkznKoIJI9r3S2CqqrwWJay5ufnP/xw6/Xr1xljCKF79+6Vl5cXFxfX1tYGAoHBwcGdO3dOTU2BNoJ3kDpSASJFX2slZr2BWgFVCdvaWvPyDk9OTgDA1NRUc3PTxYsXfvfb31RUVFBKjx071tPzAJzoj2RqZDHoHxsbz8vLv93RAQAtLS379u6fmZmur6/P/7QgGAwAQElxyYXqC5Cq9F+5cmXL1q0AIEnSrl27ysrKuru733vvvXPnzgFAW1tboatwbGwMzKY3TPskolKhqqrBY175Hxl5vmH9uq6uTgAYHBzIzT0ugBHCAAAKHklEQVTU3t7e0dFRW1szNzenKEpGxsbR0VFIJfoBQFHk7du35uYe5H+rq6urrb2Yn5/35z+/+fz5CADk5uZ+//33oJLjIEn4sszkrYaAIvLbCfTzQ4wIgI2OjuXl5Xd2dsqKfGD/wc/LPvfMeVyuozU1NfNzHgA4UVx6vsrB9sftgQqChzpI4PAymIX+y5cvb9myBQCePn26c+fHIyPPRkdH09PT29vbAaC5teXo0aPj4+MQBf1J0QENOyrOAHJJxsbGNmxYf+fOHQC4fOXygYMHtMlEJRiU5ufnMzM3cQWOk36Ikn5bQxkvHwDm5jxpae8dPeoCgOHhp3l5Rzwez7lz5/jrAIBPP82rr6/nDrblZgu8BwAAWCYsc+staBXPci1Qe8HvRxgxYOPjY3l5n969e9cz59m+/aOCAtfdu3c3Z36Q/2nB+Pg4xrj0ROnlS5cBwE5nxK2+kEjOk2/2NyFO2Kp917Vr17KzcwCguaW5pKTE43E3NDRkZW3r6+sDgLZbbUVFRTb6wwiTxKKjY2nD0dHR9es3dHV1AUBFxbnq6mpCsNvtdrvdsiz7fL5Nm8LSH50QUShAyBowCgBe7/yGDeuKiz8DgKKiY2VlpR6P58CB/QcPqr3Bnj17Cgryg8EgAFiMZST8LDPEiJj+sPdkoM75EEwwwogy6na7S0pOXLhwQVHkomOfbcrYXJBfsGH9xr179k1OTQ4ODBQdLfru229Bp98QIZpGDyuS/XJ8O2b6CSYYANrabuXl5RFKyj7/vLy8fHJysri4uKGhgbttra03S0vLpqenITJ7k9QSirCJifHMzMzOzrsAUFNTU1lZOTMz3dXV1dvbSymdm5vbunUrV2A+e54IURZWgLDCUwDw+bxbtmw+deokAKxalX7mTHlf3+MNG9bX19fz/An79++7desWU4Pgm/CPpHsVZjxVCSKiP4xt44UfYOfL6oSQrq57hw4dGhoafDY8fK2h4cGDB12dnUODg/Pz89evXT9RcmJycoJjZ9jpJNPviIpAP9XoZ6OjI6Wlpfcf3G9pbSkq+uzMmbPXr1/zeNyyLAFAVdX5urqr2LRXKSFix1RVhyoxAJBlqbDQdfHiRYSUBw8eHDp0qKysrLm5eXZ2llLa0dGRn5/v8XjAyYGOVRQI4UhHSD8DAL/ft3v3znPnzgBAevqK7Oxdhw8ffOON18+cOT02NiYFpSNHjjx48AC0LstyzwjpFyWIlH7HNtJ/o28tQUghhEiSdPVq3dWrdQgpXu+8LEuSFABgQ0NDx4s+6+joIATpyV0ioD8aPzTsZUFfpF/LqoQJIY2NX5d/UT42Pvp0+Glvb++LF7N8l1t/f//x48WPH/cCACEpsdPB8t74BwDQ0/MgJyfnhx8eSpL06NGjhw8fTkyMK4ri8bhdLldTUxP3nhNGPyxg/kNJLnbOhJDLl2sLCj6dnZ25ceNaUdGx1taW8vJTHR23/X7/QP/AqVMnh4eHmbZOF63Ptsw26ghPv8Pn9gowpgXwEcaOHo+7v78fIZkBRUhBSCYEDT990tLc7PXOU0YwwUykH1gIyCMfNS6AvuP3tVpSdT8eRozRmdnp5qam8Ylx/j1KSTAYQAjV1NSePn1akmRhrTcCuZJerD4eACMEX7ly5caNG4qi8C/xgP1dXfeOHz8+MTEBEOuiURg5oplF1NAXawFj42M5OZ80Nt4IBPx9fb0+n3d8fMztnkUIV1ZW1tdflSSJb1rV1/UiL0mln+ohTLgDDQCEqunTEFYwVvx+r883RxlBRCEslejXdqMSghBWANjcnOfF7CwfzyiKLMuS3++7c+fuo0ePQeh5U5N+PoEYCAT6+/uDwSAhGGMFIYUx1t3d3dPTIxj+FKKfMUYoaWz8uq7uktc7TynxB/ySFFQUeXRktKqqanBwEAAIEumPQv5o6Hc4iiWiaqqqvsWTX4QSHraNqKkzESYKJgpPmYZ5ZCh+Wty4X8hWCoWvrqILER9Gf7R6AOWxAyjFfACDMSIYYc2dUxTZ7/dJUhAAzPt8Im/8xSkMgG+WV88hUGrsGSaEBAIBqqWODU9njI+PeMrEiX4KwBBCw8NP5uY8GCNZkWVZxhiPjo4MDw/zsRZve2OLcMRlmW21wdlRC30W0V4984+oqAacfiRelF9iKM9w9Iey3w46G9bYR6RdauYfIwYj4iMB7YALwhgZe2xTEX3Qhjemd6HuPzRS3qbOFj2wDcz40TkqmFFCCOG9mYONjsrzcaLfhpKJe8t2xggVQO8EsEo84xdm6kVE+kPTGdKoO5S46edhqvTpfz21rTggppSkMPogNI74LoxiXxxIgcJsb4GBOUq2888SRL9Ak5V7seHC6IBZe7SLMiIEQsOMIcYwA36pkZDDuvW6ZxL6aeEUwNK+CxbV/GhekBhy1HQSefELc6hUiC+a2seOe4oQ71iYwb2t5eO/u5V+K1BW9NWux2Q/QmBnvrQUgkB4RHnN9oudAOEKEGpIKsjluG3BYs/Eg56R+/32Ylgg/bnRExNyrBJ9sXZ0C92WmZoukZJEJm5o+xSBCOIATPV59PNS8cu2TO0stMtCv9lbtJ8vJuZO1HSZlVWNgibafmroAP9/3fkRdchutyhz7oos/ZIIq3ox4GvJ1NlTMt6Jveelphjrth7TpvFhC7BQlnuBH1puswDKGvfmpjP/0LmEMqwR1c5cwjsOC/Gpj74oY5QwlTk+2F3otwuXZU5uhGniUkNfGygZl+lkMTF7k8TQAswvdbaHu/4Mq3krjEsMlaM/F8y6ZQoBbdfGEAqgdSmMUP5PRjhm+mlu0+vRbbwem5ZRAD5npSonBRE+AGCatPyyxwihpq4JHH0PMzMhVdpOvzM0YOZer2Iku/2cC/C7gLNwNrKZugFBHSLpZ3D1F2Uh2NwapopoasDto179pacfC/QbNBMr3Dr96hWWfpF4sVjoD9cP2eln6vQlogb9xIF+ZqFfvQkXW6VfPU5KtC8b5/Jtc2JO9Dt73ilPf2hDbpPToJ9PkCEjjIQaBSMm+k2SJ4l+60vQ8bKgjzHGBOmpKPTpS0IRoQohCiHI6dJTV4Si38qxHX1h1sXQwBC48GUEShkhBGGsEC3FojaH4/grVQG4z8YjWHHbT4XTC9odsFlsB/oj4djpy4SqK4fWHy48NyCgr9OlD+JjUYAQ6JstkLHqRClV54YVhZ/M4nuqMUb6JLEFfZsCWL1QEc+E0B+6smpVVc60iVfjYgwAGFdvQhChCmNY+5IW44kRSvmHjFKMsazv+xdrLnpynFPxTzaxjfMDfCeC/gdBBQw94d4OoXyBU+YmnFKih6MiRqAeok1i6mtD6uK0+mXuzAn2TBsEM8Z0Dpx019pNGZSI9Nu+i43/mnQgvI00oc8Y09tKq5rWjlEV4jz2w2LR1hB4NTj6sizzOAaBgF9RZK0HMN64rvQLKoDNPjt4LpGX/wU3UdYnWcVH5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8" descr="data:image/png;base64,iVBORw0KGgoAAAANSUhEUgAAAP8AAACrCAIAAAAmdd18AAAgAElEQVR4nOy993cVR7b4O3/A9/veeuvNvDv33rmeueOEDdgYAyaYDEOwscnGRhgwGBsbg8kZkZNBgAATbXIUOWcwCEQyIAkFQAShnHXO6VBVu6r2+6G6+/Q5OkpIBN8vtXqxAOn0qar+7F07VfWfJEqJEkO0kP/5NNoz+6KX7WULaH+y6ZfPikLruwLas/v2l+1l87eX9L9s/+e2Z0y/DMLez/9LAXjZqqlVHKZnSb8sg/6X6v9lq64mKywA1U5/aV9dJvp+9f+yvWxVbZWiX1Qf/bKsS5ZD/x9N/f+Buvp/Vnti3V/FJxoAekgBKE/3v0TqZXt2rST9TywJgei7r1Lu7/6lahK/F7IFLnvPuzd/vPb0puwl/U+/vaS/au2p01+KAFSqlYJ+6fTj/wn0h3B5nneX/mjtadIvRQnL+0npdxHvcmXLdIWrKnIvdCsxGS8loGKtjBBJtX6Pol+E+JbKhSADFH8p7qyb7//59JeB/ksBKKuVHR+pVkRKpb8y31WBkE4l6P8fgkUZk/GS/jJaufNWjXPn0F+KAJSPY4CzG6rZ96+A2fMihfyrJIpBk2H/Z9DEPpf24sxw6FaSH9WCEa2O73LT/2QCUDb9IuAKDb1AFIHu74vQyl2LyupquW7u86D/j7HGBtIjhE1/SQGo+ndViP4yH1UZZo8oef1B6K8IKGUxVJEgTzXprwq2P4yRGUx/YAsM0lS1vaQ/ZHtJ/3Nrz5R+lMJ1lUp/KC4D57Fi9MtA6J1L2gLwYjyS0kCpKEAlo75Bz6waH2EVRvQiTHVwc/PjatxFv6iuyVP0lxqsLEF/6VfIz5aUAQt0EUj/C/g8yhtvhQQApZRCSM4F55xzDgCcOw/y2ev+F3nCrVYSHpfmD6a/ilP4p5Lp2BBqqwIC4Hwq4D9DyACXyCXyUE/ixWzOAEsKrahIz4UQjAFjjFJKKWWMAcCzpT94pa1U/59xC6WGQxkR1aH//1Ri7DbK5V0V1IuuwahOg5SgZKDcB/BixMSVGLvl1rnKp0dKyRjTNE3XdUIIADjq36Usnnr/7al29/zFUz0y6B9ButjiXjkDjgBU5QtD018RAai4YeCin9v0uwWg1AE8CzbKb4FyiyARAhkqh35CqMfj1TSNUmrZsAHGzzOjn2Ow6L5gJlBpKLqtoBLh/6p84Z9K6YVfAMoQhorSbzUuJAjJpAQhmZBcSi5fePrVvAvJpeq5i36JQiIvV4MzBqZJKKWccymDoxhP3/6RqPppXeD83aHfbek+F0EI/PqS/fcr0KCp+6PRLxgXVAgqJBMSlASXPikvEP1c2j23Os+khIrQz7lQ1o4aadAzfEk/vmD0+781lPnu9DRkR4M/rj4lpBAChGDACXADuAmcAKecAxe8NHxeEPqF4KrnDAxQFzeBm5xTIUBIUXbwgXPBmJ9+RKzG51eREbjoB/tyHJiSSZ7n4G5VjH4n9Mm54NVDf8U/XnKWyv51R6/Yti7jnDIwGegMDAYmAwLAgAPnTiIs6BufZEiVbOVImKKfcwrMpEynTKdMo0xjoAMQzpmS3uAH5/qnEBKAu9V8oLJ92k3KEPQ7MhAyy/mMlU45KtWlQLm/WdNeVfor+vkQc1Tmr7tFlnMFEKHMAG4ISYSkXFDGKINSI4Bl2ETV5KuVfxMppRAAQCjVCfVRpjGwL2YAUGHTH5g1CRgF5yHH92yaTb8VbGCO7y6Rl57mf7Y9LPWLHcPM1vpW1sRaS6uB/gpWXFWWfulX/IJzDkAZNRkYJvH6tEKfVmyamgqCM8Y450I8Gf1VGX/F6OfAgBCqEeo1qdckHsMspszHwGSMcOAiIGEYgn5HPJ5HkxKFC33mEgA3/aIyD7fau1jauqPoVzkvv+mouHrG9Acb/uX8ui2zQgjgwIAyZiLyc+dPR0YuWrYs8viJox5PMWNAKSjbIAjECtP/xGJQIfq5TT8DLfVxysWY3y7FnM/MSgVOKCPAQ9IfQpLVjyrfySo2RY+Ks/kvm34eUERZnUU0letiIP0y8CeW9eD+iEBZ9fX0qdPv9J0BRZRXr8UMG/bD5MkTp00L/yLs8927dyGiQ3/wTStH/xO0StDPOfH68mbNnt6lyyef9eoxdNiQk6eOIyIA5zyY/lD3eT70qzSLEExF29QlJFPesBDMKaFxtOmzp9/uqpt+t/JUbiFeOn9u7A/fDR3Q76fp09LSUtVHqvKNzpkOFelckIFWruEfQL8QXNd9M2dNnzRpwo2b1+Jvxy5aHDFjxgxN05QpV5nsT3VZPljOHSzHxQrU7oza2q//lxGLfvp5xdIePboNHz60uLhIRUPLpR/xudCvph84p5wz4ATARBSI+Phhiqe4EBFtkzoQ/udipAWrV7+biyg9xUVDv+rXrW2rT1s2a/jWm3OnTikuVP1/8r4+O/oRMSXlzthxo387f0b9QnZO1vQZ069fvy6lfLHp54gyPz9nyA9D1qxdqX5w5OiBESOGXbkSg4gvPv3AKXDKwOSCejyF+6K2/7JsycpFCy+cPk0psXXsi0k/AGeIuH39ugE9u/126sTl6As/Ryz8tk/vS+fP47OhP0TAvyKfshxfKYRAxMsxlyaHT757LxEROKeZWRkzZs44dOggInIOovTAf4gbVw/6ZXcdpURpd/769Stjx45JSopD5MD1gsKsBQvnb922FUvQH/p+oRzip9/89DMgwAkDM2rLxtHffbvll9VzJ08a89038Td+x6Cg43Nz0N2MOaFC4BK8nuK+XTrv3LTB+c0VixetXLzIFlksd/5DtqdLP1rTbwP0+/Whw364dv2K+lFq6sNp06bFxCj1+WT0P53mmkqn86dPnxw7dvTjtPuInAuzoDB72vTwX9b9goH0l9YpN/3Pii0HIwCglJlcssePH/Tv3u3KpWjgFBF3btqwanGEz+tFvwC8EPQLi36l+GVC3K3POraPv3UTESkliLh+zerp48dRyhCxSvRXBKMq0G8JAKL0eIrHjx+3dNkSr7dY133Hjh2dMGF8SkoKPiH9T6vZWh+FQCGkkAIR79xN6vlZj4OH9iKilDQxKW7M2FFHjh5CRGWyBYcrSt7QRf+zwUtKKSXnHBijDAgIdvrE0W/DehcVFXDBEDH+5o05kyfeS062f/lJGKrWDrvpV/4gk5KnpT7s263LwT27JAohOCJGLvhpZeQShdYLTj8KIZXpv2Xrlk87f7J69cplyyK/+WbQvn17VbCf+xNCz2niS/TZoV/FmwHY+InjevTompHxODX1/oQJY0ePHpmTkymldCKepdwuiH6XqFStmxUaihRcAAPKgDBOTh09PGPCOE33UWpyzh6k3Js1aUJCbCwiOkWTLwL90kU/AAWgsyZNCB8zqqioQEoZe+P3sK5dDu7ZY3f7KdMf2DNpY1pxsUEFd35+3v79+0aM+LFfv74bNqwvLi5CVEEVHrLY4bk0/1Ramz2tiFt8Quz06VOHDfthyJDvpkyZdPlqjJRccC7LFtsQ9NtT+MQ9dP4ofyxSCK4Y4oJdPH/uhwFf5efmcM4Q8eSRw4vmzsrJzkJrBatG4XyiFmT3CwDOlPHz+5WYIf37Th8/NnLB/J4fdZg8ZnR+fr4sYfa8KPQH9clR/1KKFSt+njhxQl5+LvptnnKqnZ9lk6XwiijT01MnTBr/zbeDbt+OlciF4ILzsmY8NPdVFYDKfFhKKTgHBlQISEt92Ld795mTJqXcvZOcmDD064H7onba+w2qp29VagET5cR8KHBKiBETfX7mpIld2/1r8fx5KSn30KrR87uBLzr9AICIBw8eiIxcQihBlH8c+q3u7d23e9GihVIyRAEcysk3vgj0o7SNH8o5i9q29aMWLUcMHjxqyPcjvxv86OEDRFSVJi8g/YJbASshABGvXIzu060rAENEDtxvLD8T+tE1NxWlH13BE5XT3bNnT0TEQt3QEVX98Atk9iAG2Sr+tVhKgSi2bNk0a/Z0k/gkcu4qPinvPqXQX/lBO3er+HPjggMwyggXwBj9ZeXKTq1aDu7X98a1a6rK8EWhP8j0l1wI4JwBpwAUERNvxw/6MgwRBVc5usBJqOR8Pi36A+wwy4a2TjcQQu7ZuzciIsKw6X+hFD9igCIpQb/cvHnjjJlTTaIhqj1fpcU4y6X/SczrIO+5go/OKbWi1JRS5ORkz502df+uKEQkhDhVhi8C/egXAIt+pf4V/fGxtwaGfaFGFDpKUin6Ky4v0i2XlXxoin4ppOBCSrln796IRRb9UnJ10skLRD+WAi4KRLlp04bp08MJUZ0XpVLyNOgPGTuqwMec+AljRAielZkxO3zKvqidiKj22lcxbVTtLZB+Bpy56O+N1g6hqoronyo1/f6pqfw32YuZkBL37N0TsSjCMAxEdHTqC0y/BZzq4cZNG6ZODSfE6Xyl7iODIKtgZ8q4T0WaQCeASKUUmRnpMyZP2r1zOyI6G44DvvD5Pw2HFy44B86Urf9c6ccn1wr2aCQi7tmzJyIiwjQdgCoaP312LQT9qHq4YcP68PApFaU/+FaB6JcnOSG7EXSrijVndwggYmZGxrRJE3ft2IGIAOw5br0pvZVGf2z10v+Mmpv+3bt3R0QsNE3T+f/Kof8MJKUk+vY3rt+wbsqUyYSozouKQBwS37I+VQ73lbZPHJK44IiYlZk5deLEXdt3ICLnUDZEz8kWcugXnIMy2xAxPjZ2QFgY+rMTVfqO50f/ogD6K+lGPGv6MZD+yZMnVZH+6kK/wvSjtNwujojZWVnhEydEbd+OiCXNnhIfrPBiVa3NRT936L8d9z+E/og/Kv3r/4D0o/wj0y+eNf3VvtL5Ix2Ie/aUoL+SLuAzchNkiK9bt+7XSZMm2vRX2HCzmX4yM6ka6EfL+EHE7KysKRPKo7+Mb6zYYKv+gGzDXzh50ttxcV+FhaF75qvQyqG/GgUgiP5FixaZJsEn0C5PSH8VhMYBFxER161bN2nSJEIIujRQtenFp06/QMTsrKzJE8bv3L4NEUM7j/77u1sFHlPgwlXKr1V0pqRVHi/tHV4YH0B/Vee8DPqrQbYC7ueyccqg3/WNpXy32xSp2PgDHuATCEDF6K+Guao8+hWl324W/dnZk8aP27l9O5ZCfwnuyxMAGcx96QJQiUcgJdq1zsKmP76fRX81THgI+oOHWw3NGrCaUrTpJ6XQ72I0hE6qIv1PIgCBnNn0U1T0B6n/qk1YKYjLUv6/SvTvcOn+oAddCvol6HddZfUw8N4Vf3LW2K0XIAhEvB0X1y+st3WbKrdnQL9/tA79u3fvXhQRodRnKU+09AmqJPqhRlQ5SIM4C6a/CmJVxnc9dd0/YfwOl+4PeNClKv5gIXyO9KvRVHxiQ7YQJxlWH/0B02OjLxFx167dEQsXlkZ/RW9c8X6EoL9SHw+mf/LkSZTSEneuBvoRy4epWuifPHHCzh0W/UHGT+nolyoAFeM+cIQVpN8uD3Ps/r69v0DLJaiG83xKfuWzoH/BggUv6S/l+54R/VF/VPo/x+qjXwbNo3uYFepf6OUviIgA8nbt2jV//vwnp7+S7QkJDe6Y9al169ZNnjw5NP1Pp1Ub/cJF/6RJUTt3YokDpSvWyuxP5dVLyMvqsuP1AkfEuNjYL7/4HEMJ7RO0P4UYjPqjIoModQpCTZeL/qioqHnz5oX0ep9OkxUfVOj+u+hev379lCmTGWPWrz8D/AP6FzztFfqQRZJw6J8yefKuqCi09rX4j0xznleZa0BllX154ykFfafPnAsAjoixt2L7fP65lFKdj1bFbSF/CjEGf5/K63jpzX69XmiGdkbtnDt3rop4BimdJx5JGd0scZUxojKfOSIibli/bsqUyYxR1xxU21sEKzigygLnkKTsh+ysrHA//WCfKsAdAQg2WUNMzJMvRMGDKYk+SvvkWmHTb2W7Ym/dCvu8lzqkxd4VWPIl0BVtwfRXLhbipt15qZirhRQARIyK2jl79mxdNxGRcylc8FSH4Rzcz8rQH7JZ41KaYcOG9eFTwylTlo/1Mim3ADyDZsNYIeDUr7kZysrKmjJ58q6onYioMHIEoCT9IVVyoAzIKozdfX/7zc3+V3RZp5arrQmIeOvWzd69PguiX9ovw63se/hK0F+ZfpeNfigBEA79s2bNNgyCiJxLvwBUP/0hn2L5QyqJvrDPUt20aeP0GdPUmUpSWscgS5cAVGv/y+5qxel3tre46N8VhYj2ayTBRX9JbVqGAATLQ2XH4abfQd9v8HMOHNz0f2HTD4xxDtYL4EIIQPmtKlVuLjhsMXVdDv7uE+It+iMjI6dPn85BSEQAYR8p4My7a2aq1Ep7hOUMKYh+19tyOCLu2LF9zpzZjFG0zmIBZ2uyS3FWsYcVNDvLp98eg4U+pUxKzMrKCg+fsnfPbkQEYGBt7QXH+CmzY9WLf+n0WxleAAAGTNEfHxffu1cvtISWAWdcPQJLBtyGUPntiel3VjwHfeBCqRBnGXWrf+GcipOSktKzZ49On3S6dSsWEYEJ9Ql7g6/Cp+rLQAjjtXL02waoMzopua77Ro8e9f33g3Xdh4icM86Z4JwLcEZa4dkvi7Dy7lA+bW4BBq5el81Uki4nJ2fQwIFzZs+mlCJKh36/+i+vb2XSL91dKHcgrmckbIK5y+axXvWtbLaTJ45/1r0751xKAUCBU84ZF0xIkAKEAHXywPOgn5dFvzoP0Ov1hodPady44Ycffjh8+PCM9ExEBObMu/0yqReMfs6ZFICI+/btqVW7Zv369TZsWMcYQZQA6gFACbOhcj18evRzztWb4tUGdkQ8dfrU+++9906tWvv27kFEIThjtFrpl04XqkY/c+hHxOSkpAH9+9WsUSNq5061VjBGOBAumODABVOLwFOl38WThTUvQT/4Xy4muG3SoM/nXbNmTdu2befOnRMZGVnv/Xpz5szVdR0RARgXINRbrC0D+onpD/W0KkF/wGKlfEUpOQCNjb31aedPPvu8Z1ifsIaNGu4/sA+ASsEZI5yrqbfff1IhiMulP+THS/JX2kCkX3bVK6IoQcTkpKQ+fXo3/KDBe+++27ZN6/v3UxARgCkBEIILWb4AlBEbCxaSCk2CsF4sKblQl312uaIfEXNzcyaOG1urxpv1675Xt867586dRRScMwbEvwIo9V9h37f8N5YGchM0eJt+R1htGfBHEmxzGRH37dvbtGmTMWNGezyevLy8b775plGjRps2bdY0TUph23BP/DLKJ4PJ9Xk/MH43RpmViBgbe7NDh3YdOra/nRCXmHS70yedWrduFX0pGhHVQZOcM0fUA3z9Ur+0gh2uiPYNNQ5/sNyiXwiem5szauSIOu++s2b1qgP79zdv1nT6tKmZmRnKKQBg6sRw4XciK0Z/COVi/d3mxP077l8QzuWn37KimeWTcNB0bdmSxc0aN5w4flzUju013ni9bds2CQm3EdE+nJ1ywbhg0n9ATvky8CT0u0YuAtW/XwDckQSl+BMSbvfpE9a58ycJCfHqC+6l3Pnoo4/r1au/d+8eRATuDj48QRqvSvS7RuU35IAzddK3x1s0btyYN998PSpqB6KUyA8fOVS37nv9+vXNyExDlIwRABoYg3su9Pt/5KCvznDmHKQUK1b8/M///u8fhw2jjEgpNm3a+Nabbw4b+kNhYb6QnDLCgAJntvovVQBK0l9ihqU9sdaBZSLg1Cbnl4U/0KnoF6BOsHLoR8Sjhw/VqfVW1087FRTkAdDIJYv/7d/+PHz4sOLiQkTBgNj2p01/xQSgNPpLX9qC/z/QTpB2Ys6OJAAHREy5nxLWp3fTDxvv27dXSglAhaCIfMOG9a+99vrAgQMfPryPiIwpoSmZxSi3ldXh8lR+QDpHSLWNmgFQBkRIAE4PHT7QqlXLKVMmer1FiFwIphu+RYsXvfrPf0ZELABOhQDGiNKd9sMOivaGjM9UF/3BLTBYztQ54HfuJDdr1vS9Ou9e//2aukla2uOPOnT427//+7lzZyQKCoQyAkDtKEpJAfB3O6TwBQ5NTa907GHhj8m4obcvR/FzR/GDOnJi+NAf/vr//j/79u5W98zPzxkyZPBf/vLnDRvWS+RcMIt+S2798Z+yraCQ9LvHJqx3+oXI3QZkxRHRlaIDAOoIrqZpkyZNqP1uzRnTp+m6JlFQpjPQJZLCouy5c2c1bNhoxswZRUVFUiJjVvxBWu5LKb0vt7Yi4NmUrfIDwiNcKmeLUmYCEERx6VJ0u3Zt+/btk5JyB1EyZlJmIorH6Y+/+fabFs2bnz59Utmg4BgPttNfMt9XCv3CdQX9T2XR90fK3fvB4+PjunfrWufdd3bs3G5Sk1DTJAbnbNPGDQ0/+CCs9xcPH97nAigzXW5MaX680wc1wNBTa8+wYIyqJYWre7o0fcCFXEjHdrA83Yy0tCkTJ3zwfp2FP83TNB8ApdRAlLFxN5o2bVKvfr2r1y5bk88p50xIEBKE7T+UfVZaSfpLzmPJ7JXLtA28qfUpdWYqo0oOli2LfOONV3t9/llGRgaipMyUSIU0GXgRjbz8nImTxjf44IP169czBkJIxpQQAyJHDJKBENn1slkoAVwJ9IW1fc5xc9WZZ5SZEiE27sbHnT5q27b1xYvnEQVwQqkhBKPU5ILdTojv0yesdetWV69eQURlYIP1/u2A2oGy6bdVbPDlVo1lcx/0qFSk3EE/Ozv7x2FD/+//63/PnTPbJDrj1CQGoQZjZm5u9tatW9q2aT18+I8FBbkMCGUms9wYcFkRIXV/qfQ7I1UGlbKpOGdScOvF8RKkVHEO8NPvt3kootQ0bUlExOv/+K8RQ38oLi5CRJPoJvEx0BmYR48drl27Vpu2bR48UC9AoWoRDrj8AhBCCQbTL8uh37qXsNM60kWkGrOQHASjjCjZvXnrRstWTbt163Lp0iVEZIwwMBISY+/eSyC0mIIHEe8/SO7WrXurVq1OnjyFiOrQai4pSob+GKiw+1YJ7itCv7Dpd5xdRT8XND3j0VcD+r3y91fWrl2FiBKBgWkYvjt3knTdy4AgyuMnjr319ttffvllbm62GqAauxD2ClAe/TZDJXShO4tZet1UqOcUgL5u6AsXLnj9tde+HvhVesZjKcEkerGnoLAonxCdC+rxFs6bN/etGjWidm5DRLW4MU4FZzaaIekXZdDvvHtcSE4YIcSgzOScSmG/Kd6m3385zi5nKggbtWNbs8YNu3zyUeytW4hIqWkSnVLdML0MDC7o4sUL/9f//l+jRo3UdR+iBE4FZ4KDsOM//ihixekPfDw21k4kJJB+B0J1YAYXAJxSRhAxIyN93NhRn3b+6MrVyzb6BLi5f//uEyePEOph4KPglUjPnTvXsmWrnj0/S0hIRETglAtqv1X8GdMPAASRI+LynyP/+ep/h0+dnJn5GJEzZgKnuuHdtn2rx1NImQmc+jTPsuVL33mndnh4eGFRAaKklLjC58+NfgCmnvru3VE1a74dFvZFSspdidwkOnCSnJxw/MRRr6/QJBoDM/lOwsCBAzp/+kly0m0AwsCkzAS/+q8c/YoW9VPgjAHlglFmcqBSMIt+DE0/cKYOnLufcrddmxY9un56/rdzpmkAMEIMw9R8WrFh+gzTywXJyk4fNmzIK39/ZemySOBMSLCDb8xGv5L0Bw6B+3xeu5oX0ToRjzv0u1dALlRJBlPoFxTkLVgw71/tWm7atB4tq8BkYApJl/+8LGrXdkJ9DHTKfIRqiLhhw7r33qs7evTovLwcROScCMks2X0W9NtuoqBSMEL0y1cuftyp4/dDBmdnpyMCA5Mxk3OanpG6eElEcXEBZaZJdC6Yx1MwatSIf/7z1ZUrV/p8Xs6BUsIsDzjYZQpiyMaISwml+SflCIAIot/KE6lA87XrV9u2bdOgQf3YuBuoLAdTQxQXos8tWDi/2JMvJDOJxgW5dv1K+3btvxk0KCXlLqJglv0TFIFw0y9Lo99yOwRXb83weYsLi/IJ1TlQKaFs+tULxXJyshYt/KnB+++eOHYMERmjhJiUkfz83KvXYgjVDNOrBODho3vt2v3r73//+9mzZ1AZDmA5ADKA/hCmf8m9XVLX9TvJyTExl27Hx+Xm5hw8eODo0cMZ6Wmcc03zqUNPhXC2VEo74glKytUpwaZpLF++pHXrZtNnTDZNTdkMDAzOCXDSvUe3iRPHU6YDJ5TphGogaFFx/qRJkz5o2HD5z8s9nkJEzgVVQuxKgckg9F2a269vKk+/X2UKwRDF2XOnmjZt8vkXnz14eFdKysCgzAAwhaCnTh0fO3a0pnuBU0INQg2J/PbtuF69ejVs2HDfvr1gVRVQcFXOBNLv9l/tk4oF13Xfgwf379+/l5mZoWnezMz0e/fuZGVlOBU4gZ60a80NQt8+rzMtLfXrQQPfffedbdu3CEmBE0J1ynREvHL14vz5czMyHxcW5Wm6h4FBqb59+9YWzZuHh0/JyHjMBVNRLGv+S/jfpdEvpRRW1I8xxhgjV6/EbNy4TtM8QlApme3OBQqAbfYgyuLiounTpjT7sOHSJYsIMYEDIaZK1T1+/OjnFcuE5AwMw/SaxAfcOHr0UN26dT/9tHNSUoKUwg7+gG04cJfjFEx/MB6xsbe+G/xtt65dfl6+PD4+ftiwId27dd63b096etqe3VF5ublKuAPoV2+EZSalpnJ2d+zY2rxFo6+/7peenqpecKsuiTQj83Hbf7Xp0bO7T/NwAZSalBqEGkKy3Lys/v37ffBBw5Urf5ZSck655ce4g+jB3moI3zx4p1JJ8J2b+OnnnKvZT0t/1LdvWN26dfbs2SkEAW5SpjOmAyeI/Ndf13Tv3q2oqEBKsE1kApzGXL7Url37zp07374dJyW30SmLfgd9zgFRJiUl9u7du2nTpkuWLImPjx02dGjzZs1WrlxhV9S5ywdloPzbnq4V6gFE1HVt5swZr7/+2lpMG/kAACAASURBVIIF8xhjDExKdcaMwqLc+w/uHj9+JKz3F5FLFm3Y8OvjtAdCUi6IphdHRi6u8WaNaVOnFhcXCAFOAthlPJSk3z+/igbOOWWUMsoYA0Y3b9rQq2e3oqJ8RAhNv4rxC4ZSIMpNG9fVrVNzQP8+pmlwDoQQQgxd1wxDT05OXLR4odfn8fqKdNNjmB7CfCbxbt6y6ZVXXvmyz5fp6WmWAyBBoj9wUgb9bkykpmlDhnz3Vf9+GRnpj1NTBw0asDRycX5+/rXrVwd/+/W9e/fc9EuUwiokMQnRTVNHxJiYix93ateiZeNLl84jInAdhA+EBlxH5KdOH2/UqOGHHzaJvx0vhFAZeMoM4CaiOHny6Dvv1OnSuXNs7C1EBCBc2JGyIPVfOvqlyIDzWUdlOoclWVkhKTlwMnvOzLffrrFi5XKfVigkUegzpnNBJcJXX/WvX7/e4SMHEYVKNDIwhWCUmbt2Rb3zzrtDhgzx+TxudIL6E0C/ndIXAnRdW7BgwYcffnjnTlJOTtb33w3+bvC3jx49VClw51bcek+ePY7AAKcdLMaLF6Nff/21Vq1apqU9QpSE6gwMLsj5C2d79uzRo0f39u3bdevatXv37rFxNxAlAwNR3rmb2L1797dq1IjatVNK+3V3SgBKj7oGoW+XFZmmaRiGnpaWGhd30zB8nBMpGSKoy6JfMG5fiPjo4f0unT9q0bzx779fRURKCaUmY+TO3aQ9e3YtX750yJDvNmxcf+L4kcLiXMp8JikWSDKz0vr16/vXv/773LlzOWcSQQjm0K9KRytEPyKOHTv6119+ycvLWxYZuX371sKCAkT0er3Xr18rLCpUL7pxCOTqZcjUNIkmpUhPTxsy9NsPGtaNWPSTYdk8GggNhA7CQMQFC+bVrl2zXr33129Yx7lgDBijjJkMDCGJYXpWrvq5UePGI0YMz8hMR7uO0lVG5lf/QbpfOZmuWLt0HkkwfwElbMIFjTx69FD9+u9/+WXvrKzHiJKBTplGqUapJiWLi7vZqnXL115/9fsh36m+AVAAwhgRghUXF4wbN65Gjbc2b9kkOANOGWNBZX+BRrzzZh7GOUXEufPm/vDDEEKMqKidkZFLEpPiEVEIQBQqWSul5BzUiuI2eOzQvlpGMDr6fKdOH7//ft0TJ45LCZQZlBmMGQBmWtrDEyeOrly5fOHCn2Jios+ePZWXn8U5BW5yQYCTY8ePNPzggx7duyclJyIKlbfh3C5/COV7oEsafD7flcuXMzIysrIyk5MT7969k3A7Li8/hxAdwBSS2ugzIZkQTK3wKqeelJTw/feDmjdruHv3TkRp2ZCUMKDJdxJ3Re1YunTJ998PXvfr2qPHDhcV5QHohHop04CTy5cvtmzRombNmidOHEOUUoKQzB9ODVyjgukX9pbn1EcP+4T1nhoePm/enJ07duTl5SHi9evXVq38+eLFaN3QgANwLqQQKCwLj1FCTOCMULJq9fIPmzYYN37Ug4f3JDLgBnADhMGFAcJElGvWrhr249ApUybNnDVDFUQwRgEIcJMLExG8Xs+ixYvq1n0vYtFC3dAQESw+Sr5ixE+/Ou/F3bxeb35+foC9Ix2jQX1ccD83DBHv3ktu0aJZy5bNfvvtNKKQkjLQKdMJ0UzTJwRbv/7XAQO/atO2dfce3ePibqnqNys7Rg0h6L17yf37969fv4F6BgDEyQDYNX/+eI5a7tXHFf1fDxo4YeKEJYsXHzly6O69ZCGBC6Zp3tu3Y4s9RRmZ6UVFhVIGlNA66DujuJdy97OePf/85z9v3LgBUXBOKTUYmAxMxgyJgIixcTf27rNSp1wSBgbnJgNDStANz67dUW3atO7Xr+/jx6nouJKu/Ffo5VRKRDRM49dffvll7dqNGzeGT5l87dqVyZMmnjx13HGcJDKJTEjKBbXQB4KIWZkZI0cO/fsrf508ebx6PYISPEoJpaS4uDAzI/3ylZjZc2Y+evQgMzNdN3yM6cpvZGBQ0E+ePNaqVatGjRreuHEdEaUEy3BwNmAEqv8Q9O/aubPhB/Xbtm4VHj5Z13U1uxcunG/frs3ixRG6oXEBdjZHCC4YA2XhIeLpM6c6dWo/esyPSUmJXBAhCHADuAnC5MIEYUrJ7j+4u//AvrNnT587d0YtrIxRzi36gZuIWFSUP3DggIaNGu7Zu0t1WtHPean0S4mPH6fGxMQkJycfPnI4MTHRNM2bN2+ePHkyOzs7JycnJSWFUqLUvZ3Y8meFEDE3N2fAgP61a9fcvn0LYwai4MJkYDj0U2aeOnXi2NHDU8Inb9q0MTr6ghAu+plBmYHIr1y+WL9+/Y8//uj+/buIkjHCGAFGIZh+cNFPhID8/NyuXbq079B+8LffqP0DDEzd8B05emT06JHJdxJ3Ru1Yv35dCR8gQIALCwvGjh3zj3/8Y/TokZrmReSqAxb9YFJmIIpr16/s27cHUTCmAxhcmJybwE3KDInABYtcuuTVV19dsmSxrvt8Xg+oZG0F6EfErVu3DP722+3btm3evOna9au9evWMjv4NOAEwhSCKfi4s+gGIlFwIsX792lq13uzZs8vt23GIqN7xqQJolBL15qKMzPQNG9chCiGAgsmYyZhJmaFSYIg8KmrHX//617CwsPyCXNtwCKrcLkG/s4wi4vz58z5oUK/++3UjFi5AlKZpMEYTEuIHDuh/4uRxITmhJqWqpoUrI49ZufT4Pn169+jRJflOEiICNy3FzwkXlAvCOeGCIIqjxw6fO3fWWdoAKOfWT7kgQlJEefPWje7du3Xu/KnKFQjJ1Tcq0IPCPlJKANiyZfPKlSuuX78+5IchGzZuyC/IX7ps6YiRw2/euHHhwvl9+/dquk8lsyxNyVWIDRQ0U6ZMevXV/167dhVjJqLggihpZGAQppumZhiaT/MUFxesXbva6y0uLCxQT8UuCjKVbU2Id+vWTQ0aNPjxx2HpGamIgjKTOSEgOwPvuHq28pMxMdHNmzVrUL/+hAnjCNEpMxiYmVnpixZFdO3aOTbu5rJlS6dMmYyILvq58Hu6klK6du3qGjXeHPbjsNzcbESh6k+ZdRGVyhWCpaU/SkyKF4IxMMGeeeAq0m9IhKzsjHHjxrVs0WLjxvWGoXMOwAkIx/5xox9APwBs375t2vSpxZ5iRPzt/LlRo0ZkZqZxThkzuCB+xS8o46YQDBGjo3/r2LHNgAF9L1++KFBIFK56Yas8G4AVFOTduHGNUoNSE0BByBgQQjWTeBjXiz15c+bOeu2118KnhWvWDiTXDuAQ9LssSAAYPXrkoEEDw3p/0aH9vzIzMwghQoiDB/aNHPHj3Xt3gDNd95mmwRgBDmrTECJmZGSOGDG8SZNGBw7sQ0TgOhfK4DG5oNw27zinXLDDRw6ePXtG1UUyRu3YDhXSmhchKCIePXq4Xr163303ODX1IaJ08kfWEFwygIj5BQXz5s27ceN3RJwxc8bRY0fv3E0eM3b0ylU/pz1+vGfv7jNnTzNGlZGmLlXRhSg5Z2vWrHrttVdnzJim6x5ErkRRSIsJAMKYQYgBQIuKCletWllcXMSA2lpARXtNynRCfcA1wyyeNXvGa6+9Nnv2jLz8HGZVjzFnG6STiudCvY6TIOLBQ/s6dmw/Y/q0bt26xMbe4JxSZmRkPt66dVPEooWpjx+uXPmzXdduVY/bcR7LJTh+4lizZk07ffJxZmY6ItqVpwzsF78BUMYIYyYAAa6CDUo3UTXzSgAATIn84cP7n376acOGDdPSUoXgAMRVxe1HH9EvAIiYn58fHj5l9+5dSmdFRe1cs2ZVcXEhABFWwEeqEBNwApwgyvv373755ectmjeJi7uFiEol2YINXG1MY9T2gE1CdMZMzi1tCJxRphPq1UkhcG9+QdbAgV/9x3/8544d21Wv1E1Kmv5/ki6nEBEfPXrU98vev65dc+7c2c6ffLx500bOOSJu2rThp/lzc3OzCTFMUyfEUGsKAAPgxcWe+fPnv1fn3fnz5gqhlIQupCGkKQQRgjkGhipDPXT4wNlzp1WuVNV7CsGsPIhkwqY/IzNt6LChH3zQICJigaZ5pRSBqYYA+nNycn7+efnp06eTkpImTpqYmJQAAAcP7t+wYR0ibt++LSHxtkRuGJqm+zTNqxs+k+iMESHg3LkzHTu2Hzjwq4LCXAt9TmxpVIlDxgVjQLhgxcVFq1evKi4uAmBUubXK8OCEgU7BR5gHkV67dqlz509q1nx79eqVDEzglAGFwCoULhgXlHOi6F+9esXgwd/EXI7uHfZ5RMQCzolh+oRkq1evuBB9/vcb18aMGZ2ZmY4olYMurXJUUM/o9u24bt26NmnS5NTpkxK5mlul9ri979SuvbUqIjlQLpg1TMmEZI4trq4jRw61bNli/PixDx/eR0TgzvIr/bEr61lY9CcmJvTv3+/atauIUki+aFHEocMHvN4iXfd6PAWm6fN4CynTOacMTEReVJQ/deqkBg3e275jC6JQe9HUHkWbTQ4qjcqoop8yHYAI9bJkiUJwAJMyr0kLTVoo0Txz9mT9+vWbN28eExNjl82DEwhx0++3HBHxzJkzn3760fWrVznnkYsXjRk9Uh3dsWxZ5LJlkT6fR9O8hYX5Xm+x11tsmroKkK9csaJ+vXodO3bMz8+TyCnTgSutT+yKC1uOBROCHT588Ny5M4wRleBQD0BKsNdEwrkJYHJB79xN/OKLXm3btrl8+aK94U240FeWj6UAt23b1rNnj/Hjx12KuQQABUUFq1avPHnyRHFx4b59e9PSU4UEk+i6oWmaV9e9hqkBp7FxNzt1+qhjx/ZJSbcRhdJ/XFAhWVA6RsXvFf1er4dzYAy4FX7hwAnjOgMvgWJCPQDaqtXL69R5p1WrlhmZj60kfAD9SqiUz0OklMOGDhkzZlR+Qc70GVO7d+/66FGKMhUWLY6Iibm4ePGirVs3E6Lruk/pIEqJghgRc3OzR44c/vbbb23fvhU4MH+tMnfpN8dMspSR4Nbo7KobfxCGMRM4MQzf1m1bateuPXVqOOe8TPqtv2zfvm3AgK/srWTy22+/+eWXNfdS7qSlPTp+/MjVazH7D+zJycmQCFxQ09Q2bVrfrFmjKeETcnKzLFPNrgYNyMRwsMJrYDIwQTBhvypcSiEE5cIA7qWsmIFGqDZmzOhX/v7KRx9/nJiUiCjtjdeB9LvuzhFx/bpf27RulpycjIh7du/6qv+Xly9fQsTVq1eOGzPq9u24O3eSIxYu2Ld3z5rVq65fv6rmYNDXX9eqWWvPnt2ISKhuhZa5yYVTKe5sf2FCsCNHDv12/iwAtdOcYOsetSAaKs6oPOCZs6bXb1BvzpxZqqpMWT4q2irtULeUaJrmggUL1qxZfffuXfVilbv37i5cuOD27fj1636N2rXDMH0AhDHTJLqu+3TdZxKNczpi1PB33qm1dOliRA6cACOKfjsnzy0BUFF5yT2e4lWrVvh8XmG9el5K9UJQQYDrjHspFJmkEIRWUJg9btzomjXfmjN3FgMzsPbQHrKgXBBEGRd/q3XrlgcP7ZNSxFyOrlu3ztatmxBlbOyNkSNHTJ06ZfXqlfn5OQUFeYsXR+zdu3v1mlWXYqKllKoY5ODB/W+8+ea3337j83kQJaGGsrV4gKEi3Uu9ywnx0690P+OUMpMQHVE8fPSgQ4cOtWrV2rhxo7QOUfPHHoJi6KZpzps3Nzx8CiKapoEo+/fvt2rVymJPYX5B7qFD+/cf2HMp5nx+fraUjAt2KeZC61bNu3f79FbsDSFB+SfWNtfgU0K4VffPKXDKrcVB1VkKiSAlFdIArhOqSWT3799r36H9f/7tb5FLlyhPybJ8ZCj6pZS5uTmLFy0cNvS7mJhLhmHsitoxefKE3buiPB7PgQP7f127JiMjPTs7a2nkkrFjRu/Zvev+g7tCgJTs4MF9rVq2Gv7j8AcP7wlJCdUtXyqgTFztcmRCsKNHD58/fw44U4pbSG7TQIGbqviHMi+XxqnTx7t16zLkh+9iLkdzwezArZPt8r/X4Pfffx8zZvSo0aOWL1/28OEDRLx160ZYWO9ff/0lKmrH3XvJuXlZUbt27Nix9cDBfXl5OSbRTaIBkBkzp9er9/68uXNUn4GZDv1WrkTFZzgAB4HC6/WsWLFc03xSIrdPABFCcEFB6KDopwUSjdTUewMG9m/YsMHWrZtAlS1xB30//RKZpnlPnjo6Y8bUM2dPZmamXYq5MGPG1PXrf0nPeJxy/878+XPXr1t7/8FdIZiue376af6wYT8sX770dkIcopTIGSPLlkX++S9/njNnNiIC0ED63e4pBoiBKwDl0K/8EMoMQnQpwecrHvrDkL/97T/Dwyc7x366b+gyRCWlNC4uLiHhNmGmYeiUmhcvRiffSaTM5IJeu355954oXfeZpg84AU63bNlY483XZs6YyhjhgqnEln+baIhLmYtBu88EIkdkEqkQRAWpEXHkqBF/+ctfBg4caBgGOmnpQPqtRUUIkZ+fd+3a1Zs3fn/44IGu60lJiTdv3khOTir2FKemPnqc9ljtPImOjlaZcAamiuUz0JctW/Lv//afU8PDCdGkVAVtrg0NKrMjrWd/9OiR8xd+U2EKOwEEQlJhxdc1QosQeWLyrc5dPvm088eXr0Qjovq4Q79TXSSlzM8vOHz40LFjR7du2/r11wPWrl1DCMnOzty6dfPpM6eystK5oPkFOb/8umbIkMG/nT9TXJxPqGYSH2X63XtJ3w8Z3KZN62PHDyMiBxJIv1WCxjkA5xLR6/UuX75MRSQV+lK66BceCoWIemFRxvTpU96uWWP27OleT4GiylV4CNJe7qRkml78KDUlLf3B3XtJ2Tnpd+8lZWam3ruXmJ2TRqiWmBibnZUOnOi6B1HuP7B3yJDvk5MTlB8iJHDOLl++1KVL59Zt2lyI/g1RMqDK8lH0h9zbJIQMLCYFZfYwIMBMSg3GTES+c+f2li1b9OkT9vv160JA2fQ7poVJDNM0DENDRM6ZSXSJcPTY4a3bNiOiig5zQW/cuPZ5rx5hvXvdvh2LiIp+mxwu3CuATZGzGcDaImPtAFH0M0U/Ih47fqR5i2aNGzc6fPigaeoBpyWUpF+lY5xhqONTlFFFGeVc7TMTXq9v6+YtEQsWer1FJvEB1xloEs3cvPT+/frVfvvdqJ07GTOEAMaYCim6+h2CfqWGFP1cmAw0Qj1SGvkFmSNGDm3a9MOo3VuFJFIyVfMTQD9Yh5smJiZu3LhRvfx969bNs2bNKC4ush+4ZGAyIIhi3/7dg78bhIgMDJP4CPFRpiHyy1eiO33yUZeunRMTLdO/BP2CS2uR8fm8y5cvVUdRCIkl6RfSR0jhuvWrGzdu1O+rPo8e30NUgUXqNrId+oUV5LWeokTm2tMDKjkKYGp6sWn6EHHL1k3jx4/NzEzjEhgon4Ejyr17d79b590ven+ekBAnpbD32oMVJQtRh6xmvyT9JgOTUgMRr16NadbswxYtm8dcvoT2oZ+l0Y+uYgdV7kCIaZi6aWoeb1FScsLu3VHLlkXm5GarBBznVEo4cHBf82ZNBg8elJ6epg4p8evNEPS7o03CLmJTipVxoTxpeS8l+V/t2rz+xmubt25CRCGYsGM+pdLvNBbQKCEqSkiysrLPnD6zeFHE9KnTL1++5PUVCGky0Bh4Ber37ib07NGrUYMm0dEXEFEIoQRACJdlKZiQ7NixIxcu/KYC7aiGIUEICtygzCekKSVZvWZZgwb1Ihb/5NPyERkoL8Jl+QghOXBFf2pq6spVK/fv3xcdfWHHju3HTxwzDF1tUiHUNKmel5/7KPXB0qVLevTsmpAQyzmhTFeXgm/Pnqi2bdt82bdP8p0ENV/cCs9Z6X3lgSGipvmWLYtUkuaqubDoF+hDpOejT7Rr17pf/z63E24JNBkYDEz1sANLfP0CoGKOyg0Qkghp5UQlMi4IZQahRl5+9qnTJ3bu3D5jxrS9+/aYRBcSgBPOKaIsLMibN29OnTrvDhs2NDsnCxFVmlnw0PTb2lrY5zGq8KvKCRiI+ODBvd5hX9SqXTNq105UAZ+AQzds+kuUCVthRg4MKGEmpUZhUf6VKzHx8bFRUTvu3E2SkttrizCJsXhJxLvv1JoyeYJaKxzjh3P3Fq2ShTpKWYDdc8aASslN0xg3fvTf/us/5sydxQXhggKQAPrtPv/J7QXZJ8eFEAZKCWPmtWsxq1etuHb10uYtG0+cOK5pRRIpcIOBj4EXkd+4daV2zTpf9f86+U6SCoTbe+T8lUxcsOPHj0ZHn7fpFwK5kIwLAmAw0BnTz1841blzpx9++C41LQWRMTCAE+FYe3aWV22lUZshL168OHHi+GnTpu3bt0/TrDSHop8BuRV7Y2fU9h07t335Ze+VK5dLBAaGc0lkDIxNm9bXqPHm8BHDCgpzlTSqDQauI1sEIvo039KlSwxDR0QpVJWo5fVyYSAaj9OSh4/4vkXLpteuX0AUDHTVf8tvsdSVWwCo/xL+v0vpVASouLi4/+DuxEnj79+/e/jwgQ0b16kFzZ5Vioj3798b8sP3dd6rs3rNqqKiAnWagzJrQ9W5oFNr5GQeVLZLCGaYvtGjR77+xuvhUyerVZdbMSthV5iWTr96PpwrIilVxb/E4ynMzc1izArbM7BCvdk5mWPGjGpQv25U1A7D0NWnwF/fFZJ+KS30mY2+VVG7d++uuu+/+0Xvz3JyMyQyygzgVLgtH/sKrnJzR5jsJtQkEqIVe3Jz89I8vtyCosyi4lzKdC6osKI0mpAmCH3dul/rvlevZ4/P4uPjEFGNUJUxAafAGXA4fvxodPQFZflYIV7BgBPgpkQWHX22W/dP+/YNu3DxrEm9wE2lOF0OtL8uX+V7hBCU0sLCwsLCQl3X/aPhoHbo3ku5c+782bT0R2fPnkpIjFdZd+D2BSaizMpKGz5iWJMmjX5aMK+wKFdtMFCpOue8TkT0+bxLl0bquqbWN8El5+qVmgSR5ealTZs+6aOP2/+8Yomm50skDHTgVv+lVXCrCg+5HVCyVwDJSr0EE5JRZhYW5QOnhOqa7nVCsY4viCguxVzs3r17o8aNV65cofanU0bBjswGp8mD0ScqCSMEbN2++f33637z7aC8/Fy0j6yrgOJ3HW4QeECDfdaBlXEDINY/OUUUj9Meff31gBbNm27etEE3NKeAylb/pdBvW2sqTiqEiIm51L5Dmxatmt6K/R2RU6YzMDlnbrtfuukvuWgF1g8qyIAynTIfA69Jiyh4gWvATWVsAbfClAKJ11c4ZvToV/72j+nTpxUW5UnJVMbeCtMCBYATJ45dvHiBc2YtXhLsbD/3eAt+HP5D+w7/Onx4vyr8DBU+CtiTpegPGoVVhSsEADOJ4fEUFRTmGaamaV5C1Iyo2gq7BIMTIWjq4wejRo14//33Dh8+gAhCqPI7JQDcpt+zdOkSTfdJlLZ2EJwry8GM2rWlceMGCxfO9XqLGWhq9pXiFzKAfgzY3F0W/ba9pKYL7T/RsViceiEFTVRUVJMPP+z4UccHD+8LySmjagXgnLuKvl2A2uir/WuIeO7cmdZtW7Vt20aV3Dj42iGKAIZKo1/ap6oI11F/gtv71u3cs6IcEU+dOtGqZfPmzZpcv35FJeCV+rfpL3EckOT+EC2jiBgXH9e5S6cGDeseOLRX1WyrvBhXuVQZLLcldjaG3jQouOAMKKU6oT5CfYRqFAzOiXCCxIIoJY3I76Uk9e/fv369Bhs2rGOgc2HYRrbBGGHATpw8fvFiNHDqLF7KsEEU69av/Ve71pFLF+fn5yBK5dUBdx8UpYrL3ZG7gL66h6IO53FqxAk1VYLTymfZtRVCUAATBEHEGzeudvr4o88+63nnboLyVtVRYbbul15vcWTkYp/mFSiAg51sBUR8mHovrE+vsLCeyXfUuqc7pQT2Fk3HnfWfXibdAdCgzX7S2aHnPt5C2L44DxAAzhgniMLjKVqwcEGd994bO26s1+flghNi2kfFCJtg4Zyfo0KcSj2hhKvXrnTp2rlR44aHjxxERKWz7Vxp+fTb+ke4BCw4auns5LJKpBjhAkzTWLt29Tu13h40aEB2dgaiBCcZah+n4NpiJqwSTk5VuYpP02bMnPraG3+PXLaIMSoko0zlnYi9PdDvL0tb92PQFWIkFkZq3y4H+5ROIbhw5wgFY5wwMCTSpOT4bl27tG37r3O/neLCoEwjVCNUV/Vep8+cunQpGoDYoQ+V8cEjRw92+qTjpEnjs7IyVELeMv4CtwgGTXmoPqvpd/LkVnrf/lPpcmZlc5EJyTgnjBmMmxT0Y8cOtW/3r28Hf5ORlSqEwoIo+wdR6LovMnKx1+cR1uYP4MARZU5u1pixI3uHfXbz5mXKfJwbAIbtrKuV1zlg1Xp+ruP7HNa56wLH8XBOFgkA139kjXUSjkrnIcq0tNQ5c2c3+KDBnLlzUlLuqR1SzknIgU2o2h7GDETMykrr82XvV/7xX0uXLlbqxk5RB2XNSuM+WACciI2rOtoveGpziLJOEWV+fu7PPy+rVfMtVaAqJbcBKEk/51Z2gggBwNiOnduaNG0wYuTQgoICRGRMV2atUIlLe2/ak9AvVWjG8vCsMJ+UQji7ByzpYIwZhGmIeOTIgVo1a/Xp0zsvPwORmdRnEk3Rv3Xr5jNnTgIQKZm00c/KTg/r06t1mxbqqEMViHJ8kDLoL3XuLQdNhFQ8VhANQcXLVLENoRpwk3F9/vw5tWrVWrl6BaJUBreiXyJPSbn700/zvL5i5VUwxqSUnMOiRQveevuNBQvnIqKQBMAAy11xjE7uQl/RL11Ht0Ig+gGX8+zLpt+qB2MEER+npX7R+4s3a9TYunULIpqmQahpmuadu8l37925/yDlwcP79+4mP057aJg+AFNKTogxa/b0f/v3/+/b/Q/6XQAAIABJREFUwYPy8nJQndBoV91UmX5n4UJ7INyhHxgl1ECUXl9xn7Av/vM//rp7dxSqrR1A1fkUQV/ABVO1eoiYcj+lVZumrds0S0m5h4iUmsBNEKpYy97bXpJ+LAd9RNdnStLvPnJDWEdOm5TpFHyaXjhlyqSab9dcumxJfkEWcMMkPsoMBmTv3t1Xr8YAJ0JQzgmi1HXvsuVLmjVvErHoJxU/9G8HsQvZnXBvueij7cC4XfmSiUMnAiMkKC2itkoISZKS4775ZtBHH398+cpFZZtZ9o+ExMTby5ZFqk3JjBEOgIhnz555v16drt0+vXotRiIDboJ9trCzKzzkmZhuoF2qMcRVyqdc8uC8n4VZRdcHDx1s1rzZgIEDMjMzJHLKiM/nPXjwwIGDB06cPH7m7Knjx49cuRrj8xVJyVQ+5I03X/v4k48SkxIQkQYe6+Cf/4o9AVcyx622pJt+a2sbUHV4nopi/fbb2WZNm7Rp3TIpKQERQQAA9XiKUlMfPXr04FHqg4eP7j9Oe+TzeQColDw/P3f6zCk133ljw8ZfEZFSwvzemn0siPtYCifiWZFxOCy5D1BwOU9uzIBzwsCgzMeFkZWd+vXXA2vWrLlp83qJhIFBqEaZkZeXXVCYC5xwMFUa9eChvR0/ajdq9PCs7ExpV/AGQe+evor12nZgAvf+BkCDwsqVSBXqNijTKNMQ6W+/ne7atevnn39++XK0ipoxIJxTg2iXLl0wTB/Y+/Fu347r3qNrx4/aHTq8X0quPHj7WG2nsrzcMwkD3ZdgNRsQ7nCJgSt+Y82/KuSkUgpN861Y+XPTZk1nzpqZn58DwHTdFxt78+atGwmJ8XfuJibfTVC6H1HcvZfY9l+t6zeod/7Cb4hIqCpidyqFnKKaCs9+8BXwIyUAwhEAy+224sIbN6yr8ebrfcI+f/TovvIQsjLTL1++ePHi+YuXLkRf/O3K1Zi8vBxEQan588qlb9d6dfqMcHWcjL1jxDnShzuKPwie4JhPIDdBvq+fouCnoz5kCQDjnDDQGfiENG7eutKs2Yddun4aG3edgsZAVxFAVUSuKpl///3Kl32/6B322aPU+4jo8rHcX1LxeS9/IC7g7Gfg+O5gUNC4MCjzbdu+uUWLlp991jM+/qa9ScVUNTCWj4iioDBv4Nf9361T6+jRw4p1teXC2VQhAjR3iQ6WsDzLMSpKBNcDJMG2NOzDADErO3P8hHFNmzdfErm4oDCfMVPTPbrh1Q2fYfpM4jOJJiTR9OLZc2a89fabK1YuV8GGEoq/MnqnAg8mODCq/FdOlfr3+YrDwye/+caro0cNz8xMRxSGqWu6T9P8l2majJHzF841aVa/S7ePHqelSunahew+xlAGHUhhtVD0BzyJEPQHoR9Iv1QhWOAmA41xnXHt0KG9H37YuFevnjdvXUVnpy831c6GR48ejBo9vNMnHY6fOIIoVNWKELzk9zzpPJfEq6QA+FPlau1ioEkkhcU58+fPbdKkydy5s72+IiEYZQZjpsqoSwRC9cili2q/8/acOTPVTiK7ZMQdGHDoL42CiqJfWnbJRb+zCHC7+FnG347t26/v+/Xe37U7yiQaIZph+kxTM4mPME1twTt95nj7ju2nz5iqG14hmJWKssq0KuFuVbwF0G+nHaykEFBETE199NVX/WrXemvt2lWGqTGghBimaV2EmJzz2Nibnbt0bNuu+eXLFyUKe8eCs4dOhEI/mH7/v0tXkyFbsKtgVV9YZrRBQRPSIKR4YcS8//rbf44YMTQz8xEiVysAIqZnPB41enjbdq22bN1IKZGCOcH1EGJZvc0/Un+q3y45Nu3Th8yc3LT5P82tX7/+unVruWBq5ysDQ0iGKKJ2ba/x9usjRw7Lzs5C/7tvHVfFryzK7IYL6/LQL9NDs+9oLwJOivDEyeOt2rRp3qJFzJWLjBm67tG0Yt3wmNQnkcZcvtDny7DB332bla3eRaADU3Yz2AxVM/r+Afl9Hm4nPf0ZgCtXYj7+uEPt2m/v279bCDAMXdO8mub1aV5KSX5B/shRw/752n9s277ZEh6gwnn5gBvTUukvET2sFP0h9ZC0KxcYNxj4EElm1sORI4fWq193SeTCvIIsLkyJLCc3a9Hinz5oWG9K+ESfrxgtm8fJbgT7+NU9+W76nWeggoyEC4OBBlxDlA8f3QsL+6J161Yxly8iSgamClLFxd9o3bpF6zYt4m/HIqJdgC4C/aIy0Uc//eV7NBU0jRAd+hUQUgqT6L/++kut2rUHDBwQH3+Lgalpxbru4YJcuXpx8HeDunbrcvbsSVS7scG0XoYV5OxWc3P8Ftf5/Y4PwIhS4fv276ld++0OHdomJMQJwTXN5/N5CCUer2fxkgXv1q0xbfpkj6dYomBAAyNspaHvor/EtJVDf4WeEkopue0AGAw0RJKWnjp8xA8tWjZdtXoZ50axJ29K+IROn3SYOWvqwwf30Tq62YnrVwf9dmdD2taBI/V7wHattRIAnQsTJbty5WK3bl17ff7ZteuXEQWAuWv3jl69ujdu/MHJk8ckcimF8lXUq2pE+Ro6oJOV9efLvak/CiSAMYIocnOzl/+8rFHjRkN+GBIff4sQDVHcir0+ctTwTz79ZO++KGJqqqDI3tUJrjCUevZPRQD8B7Urr10dcsEpZaZEoem+bds2N2pUf+CAfomJtwkxAJim+db+suqtmq/2HxCWnZONiGpbDFdHuIUw1UI630+RfmnLMQHQGfgQ8XbC7z0+69qhQ9uDB/fs2bujXv06o0b/mJOTheqtdZbi9Md5qopDVek3gRsMDOWab9+x9Z13aw8Y0D8zKy029veGDRu88cZrW7ZsVDFsOyUnnIr/F4R+pf7V6zY8nsJhPw6rWbvWzJnTOSceb9HwEcMaN2k8d94ck3gRhXLGlAZ97vSrzZlqTZg+Y+p///O/Zs2e7vUWm6bxyy+rGzep17xlY7XxUJ0ZqoINT4n+yj0ehZS9lZFwYXCpU/AdOrK3U6cOnT7p2Dus11cD+t6K/R2tvdJg1xS5v7MSbx4OObelcx84Uvf6i9yuulEHOqgaOJGRmTZ9xtSmzT9csHDepCkT69atM3fOLC6IenNOUOlv5bpczfS73V8rCaCO9OGCRV88371n9w4dO5w6fXzzlo0fNm3St1/fW7G/W9upVaG1cL1Rwk3/0zF+0Jl8fwLY2r6o9uggyri42EHffNWmbYvNWzYcPXa47vu1W7VueuTIwf+/vTP/iuraErD/T6/u1+Na6e733nrd66X7zel+Q4aXToyCGifEaFBjNOCMEiiUCEI0OABihKgIaphERMG8JChGGRVlHqyCmu69Z9r9w7nDuUMVNULZq8+6KysWVffuc+6399ln2luWZX6SQD26TjHTTjwKDeqMPkRN/8KV0e+jvwC+l0HGJECYNO+d/uy4619//Mq//ftPG65dASBaFEtCKaPUzCWIo/XomzZC+oExkxFStx5pMWdkLeYCHRkZ3vHRtn/98b/8/NV/339gz+zsFAMs7IGj+u2Wjn5mfofq/A8/6oCwjJBUU3vxt7/7zav/+ervXvttWvrKu5231SOd6t4nMfWVuDaSVPqZQL/u/SM1EhGSGSPd3d++9l+//sd/+tHrb/z+pz/954qKM3piLx19qiWsNmOzEP0hZgNF4xhRNZw+V88rESohEiAs+Hxk8Pd/eO2dd//s9b4AIMbmQWpHM3n0ixUTL23vjXb0RIjwgQBYc3Pjq//x89de+y2PfYKJTLAefkNDP2pBIxzLRlZpU4fGqeKLwIiHb5mf97gKC/72737069/86krdpUDQawpjIUb9dqA/eWNfJnhrRN8Gp28CJQRdulz7Nz/6q7//h78uLilCCOk5hoU9AYSasg2EHO/ysiw89BHTH756FIDwE+uYBDENrFjxTlbWBwoKUia4y1Y33UJnrI8Pb/4dGkjMqaaeGyIUEYwYkEDAu3z5O1lZW3iSC4xlTPWRVrweWqI8H/tF1Zw66hLY495HK1a+V3i0QJKCCpIQ1rbigb4H2/DFbfQnVgEMIS17N/RlYH5IkjH64sXMO+++/atf/+dTNcOnokfUtChqJOiDPYZzOAWIq4aUn8HDRKJUXr06bdeuj3hWC8Fwio4TxP1Q0/PDdAL2ZhJevLEQQwgmDAGwVavTc/Zk89x12nZR5xDBMYiXnMJHYGomWQDoH+hLS1/Z2HQd+IYwvr/AiPdNhFGQljUnLEZxiqfRLxZVAYQeAElScNfune+885aeypcQy85T64aohNEf5du1PI/xtQxCFEqUtevWfPLJLh4uRt+7a5U1Ge1sl3KBfo+K3THvEFatTs/J+QQhvkOJR3qLj36hg0pOlRljTD20RzEADA0Nbt+xraW1GQDU/KQMmxJFmuKFLIyR+WnhvxXqbzpjpt5AX7TGBPkDvn37c5a/9zYA4/vsw1r6FKIfGFPjklJCNmxct2dPtqJILwP9TKef50FYszp9755shGR+uuJloZ9R7v8QAHg6/GTnzh0tLZx+hR99Sk36GaWEIKrRv3dvzrvL/weAaTthFpH+aF6w9ZGMb1wmlBCWsWlDzp5sHulOW9iyt3Iq0K/rAKefMqBr1qzaszeH763VjvzGTz9LOv2q+WcA8Kj3h/T0lTdvtgKAnpnLkf4IMRIeFf5b4f5s51ifs6LUQj9QCL+amyT6I/VPrVP16qieMkohM3Pj4SO5PPizU5bmxaMfHOh3nB3SHUr6/to1Bw7u54eS9dPu8dFvfnwSiuX+vX2PV69Z1dbWCgA8aY3gLieAfidGouxADMG15FIq/dlv/89boPoG+p3DPyjk46L1fCIX3WGhSkcqMzPjzNnT2lF0/Z6WHmCxim0oLD5fVADega1bv7a0tIQyHojOcugspsdDbC0c/ZM0+vv6et9fu/rWrZugB7gEC/00RvohdtsfQmRVGEJwIOA7cGDPqlVp2q0WlCBB9Ef/Shx+ouO1ceOGmpqasLIuIv0LFb0PAADGaEbGhrq6y6CNyYQNwLHeXp99TXLFtTku6OvrXfP+6jZn+pkewCsFXg3TVZFS7PXOFxR8mpd3GEy23+FXEQq8jDHnVSAn+qOT2/pgbeYMANavX3vx4sXQsqYQ+ryI9G/atPHatXqd/rjXQRev7rqcvX29q9ekt91qBWf6mXmVfQlfDdNnXSnFXt+8q7CgqOgoALDQB4b4DyMROCL6Y6q2A/06Ie+/v/rChQtOgqYi+ryI9NfXX9Xoj38PzKJV35Czt7d31eq0m22hbL+lL1rCV2Olv8CVX1joAoAI9kFGQL+leg7ox+HOis/Wu10AWLUq/fz5Kv3zl6II9GfU13PbzxY+vBLBjRcTfY3+x+kW+sP5OSlCP/H65l2u/MLCAgBQ2z4+kZaG/rS0lVVVFfrnL0X5P0Z/WvoKPt//EtHv83tF+pmaQDv2EgH9MT7ATr9xv7S0FZWVFfyP5knU1PV/mCot25S5sb6hHoTGiueuycHLeh9dVD7P9vjxo/Ub1n7zzTcAoG+SSVH6haOP/oDP5Srgng9VP4yXfpvDZ6U/FqFD0k8Zo2zlyhUVlZU6T44DjpRTAIP+jAaVfogX/qTg5XBDAX4KAA8fPtzx0fbR0RFQ6dcbPHW4B80cq7utGNBA0O8qdKn00+TTH1Ot1fvY6dcPeq9Y8V5FRQXf12msWJvOUaRcDyDY/oyGhgZIAP1JgszhttqkoU5/z0cm+rWmTyH0AbTpTsoojyEZDAYKXS6XS6df7LJiKctsa0xxGn5Dixzp53E+LPQLl+PydUoUM/31EPvGzKTaV+c7a+gTLbdpz44dWSMjz8FCv2HzUqH9NaOoZhRnkhRwuVwuVwEAEGugpFikTSz9ppvY6NfhJytXrqisrHwp6acm+m05MCO60+LTr23wVOnv6XmwbduHIyPc9htr1SnW+JrbY6K/wFVQAACEEKrGGoq9GReBfvWfuu0hhKSlraiqrOKsU3MxXkNKvACj8MaglGVuyqivr2dM19go7rHQlQAxHQw/MMYTVhOMCQGA+/e7t27ZLNBvVYAUaHnGTO4CYoxKwYCroKCgIJ+ZM4ilPv1UpH/VqrTq81U8ZNXLT3/kEi4Z/dpBQYwJAoCehw+2bt3c398HLxX9gaBfpZ/RVKffXNSel4+j161bW1d3GUwRoGz0p8Q7AABjGZz/M3Nz5vUb10HzGWikxl8FMZnoG08RHkQZUMKwerIRyQAw/Ozp0aMFff29AEzLjWAPXrLU9PPd/ZTwU/mUEl/AV1CQn5//KaVYC9ZpnfaJCtpl9n18xpHaqOvviL4626AOU4ANDQ2+8cafjhzJffZsGIwuLO6IzUkroi2QZfn9te+frz7Pt2fz40UWIZnzXJlDl5hU+oUYaZQwrGdJAYDRsZHjxUX3H3QDgPl4WorRrwZlJwghSgkmqKjo2LFjRwGAUoKwQgjRW9RipCIpyxytETPeU5TyOhTN56EEAB73Pv7444/++79f+/3v/+vgwQOBgJ8xpp/Jt04+pMasvy6M1+ttbW1Zvvzd3bt3td9ul2TJPu0g2A7TPZaUfo6QwuODz8256+vrVq9JP3HiuNvtNlLjmKP3LG3LCw4DQQgpikIIefpkaNu2rKwPP3z6ZCgQ9BOKdfpZAukX+uioJbZZfpV+AObz+Xbv/nj3Jx/f+Pr6pUtf7du3t+7qZUqpFgrKgf6oKpOkwmUgFJd9fmJTZsahQwf379+XkbGx7VYbaDsFLOg70s/C0Z8wYUPQz9OcKIGg94vyk5s2bcw9fHDz5oz8/CMezywAE5KKi2ERlqzwNtSzcVBKBwYGtmz54Kc/+ckrr7zy1ptv3L3TAcDipT+UKYqWfsf1Wo1+1fD39fVuytzY0tqMEJJl+W7nnU8+2TUxMc6HZaHoX3L+uQQzs9Pvr11Tdb5yZmZmYnK8/mpdzp5sv98HwAz6nXstgUhn+hMurwl9yjCmCsYyocqdzvb09JWtN5umZyZ6HnZnZW1pbW0C1f9JLfo1twfzXGMffPBBZuame/e6Ojs7srN37927d3JykldVRD8x9Ef7bkLRrw/bAeBWe1t2zu7hZ0/5T56PPMs9fGh8YhQ4/ba4eTpIS6gAXIEBoLPz7vYd254MDfLPJ6fGDx8+9N13fwEAfijWukxutF54+mMWLIzITOBYDSfMU9OVlpXk5h4IBOf5oysqzhQVFbo9L/jxEfEVLBX9ektRSjEmCGFC6NTU9C9/+cvq6vP8K0NP+nfs2P7VV18BgDX+XzSS2zMXxfJ6LI9nDARDaNB//ca1Awf3TU1P8l89e/bk6NECWZYYEC2nZEj6l0oBmLYz7Pq1a4cPH5qaHGcMEyK/cE9XV1fe+6YTgPFwIELsJwfKk0B/KLtgpZ9QBWMJEVlWAnl5hy9cqJQVf1DyArCWm41792U/HxkGAEuyk6Wj3+CGB+CllHV33//FL37xzTf3EJJ8PjcAO336i3PnzoIT/ZGb/8WinxIA+OGHng+ztvAssJIcrK6uOnhoH/B2T3n679zp2LFjW/9AL//82+/u5eUdefbsCQ/UBQb6S04/2OlHROJJ04qLi44cyZVkHwABgLPnyk+UHp+fnxNsf8rRTwj7/vv7r7768++++5ZSJEk+xtDZs6evXOGT5qlFP9joV6c7EZKKiz/bvHnTpcu1J0qL129YV1N7AYAxI7tYitLPGBufGPt4184jebkDA31dXXe278j6MOtDn3eeRzu0R72MjP6YxTJa21FmJ/oDCAdvtbemp6fV1n755MlAS2vj5s0Zt2+3ger3pyj9CJHJyak//vEPLleBxzP7wj1dVVWRkbGx/XY7pBj9BqkW+jFBPLlkSclnb775p7f+/MaJ0mK3Z4aBmpc8lemnlABAY9PXK9NW7N+/d+PGDatWpV+5cgmAqRkTbFEvnelP1HjX5ObaRWaCAvA0arKCgphIweD8wYP73nrrjUOH9r/99ps7d26fnBxjjKYO/XoFVL9fwYqMKGXFxcWvv/6nU6dOHi8u+ref/WzLBx/MzEwzJsb9DtMmzsUxY2li6dd3+PAoqsgf8N3uuPWXv3T5A16qhkPT00qGo39JFECrAeHLK719jz47fuzkybL+/sey7CeUB0LTA1+K5mdx6LffRmwzNR8HIQrPo0yoPDM7UV5+cvfunUVFhYND/YxhjGUjr7CmwEtIP6hGhyezJoqCMCJ+f6CysuKtt9781a9+eWD/vp6e+4xRjOOd8XR4dLSvxzzrZKOf6Vt8MMaIAVUUCWPFiAYVzvAz+50Xs+hGlFLMgBKKZl9Muz2zmMiMIUwUSrCJfgNx9QYWHUgo/Q5tYtM9CkB4OkpMZEQkBmh+/sXExMgL9zTCCmWYqhkrUmjGEwAYA64AhFCEMKVsbm6uv7+3t/fh9PSErAR54Hv7ryIvobJVJ5J+zXgSIZGymlNWzTjglCbEEf0l0QFeA6IKjPhnhPCY90i3/aEbLQn029pcs3/OPQ8A5gn5eH4K/dE8UYqeTT6Gbj/ZhesAJgQhxIxUbjy0LY7K0ttLmFztcdFvG4hQXQGMi1oW2G3o2/2GpVAAVX49qxTlyagVNYgnQ8waEcR6g9BXPFKFaW37/RmogfkxMEwBU+Dr66rP6RxHNTWK0AlgjBHiWzYIimpzuWMJT38U8kWgAIwICTZsSQesFt8iwBIqgKkDo/xQhThSJ2AJP+p0j8SiD2HoX0AJ7VFTYwpXuOiFMdBmzzGhiDISPwGLSj8f/r609JMQ9NuC7zrdY1Hoh7D028UIH8ch5QrvgRkllGJgJP4bLgL9dgWw7Oa30W8dOIZ7yiIUG/2E8igDxuTggmerE8/WQvRHLslLRL8GESOQiGTmYeiPoixEv0kHHKd1YqZ/ERTARD8TBipRRJxOPFhG9RPcAilKv2UYqel5XGUx6A//HbBWLGTrL/iIJBWx1zJPh0dFSaKpSiKlKUR/SPsYynJGI/ni2X7epJF4R7HQn8yXJdIvHkBbYkQie3jIvlUU3/pq2OK4lGGLYOfVNrfi73wcPBrRE0M/8AYMQbO9mKOYMEvVwtieWNGPi1ThHdiH7ClBSqgitLYJFXsIH6t+pIjg2jYBIh79pmKNtDOxMR1JWwL6tUw0VLxMChAN/RGAHZfDbUitvwiqrldQShgjlC7xpoBQxdzg1NrgwlFqq2Fd4tqoUlvoFwrVdIG8xPRjLSaFmnzypaAf86TnCkKKHlbgpaAfYx19rGPEyTE1/v/TH4fgBvpihDZ+ugVATduIMT+xRhRFPbDM66PTH2Y4HyX6EPN8i/YOmD7M1WtBCJZlSVEUjHknIBjPVNEE0dyoewz5USmEMFILxggzwzVKCfpFc0O0zWHYkBojxE87YkMbYvVCEzPfL4gO2ohEiOVACGNMVhS3260oSHsHiBA6NTXZ19en+3Rm+kMIEPU8Tywz2cxw9CnVsushhGZfzD58+HBmZiYoBf1+vyzLoEbVE83P0hcRfUopx4V3uYqCZFlWtCJJkmn0uNT6K2osJx8hjBC3k7wgrZEZ1v2HxNEfu6sg0G/qsCilD3p62ttvBYNBXiduRwcGBs6frxofG+Pfj7QDjk4uO/0LuUpC6/OIPQihsbGxYDDY0try+uuv37t3T0GK2/3i+fPnPp+PfzlVjKdaA9HwU24vfT7f3NxcMCjpBSHU29s7Pj7OFYNXITH0h57Zi0R0rb9SAzogpEiyJMuyLCvBYNDtdk9NTXu982LLx0DsMidHQze90dOvKgAlQrcFAE+fPj1x4sT9+92UUh7QIRgMSpLk9XqvXL508cIFv9/PnEq0AjgKJbZ/JAogtj4hGIDdu9dVXV2NMWpvb1++fPnQ0BAhRJKCzc3NjY2NGGNT37XE9JsaULP9hDHW2NjY3NwcCARkWeb0U0qbmhorKyvn5uYZUzuxeOkPPZcdQfuISqv6PIqiTE9Peb1eRVEQQm63+8svv9y7d+/XX9+QpCBllKgR3aKWW81YKvJgBiWmulN1BzO38bIs19XVlZeXS5LEh1p37965cqXuZutNt9v9ww8PiwqP9j5+DODQUjEIYJcoBP1hhhZG6zPGZmZmKisrb99uB2AdHR2nTp3yeDwYYwUpQ0NPzp+vHhwcACENxJLSb21ATS1hdnamsND1/fffY4wlSZIkmfs/09PTJSUlbW1tog7HJ0JEkx/h5dfbHwBaW1uqqirVNlcUQsi5c2ezs3fX1NQ0NX1NKaUQo9TLTPLYJY6h6sCYFoeI0zM9PX2s6Fhrayuv3ODAwLZt23ds35GTnfN85LkkSSXFxQ31DaCmo0kO/cYdTQpgqrzxA8P0AEB3d/fJkycDAT8ANDU1nTx58tKlS183Nk7PTBNCv/iivLm5GdSohgsKnlzFcMJMHbecrz5fXFzs9Xp59/vtt9+1trb6fD4AuHjxYklJic/nYwy4/xOfDBGt+YRoIxP9jFFCSGlpSU3Nl3yOAQCkYHD3xx/n5h7s7+8/e/bM7OwsQGyh5GGZaZHMSeJo685NpxiHaHR09PCRI51dXYwxn89XVvp5WWlZWWnpurXrpmemAaCstKz6fDWYzWei6RdWd0K9GkMlDLcTAJqamg4fyeP3Ki8vz8rKKikp2bJlS0PDNQD4qrb29OkznKoIJI9r3S2CqqrwWJay5ufnP/xw6/Xr1xljCKF79+6Vl5cXFxfX1tYGAoHBwcGdO3dOTU2BNoJ3kDpSASJFX2slZr2BWgFVCdvaWvPyDk9OTgDA1NRUc3PTxYsXfvfb31RUVFBKjx071tPzAJzoj2RqZDHoHxsbz8vLv93RAQAtLS379u6fmZmur6/P/7QgGAwAQElxyYXqC5Cq9F+5cmXL1q0AIEnSrl27ysrKuru733vvvXPnzgFAW1tboatwbGwMzKY3TPskolKhqqrBY175Hxl5vmH9uq6uTgAYHBzIzT0ugBHCAAAKHklEQVTU3t7e0dFRW1szNzenKEpGxsbR0VFIJfoBQFHk7du35uYe5H+rq6urrb2Yn5/35z+/+fz5CADk5uZ+//33oJLjIEn4sszkrYaAIvLbCfTzQ4wIgI2OjuXl5Xd2dsqKfGD/wc/LPvfMeVyuozU1NfNzHgA4UVx6vsrB9sftgQqChzpI4PAymIX+y5cvb9myBQCePn26c+fHIyPPRkdH09PT29vbAaC5teXo0aPj4+MQBf1J0QENOyrOAHJJxsbGNmxYf+fOHQC4fOXygYMHtMlEJRiU5ufnMzM3cQWOk36Ikn5bQxkvHwDm5jxpae8dPeoCgOHhp3l5Rzwez7lz5/jrAIBPP82rr6/nDrblZgu8BwAAWCYsc+staBXPci1Qe8HvRxgxYOPjY3l5n969e9cz59m+/aOCAtfdu3c3Z36Q/2nB+Pg4xrj0ROnlS5cBwE5nxK2+kEjOk2/2NyFO2Kp917Vr17KzcwCguaW5pKTE43E3NDRkZW3r6+sDgLZbbUVFRTb6wwiTxKKjY2nD0dHR9es3dHV1AUBFxbnq6mpCsNvtdrvdsiz7fL5Nm8LSH50QUShAyBowCgBe7/yGDeuKiz8DgKKiY2VlpR6P58CB/QcPqr3Bnj17Cgryg8EgAFiMZST8LDPEiJj+sPdkoM75EEwwwogy6na7S0pOXLhwQVHkomOfbcrYXJBfsGH9xr179k1OTQ4ODBQdLfru229Bp98QIZpGDyuS/XJ8O2b6CSYYANrabuXl5RFKyj7/vLy8fHJysri4uKGhgbttra03S0vLpqenITJ7k9QSirCJifHMzMzOzrsAUFNTU1lZOTMz3dXV1dvbSymdm5vbunUrV2A+e54IURZWgLDCUwDw+bxbtmw+deokAKxalX7mTHlf3+MNG9bX19fz/An79++7desWU4Pgm/CPpHsVZjxVCSKiP4xt44UfYOfL6oSQrq57hw4dGhoafDY8fK2h4cGDB12dnUODg/Pz89evXT9RcmJycoJjZ9jpJNPviIpAP9XoZ6OjI6Wlpfcf3G9pbSkq+uzMmbPXr1/zeNyyLAFAVdX5urqr2LRXKSFix1RVhyoxAJBlqbDQdfHiRYSUBw8eHDp0qKysrLm5eXZ2llLa0dGRn5/v8XjAyYGOVRQI4UhHSD8DAL/ft3v3znPnzgBAevqK7Oxdhw8ffOON18+cOT02NiYFpSNHjjx48AC0LstyzwjpFyWIlH7HNtJ/o28tQUghhEiSdPVq3dWrdQgpXu+8LEuSFABgQ0NDx4s+6+joIATpyV0ioD8aPzTsZUFfpF/LqoQJIY2NX5d/UT42Pvp0+Glvb++LF7N8l1t/f//x48WPH/cCACEpsdPB8t74BwDQ0/MgJyfnhx8eSpL06NGjhw8fTkyMK4ri8bhdLldTUxP3nhNGPyxg/kNJLnbOhJDLl2sLCj6dnZ25ceNaUdGx1taW8vJTHR23/X7/QP/AqVMnh4eHmbZOF63Ptsw26ghPv8Pn9gowpgXwEcaOHo+7v78fIZkBRUhBSCYEDT990tLc7PXOU0YwwUykH1gIyCMfNS6AvuP3tVpSdT8eRozRmdnp5qam8Ylx/j1KSTAYQAjV1NSePn1akmRhrTcCuZJerD4eACMEX7ly5caNG4qi8C/xgP1dXfeOHz8+MTEBEOuiURg5oplF1NAXawFj42M5OZ80Nt4IBPx9fb0+n3d8fMztnkUIV1ZW1tdflSSJb1rV1/UiL0mln+ohTLgDDQCEqunTEFYwVvx+r883RxlBRCEslejXdqMSghBWANjcnOfF7CwfzyiKLMuS3++7c+fuo0ePQeh5U5N+PoEYCAT6+/uDwSAhGGMFIYUx1t3d3dPTIxj+FKKfMUYoaWz8uq7uktc7TynxB/ySFFQUeXRktKqqanBwEAAIEumPQv5o6Hc4iiWiaqqqvsWTX4QSHraNqKkzESYKJgpPmYZ5ZCh+Wty4X8hWCoWvrqILER9Gf7R6AOWxAyjFfACDMSIYYc2dUxTZ7/dJUhAAzPt8Im/8xSkMgG+WV88hUGrsGSaEBAIBqqWODU9njI+PeMrEiX4KwBBCw8NP5uY8GCNZkWVZxhiPjo4MDw/zsRZve2OLcMRlmW21wdlRC30W0V4984+oqAacfiRelF9iKM9w9Iey3w46G9bYR6RdauYfIwYj4iMB7YALwhgZe2xTEX3Qhjemd6HuPzRS3qbOFj2wDcz40TkqmFFCCOG9mYONjsrzcaLfhpKJe8t2xggVQO8EsEo84xdm6kVE+kPTGdKoO5S46edhqvTpfz21rTggppSkMPogNI74LoxiXxxIgcJsb4GBOUq2888SRL9Ak5V7seHC6IBZe7SLMiIEQsOMIcYwA36pkZDDuvW6ZxL6aeEUwNK+CxbV/GhekBhy1HQSefELc6hUiC+a2seOe4oQ71iYwb2t5eO/u5V+K1BW9NWux2Q/QmBnvrQUgkB4RHnN9oudAOEKEGpIKsjluG3BYs/Eg56R+/32Ylgg/bnRExNyrBJ9sXZ0C92WmZoukZJEJm5o+xSBCOIATPV59PNS8cu2TO0stMtCv9lbtJ8vJuZO1HSZlVWNgibafmroAP9/3fkRdchutyhz7oos/ZIIq3ox4GvJ1NlTMt6Jveelphjrth7TpvFhC7BQlnuBH1puswDKGvfmpjP/0LmEMqwR1c5cwjsOC/Gpj74oY5QwlTk+2F3otwuXZU5uhGniUkNfGygZl+lkMTF7k8TQAswvdbaHu/4Mq3krjEsMlaM/F8y6ZQoBbdfGEAqgdSmMUP5PRjhm+mlu0+vRbbwem5ZRAD5npSonBRE+AGCatPyyxwihpq4JHH0PMzMhVdpOvzM0YOZer2Iku/2cC/C7gLNwNrKZugFBHSLpZ3D1F2Uh2NwapopoasDto179pacfC/QbNBMr3Dr96hWWfpF4sVjoD9cP2eln6vQlogb9xIF+ZqFfvQkXW6VfPU5KtC8b5/Jtc2JO9Dt73ilPf2hDbpPToJ9PkCEjjIQaBSMm+k2SJ4l+60vQ8bKgjzHGBOmpKPTpS0IRoQohCiHI6dJTV4Si38qxHX1h1sXQwBC48GUEShkhBGGsEC3FojaH4/grVQG4z8YjWHHbT4XTC9odsFlsB/oj4djpy4SqK4fWHy48NyCgr9OlD+JjUYAQ6JstkLHqRClV54YVhZ/M4nuqMUb6JLEFfZsCWL1QEc+E0B+6smpVVc60iVfjYgwAGFdvQhChCmNY+5IW44kRSvmHjFKMsazv+xdrLnpynFPxTzaxjfMDfCeC/gdBBQw94d4OoXyBU+YmnFKih6MiRqAeok1i6mtD6uK0+mXuzAn2TBsEM8Z0Dpx019pNGZSI9Nu+i43/mnQgvI00oc8Y09tKq5rWjlEV4jz2w2LR1hB4NTj6sizzOAaBgF9RZK0HMN64rvQLKoDNPjt4LpGX/wU3UdYnWcVH5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34" name="AutoShape 10" descr="data:image/png;base64,iVBORw0KGgoAAAANSUhEUgAAAP8AAACrCAIAAAAmdd18AAAgAElEQVR4nOy993cVR7b4O3/A9/veeuvNvDv33rmeueOEDdgYAyaYDEOwscnGRhgwGBsbg8kZkZNBgAATbXIUOWcwCEQyIAkFQAShnHXO6VBVu6r2+6G6+/Q5OkpIBN8vtXqxAOn0qar+7F07VfWfJEqJEkO0kP/5NNoz+6KX7WULaH+y6ZfPikLruwLas/v2l+1l87eX9L9s/+e2Z0y/DMLez/9LAXjZqqlVHKZnSb8sg/6X6v9lq64mKywA1U5/aV9dJvp+9f+yvWxVbZWiX1Qf/bKsS5ZD/x9N/f+Buvp/Vnti3V/FJxoAekgBKE/3v0TqZXt2rST9TywJgei7r1Lu7/6lahK/F7IFLnvPuzd/vPb0puwl/U+/vaS/au2p01+KAFSqlYJ+6fTj/wn0h3B5nneX/mjtadIvRQnL+0npdxHvcmXLdIWrKnIvdCsxGS8loGKtjBBJtX6Pol+E+JbKhSADFH8p7qyb7//59JeB/ksBKKuVHR+pVkRKpb8y31WBkE4l6P8fgkUZk/GS/jJaufNWjXPn0F+KAJSPY4CzG6rZ96+A2fMihfyrJIpBk2H/Z9DEPpf24sxw6FaSH9WCEa2O73LT/2QCUDb9IuAKDb1AFIHu74vQyl2LyupquW7u86D/j7HGBtIjhE1/SQGo+ndViP4yH1UZZo8oef1B6K8IKGUxVJEgTzXprwq2P4yRGUx/YAsM0lS1vaQ/ZHtJ/3Nrz5R+lMJ1lUp/KC4D57Fi9MtA6J1L2gLwYjyS0kCpKEAlo75Bz6waH2EVRvQiTHVwc/PjatxFv6iuyVP0lxqsLEF/6VfIz5aUAQt0EUj/C/g8yhtvhQQApZRCSM4F55xzDgCcOw/y2ev+F3nCrVYSHpfmD6a/ilP4p5Lp2BBqqwIC4Hwq4D9DyACXyCXyUE/ixWzOAEsKrahIz4UQjAFjjFJKKWWMAcCzpT94pa1U/59xC6WGQxkR1aH//1Ri7DbK5V0V1IuuwahOg5SgZKDcB/BixMSVGLvl1rnKp0dKyRjTNE3XdUIIADjq36Usnnr/7al29/zFUz0y6B9ButjiXjkDjgBU5QtD018RAai4YeCin9v0uwWg1AE8CzbKb4FyiyARAhkqh35CqMfj1TSNUmrZsAHGzzOjn2Ow6L5gJlBpKLqtoBLh/6p84Z9K6YVfAMoQhorSbzUuJAjJpAQhmZBcSi5fePrVvAvJpeq5i36JQiIvV4MzBqZJKKWccymDoxhP3/6RqPppXeD83aHfbek+F0EI/PqS/fcr0KCp+6PRLxgXVAgqJBMSlASXPikvEP1c2j23Os+khIrQz7lQ1o4aadAzfEk/vmD0+781lPnu9DRkR4M/rj4lpBAChGDACXADuAmcAKecAxe8NHxeEPqF4KrnDAxQFzeBm5xTIUBIUXbwgXPBmJ9+RKzG51eREbjoB/tyHJiSSZ7n4G5VjH4n9Mm54NVDf8U/XnKWyv51R6/Yti7jnDIwGegMDAYmAwLAgAPnTiIs6BufZEiVbOVImKKfcwrMpEynTKdMo0xjoAMQzpmS3uAH5/qnEBKAu9V8oLJ92k3KEPQ7MhAyy/mMlU45KtWlQLm/WdNeVfor+vkQc1Tmr7tFlnMFEKHMAG4ISYSkXFDGKINSI4Bl2ETV5KuVfxMppRAAQCjVCfVRpjGwL2YAUGHTH5g1CRgF5yHH92yaTb8VbGCO7y6Rl57mf7Y9LPWLHcPM1vpW1sRaS6uB/gpWXFWWfulX/IJzDkAZNRkYJvH6tEKfVmyamgqCM8Y450I8Gf1VGX/F6OfAgBCqEeo1qdckHsMspszHwGSMcOAiIGEYgn5HPJ5HkxKFC33mEgA3/aIyD7fau1jauqPoVzkvv+mouHrG9Acb/uX8ui2zQgjgwIAyZiLyc+dPR0YuWrYs8viJox5PMWNAKSjbIAjECtP/xGJQIfq5TT8DLfVxysWY3y7FnM/MSgVOKCPAQ9IfQpLVjyrfySo2RY+Ks/kvm34eUERZnUU0letiIP0y8CeW9eD+iEBZ9fX0qdPv9J0BRZRXr8UMG/bD5MkTp00L/yLs8927dyGiQ3/wTStH/xO0StDPOfH68mbNnt6lyyef9eoxdNiQk6eOIyIA5zyY/lD3eT70qzSLEExF29QlJFPesBDMKaFxtOmzp9/uqpt+t/JUbiFeOn9u7A/fDR3Q76fp09LSUtVHqvKNzpkOFelckIFWruEfQL8QXNd9M2dNnzRpwo2b1+Jvxy5aHDFjxgxN05QpV5nsT3VZPljOHSzHxQrU7oza2q//lxGLfvp5xdIePboNHz60uLhIRUPLpR/xudCvph84p5wz4ATARBSI+Phhiqe4EBFtkzoQ/udipAWrV7+biyg9xUVDv+rXrW2rT1s2a/jWm3OnTikuVP1/8r4+O/oRMSXlzthxo387f0b9QnZO1vQZ069fvy6lfLHp54gyPz9nyA9D1qxdqX5w5OiBESOGXbkSg4gvPv3AKXDKwOSCejyF+6K2/7JsycpFCy+cPk0psXXsi0k/AGeIuH39ugE9u/126sTl6As/Ryz8tk/vS+fP47OhP0TAvyKfshxfKYRAxMsxlyaHT757LxEROKeZWRkzZs44dOggInIOovTAf4gbVw/6ZXcdpURpd/769Stjx45JSopD5MD1gsKsBQvnb922FUvQH/p+oRzip9/89DMgwAkDM2rLxtHffbvll9VzJ08a89038Td+x6Cg43Nz0N2MOaFC4BK8nuK+XTrv3LTB+c0VixetXLzIFlksd/5DtqdLP1rTbwP0+/Whw364dv2K+lFq6sNp06bFxCj1+WT0P53mmkqn86dPnxw7dvTjtPuInAuzoDB72vTwX9b9goH0l9YpN/3Pii0HIwCglJlcssePH/Tv3u3KpWjgFBF3btqwanGEz+tFvwC8EPQLi36l+GVC3K3POraPv3UTESkliLh+zerp48dRyhCxSvRXBKMq0G8JAKL0eIrHjx+3dNkSr7dY133Hjh2dMGF8SkoKPiH9T6vZWh+FQCGkkAIR79xN6vlZj4OH9iKilDQxKW7M2FFHjh5CRGWyBYcrSt7QRf+zwUtKKSXnHBijDAgIdvrE0W/DehcVFXDBEDH+5o05kyfeS062f/lJGKrWDrvpV/4gk5KnpT7s263LwT27JAohOCJGLvhpZeQShdYLTj8KIZXpv2Xrlk87f7J69cplyyK/+WbQvn17VbCf+xNCz2niS/TZoV/FmwHY+InjevTompHxODX1/oQJY0ePHpmTkymldCKepdwuiH6XqFStmxUaihRcAAPKgDBOTh09PGPCOE33UWpyzh6k3Js1aUJCbCwiOkWTLwL90kU/AAWgsyZNCB8zqqioQEoZe+P3sK5dDu7ZY3f7KdMf2DNpY1pxsUEFd35+3v79+0aM+LFfv74bNqwvLi5CVEEVHrLY4bk0/1Ramz2tiFt8Quz06VOHDfthyJDvpkyZdPlqjJRccC7LFtsQ9NtT+MQ9dP4ofyxSCK4Y4oJdPH/uhwFf5efmcM4Q8eSRw4vmzsrJzkJrBatG4XyiFmT3CwDOlPHz+5WYIf37Th8/NnLB/J4fdZg8ZnR+fr4sYfa8KPQH9clR/1KKFSt+njhxQl5+LvptnnKqnZ9lk6XwiijT01MnTBr/zbeDbt+OlciF4ILzsmY8NPdVFYDKfFhKKTgHBlQISEt92Ld795mTJqXcvZOcmDD064H7onba+w2qp29VagET5cR8KHBKiBETfX7mpIld2/1r8fx5KSn30KrR87uBLzr9AICIBw8eiIxcQihBlH8c+q3u7d23e9GihVIyRAEcysk3vgj0o7SNH8o5i9q29aMWLUcMHjxqyPcjvxv86OEDRFSVJi8g/YJbASshABGvXIzu060rAENEDtxvLD8T+tE1NxWlH13BE5XT3bNnT0TEQt3QEVX98Atk9iAG2Sr+tVhKgSi2bNk0a/Z0k/gkcu4qPinvPqXQX/lBO3er+HPjggMwyggXwBj9ZeXKTq1aDu7X98a1a6rK8EWhP8j0l1wI4JwBpwAUERNvxw/6MgwRBVc5usBJqOR8Pi36A+wwy4a2TjcQQu7ZuzciIsKw6X+hFD9igCIpQb/cvHnjjJlTTaIhqj1fpcU4y6X/SczrIO+5go/OKbWi1JRS5ORkz502df+uKEQkhDhVhi8C/egXAIt+pf4V/fGxtwaGfaFGFDpKUin6Ky4v0i2XlXxoin4ppOBCSrln796IRRb9UnJ10skLRD+WAi4KRLlp04bp08MJUZ0XpVLyNOgPGTuqwMec+AljRAielZkxO3zKvqidiKj22lcxbVTtLZB+Bpy56O+N1g6hqoronyo1/f6pqfw32YuZkBL37N0TsSjCMAxEdHTqC0y/BZzq4cZNG6ZODSfE6Xyl7iODIKtgZ8q4T0WaQCeASKUUmRnpMyZP2r1zOyI6G44DvvD5Pw2HFy44B86Urf9c6ccn1wr2aCQi7tmzJyIiwjQdgCoaP312LQT9qHq4YcP68PApFaU/+FaB6JcnOSG7EXSrijVndwggYmZGxrRJE3ft2IGIAOw5br0pvZVGf2z10v+Mmpv+3bt3R0QsNE3T+f/Kof8MJKUk+vY3rt+wbsqUyYSozouKQBwS37I+VQ73lbZPHJK44IiYlZk5deLEXdt3ICLnUDZEz8kWcugXnIMy2xAxPjZ2QFgY+rMTVfqO50f/ogD6K+lGPGv6MZD+yZMnVZH+6kK/wvSjtNwujojZWVnhEydEbd+OiCXNnhIfrPBiVa3NRT936L8d9z+E/og/Kv3r/4D0o/wj0y+eNf3VvtL5Ix2Ie/aUoL+SLuAzchNkiK9bt+7XSZMm2vRX2HCzmX4yM6ka6EfL+EHE7KysKRPKo7+Mb6zYYKv+gGzDXzh50ttxcV+FhaF75qvQyqG/GgUgiP5FixaZJsEn0C5PSH8VhMYBFxER161bN2nSJEIIujRQtenFp06/QMTsrKzJE8bv3L4NEUM7j/77u1sFHlPgwlXKr1V0pqRVHi/tHV4YH0B/Vee8DPqrQbYC7ueyccqg3/WNpXy32xSp2PgDHuATCEDF6K+Guao8+hWl324W/dnZk8aP27l9O5ZCfwnuyxMAGcx96QJQiUcgJdq1zsKmP76fRX81THgI+oOHWw3NGrCaUrTpJ6XQ72I0hE6qIv1PIgCBnNn0U1T0B6n/qk1YKYjLUv6/SvTvcOn+oAddCvol6HddZfUw8N4Vf3LW2K0XIAhEvB0X1y+st3WbKrdnQL9/tA79u3fvXhQRodRnKU+09AmqJPqhRlQ5SIM4C6a/CmJVxnc9dd0/YfwOl+4PeNClKv5gIXyO9KvRVHxiQ7YQJxlWH/0B02OjLxFx167dEQsXlkZ/RW9c8X6EoL9SHw+mf/LkSZTSEneuBvoRy4epWuifPHHCzh0W/UHGT+nolyoAFeM+cIQVpN8uD3Ps/r69v0DLJaiG83xKfuWzoH/BggUv6S/l+54R/VF/VPo/x+qjXwbNo3uYFepf6OUviIgA8nbt2jV//vwnp7+S7QkJDe6Y9al169ZNnjw5NP1Pp1Ub/cJF/6RJUTt3YokDpSvWyuxP5dVLyMvqsuP1AkfEuNjYL7/4HEMJ7RO0P4UYjPqjIoModQpCTZeL/qioqHnz5oX0ep9OkxUfVOj+u+hev379lCmTGWPWrz8D/AP6FzztFfqQRZJw6J8yefKuqCi09rX4j0xznleZa0BllX154ykFfafPnAsAjoixt2L7fP65lFKdj1bFbSF/CjEGf5/K63jpzX69XmiGdkbtnDt3rop4BimdJx5JGd0scZUxojKfOSIibli/bsqUyYxR1xxU21sEKzigygLnkKTsh+ysrHA//WCfKsAdAQg2WUNMzJMvRMGDKYk+SvvkWmHTb2W7Ym/dCvu8lzqkxd4VWPIl0BVtwfRXLhbipt15qZirhRQARIyK2jl79mxdNxGRcylc8FSH4Rzcz8rQH7JZ41KaYcOG9eFTwylTlo/1Mim3ADyDZsNYIeDUr7kZysrKmjJ58q6onYioMHIEoCT9IVVyoAzIKozdfX/7zc3+V3RZp5arrQmIeOvWzd69PguiX9ovw63se/hK0F+ZfpeNfigBEA79s2bNNgyCiJxLvwBUP/0hn2L5QyqJvrDPUt20aeP0GdPUmUpSWscgS5cAVGv/y+5qxel3tre46N8VhYj2ayTBRX9JbVqGAATLQ2XH4abfQd9v8HMOHNz0f2HTD4xxDtYL4EIIQPmtKlVuLjhsMXVdDv7uE+It+iMjI6dPn85BSEQAYR8p4My7a2aq1Ep7hOUMKYh+19tyOCLu2LF9zpzZjFG0zmIBZ2uyS3FWsYcVNDvLp98eg4U+pUxKzMrKCg+fsnfPbkQEYGBt7QXH+CmzY9WLf+n0WxleAAAGTNEfHxffu1cvtISWAWdcPQJLBtyGUPntiel3VjwHfeBCqRBnGXWrf+GcipOSktKzZ49On3S6dSsWEYEJ9Ql7g6/Cp+rLQAjjtXL02waoMzopua77Ro8e9f33g3Xdh4icM86Z4JwLcEZa4dkvi7Dy7lA+bW4BBq5el81Uki4nJ2fQwIFzZs+mlCJKh36/+i+vb2XSL91dKHcgrmckbIK5y+axXvWtbLaTJ45/1r0751xKAUCBU84ZF0xIkAKEAHXywPOgn5dFvzoP0Ov1hodPady44Ycffjh8+PCM9ExEBObMu/0yqReMfs6ZFICI+/btqVW7Zv369TZsWMcYQZQA6gFACbOhcj18evRzztWb4tUGdkQ8dfrU+++9906tWvv27kFEIThjtFrpl04XqkY/c+hHxOSkpAH9+9WsUSNq5061VjBGOBAumODABVOLwFOl38WThTUvQT/4Xy4muG3SoM/nXbNmTdu2befOnRMZGVnv/Xpz5szVdR0RARgXINRbrC0D+onpD/W0KkF/wGKlfEUpOQCNjb31aedPPvu8Z1ifsIaNGu4/sA+ASsEZI5yrqbfff1IhiMulP+THS/JX2kCkX3bVK6IoQcTkpKQ+fXo3/KDBe+++27ZN6/v3UxARgCkBEIILWb4AlBEbCxaSCk2CsF4sKblQl312uaIfEXNzcyaOG1urxpv1675Xt867586dRRScMwbEvwIo9V9h37f8N5YGchM0eJt+R1htGfBHEmxzGRH37dvbtGmTMWNGezyevLy8b775plGjRps2bdY0TUph23BP/DLKJ4PJ9Xk/MH43RpmViBgbe7NDh3YdOra/nRCXmHS70yedWrduFX0pGhHVQZOcM0fUA3z9Ur+0gh2uiPYNNQ5/sNyiXwiem5szauSIOu++s2b1qgP79zdv1nT6tKmZmRnKKQBg6sRw4XciK0Z/COVi/d3mxP077l8QzuWn37KimeWTcNB0bdmSxc0aN5w4flzUju013ni9bds2CQm3EdE+nJ1ywbhg0n9ATvky8CT0u0YuAtW/XwDckQSl+BMSbvfpE9a58ycJCfHqC+6l3Pnoo4/r1au/d+8eRATuDj48QRqvSvS7RuU35IAzddK3x1s0btyYN998PSpqB6KUyA8fOVS37nv9+vXNyExDlIwRABoYg3su9Pt/5KCvznDmHKQUK1b8/M///u8fhw2jjEgpNm3a+Nabbw4b+kNhYb6QnDLCgAJntvovVQBK0l9ihqU9sdaBZSLg1Cbnl4U/0KnoF6BOsHLoR8Sjhw/VqfVW1087FRTkAdDIJYv/7d/+PHz4sOLiQkTBgNj2p01/xQSgNPpLX9qC/z/QTpB2Ys6OJAAHREy5nxLWp3fTDxvv27dXSglAhaCIfMOG9a+99vrAgQMfPryPiIwpoSmZxSi3ldXh8lR+QDpHSLWNmgFQBkRIAE4PHT7QqlXLKVMmer1FiFwIphu+RYsXvfrPf0ZELABOhQDGiNKd9sMOivaGjM9UF/3BLTBYztQ54HfuJDdr1vS9Ou9e//2aukla2uOPOnT427//+7lzZyQKCoQyAkDtKEpJAfB3O6TwBQ5NTa907GHhj8m4obcvR/FzR/GDOnJi+NAf/vr//j/79u5W98zPzxkyZPBf/vLnDRvWS+RcMIt+S2798Z+yraCQ9LvHJqx3+oXI3QZkxRHRlaIDAOoIrqZpkyZNqP1uzRnTp+m6JlFQpjPQJZLCouy5c2c1bNhoxswZRUVFUiJjVvxBWu5LKb0vt7Yi4NmUrfIDwiNcKmeLUmYCEERx6VJ0u3Zt+/btk5JyB1EyZlJmIorH6Y+/+fabFs2bnz59Utmg4BgPttNfMt9XCv3CdQX9T2XR90fK3fvB4+PjunfrWufdd3bs3G5Sk1DTJAbnbNPGDQ0/+CCs9xcPH97nAigzXW5MaX680wc1wNBTa8+wYIyqJYWre7o0fcCFXEjHdrA83Yy0tCkTJ3zwfp2FP83TNB8ApdRAlLFxN5o2bVKvfr2r1y5bk88p50xIEBKE7T+UfVZaSfpLzmPJ7JXLtA28qfUpdWYqo0oOli2LfOONV3t9/llGRgaipMyUSIU0GXgRjbz8nImTxjf44IP169czBkJIxpQQAyJHDJKBENn1slkoAVwJ9IW1fc5xc9WZZ5SZEiE27sbHnT5q27b1xYvnEQVwQqkhBKPU5ILdTojv0yesdetWV69eQURlYIP1/u2A2oGy6bdVbPDlVo1lcx/0qFSk3EE/Ozv7x2FD/+//63/PnTPbJDrj1CQGoQZjZm5u9tatW9q2aT18+I8FBbkMCGUms9wYcFkRIXV/qfQ7I1UGlbKpOGdScOvF8RKkVHEO8NPvt3kootQ0bUlExOv/+K8RQ38oLi5CRJPoJvEx0BmYR48drl27Vpu2bR48UC9AoWoRDrj8AhBCCQbTL8uh37qXsNM60kWkGrOQHASjjCjZvXnrRstWTbt163Lp0iVEZIwwMBISY+/eSyC0mIIHEe8/SO7WrXurVq1OnjyFiOrQai4pSob+GKiw+1YJ7itCv7Dpd5xdRT8XND3j0VcD+r3y91fWrl2FiBKBgWkYvjt3knTdy4AgyuMnjr319ttffvllbm62GqAauxD2ClAe/TZDJXShO4tZet1UqOcUgL5u6AsXLnj9tde+HvhVesZjKcEkerGnoLAonxCdC+rxFs6bN/etGjWidm5DRLW4MU4FZzaaIekXZdDvvHtcSE4YIcSgzOScSmG/Kd6m3385zi5nKggbtWNbs8YNu3zyUeytW4hIqWkSnVLdML0MDC7o4sUL/9f//l+jRo3UdR+iBE4FZ4KDsOM//ihixekPfDw21k4kJJB+B0J1YAYXAJxSRhAxIyN93NhRn3b+6MrVyzb6BLi5f//uEyePEOph4KPglUjPnTvXsmWrnj0/S0hIRETglAtqv1X8GdMPAASRI+LynyP/+ep/h0+dnJn5GJEzZgKnuuHdtn2rx1NImQmc+jTPsuVL33mndnh4eGFRAaKklLjC58+NfgCmnvru3VE1a74dFvZFSspdidwkOnCSnJxw/MRRr6/QJBoDM/lOwsCBAzp/+kly0m0AwsCkzAS/+q8c/YoW9VPgjAHlglFmcqBSMIt+DE0/cKYOnLufcrddmxY9un56/rdzpmkAMEIMw9R8WrFh+gzTywXJyk4fNmzIK39/ZemySOBMSLCDb8xGv5L0Bw6B+3xeu5oX0ToRjzv0u1dALlRJBlPoFxTkLVgw71/tWm7atB4tq8BkYApJl/+8LGrXdkJ9DHTKfIRqiLhhw7r33qs7evTovLwcROScCMks2X0W9NtuoqBSMEL0y1cuftyp4/dDBmdnpyMCA5Mxk3OanpG6eElEcXEBZaZJdC6Yx1MwatSIf/7z1ZUrV/p8Xs6BUsIsDzjYZQpiyMaISwml+SflCIAIot/KE6lA87XrV9u2bdOgQf3YuBuoLAdTQxQXos8tWDi/2JMvJDOJxgW5dv1K+3btvxk0KCXlLqJglv0TFIFw0y9Lo99yOwRXb83weYsLi/IJ1TlQKaFs+tULxXJyshYt/KnB+++eOHYMERmjhJiUkfz83KvXYgjVDNOrBODho3vt2v3r73//+9mzZ1AZDmA5ADKA/hCmf8m9XVLX9TvJyTExl27Hx+Xm5hw8eODo0cMZ6Wmcc03zqUNPhXC2VEo74glKytUpwaZpLF++pHXrZtNnTDZNTdkMDAzOCXDSvUe3iRPHU6YDJ5TphGogaFFx/qRJkz5o2HD5z8s9nkJEzgVVQuxKgckg9F2a269vKk+/X2UKwRDF2XOnmjZt8vkXnz14eFdKysCgzAAwhaCnTh0fO3a0pnuBU0INQg2J/PbtuF69ejVs2HDfvr1gVRVQcFXOBNLv9l/tk4oF13Xfgwf379+/l5mZoWnezMz0e/fuZGVlOBU4gZ60a80NQt8+rzMtLfXrQQPfffedbdu3CEmBE0J1ynREvHL14vz5czMyHxcW5Wm6h4FBqb59+9YWzZuHh0/JyHjMBVNRLGv+S/jfpdEvpRRW1I8xxhgjV6/EbNy4TtM8QlApme3OBQqAbfYgyuLiounTpjT7sOHSJYsIMYEDIaZK1T1+/OjnFcuE5AwMw/SaxAfcOHr0UN26dT/9tHNSUoKUwg7+gG04cJfjFEx/MB6xsbe+G/xtt65dfl6+PD4+ftiwId27dd63b096etqe3VF5ublKuAPoV2+EZSalpnJ2d+zY2rxFo6+/7peenqpecKsuiTQj83Hbf7Xp0bO7T/NwAZSalBqEGkKy3Lys/v37ffBBw5Urf5ZSck655ce4g+jB3moI3zx4p1JJ8J2b+OnnnKvZT0t/1LdvWN26dfbs2SkEAW5SpjOmAyeI/Ndf13Tv3q2oqEBKsE1kApzGXL7Url37zp07374dJyW30SmLfgd9zgFRJiUl9u7du2nTpkuWLImPjx02dGjzZs1WrlxhV9S5ywdloPzbnq4V6gFE1HVt5swZr7/+2lpMG/kAACAASURBVIIF8xhjDExKdcaMwqLc+w/uHj9+JKz3F5FLFm3Y8OvjtAdCUi6IphdHRi6u8WaNaVOnFhcXCAFOAthlPJSk3z+/igbOOWWUMsoYA0Y3b9rQq2e3oqJ8RAhNv4rxC4ZSIMpNG9fVrVNzQP8+pmlwDoQQQgxd1wxDT05OXLR4odfn8fqKdNNjmB7CfCbxbt6y6ZVXXvmyz5fp6WmWAyBBoj9wUgb9bkykpmlDhnz3Vf9+GRnpj1NTBw0asDRycX5+/rXrVwd/+/W9e/fc9EuUwiokMQnRTVNHxJiYix93ateiZeNLl84jInAdhA+EBlxH5KdOH2/UqOGHHzaJvx0vhFAZeMoM4CaiOHny6Dvv1OnSuXNs7C1EBCBc2JGyIPVfOvqlyIDzWUdlOoclWVkhKTlwMnvOzLffrrFi5XKfVigkUegzpnNBJcJXX/WvX7/e4SMHEYVKNDIwhWCUmbt2Rb3zzrtDhgzx+TxudIL6E0C/ndIXAnRdW7BgwYcffnjnTlJOTtb33w3+bvC3jx49VClw51bcek+ePY7AAKcdLMaLF6Nff/21Vq1apqU9QpSE6gwMLsj5C2d79uzRo0f39u3bdevatXv37rFxNxAlAwNR3rmb2L1797dq1IjatVNK+3V3SgBKj7oGoW+XFZmmaRiGnpaWGhd30zB8nBMpGSKoy6JfMG5fiPjo4f0unT9q0bzx779fRURKCaUmY+TO3aQ9e3YtX750yJDvNmxcf+L4kcLiXMp8JikWSDKz0vr16/vXv/773LlzOWcSQQjm0K9KRytEPyKOHTv6119+ycvLWxYZuX371sKCAkT0er3Xr18rLCpUL7pxCOTqZcjUNIkmpUhPTxsy9NsPGtaNWPSTYdk8GggNhA7CQMQFC+bVrl2zXr33129Yx7lgDBijjJkMDCGJYXpWrvq5UePGI0YMz8hMR7uO0lVG5lf/QbpfOZmuWLt0HkkwfwElbMIFjTx69FD9+u9/+WXvrKzHiJKBTplGqUapJiWLi7vZqnXL115/9fsh36m+AVAAwhgRghUXF4wbN65Gjbc2b9kkOANOGWNBZX+BRrzzZh7GOUXEufPm/vDDEEKMqKidkZFLEpPiEVEIQBQqWSul5BzUiuI2eOzQvlpGMDr6fKdOH7//ft0TJ45LCZQZlBmMGQBmWtrDEyeOrly5fOHCn2Jios+ePZWXn8U5BW5yQYCTY8ePNPzggx7duyclJyIKlbfh3C5/COV7oEsafD7flcuXMzIysrIyk5MT7969k3A7Li8/hxAdwBSS2ugzIZkQTK3wKqeelJTw/feDmjdruHv3TkRp2ZCUMKDJdxJ3Re1YunTJ998PXvfr2qPHDhcV5QHohHop04CTy5cvtmzRombNmidOHEOUUoKQzB9ODVyjgukX9pbn1EcP+4T1nhoePm/enJ07duTl5SHi9evXVq38+eLFaN3QgANwLqQQKCwLj1FCTOCMULJq9fIPmzYYN37Ug4f3JDLgBnADhMGFAcJElGvWrhr249ApUybNnDVDFUQwRgEIcJMLExG8Xs+ixYvq1n0vYtFC3dAQESw+Sr5ixE+/Ou/F3bxeb35+foC9Ix2jQX1ccD83DBHv3ktu0aJZy5bNfvvtNKKQkjLQKdMJ0UzTJwRbv/7XAQO/atO2dfce3ePibqnqNys7Rg0h6L17yf37969fv4F6BgDEyQDYNX/+eI5a7tXHFf1fDxo4YeKEJYsXHzly6O69ZCGBC6Zp3tu3Y4s9RRmZ6UVFhVIGlNA66DujuJdy97OePf/85z9v3LgBUXBOKTUYmAxMxgyJgIixcTf27rNSp1wSBgbnJgNDStANz67dUW3atO7Xr+/jx6nouJKu/Ffo5VRKRDRM49dffvll7dqNGzeGT5l87dqVyZMmnjx13HGcJDKJTEjKBbXQB4KIWZkZI0cO/fsrf508ebx6PYISPEoJpaS4uDAzI/3ylZjZc2Y+evQgMzNdN3yM6cpvZGBQ0E+ePNaqVatGjRreuHEdEaUEy3BwNmAEqv8Q9O/aubPhB/Xbtm4VHj5Z13U1uxcunG/frs3ixRG6oXEBdjZHCC4YA2XhIeLpM6c6dWo/esyPSUmJXBAhCHADuAnC5MIEYUrJ7j+4u//AvrNnT587d0YtrIxRzi36gZuIWFSUP3DggIaNGu7Zu0t1WtHPean0S4mPH6fGxMQkJycfPnI4MTHRNM2bN2+ePHkyOzs7JycnJSWFUqLUvZ3Y8meFEDE3N2fAgP61a9fcvn0LYwai4MJkYDj0U2aeOnXi2NHDU8Inb9q0MTr6ghAu+plBmYHIr1y+WL9+/Y8//uj+/buIkjHCGAFGIZh+cNFPhID8/NyuXbq079B+8LffqP0DDEzd8B05emT06JHJdxJ3Ru1Yv35dCR8gQIALCwvGjh3zj3/8Y/TokZrmReSqAxb9YFJmIIpr16/s27cHUTCmAxhcmJybwE3KDInABYtcuuTVV19dsmSxrvt8Xg+oZG0F6EfErVu3DP722+3btm3evOna9au9evWMjv4NOAEwhSCKfi4s+gGIlFwIsX792lq13uzZs8vt23GIqN7xqQJolBL15qKMzPQNG9chCiGAgsmYyZhJmaFSYIg8KmrHX//617CwsPyCXNtwCKrcLkG/s4wi4vz58z5oUK/++3UjFi5AlKZpMEYTEuIHDuh/4uRxITmhJqWqpoUrI49ZufT4Pn169+jRJflOEiICNy3FzwkXlAvCOeGCIIqjxw6fO3fWWdoAKOfWT7kgQlJEefPWje7du3Xu/KnKFQjJ1Tcq0IPCPlJKANiyZfPKlSuuX78+5IchGzZuyC/IX7ps6YiRw2/euHHhwvl9+/dquk8lsyxNyVWIDRQ0U6ZMevXV/167dhVjJqLggihpZGAQppumZhiaT/MUFxesXbva6y0uLCxQT8UuCjKVbU2Id+vWTQ0aNPjxx2HpGamIgjKTOSEgOwPvuHq28pMxMdHNmzVrUL/+hAnjCNEpMxiYmVnpixZFdO3aOTbu5rJlS6dMmYyILvq58Hu6klK6du3qGjXeHPbjsNzcbESh6k+ZdRGVyhWCpaU/SkyKF4IxMMGeeeAq0m9IhKzsjHHjxrVs0WLjxvWGoXMOwAkIx/5xox9APwBs375t2vSpxZ5iRPzt/LlRo0ZkZqZxThkzuCB+xS8o46YQDBGjo3/r2LHNgAF9L1++KFBIFK56Yas8G4AVFOTduHGNUoNSE0BByBgQQjWTeBjXiz15c+bOeu2118KnhWvWDiTXDuAQ9LssSAAYPXrkoEEDw3p/0aH9vzIzMwghQoiDB/aNHPHj3Xt3gDNd95mmwRgBDmrTECJmZGSOGDG8SZNGBw7sQ0TgOhfK4DG5oNw27zinXLDDRw6ePXtG1UUyRu3YDhXSmhchKCIePXq4Xr163303ODX1IaJ08kfWEFwygIj5BQXz5s27ceN3RJwxc8bRY0fv3E0eM3b0ylU/pz1+vGfv7jNnTzNGlZGmLlXRhSg5Z2vWrHrttVdnzJim6x5ErkRRSIsJAMKYQYgBQIuKCletWllcXMSA2lpARXtNynRCfcA1wyyeNXvGa6+9Nnv2jLz8HGZVjzFnG6STiudCvY6TIOLBQ/s6dmw/Y/q0bt26xMbe4JxSZmRkPt66dVPEooWpjx+uXPmzXdduVY/bcR7LJTh+4lizZk07ffJxZmY6ItqVpwzsF78BUMYIYyYAAa6CDUo3UTXzSgAATIn84cP7n376acOGDdPSUoXgAMRVxe1HH9EvAIiYn58fHj5l9+5dSmdFRe1cs2ZVcXEhABFWwEeqEBNwApwgyvv373755ectmjeJi7uFiEol2YINXG1MY9T2gE1CdMZMzi1tCJxRphPq1UkhcG9+QdbAgV/9x3/8544d21Wv1E1Kmv5/ki6nEBEfPXrU98vev65dc+7c2c6ffLx500bOOSJu2rThp/lzc3OzCTFMUyfEUGsKAAPgxcWe+fPnv1fn3fnz5gqhlIQupCGkKQQRgjkGhipDPXT4wNlzp1WuVNV7CsGsPIhkwqY/IzNt6LChH3zQICJigaZ5pRSBqYYA+nNycn7+efnp06eTkpImTpqYmJQAAAcP7t+wYR0ibt++LSHxtkRuGJqm+zTNqxs+k+iMESHg3LkzHTu2Hzjwq4LCXAt9TmxpVIlDxgVjQLhgxcVFq1evKi4uAmBUubXK8OCEgU7BR5gHkV67dqlz509q1nx79eqVDEzglAGFwCoULhgXlHOi6F+9esXgwd/EXI7uHfZ5RMQCzolh+oRkq1evuBB9/vcb18aMGZ2ZmY4olYMurXJUUM/o9u24bt26NmnS5NTpkxK5mlul9ri979SuvbUqIjlQLpg1TMmEZI4trq4jRw61bNli/PixDx/eR0TgzvIr/bEr61lY9CcmJvTv3+/atauIUki+aFHEocMHvN4iXfd6PAWm6fN4CynTOacMTEReVJQ/deqkBg3e275jC6JQe9HUHkWbTQ4qjcqoop8yHYAI9bJkiUJwAJMyr0kLTVoo0Txz9mT9+vWbN28eExNjl82DEwhx0++3HBHxzJkzn3760fWrVznnkYsXjRk9Uh3dsWxZ5LJlkT6fR9O8hYX5Xm+x11tsmroKkK9csaJ+vXodO3bMz8+TyCnTgSutT+yKC1uOBROCHT588Ny5M4wRleBQD0BKsNdEwrkJYHJB79xN/OKLXm3btrl8+aK94U240FeWj6UAt23b1rNnj/Hjx12KuQQABUUFq1avPHnyRHFx4b59e9PSU4UEk+i6oWmaV9e9hqkBp7FxNzt1+qhjx/ZJSbcRhdJ/XFAhWVA6RsXvFf1er4dzYAy4FX7hwAnjOgMvgWJCPQDaqtXL69R5p1WrlhmZj60kfAD9SqiUz0OklMOGDhkzZlR+Qc70GVO7d+/66FGKMhUWLY6Iibm4ePGirVs3E6Lruk/pIEqJghgRc3OzR44c/vbbb23fvhU4MH+tMnfpN8dMspSR4Nbo7KobfxCGMRM4MQzf1m1bateuPXVqOOe8TPqtv2zfvm3AgK/srWTy22+/+eWXNfdS7qSlPTp+/MjVazH7D+zJycmQCFxQ09Q2bVrfrFmjKeETcnKzLFPNrgYNyMRwsMJrYDIwQTBhvypcSiEE5cIA7qWsmIFGqDZmzOhX/v7KRx9/nJiUiCjtjdeB9LvuzhFx/bpf27RulpycjIh7du/6qv+Xly9fQsTVq1eOGzPq9u24O3eSIxYu2Ld3z5rVq65fv6rmYNDXX9eqWWvPnt2ISKhuhZa5yYVTKe5sf2FCsCNHDv12/iwAtdOcYOsetSAaKs6oPOCZs6bXb1BvzpxZqqpMWT4q2irtULeUaJrmggUL1qxZfffuXfVilbv37i5cuOD27fj1636N2rXDMH0AhDHTJLqu+3TdZxKNczpi1PB33qm1dOliRA6cACOKfjsnzy0BUFF5yT2e4lWrVvh8XmG9el5K9UJQQYDrjHspFJmkEIRWUJg9btzomjXfmjN3FgMzsPbQHrKgXBBEGRd/q3XrlgcP7ZNSxFyOrlu3ztatmxBlbOyNkSNHTJ06ZfXqlfn5OQUFeYsXR+zdu3v1mlWXYqKllKoY5ODB/W+8+ea3337j83kQJaGGsrV4gKEi3Uu9ywnx0690P+OUMpMQHVE8fPSgQ4cOtWrV2rhxo7QOUfPHHoJi6KZpzps3Nzx8CiKapoEo+/fvt2rVymJPYX5B7qFD+/cf2HMp5nx+fraUjAt2KeZC61bNu3f79FbsDSFB+SfWNtfgU0K4VffPKXDKrcVB1VkKiSAlFdIArhOqSWT3799r36H9f/7tb5FLlyhPybJ8ZCj6pZS5uTmLFy0cNvS7mJhLhmHsitoxefKE3buiPB7PgQP7f127JiMjPTs7a2nkkrFjRu/Zvev+g7tCgJTs4MF9rVq2Gv7j8AcP7wlJCdUtXyqgTFztcmRCsKNHD58/fw44U4pbSG7TQIGbqviHMi+XxqnTx7t16zLkh+9iLkdzwezArZPt8r/X4Pfffx8zZvSo0aOWL1/28OEDRLx160ZYWO9ff/0lKmrH3XvJuXlZUbt27Nix9cDBfXl5OSbRTaIBkBkzp9er9/68uXNUn4GZDv1WrkTFZzgAB4HC6/WsWLFc03xSIrdPABFCcEFB6KDopwUSjdTUewMG9m/YsMHWrZtAlS1xB30//RKZpnlPnjo6Y8bUM2dPZmamXYq5MGPG1PXrf0nPeJxy/878+XPXr1t7/8FdIZiue376af6wYT8sX770dkIcopTIGSPLlkX++S9/njNnNiIC0ED63e4pBoiBKwDl0K/8EMoMQnQpwecrHvrDkL/97T/Dwyc7x366b+gyRCWlNC4uLiHhNmGmYeiUmhcvRiffSaTM5IJeu355954oXfeZpg84AU63bNlY483XZs6YyhjhgqnEln+baIhLmYtBu88EIkdkEqkQRAWpEXHkqBF/+ctfBg4caBgGOmnpQPqtRUUIkZ+fd+3a1Zs3fn/44IGu60lJiTdv3khOTir2FKemPnqc9ljtPImOjlaZcAamiuUz0JctW/Lv//afU8PDCdGkVAVtrg0NKrMjrWd/9OiR8xd+U2EKOwEEQlJhxdc1QosQeWLyrc5dPvm088eXr0Qjovq4Q79TXSSlzM8vOHz40LFjR7du2/r11wPWrl1DCMnOzty6dfPpM6eystK5oPkFOb/8umbIkMG/nT9TXJxPqGYSH2X63XtJ3w8Z3KZN62PHDyMiBxJIv1WCxjkA5xLR6/UuX75MRSQV+lK66BceCoWIemFRxvTpU96uWWP27OleT4GiylV4CNJe7qRkml78KDUlLf3B3XtJ2Tnpd+8lZWam3ruXmJ2TRqiWmBibnZUOnOi6B1HuP7B3yJDvk5MTlB8iJHDOLl++1KVL59Zt2lyI/g1RMqDK8lH0h9zbJIQMLCYFZfYwIMBMSg3GTES+c+f2li1b9OkT9vv160JA2fQ7poVJDNM0DENDRM6ZSXSJcPTY4a3bNiOiig5zQW/cuPZ5rx5hvXvdvh2LiIp+mxwu3CuATZGzGcDaImPtAFH0M0U/Ih47fqR5i2aNGzc6fPigaeoBpyWUpF+lY5xhqONTlFFFGeVc7TMTXq9v6+YtEQsWer1FJvEB1xloEs3cvPT+/frVfvvdqJ07GTOEAMaYCim6+h2CfqWGFP1cmAw0Qj1SGvkFmSNGDm3a9MOo3VuFJFIyVfMTQD9Yh5smJiZu3LhRvfx969bNs2bNKC4ush+4ZGAyIIhi3/7dg78bhIgMDJP4CPFRpiHyy1eiO33yUZeunRMTLdO/BP2CS2uR8fm8y5cvVUdRCIkl6RfSR0jhuvWrGzdu1O+rPo8e30NUgUXqNrId+oUV5LWeokTm2tMDKjkKYGp6sWn6EHHL1k3jx4/NzEzjEhgon4Ejyr17d79b590ven+ekBAnpbD32oMVJQtRh6xmvyT9JgOTUgMRr16NadbswxYtm8dcvoT2oZ+l0Y+uYgdV7kCIaZi6aWoeb1FScsLu3VHLlkXm5GarBBznVEo4cHBf82ZNBg8elJ6epg4p8evNEPS7o03CLmJTipVxoTxpeS8l+V/t2rz+xmubt25CRCGYsGM+pdLvNBbQKCEqSkiysrLPnD6zeFHE9KnTL1++5PUVCGky0Bh4Ber37ib07NGrUYMm0dEXEFEIoQRACJdlKZiQ7NixIxcu/KYC7aiGIUEICtygzCekKSVZvWZZgwb1Ihb/5NPyERkoL8Jl+QghOXBFf2pq6spVK/fv3xcdfWHHju3HTxwzDF1tUiHUNKmel5/7KPXB0qVLevTsmpAQyzmhTFeXgm/Pnqi2bdt82bdP8p0ENV/cCs9Z6X3lgSGipvmWLYtUkuaqubDoF+hDpOejT7Rr17pf/z63E24JNBkYDEz1sANLfP0CoGKOyg0Qkghp5UQlMi4IZQahRl5+9qnTJ3bu3D5jxrS9+/aYRBcSgBPOKaIsLMibN29OnTrvDhs2NDsnCxFVmlnw0PTb2lrY5zGq8KvKCRiI+ODBvd5hX9SqXTNq105UAZ+AQzds+kuUCVthRg4MKGEmpUZhUf6VKzHx8bFRUTvu3E2SkttrizCJsXhJxLvv1JoyeYJaKxzjh3P3Fq2ShTpKWYDdc8aASslN0xg3fvTf/us/5sydxQXhggKQAPrtPv/J7QXZJ8eFEAZKCWPmtWsxq1etuHb10uYtG0+cOK5pRRIpcIOBj4EXkd+4daV2zTpf9f86+U6SCoTbe+T8lUxcsOPHj0ZHn7fpFwK5kIwLAmAw0BnTz1841blzpx9++C41LQWRMTCAE+FYe3aWV22lUZshL168OHHi+GnTpu3bt0/TrDSHop8BuRV7Y2fU9h07t335Ze+VK5dLBAaGc0lkDIxNm9bXqPHm8BHDCgpzlTSqDQauI1sEIvo039KlSwxDR0QpVJWo5fVyYSAaj9OSh4/4vkXLpteuX0AUDHTVf8tvsdSVWwCo/xL+v0vpVASouLi4/+DuxEnj79+/e/jwgQ0b16kFzZ5Vioj3798b8sP3dd6rs3rNqqKiAnWagzJrQ9W5oFNr5GQeVLZLCGaYvtGjR77+xuvhUyerVZdbMSthV5iWTr96PpwrIilVxb/E4ynMzc1izArbM7BCvdk5mWPGjGpQv25U1A7D0NWnwF/fFZJ+KS30mY2+VVG7d++uuu+/+0Xvz3JyMyQyygzgVLgtH/sKrnJzR5jsJtQkEqIVe3Jz89I8vtyCosyi4lzKdC6osKI0mpAmCH3dul/rvlevZ4/P4uPjEFGNUJUxAafAGXA4fvxodPQFZflYIV7BgBPgpkQWHX22W/dP+/YNu3DxrEm9wE2lOF0OtL8uX+V7hBCU0sLCwsLCQl3X/aPhoHbo3ku5c+782bT0R2fPnkpIjFdZd+D2BSaizMpKGz5iWJMmjX5aMK+wKFdtMFCpOue8TkT0+bxLl0bquqbWN8El5+qVmgSR5ealTZs+6aOP2/+8Yomm50skDHTgVv+lVXCrCg+5HVCyVwDJSr0EE5JRZhYW5QOnhOqa7nVCsY4viCguxVzs3r17o8aNV65cofanU0bBjswGp8mD0ScqCSMEbN2++f33637z7aC8/Fy0j6yrgOJ3HW4QeECDfdaBlXEDINY/OUUUj9Meff31gBbNm27etEE3NKeAylb/pdBvW2sqTiqEiIm51L5Dmxatmt6K/R2RU6YzMDlnbrtfuukvuWgF1g8qyIAynTIfA69Jiyh4gWvATWVsAbfClAKJ11c4ZvToV/72j+nTpxUW5UnJVMbeCtMCBYATJ45dvHiBc2YtXhLsbD/3eAt+HP5D+w7/Onx4vyr8DBU+CtiTpegPGoVVhSsEADOJ4fEUFRTmGaamaV5C1Iyo2gq7BIMTIWjq4wejRo14//33Dh8+gAhCqPI7JQDcpt+zdOkSTfdJlLZ2EJwry8GM2rWlceMGCxfO9XqLGWhq9pXiFzKAfgzY3F0W/ba9pKYL7T/RsViceiEFTVRUVJMPP+z4UccHD+8LySmjagXgnLuKvl2A2uir/WuIeO7cmdZtW7Vt20aV3Dj42iGKAIZKo1/ap6oI11F/gtv71u3cs6IcEU+dOtGqZfPmzZpcv35FJeCV+rfpL3EckOT+EC2jiBgXH9e5S6cGDeseOLRX1WyrvBhXuVQZLLcldjaG3jQouOAMKKU6oT5CfYRqFAzOiXCCxIIoJY3I76Uk9e/fv369Bhs2rGOgc2HYRrbBGGHATpw8fvFiNHDqLF7KsEEU69av/Ve71pFLF+fn5yBK5dUBdx8UpYrL3ZG7gL66h6IO53FqxAk1VYLTymfZtRVCUAATBEHEGzeudvr4o88+63nnboLyVtVRYbbul15vcWTkYp/mFSiAg51sBUR8mHovrE+vsLCeyXfUuqc7pQT2Fk3HnfWfXibdAdCgzX7S2aHnPt5C2L44DxAAzhgniMLjKVqwcEGd994bO26s1+flghNi2kfFCJtg4Zyfo0KcSj2hhKvXrnTp2rlR44aHjxxERKWz7Vxp+fTb+ke4BCw4auns5LJKpBjhAkzTWLt29Tu13h40aEB2dgaiBCcZah+n4NpiJqwSTk5VuYpP02bMnPraG3+PXLaIMSoko0zlnYi9PdDvL0tb92PQFWIkFkZq3y4H+5ROIbhw5wgFY5wwMCTSpOT4bl27tG37r3O/neLCoEwjVCNUV/Vep8+cunQpGoDYoQ+V8cEjRw92+qTjpEnjs7IyVELeMv4CtwgGTXmoPqvpd/LkVnrf/lPpcmZlc5EJyTgnjBmMmxT0Y8cOtW/3r28Hf5ORlSqEwoIo+wdR6LovMnKx1+cR1uYP4MARZU5u1pixI3uHfXbz5mXKfJwbAIbtrKuV1zlg1Xp+ruP7HNa56wLH8XBOFgkA139kjXUSjkrnIcq0tNQ5c2c3+KDBnLlzUlLuqR1SzknIgU2o2h7GDETMykrr82XvV/7xX0uXLlbqxk5RB2XNSuM+WACciI2rOtoveGpziLJOEWV+fu7PPy+rVfMtVaAqJbcBKEk/51Z2gggBwNiOnduaNG0wYuTQgoICRGRMV2atUIlLe2/ak9AvVWjG8vCsMJ+UQji7ByzpYIwZhGmIeOTIgVo1a/Xp0zsvPwORmdRnEk3Rv3Xr5jNnTgIQKZm00c/KTg/r06t1mxbqqEMViHJ8kDLoL3XuLQdNhFQ8VhANQcXLVLENoRpwk3F9/vw5tWrVWrl6BaJUBreiXyJPSbn700/zvL5i5VUwxqSUnMOiRQveevuNBQvnIqKQBMAAy11xjE7uQl/RL11Ht0Ig+gGX8+zLpt+qB2MEER+npX7R+4s3a9TYunULIpqmQahpmuadu8l37925/yDlwcP79+4mP057aJg+AFNKTogxa/b0f/v3/+/b/Q/6XQAAIABJREFUwYPy8nJQndBoV91UmX5n4UJ7INyhHxgl1ECUXl9xn7Av/vM//rp7dxSqrR1A1fkUQV/ABVO1eoiYcj+lVZumrds0S0m5h4iUmsBNEKpYy97bXpJ+LAd9RNdnStLvPnJDWEdOm5TpFHyaXjhlyqSab9dcumxJfkEWcMMkPsoMBmTv3t1Xr8YAJ0JQzgmi1HXvsuVLmjVvErHoJxU/9G8HsQvZnXBvueij7cC4XfmSiUMnAiMkKC2itkoISZKS4775ZtBHH398+cpFZZtZ9o+ExMTby5ZFqk3JjBEOgIhnz555v16drt0+vXotRiIDboJ9trCzKzzkmZhuoF2qMcRVyqdc8uC8n4VZRdcHDx1s1rzZgIEDMjMzJHLKiM/nPXjwwIGDB06cPH7m7Knjx49cuRrj8xVJyVQ+5I03X/v4k48SkxIQkQYe6+Cf/4o9AVcyx622pJt+a2sbUHV4nopi/fbb2WZNm7Rp3TIpKQERQQAA9XiKUlMfPXr04FHqg4eP7j9Oe+TzeQColDw/P3f6zCk133ljw8ZfEZFSwvzemn0siPtYCifiWZFxOCy5D1BwOU9uzIBzwsCgzMeFkZWd+vXXA2vWrLlp83qJhIFBqEaZkZeXXVCYC5xwMFUa9eChvR0/ajdq9PCs7ExpV/AGQe+evor12nZgAvf+BkCDwsqVSBXqNijTKNMQ6W+/ne7atevnn39++XK0ipoxIJxTg2iXLl0wTB/Y+/Fu347r3qNrx4/aHTq8X0quPHj7WG2nsrzcMwkD3ZdgNRsQ7nCJgSt+Y82/KuSkUgpN861Y+XPTZk1nzpqZn58DwHTdFxt78+atGwmJ8XfuJibfTVC6H1HcvZfY9l+t6zeod/7Cb4hIqCpidyqFnKKaCs9+8BXwIyUAwhEAy+224sIbN6yr8ebrfcI+f/TovvIQsjLTL1++ePHi+YuXLkRf/O3K1Zi8vBxEQan588qlb9d6dfqMcHWcjL1jxDnShzuKPwie4JhPIDdBvq+fouCnoz5kCQDjnDDQGfiENG7eutKs2Yddun4aG3edgsZAVxFAVUSuKpl///3Kl32/6B322aPU+4jo8rHcX1LxeS9/IC7g7Gfg+O5gUNC4MCjzbdu+uUWLlp991jM+/qa9ScVUNTCWj4iioDBv4Nf9361T6+jRw4p1teXC2VQhAjR3iQ6WsDzLMSpKBNcDJMG2NOzDADErO3P8hHFNmzdfErm4oDCfMVPTPbrh1Q2fYfpM4jOJJiTR9OLZc2a89fabK1YuV8GGEoq/MnqnAg8mODCq/FdOlfr3+YrDwye/+caro0cNz8xMRxSGqWu6T9P8l2majJHzF841aVa/S7ePHqelSunahew+xlAGHUhhtVD0BzyJEPQHoR9Iv1QhWOAmA41xnXHt0KG9H37YuFevnjdvXUVnpy831c6GR48ejBo9vNMnHY6fOIIoVNWKELzk9zzpPJfEq6QA+FPlau1ioEkkhcU58+fPbdKkydy5s72+IiEYZQZjpsqoSwRC9cili2q/8/acOTPVTiK7ZMQdGHDoL42CiqJfWnbJRb+zCHC7+FnG347t26/v+/Xe37U7yiQaIZph+kxTM4mPME1twTt95nj7ju2nz5iqG14hmJWKssq0KuFuVbwF0G+nHaykEFBETE199NVX/WrXemvt2lWGqTGghBimaV2EmJzz2Nibnbt0bNuu+eXLFyUKe8eCs4dOhEI/mH7/v0tXkyFbsKtgVV9YZrRBQRPSIKR4YcS8//rbf44YMTQz8xEiVysAIqZnPB41enjbdq22bN1IKZGCOcH1EGJZvc0/Un+q3y45Nu3Th8yc3LT5P82tX7/+unVruWBq5ysDQ0iGKKJ2ba/x9usjRw7Lzs5C/7tvHVfFryzK7IYL6/LQL9NDs+9oLwJOivDEyeOt2rRp3qJFzJWLjBm67tG0Yt3wmNQnkcZcvtDny7DB332bla3eRaADU3Yz2AxVM/r+Afl9Hm4nPf0ZgCtXYj7+uEPt2m/v279bCDAMXdO8mub1aV5KSX5B/shRw/752n9s277ZEh6gwnn5gBvTUukvET2sFP0h9ZC0KxcYNxj4EElm1sORI4fWq193SeTCvIIsLkyJLCc3a9Hinz5oWG9K+ESfrxgtm8fJbgT7+NU9+W76nWeggoyEC4OBBlxDlA8f3QsL+6J161Yxly8iSgamClLFxd9o3bpF6zYt4m/HIqJdgC4C/aIy0Uc//eV7NBU0jRAd+hUQUgqT6L/++kut2rUHDBwQH3+Lgalpxbru4YJcuXpx8HeDunbrcvbsSVS7scG0XoYV5OxWc3P8Ftf5/Y4PwIhS4fv276ld++0OHdomJMQJwTXN5/N5CCUer2fxkgXv1q0xbfpkj6dYomBAAyNspaHvor/EtJVDf4WeEkopue0AGAw0RJKWnjp8xA8tWjZdtXoZ50axJ29K+IROn3SYOWvqwwf30Tq62YnrVwf9dmdD2taBI/V7wHattRIAnQsTJbty5WK3bl17ff7ZteuXEQWAuWv3jl69ujdu/MHJk8ckcimF8lXUq2pE+Ro6oJOV9efLvak/CiSAMYIocnOzl/+8rFHjRkN+GBIff4sQDVHcir0+ctTwTz79ZO++KGJqqqDI3tUJrjCUevZPRQD8B7Urr10dcsEpZaZEoem+bds2N2pUf+CAfomJtwkxAJim+db+suqtmq/2HxCWnZONiGpbDFdHuIUw1UI630+RfmnLMQHQGfgQ8XbC7z0+69qhQ9uDB/fs2bujXv06o0b/mJOTheqtdZbi9Md5qopDVek3gRsMDOWab9+x9Z13aw8Y0D8zKy029veGDRu88cZrW7ZsVDFsOyUnnIr/F4R+pf7V6zY8nsJhPw6rWbvWzJnTOSceb9HwEcMaN2k8d94ck3gRhXLGlAZ97vSrzZlqTZg+Y+p///O/Zs2e7vUWm6bxyy+rGzep17xlY7XxUJ0ZqoINT4n+yj0ehZS9lZFwYXCpU/AdOrK3U6cOnT7p2Dus11cD+t6K/R2tvdJg1xS5v7MSbx4OObelcx84Uvf6i9yuulEHOqgaOJGRmTZ9xtSmzT9csHDepCkT69atM3fOLC6IenNOUOlv5bpczfS73V8rCaCO9OGCRV88371n9w4dO5w6fXzzlo0fNm3St1/fW7G/W9upVaG1cL1Rwk3/0zF+0Jl8fwLY2r6o9uggyri42EHffNWmbYvNWzYcPXa47vu1W7VueuTIwf+/vTP/iuraErD/T6/u1+Na6e733nrd66X7zel+Q4aXToyCGifEaFBjNOCMEiiUCEI0OABihKgIaphERMG8JChGGRVlHqyCmu69Z9r9w7nDuUMVNULZq8+6KysWVffuc+6399ln2luWZX6SQD26TjHTTjwKDeqMPkRN/8KV0e+jvwC+l0HGJECYNO+d/uy4619//Mq//ftPG65dASBaFEtCKaPUzCWIo/XomzZC+oExkxFStx5pMWdkLeYCHRkZ3vHRtn/98b/8/NV/339gz+zsFAMs7IGj+u2Wjn5mfofq/A8/6oCwjJBUU3vxt7/7zav/+ervXvttWvrKu5231SOd6t4nMfWVuDaSVPqZQL/u/SM1EhGSGSPd3d++9l+//sd/+tHrb/z+pz/954qKM3piLx19qiWsNmOzEP0hZgNF4xhRNZw+V88rESohEiAs+Hxk8Pd/eO2dd//s9b4AIMbmQWpHM3n0ixUTL23vjXb0RIjwgQBYc3Pjq//x89de+y2PfYKJTLAefkNDP2pBIxzLRlZpU4fGqeKLwIiHb5mf97gKC/72737069/86krdpUDQawpjIUb9dqA/eWNfJnhrRN8Gp28CJQRdulz7Nz/6q7//h78uLilCCOk5hoU9AYSasg2EHO/ysiw89BHTH756FIDwE+uYBDENrFjxTlbWBwoKUia4y1Y33UJnrI8Pb/4dGkjMqaaeGyIUEYwYkEDAu3z5O1lZW3iSC4xlTPWRVrweWqI8H/tF1Zw66hLY495HK1a+V3i0QJKCCpIQ1rbigb4H2/DFbfQnVgEMIS17N/RlYH5IkjH64sXMO+++/atf/+dTNcOnokfUtChqJOiDPYZzOAWIq4aUn8HDRKJUXr06bdeuj3hWC8Fwio4TxP1Q0/PDdAL2ZhJevLEQQwgmDAGwVavTc/Zk89x12nZR5xDBMYiXnMJHYGomWQDoH+hLS1/Z2HQd+IYwvr/AiPdNhFGQljUnLEZxiqfRLxZVAYQeAElScNfune+885aeypcQy85T64aohNEf5du1PI/xtQxCFEqUtevWfPLJLh4uRt+7a5U1Ge1sl3KBfo+K3THvEFatTs/J+QQhvkOJR3qLj36hg0pOlRljTD20RzEADA0Nbt+xraW1GQDU/KQMmxJFmuKFLIyR+WnhvxXqbzpjpt5AX7TGBPkDvn37c5a/9zYA4/vsw1r6FKIfGFPjklJCNmxct2dPtqJILwP9TKef50FYszp9755shGR+uuJloZ9R7v8QAHg6/GTnzh0tLZx+hR99Sk36GaWEIKrRv3dvzrvL/weAaTthFpH+aF6w9ZGMb1wmlBCWsWlDzp5sHulOW9iyt3Iq0K/rAKefMqBr1qzaszeH763VjvzGTz9LOv2q+WcA8Kj3h/T0lTdvtgKAnpnLkf4IMRIeFf5b4f5s51ifs6LUQj9QCL+amyT6I/VPrVP16qieMkohM3Pj4SO5PPizU5bmxaMfHOh3nB3SHUr6/to1Bw7u54eS9dPu8dFvfnwSiuX+vX2PV69Z1dbWCgA8aY3gLieAfidGouxADMG15FIq/dlv/89boPoG+p3DPyjk46L1fCIX3WGhSkcqMzPjzNnT2lF0/Z6WHmCxim0oLD5fVADega1bv7a0tIQyHojOcugspsdDbC0c/ZM0+vv6et9fu/rWrZugB7gEC/00RvohdtsfQmRVGEJwIOA7cGDPqlVp2q0WlCBB9Ef/Shx+ouO1ceOGmpqasLIuIv0LFb0PAADGaEbGhrq6y6CNyYQNwLHeXp99TXLFtTku6OvrXfP+6jZn+pkewCsFXg3TVZFS7PXOFxR8mpd3GEy23+FXEQq8jDHnVSAn+qOT2/pgbeYMANavX3vx4sXQsqYQ+ryI9G/atPHatXqd/rjXQRev7rqcvX29q9ekt91qBWf6mXmVfQlfDdNnXSnFXt+8q7CgqOgoALDQB4b4DyMROCL6Y6q2A/06Ie+/v/rChQtOgqYi+ryI9NfXX9Xoj38PzKJV35Czt7d31eq0m22hbL+lL1rCV2Olv8CVX1joAoAI9kFGQL+leg7ox+HOis/Wu10AWLUq/fz5Kv3zl6II9GfU13PbzxY+vBLBjRcTfY3+x+kW+sP5OSlCP/H65l2u/MLCAgBQ2z4+kZaG/rS0lVVVFfrnL0X5P0Z/WvoKPt//EtHv83tF+pmaQDv2EgH9MT7ATr9xv7S0FZWVFfyP5knU1PV/mCot25S5sb6hHoTGiueuycHLeh9dVD7P9vjxo/Ub1n7zzTcAoG+SSVH6haOP/oDP5Srgng9VP4yXfpvDZ6U/FqFD0k8Zo2zlyhUVlZU6T44DjpRTAIP+jAaVfogX/qTg5XBDAX4KAA8fPtzx0fbR0RFQ6dcbPHW4B80cq7utGNBA0O8qdKn00+TTH1Ot1fvY6dcPeq9Y8V5FRQXf12msWJvOUaRcDyDY/oyGhgZIAP1JgszhttqkoU5/z0cm+rWmTyH0AbTpTsoojyEZDAYKXS6XS6df7LJiKctsa0xxGn5Dixzp53E+LPQLl+PydUoUM/31EPvGzKTaV+c7a+gTLbdpz44dWSMjz8FCv2HzUqH9NaOoZhRnkhRwuVwuVwEAEGugpFikTSz9ppvY6NfhJytXrqisrHwp6acm+m05MCO60+LTr23wVOnv6XmwbduHIyPc9htr1SnW+JrbY6K/wFVQAACEEKrGGoq9GReBfvWfuu0hhKSlraiqrOKsU3MxXkNKvACj8MaglGVuyqivr2dM19go7rHQlQAxHQw/MMYTVhOMCQGA+/e7t27ZLNBvVYAUaHnGTO4CYoxKwYCroKCgIJ+ZM4ilPv1UpH/VqrTq81U8ZNXLT3/kEi4Z/dpBQYwJAoCehw+2bt3c398HLxX9gaBfpZ/RVKffXNSel4+j161bW1d3GUwRoGz0p8Q7AABjGZz/M3Nz5vUb10HzGWikxl8FMZnoG08RHkQZUMKwerIRyQAw/Ozp0aMFff29AEzLjWAPXrLU9PPd/ZTwU/mUEl/AV1CQn5//KaVYC9ZpnfaJCtpl9n18xpHaqOvviL4626AOU4ANDQ2+8cafjhzJffZsGIwuLO6IzUkroi2QZfn9te+frz7Pt2fz40UWIZnzXJlDl5hU+oUYaZQwrGdJAYDRsZHjxUX3H3QDgPl4WorRrwZlJwghSgkmqKjo2LFjRwGAUoKwQgjRW9RipCIpyxytETPeU5TyOhTN56EEAB73Pv7444/++79f+/3v/+vgwQOBgJ8xpp/Jt04+pMasvy6M1+ttbW1Zvvzd3bt3td9ul2TJPu0g2A7TPZaUfo6QwuODz8256+vrVq9JP3HiuNvtNlLjmKP3LG3LCw4DQQgpikIIefpkaNu2rKwPP3z6ZCgQ9BOKdfpZAukX+uioJbZZfpV+AObz+Xbv/nj3Jx/f+Pr6pUtf7du3t+7qZUqpFgrKgf6oKpOkwmUgFJd9fmJTZsahQwf379+XkbGx7VYbaDsFLOg70s/C0Z8wYUPQz9OcKIGg94vyk5s2bcw9fHDz5oz8/CMezywAE5KKi2ERlqzwNtSzcVBKBwYGtmz54Kc/+ckrr7zy1ptv3L3TAcDipT+UKYqWfsf1Wo1+1fD39fVuytzY0tqMEJJl+W7nnU8+2TUxMc6HZaHoX3L+uQQzs9Pvr11Tdb5yZmZmYnK8/mpdzp5sv98HwAz6nXstgUhn+hMurwl9yjCmCsYyocqdzvb09JWtN5umZyZ6HnZnZW1pbW0C1f9JLfo1twfzXGMffPBBZuame/e6Ojs7srN37927d3JykldVRD8x9Ef7bkLRrw/bAeBWe1t2zu7hZ0/5T56PPMs9fGh8YhQ4/ba4eTpIS6gAXIEBoLPz7vYd254MDfLPJ6fGDx8+9N13fwEAfijWukxutF54+mMWLIzITOBYDSfMU9OVlpXk5h4IBOf5oysqzhQVFbo9L/jxEfEVLBX9ektRSjEmCGFC6NTU9C9/+cvq6vP8K0NP+nfs2P7VV18BgDX+XzSS2zMXxfJ6LI9nDARDaNB//ca1Awf3TU1P8l89e/bk6NECWZYYEC2nZEj6l0oBmLYz7Pq1a4cPH5qaHGcMEyK/cE9XV1fe+6YTgPFwIELsJwfKk0B/KLtgpZ9QBWMJEVlWAnl5hy9cqJQVf1DyArCWm41792U/HxkGAEuyk6Wj3+CGB+CllHV33//FL37xzTf3EJJ8PjcAO336i3PnzoIT/ZGb/8WinxIA+OGHng+ztvAssJIcrK6uOnhoH/B2T3n679zp2LFjW/9AL//82+/u5eUdefbsCQ/UBQb6S04/2OlHROJJ04qLi44cyZVkHwABgLPnyk+UHp+fnxNsf8rRTwj7/vv7r7768++++5ZSJEk+xtDZs6evXOGT5qlFP9joV6c7EZKKiz/bvHnTpcu1J0qL129YV1N7AYAxI7tYitLPGBufGPt4184jebkDA31dXXe278j6MOtDn3eeRzu0R72MjP6YxTJa21FmJ/oDCAdvtbemp6fV1n755MlAS2vj5s0Zt2+3ger3pyj9CJHJyak//vEPLleBxzP7wj1dVVWRkbGx/XY7pBj9BqkW+jFBPLlkSclnb775p7f+/MaJ0mK3Z4aBmpc8lemnlABAY9PXK9NW7N+/d+PGDatWpV+5cgmAqRkTbFEvnelP1HjX5ObaRWaCAvA0arKCgphIweD8wYP73nrrjUOH9r/99ps7d26fnBxjjKYO/XoFVL9fwYqMKGXFxcWvv/6nU6dOHi8u+ref/WzLBx/MzEwzJsb9DtMmzsUxY2li6dd3+PAoqsgf8N3uuPWXv3T5A16qhkPT00qGo39JFECrAeHLK719jz47fuzkybL+/sey7CeUB0LTA1+K5mdx6LffRmwzNR8HIQrPo0yoPDM7UV5+cvfunUVFhYND/YxhjGUjr7CmwEtIP6hGhyezJoqCMCJ+f6CysuKtt9781a9+eWD/vp6e+4xRjOOd8XR4dLSvxzzrZKOf6Vt8MMaIAVUUCWPFiAYVzvAz+50Xs+hGlFLMgBKKZl9Muz2zmMiMIUwUSrCJfgNx9QYWHUgo/Q5tYtM9CkB4OkpMZEQkBmh+/sXExMgL9zTCCmWYqhkrUmjGEwAYA64AhFCEMKVsbm6uv7+3t/fh9PSErAR54Hv7ryIvobJVJ5J+zXgSIZGymlNWzTjglCbEEf0l0QFeA6IKjPhnhPCY90i3/aEbLQn029pcs3/OPQ8A5gn5eH4K/dE8UYqeTT6Gbj/ZhesAJgQhxIxUbjy0LY7K0ttLmFztcdFvG4hQXQGMi1oW2G3o2/2GpVAAVX49qxTlyagVNYgnQ8waEcR6g9BXPFKFaW37/RmogfkxMEwBU+Dr66rP6RxHNTWK0AlgjBHiWzYIimpzuWMJT38U8kWgAIwICTZsSQesFt8iwBIqgKkDo/xQhThSJ2AJP+p0j8SiD2HoX0AJ7VFTYwpXuOiFMdBmzzGhiDISPwGLSj8f/r609JMQ9NuC7zrdY1Hoh7D028UIH8ch5QrvgRkllGJgJP4bLgL9dgWw7Oa30W8dOIZ7yiIUG/2E8igDxuTggmerE8/WQvRHLslLRL8GESOQiGTmYeiPoixEv0kHHKd1YqZ/ERTARD8TBipRRJxOPFhG9RPcAilKv2UYqel5XGUx6A//HbBWLGTrL/iIJBWx1zJPh0dFSaKpSiKlKUR/SPsYynJGI/ni2X7epJF4R7HQn8yXJdIvHkBbYkQie3jIvlUU3/pq2OK4lGGLYOfVNrfi73wcPBrRE0M/8AYMQbO9mKOYMEvVwtieWNGPi1ThHdiH7ClBSqgitLYJFXsIH6t+pIjg2jYBIh79pmKNtDOxMR1JWwL6tUw0VLxMChAN/RGAHZfDbUitvwiqrldQShgjlC7xpoBQxdzg1NrgwlFqq2Fd4tqoUlvoFwrVdIG8xPRjLSaFmnzypaAf86TnCkKKHlbgpaAfYx19rGPEyTE1/v/TH4fgBvpihDZ+ugVATduIMT+xRhRFPbDM66PTH2Y4HyX6EPN8i/YOmD7M1WtBCJZlSVEUjHknIBjPVNEE0dyoewz5USmEMFILxggzwzVKCfpFc0O0zWHYkBojxE87YkMbYvVCEzPfL4gO2ohEiOVACGNMVhS3260oSHsHiBA6NTXZ19en+3Rm+kMIEPU8Tywz2cxw9CnVsushhGZfzD58+HBmZiYoBf1+vyzLoEbVE83P0hcRfUopx4V3uYqCZFlWtCJJkmn0uNT6K2osJx8hjBC3k7wgrZEZ1v2HxNEfu6sg0G/qsCilD3p62ttvBYNBXiduRwcGBs6frxofG+Pfj7QDjk4uO/0LuUpC6/OIPQihsbGxYDDY0try+uuv37t3T0GK2/3i+fPnPp+PfzlVjKdaA9HwU24vfT7f3NxcMCjpBSHU29s7Pj7OFYNXITH0h57Zi0R0rb9SAzogpEiyJMuyLCvBYNDtdk9NTXu982LLx0DsMidHQze90dOvKgAlQrcFAE+fPj1x4sT9+92UUh7QIRgMSpLk9XqvXL508cIFv9/PnEq0AjgKJbZ/JAogtj4hGIDdu9dVXV2NMWpvb1++fPnQ0BAhRJKCzc3NjY2NGGNT37XE9JsaULP9hDHW2NjY3NwcCARkWeb0U0qbmhorKyvn5uYZUzuxeOkPPZcdQfuISqv6PIqiTE9Peb1eRVEQQm63+8svv9y7d+/XX9+QpCBllKgR3aKWW81YKvJgBiWmulN1BzO38bIs19XVlZeXS5LEh1p37965cqXuZutNt9v9ww8PiwqP9j5+DODQUjEIYJcoBP1hhhZG6zPGZmZmKisrb99uB2AdHR2nTp3yeDwYYwUpQ0NPzp+vHhwcACENxJLSb21ATS1hdnamsND1/fffY4wlSZIkmfs/09PTJSUlbW1tog7HJ0JEkx/h5dfbHwBaW1uqqirVNlcUQsi5c2ezs3fX1NQ0NX1NKaUQo9TLTPLYJY6h6sCYFoeI0zM9PX2s6Fhrayuv3ODAwLZt23ds35GTnfN85LkkSSXFxQ31DaCmo0kO/cYdTQpgqrzxA8P0AEB3d/fJkycDAT8ANDU1nTx58tKlS183Nk7PTBNCv/iivLm5GdSohgsKnlzFcMJMHbecrz5fXFzs9Xp59/vtt9+1trb6fD4AuHjxYklJic/nYwy4/xOfDBGt+YRoIxP9jFFCSGlpSU3Nl3yOAQCkYHD3xx/n5h7s7+8/e/bM7OwsQGyh5GGZaZHMSeJo685NpxiHaHR09PCRI51dXYwxn89XVvp5WWlZWWnpurXrpmemAaCstKz6fDWYzWei6RdWd0K9GkMlDLcTAJqamg4fyeP3Ki8vz8rKKikp2bJlS0PDNQD4qrb29OkznKoIJI9r3S2CqqrwWJay5ufnP/xw6/Xr1xljCKF79+6Vl5cXFxfX1tYGAoHBwcGdO3dOTU2BNoJ3kDpSASJFX2slZr2BWgFVCdvaWvPyDk9OTgDA1NRUc3PTxYsXfvfb31RUVFBKjx071tPzAJzoj2RqZDHoHxsbz8vLv93RAQAtLS379u6fmZmur6/P/7QgGAwAQElxyYXqC5Cq9F+5cmXL1q0AIEnSrl27ysrKuru733vvvXPnzgFAW1tboatwbGwMzKY3TPskolKhqqrBY175Hxl5vmH9uq6uTgAYHBzIzT0ugBHCAAAKHklEQVTU3t7e0dFRW1szNzenKEpGxsbR0VFIJfoBQFHk7du35uYe5H+rq6urrb2Yn5/35z+/+fz5CADk5uZ+//33oJLjIEn4sszkrYaAIvLbCfTzQ4wIgI2OjuXl5Xd2dsqKfGD/wc/LPvfMeVyuozU1NfNzHgA4UVx6vsrB9sftgQqChzpI4PAymIX+y5cvb9myBQCePn26c+fHIyPPRkdH09PT29vbAaC5teXo0aPj4+MQBf1J0QENOyrOAHJJxsbGNmxYf+fOHQC4fOXygYMHtMlEJRiU5ufnMzM3cQWOk36Ikn5bQxkvHwDm5jxpae8dPeoCgOHhp3l5Rzwez7lz5/jrAIBPP82rr6/nDrblZgu8BwAAWCYsc+staBXPci1Qe8HvRxgxYOPjY3l5n969e9cz59m+/aOCAtfdu3c3Z36Q/2nB+Pg4xrj0ROnlS5cBwE5nxK2+kEjOk2/2NyFO2Kp917Vr17KzcwCguaW5pKTE43E3NDRkZW3r6+sDgLZbbUVFRTb6wwiTxKKjY2nD0dHR9es3dHV1AUBFxbnq6mpCsNvtdrvdsiz7fL5Nm8LSH50QUShAyBowCgBe7/yGDeuKiz8DgKKiY2VlpR6P58CB/QcPqr3Bnj17Cgryg8EgAFiMZST8LDPEiJj+sPdkoM75EEwwwogy6na7S0pOXLhwQVHkomOfbcrYXJBfsGH9xr179k1OTQ4ODBQdLfru229Bp98QIZpGDyuS/XJ8O2b6CSYYANrabuXl5RFKyj7/vLy8fHJysri4uKGhgbttra03S0vLpqenITJ7k9QSirCJifHMzMzOzrsAUFNTU1lZOTMz3dXV1dvbSymdm5vbunUrV2A+e54IURZWgLDCUwDw+bxbtmw+deokAKxalX7mTHlf3+MNG9bX19fz/An79++7desWU4Pgm/CPpHsVZjxVCSKiP4xt44UfYOfL6oSQrq57hw4dGhoafDY8fK2h4cGDB12dnUODg/Pz89evXT9RcmJycoJjZ9jpJNPviIpAP9XoZ6OjI6Wlpfcf3G9pbSkq+uzMmbPXr1/zeNyyLAFAVdX5urqr2LRXKSFix1RVhyoxAJBlqbDQdfHiRYSUBw8eHDp0qKysrLm5eXZ2llLa0dGRn5/v8XjAyYGOVRQI4UhHSD8DAL/ft3v3znPnzgBAevqK7Oxdhw8ffOON18+cOT02NiYFpSNHjjx48AC0LstyzwjpFyWIlH7HNtJ/o28tQUghhEiSdPVq3dWrdQgpXu+8LEuSFABgQ0NDx4s+6+joIATpyV0ioD8aPzTsZUFfpF/LqoQJIY2NX5d/UT42Pvp0+Glvb++LF7N8l1t/f//x48WPH/cCACEpsdPB8t74BwDQ0/MgJyfnhx8eSpL06NGjhw8fTkyMK4ri8bhdLldTUxP3nhNGPyxg/kNJLnbOhJDLl2sLCj6dnZ25ceNaUdGx1taW8vJTHR23/X7/QP/AqVMnh4eHmbZOF63Ptsw26ghPv8Pn9gowpgXwEcaOHo+7v78fIZkBRUhBSCYEDT990tLc7PXOU0YwwUykH1gIyCMfNS6AvuP3tVpSdT8eRozRmdnp5qam8Ylx/j1KSTAYQAjV1NSePn1akmRhrTcCuZJerD4eACMEX7ly5caNG4qi8C/xgP1dXfeOHz8+MTEBEOuiURg5oplF1NAXawFj42M5OZ80Nt4IBPx9fb0+n3d8fMztnkUIV1ZW1tdflSSJb1rV1/UiL0mln+ohTLgDDQCEqunTEFYwVvx+r883RxlBRCEslejXdqMSghBWANjcnOfF7CwfzyiKLMuS3++7c+fuo0ePQeh5U5N+PoEYCAT6+/uDwSAhGGMFIYUx1t3d3dPTIxj+FKKfMUYoaWz8uq7uktc7TynxB/ySFFQUeXRktKqqanBwEAAIEumPQv5o6Hc4iiWiaqqqvsWTX4QSHraNqKkzESYKJgpPmYZ5ZCh+Wty4X8hWCoWvrqILER9Gf7R6AOWxAyjFfACDMSIYYc2dUxTZ7/dJUhAAzPt8Im/8xSkMgG+WV88hUGrsGSaEBAIBqqWODU9njI+PeMrEiX4KwBBCw8NP5uY8GCNZkWVZxhiPjo4MDw/zsRZve2OLcMRlmW21wdlRC30W0V4984+oqAacfiRelF9iKM9w9Iey3w46G9bYR6RdauYfIwYj4iMB7YALwhgZe2xTEX3Qhjemd6HuPzRS3qbOFj2wDcz40TkqmFFCCOG9mYONjsrzcaLfhpKJe8t2xggVQO8EsEo84xdm6kVE+kPTGdKoO5S46edhqvTpfz21rTggppSkMPogNI74LoxiXxxIgcJsb4GBOUq2888SRL9Ak5V7seHC6IBZe7SLMiIEQsOMIcYwA36pkZDDuvW6ZxL6aeEUwNK+CxbV/GhekBhy1HQSefELc6hUiC+a2seOe4oQ71iYwb2t5eO/u5V+K1BW9NWux2Q/QmBnvrQUgkB4RHnN9oudAOEKEGpIKsjluG3BYs/Eg56R+/32Ylgg/bnRExNyrBJ9sXZ0C92WmZoukZJEJm5o+xSBCOIATPV59PNS8cu2TO0stMtCv9lbtJ8vJuZO1HSZlVWNgibafmroAP9/3fkRdchutyhz7oos/ZIIq3ox4GvJ1NlTMt6Jveelphjrth7TpvFhC7BQlnuBH1puswDKGvfmpjP/0LmEMqwR1c5cwjsOC/Gpj74oY5QwlTk+2F3otwuXZU5uhGniUkNfGygZl+lkMTF7k8TQAswvdbaHu/4Mq3krjEsMlaM/F8y6ZQoBbdfGEAqgdSmMUP5PRjhm+mlu0+vRbbwem5ZRAD5npSonBRE+AGCatPyyxwihpq4JHH0PMzMhVdpOvzM0YOZer2Iku/2cC/C7gLNwNrKZugFBHSLpZ3D1F2Uh2NwapopoasDto179pacfC/QbNBMr3Dr96hWWfpF4sVjoD9cP2eln6vQlogb9xIF+ZqFfvQkXW6VfPU5KtC8b5/Jtc2JO9Dt73ilPf2hDbpPToJ9PkCEjjIQaBSMm+k2SJ4l+60vQ8bKgjzHGBOmpKPTpS0IRoQohCiHI6dJTV4Si38qxHX1h1sXQwBC48GUEShkhBGGsEC3FojaH4/grVQG4z8YjWHHbT4XTC9odsFlsB/oj4djpy4SqK4fWHy48NyCgr9OlD+JjUYAQ6JstkLHqRClV54YVhZ/M4nuqMUb6JLEFfZsCWL1QEc+E0B+6smpVVc60iVfjYgwAGFdvQhChCmNY+5IW44kRSvmHjFKMsazv+xdrLnpynFPxTzaxjfMDfCeC/gdBBQw94d4OoXyBU+YmnFKih6MiRqAeok1i6mtD6uK0+mXuzAn2TBsEM8Z0Dpx019pNGZSI9Nu+i43/mnQgvI00oc8Y09tKq5rWjlEV4jz2w2LR1hB4NTj6sizzOAaBgF9RZK0HMN64rvQLKoDNPjt4LpGX/wU3UdYnWcVH5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0032" y="3645024"/>
            <a:ext cx="37623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5373216"/>
            <a:ext cx="3839467" cy="59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04664"/>
            <a:ext cx="4895850" cy="5619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846" y="2924944"/>
            <a:ext cx="4594111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844824"/>
            <a:ext cx="1543050" cy="3714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699792" y="184482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/>
              <a:t>Valor instantáneo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4644008" y="3717032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6300192" y="4653136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7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43608" y="6926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Ejemplo: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15616" y="112474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Cierta onda Seno de Voltaje tiene un valor pico de 10v. Calcular el voltaje instantáneo en un punto localizado en 60° a lo largo del eje horizontal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9" y="2695264"/>
            <a:ext cx="5400600" cy="4148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81" y="4154785"/>
            <a:ext cx="8077919" cy="7143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66081" y="36357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Ejemplo: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209" y="2141184"/>
            <a:ext cx="1161847" cy="2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63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63888" y="6206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FASE DE UNA ONDA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15616" y="126876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fase de una onda Seno es una medición angular que especifica la posición de dicha onda Seno con respecto a una referencia.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276872"/>
            <a:ext cx="59340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41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804267"/>
            <a:ext cx="63341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81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39" y="982191"/>
            <a:ext cx="6143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97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5616" y="69269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Ejercicio:</a:t>
            </a:r>
          </a:p>
          <a:p>
            <a:r>
              <a:rPr lang="es-MX" dirty="0"/>
              <a:t>Cuáles son los ángulos de fase entre las dos ondas Seno de las figuras a y b: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72369"/>
            <a:ext cx="79248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4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5616" y="6926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Cuáles son los ángulos de fase entre las dos ondas Seno de las figuras a y b: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68760"/>
            <a:ext cx="7924800" cy="31527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75656" y="472514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Sol.  45°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580112" y="472621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Sol.  30°</a:t>
            </a:r>
          </a:p>
        </p:txBody>
      </p:sp>
    </p:spTree>
    <p:extLst>
      <p:ext uri="{BB962C8B-B14F-4D97-AF65-F5344CB8AC3E}">
        <p14:creationId xmlns:p14="http://schemas.microsoft.com/office/powerpoint/2010/main" val="1253634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43608" y="54868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el cruce por cero hacia el positivo de una onda Seno ocurre en 15° y el cruce de la segunda onda Seno ocurre en 23°, ¿Cuál es el ángulo de fase entre estas ondas?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11" y="2215877"/>
            <a:ext cx="7395082" cy="44534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3608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Ejemplo: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0910" y="102450"/>
            <a:ext cx="119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3617490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92696"/>
            <a:ext cx="7791450" cy="22288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15616" y="32336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SOLUCIÓN: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115616" y="764704"/>
            <a:ext cx="4104456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223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836712"/>
            <a:ext cx="6762750" cy="4191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43608" y="1904333"/>
            <a:ext cx="8100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Cuando una onda Seno se desplaza hacia la derecha de la referencia (retrasándose) en cierto ángulo      letra griega “fi”, donde la referencia es el eje vertical, la expresión general es: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504" y="2310879"/>
            <a:ext cx="209550" cy="304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2996952"/>
            <a:ext cx="1885950" cy="4191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3608" y="365779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Donde </a:t>
            </a:r>
            <a:r>
              <a:rPr lang="es-MX" i="1" dirty="0">
                <a:latin typeface="Bookman Old Style" panose="02050604050505020204" pitchFamily="18" charset="0"/>
              </a:rPr>
              <a:t>     </a:t>
            </a:r>
            <a:r>
              <a:rPr lang="es-MX" dirty="0"/>
              <a:t>representa voltaje o corriente instantáneos y       representa el valor pico (amplitud). Cuando una onda Seno se desplaza hacia la izquierda de la referencia (adelantándose) en  cierto ángulo     , la expresión general es: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4973166"/>
            <a:ext cx="2105025" cy="4000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3657798"/>
            <a:ext cx="288032" cy="381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208" y="3705423"/>
            <a:ext cx="200025" cy="2857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971" y="4278481"/>
            <a:ext cx="238125" cy="27622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424410" y="3049215"/>
            <a:ext cx="163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>
                <a:latin typeface="Comic Sans MS" panose="030F0702030302020204" pitchFamily="66" charset="0"/>
              </a:rPr>
              <a:t>Valor instantáneo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640434" y="4993431"/>
            <a:ext cx="163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>
                <a:latin typeface="Comic Sans MS" panose="030F0702030302020204" pitchFamily="66" charset="0"/>
              </a:rPr>
              <a:t>Valor instantáneo</a:t>
            </a:r>
          </a:p>
        </p:txBody>
      </p:sp>
    </p:spTree>
    <p:extLst>
      <p:ext uri="{BB962C8B-B14F-4D97-AF65-F5344CB8AC3E}">
        <p14:creationId xmlns:p14="http://schemas.microsoft.com/office/powerpoint/2010/main" val="238837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124744"/>
            <a:ext cx="5295900" cy="3524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5301208"/>
            <a:ext cx="32480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99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12776"/>
            <a:ext cx="7124700" cy="28956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843808" y="44371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hiller" panose="04020404031007020602" pitchFamily="82" charset="0"/>
              </a:rPr>
              <a:t>Retraso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300192" y="44371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hiller" panose="04020404031007020602" pitchFamily="82" charset="0"/>
              </a:rPr>
              <a:t>Adelanto</a:t>
            </a:r>
          </a:p>
        </p:txBody>
      </p:sp>
    </p:spTree>
    <p:extLst>
      <p:ext uri="{BB962C8B-B14F-4D97-AF65-F5344CB8AC3E}">
        <p14:creationId xmlns:p14="http://schemas.microsoft.com/office/powerpoint/2010/main" val="706573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87624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Ejemplo: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87624" y="69269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Determinar el valor instantáneo en el punto de referencia de 90° sobre el eje horizontal de cada una de las ondas Seno  mostradas en la figura siguiente: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029" y="1916832"/>
            <a:ext cx="44862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75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7382024" cy="24574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331640" y="14127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2D1B80-27EB-D202-70E9-C0B443499E68}"/>
              </a:ext>
            </a:extLst>
          </p:cNvPr>
          <p:cNvSpPr txBox="1"/>
          <p:nvPr/>
        </p:nvSpPr>
        <p:spPr>
          <a:xfrm flipH="1">
            <a:off x="4572000" y="5157192"/>
            <a:ext cx="165618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Próxima presentación: </a:t>
            </a:r>
            <a:r>
              <a:rPr lang="es-MX" b="1" dirty="0"/>
              <a:t>Números complejos</a:t>
            </a:r>
          </a:p>
        </p:txBody>
      </p:sp>
    </p:spTree>
    <p:extLst>
      <p:ext uri="{BB962C8B-B14F-4D97-AF65-F5344CB8AC3E}">
        <p14:creationId xmlns:p14="http://schemas.microsoft.com/office/powerpoint/2010/main" val="2769591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31640" y="260648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Respuesta de los elementos </a:t>
            </a:r>
            <a:r>
              <a:rPr lang="es-MX" sz="2000" b="1" dirty="0"/>
              <a:t>R</a:t>
            </a:r>
            <a:r>
              <a:rPr lang="es-MX" sz="2000" dirty="0"/>
              <a:t>, L  y C básicos a un voltaje o corriente senoidal.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124744"/>
            <a:ext cx="2171700" cy="20478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3" y="908720"/>
            <a:ext cx="4088695" cy="25202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3212976"/>
            <a:ext cx="3048000" cy="571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16251" y="3501008"/>
            <a:ext cx="3038475" cy="4476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7624" y="4195539"/>
            <a:ext cx="4124325" cy="16097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44008" y="5593035"/>
            <a:ext cx="4476750" cy="10763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2160" y="4293096"/>
            <a:ext cx="1181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724128" y="465313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rPr>
              <a:t>Impedancia resistiva dada en Ohms.</a:t>
            </a:r>
          </a:p>
        </p:txBody>
      </p:sp>
    </p:spTree>
    <p:extLst>
      <p:ext uri="{BB962C8B-B14F-4D97-AF65-F5344CB8AC3E}">
        <p14:creationId xmlns:p14="http://schemas.microsoft.com/office/powerpoint/2010/main" val="2569262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32656"/>
            <a:ext cx="6057900" cy="7239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6576" y="1124744"/>
            <a:ext cx="4276725" cy="44644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1484784"/>
            <a:ext cx="3590925" cy="21050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8565" y="3501008"/>
            <a:ext cx="3265884" cy="24482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2360" y="332656"/>
            <a:ext cx="1055430" cy="5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68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31640" y="44624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Respuesta de los elementos R, </a:t>
            </a:r>
            <a:r>
              <a:rPr lang="es-MX" sz="2000" b="1" dirty="0"/>
              <a:t>L </a:t>
            </a:r>
            <a:r>
              <a:rPr lang="es-MX" sz="2000" dirty="0"/>
              <a:t> y C básicos a un voltaje o corriente senoidal.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908720"/>
            <a:ext cx="2171700" cy="1828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75656" y="2737520"/>
            <a:ext cx="20996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>
                <a:latin typeface="Comic Sans MS" panose="030F0702030302020204" pitchFamily="66" charset="0"/>
              </a:rPr>
              <a:t>Respuesta senoidal de un elemento inductivo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1727" y="836712"/>
            <a:ext cx="4198705" cy="19607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4041" y="2737520"/>
            <a:ext cx="3762375" cy="704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7752" y="3933056"/>
            <a:ext cx="2362200" cy="5619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11960" y="3757786"/>
            <a:ext cx="2543175" cy="8953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817841" y="4968552"/>
            <a:ext cx="2118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Comic Sans MS" panose="030F0702030302020204" pitchFamily="66" charset="0"/>
              </a:rPr>
              <a:t>Reactancia Inductiva</a:t>
            </a:r>
          </a:p>
        </p:txBody>
      </p:sp>
      <p:sp>
        <p:nvSpPr>
          <p:cNvPr id="10" name="Flecha abajo 9"/>
          <p:cNvSpPr/>
          <p:nvPr/>
        </p:nvSpPr>
        <p:spPr>
          <a:xfrm>
            <a:off x="2817841" y="4645893"/>
            <a:ext cx="1680728" cy="255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1640" y="5629207"/>
            <a:ext cx="2409825" cy="7334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10547" y="6000334"/>
            <a:ext cx="952500" cy="31432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95936" y="594928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Comic Sans MS" panose="030F0702030302020204" pitchFamily="66" charset="0"/>
              </a:rPr>
              <a:t>Velocidad angular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93748" y="4509120"/>
            <a:ext cx="1450660" cy="46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CuadroTexto"/>
          <p:cNvSpPr txBox="1"/>
          <p:nvPr/>
        </p:nvSpPr>
        <p:spPr>
          <a:xfrm>
            <a:off x="6660232" y="50851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Impedancia inductiva</a:t>
            </a:r>
          </a:p>
        </p:txBody>
      </p:sp>
    </p:spTree>
    <p:extLst>
      <p:ext uri="{BB962C8B-B14F-4D97-AF65-F5344CB8AC3E}">
        <p14:creationId xmlns:p14="http://schemas.microsoft.com/office/powerpoint/2010/main" val="3117732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32656"/>
            <a:ext cx="6381750" cy="3209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3912071"/>
            <a:ext cx="6000750" cy="21812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212976"/>
            <a:ext cx="952500" cy="2762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5002683"/>
            <a:ext cx="952500" cy="2762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360" y="332656"/>
            <a:ext cx="1055430" cy="5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92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504453"/>
            <a:ext cx="4867275" cy="23802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3140969"/>
            <a:ext cx="4191000" cy="237626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75656" y="4046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a)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475656" y="30829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b)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254534"/>
            <a:ext cx="2088232" cy="3212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2819928"/>
            <a:ext cx="2304256" cy="3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0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31640" y="260648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Respuesta de los elementos R, L  y </a:t>
            </a:r>
            <a:r>
              <a:rPr lang="es-MX" sz="2000" b="1" dirty="0"/>
              <a:t>C</a:t>
            </a:r>
            <a:r>
              <a:rPr lang="es-MX" sz="2000" dirty="0"/>
              <a:t> básicos a un voltaje o corriente senoidal.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147900"/>
            <a:ext cx="3057525" cy="19621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764704"/>
            <a:ext cx="4536504" cy="27422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6489" y="3386980"/>
            <a:ext cx="3943350" cy="5524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325406" y="3152581"/>
            <a:ext cx="20996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Respuesta senoidal de un elemento capacitivo.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20072" y="5925441"/>
            <a:ext cx="2952750" cy="7143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7784" y="4238736"/>
            <a:ext cx="2914650" cy="8001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55776" y="5139655"/>
            <a:ext cx="2571750" cy="809625"/>
          </a:xfrm>
          <a:prstGeom prst="rect">
            <a:avLst/>
          </a:prstGeom>
        </p:spPr>
      </p:pic>
      <p:sp>
        <p:nvSpPr>
          <p:cNvPr id="10" name="Abrir llave 9"/>
          <p:cNvSpPr/>
          <p:nvPr/>
        </p:nvSpPr>
        <p:spPr>
          <a:xfrm>
            <a:off x="2195736" y="4437112"/>
            <a:ext cx="432048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1187624" y="483954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Reactancia</a:t>
            </a:r>
          </a:p>
          <a:p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Capacitiva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2240" y="4365104"/>
            <a:ext cx="1571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6516216" y="47971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Impedancia capacitiva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22315" y="6225243"/>
            <a:ext cx="952500" cy="31432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907704" y="6174189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Comic Sans MS" panose="030F0702030302020204" pitchFamily="66" charset="0"/>
              </a:rPr>
              <a:t>Velocidad angular</a:t>
            </a:r>
          </a:p>
        </p:txBody>
      </p:sp>
    </p:spTree>
    <p:extLst>
      <p:ext uri="{BB962C8B-B14F-4D97-AF65-F5344CB8AC3E}">
        <p14:creationId xmlns:p14="http://schemas.microsoft.com/office/powerpoint/2010/main" val="2843588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32656"/>
            <a:ext cx="5256584" cy="32784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3584282"/>
            <a:ext cx="5688632" cy="282836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3" y="1033844"/>
            <a:ext cx="1584176" cy="2349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588" y="3310418"/>
            <a:ext cx="2333377" cy="22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0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32656"/>
            <a:ext cx="3667125" cy="5810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87624" y="479715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latin typeface="Times-Roman"/>
              </a:rPr>
              <a:t>Las alternaciones positivas y negativas combinadas forman un </a:t>
            </a:r>
            <a:r>
              <a:rPr lang="es-MX" sz="1600" b="1" dirty="0">
                <a:latin typeface="Times-ExtraBold"/>
              </a:rPr>
              <a:t>ciclo </a:t>
            </a:r>
            <a:r>
              <a:rPr lang="es-MX" sz="1600" dirty="0">
                <a:latin typeface="Times-Roman"/>
              </a:rPr>
              <a:t>de una onda seno.</a:t>
            </a:r>
            <a:endParaRPr lang="es-MX"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30" y="1052737"/>
            <a:ext cx="7833258" cy="28377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020567"/>
            <a:ext cx="2304256" cy="30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40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3" y="260648"/>
            <a:ext cx="355239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3195" y="764705"/>
            <a:ext cx="5105149" cy="414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869160"/>
            <a:ext cx="262695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19" y="3200400"/>
            <a:ext cx="4844017" cy="5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3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31640" y="25135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FORMATO GENERAL DEL VOLTAJE O CORRIENTE SENOIDAL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908720"/>
            <a:ext cx="7056784" cy="18380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930" y="2852936"/>
            <a:ext cx="4078374" cy="299264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331640" y="594928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ecuación              establece que el ángulo      a través de la cual pasará el  vector rotatorio, está determinado por su velocidad angular y el lapso durante el cual gira el vector.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6023570"/>
            <a:ext cx="752475" cy="285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544" y="6071195"/>
            <a:ext cx="2286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4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59632" y="76966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El formato general de una onda seno también puede escribirse: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385" y="1201708"/>
            <a:ext cx="1457325" cy="723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044" y="1993796"/>
            <a:ext cx="7620000" cy="1838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4022576"/>
            <a:ext cx="7296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4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0"/>
            <a:ext cx="594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2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419100"/>
            <a:ext cx="59055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4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60648"/>
            <a:ext cx="4114800" cy="38671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365104"/>
            <a:ext cx="32480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54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2396</TotalTime>
  <Words>655</Words>
  <Application>Microsoft Office PowerPoint</Application>
  <PresentationFormat>Presentación en pantalla (4:3)</PresentationFormat>
  <Paragraphs>117</Paragraphs>
  <Slides>41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2" baseType="lpstr">
      <vt:lpstr>Arial</vt:lpstr>
      <vt:lpstr>Bookman Old Style</vt:lpstr>
      <vt:lpstr>Calibri</vt:lpstr>
      <vt:lpstr>Chiller</vt:lpstr>
      <vt:lpstr>Comic Sans MS</vt:lpstr>
      <vt:lpstr>Gill Sans MT</vt:lpstr>
      <vt:lpstr>Times-ExtraBold</vt:lpstr>
      <vt:lpstr>Times-Roman</vt:lpstr>
      <vt:lpstr>Verdana</vt:lpstr>
      <vt:lpstr>Wingdings 2</vt:lpstr>
      <vt:lpstr>Solsticio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Yosa</dc:creator>
  <cp:lastModifiedBy>escom</cp:lastModifiedBy>
  <cp:revision>222</cp:revision>
  <dcterms:created xsi:type="dcterms:W3CDTF">2016-08-22T02:34:30Z</dcterms:created>
  <dcterms:modified xsi:type="dcterms:W3CDTF">2023-05-24T20:54:29Z</dcterms:modified>
</cp:coreProperties>
</file>