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320" r:id="rId2"/>
    <p:sldId id="256" r:id="rId3"/>
    <p:sldId id="324" r:id="rId4"/>
    <p:sldId id="321" r:id="rId5"/>
    <p:sldId id="322" r:id="rId6"/>
    <p:sldId id="323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66" autoAdjust="0"/>
  </p:normalViewPr>
  <p:slideViewPr>
    <p:cSldViewPr>
      <p:cViewPr>
        <p:scale>
          <a:sx n="75" d="100"/>
          <a:sy n="75" d="100"/>
        </p:scale>
        <p:origin x="-43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803CC-5717-43EE-910A-4BFF65149CFE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74232-F218-47F3-9539-CB8D6BBBD0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7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4232-F218-47F3-9539-CB8D6BBBD0C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4232-F218-47F3-9539-CB8D6BBBD0C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4232-F218-47F3-9539-CB8D6BBBD0C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4232-F218-47F3-9539-CB8D6BBBD0C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4232-F218-47F3-9539-CB8D6BBBD0C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4232-F218-47F3-9539-CB8D6BBBD0C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4232-F218-47F3-9539-CB8D6BBBD0C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4232-F218-47F3-9539-CB8D6BBBD0C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4232-F218-47F3-9539-CB8D6BBBD0C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4232-F218-47F3-9539-CB8D6BBBD0C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4232-F218-47F3-9539-CB8D6BBBD0C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4232-F218-47F3-9539-CB8D6BBBD0C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4232-F218-47F3-9539-CB8D6BBBD0C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4232-F218-47F3-9539-CB8D6BBBD0C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590800"/>
            <a:ext cx="54102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4400" smtClean="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Spring</a:t>
            </a:r>
            <a:r>
              <a:rPr lang="ja-JP" altLang="en-US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4400" smtClean="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Framework</a:t>
            </a:r>
            <a:endParaRPr lang="en-US" sz="4400">
              <a:solidFill>
                <a:schemeClr val="accent5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495" y="304800"/>
            <a:ext cx="7406640" cy="710665"/>
          </a:xfrm>
        </p:spPr>
        <p:txBody>
          <a:bodyPr>
            <a:no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ja-JP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Spring</a:t>
            </a:r>
            <a:r>
              <a:rPr lang="ja-JP" altLang="en-US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Core</a:t>
            </a:r>
            <a:endParaRPr lang="ja-JP" altLang="en-US" sz="4400">
              <a:solidFill>
                <a:schemeClr val="accent5"/>
              </a:solidFill>
              <a:latin typeface="ＭＳ ゴシック" pitchFamily="49" charset="-128"/>
              <a:ea typeface="ＭＳ ゴシック" pitchFamily="49" charset="-128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353234"/>
            <a:ext cx="21150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AOP</a:t>
            </a:r>
            <a:r>
              <a:rPr kumimoji="1" lang="ja-JP" altLang="en-US" smtClean="0"/>
              <a:t>の主な使用例：</a:t>
            </a:r>
            <a:endParaRPr kumimoji="1" lang="en-US" altLang="ja-JP" smtClean="0"/>
          </a:p>
          <a:p>
            <a:endParaRPr kumimoji="1" lang="en-US" altLang="ja-JP"/>
          </a:p>
          <a:p>
            <a:r>
              <a:rPr kumimoji="1" lang="ja-JP" altLang="en-US" smtClean="0"/>
              <a:t>・セキュリティ</a:t>
            </a:r>
            <a:endParaRPr kumimoji="1" lang="en-US" altLang="ja-JP" smtClean="0"/>
          </a:p>
          <a:p>
            <a:r>
              <a:rPr kumimoji="1" lang="ja-JP" altLang="en-US" smtClean="0"/>
              <a:t>・ログ出力</a:t>
            </a:r>
            <a:endParaRPr kumimoji="1" lang="en-US" altLang="ja-JP" smtClean="0"/>
          </a:p>
          <a:p>
            <a:r>
              <a:rPr kumimoji="1" lang="ja-JP" altLang="en-US" smtClean="0"/>
              <a:t>・ト</a:t>
            </a:r>
            <a:r>
              <a:rPr kumimoji="1" lang="ja-JP" altLang="en-US"/>
              <a:t>ランザクシ</a:t>
            </a:r>
            <a:r>
              <a:rPr kumimoji="1" lang="ja-JP" altLang="en-US"/>
              <a:t>ョ</a:t>
            </a:r>
            <a:r>
              <a:rPr kumimoji="1" lang="ja-JP" altLang="en-US" smtClean="0"/>
              <a:t>ン</a:t>
            </a:r>
            <a:endParaRPr kumimoji="1" lang="en-US" altLang="ja-JP" smtClean="0"/>
          </a:p>
          <a:p>
            <a:r>
              <a:rPr kumimoji="1" lang="ja-JP" altLang="en-US" smtClean="0"/>
              <a:t>・例外ハンドリング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9961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495" y="304800"/>
            <a:ext cx="7406640" cy="710665"/>
          </a:xfrm>
        </p:spPr>
        <p:txBody>
          <a:bodyPr>
            <a:no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ja-JP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Spring</a:t>
            </a:r>
            <a:r>
              <a:rPr lang="ja-JP" altLang="en-US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Core</a:t>
            </a:r>
            <a:endParaRPr lang="ja-JP" altLang="en-US" sz="4400">
              <a:solidFill>
                <a:schemeClr val="accent5"/>
              </a:solidFill>
              <a:latin typeface="ＭＳ ゴシック" pitchFamily="49" charset="-128"/>
              <a:ea typeface="ＭＳ ゴシック" pitchFamily="49" charset="-128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353234"/>
            <a:ext cx="21150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AOP</a:t>
            </a:r>
            <a:r>
              <a:rPr kumimoji="1" lang="ja-JP" altLang="en-US" smtClean="0"/>
              <a:t>の主な使用例：</a:t>
            </a:r>
            <a:endParaRPr kumimoji="1" lang="en-US" altLang="ja-JP" smtClean="0"/>
          </a:p>
          <a:p>
            <a:endParaRPr kumimoji="1" lang="en-US" altLang="ja-JP"/>
          </a:p>
          <a:p>
            <a:r>
              <a:rPr kumimoji="1" lang="ja-JP" altLang="en-US" smtClean="0"/>
              <a:t>・セキュリティ</a:t>
            </a:r>
            <a:endParaRPr kumimoji="1" lang="en-US" altLang="ja-JP" smtClean="0"/>
          </a:p>
          <a:p>
            <a:r>
              <a:rPr kumimoji="1" lang="ja-JP" altLang="en-US" smtClean="0"/>
              <a:t>・ログ出力</a:t>
            </a:r>
            <a:endParaRPr kumimoji="1" lang="en-US" altLang="ja-JP" smtClean="0"/>
          </a:p>
          <a:p>
            <a:r>
              <a:rPr kumimoji="1" lang="ja-JP" altLang="en-US" smtClean="0"/>
              <a:t>・ト</a:t>
            </a:r>
            <a:r>
              <a:rPr kumimoji="1" lang="ja-JP" altLang="en-US"/>
              <a:t>ランザクシ</a:t>
            </a:r>
            <a:r>
              <a:rPr kumimoji="1" lang="ja-JP" altLang="en-US"/>
              <a:t>ョ</a:t>
            </a:r>
            <a:r>
              <a:rPr kumimoji="1" lang="ja-JP" altLang="en-US" smtClean="0"/>
              <a:t>ン</a:t>
            </a:r>
            <a:endParaRPr kumimoji="1" lang="en-US" altLang="ja-JP" smtClean="0"/>
          </a:p>
          <a:p>
            <a:r>
              <a:rPr kumimoji="1" lang="ja-JP" altLang="en-US" smtClean="0"/>
              <a:t>・例外ハンドリング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6212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495" y="304800"/>
            <a:ext cx="7406640" cy="710665"/>
          </a:xfrm>
        </p:spPr>
        <p:txBody>
          <a:bodyPr>
            <a:no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ja-JP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Spring</a:t>
            </a:r>
            <a:r>
              <a:rPr lang="ja-JP" altLang="en-US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Core</a:t>
            </a:r>
            <a:endParaRPr lang="ja-JP" altLang="en-US" sz="4400">
              <a:solidFill>
                <a:schemeClr val="accent5"/>
              </a:solidFill>
              <a:latin typeface="ＭＳ ゴシック" pitchFamily="49" charset="-128"/>
              <a:ea typeface="ＭＳ ゴシック" pitchFamily="49" charset="-128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209574"/>
            <a:ext cx="293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rgbClr val="0070C0"/>
                </a:solidFill>
              </a:rPr>
              <a:t>■</a:t>
            </a:r>
            <a:r>
              <a:rPr lang="en-US" altLang="ja-JP" smtClean="0">
                <a:solidFill>
                  <a:srgbClr val="0070C0"/>
                </a:solidFill>
              </a:rPr>
              <a:t>AOP</a:t>
            </a:r>
            <a:r>
              <a:rPr lang="ja-JP" altLang="en-US" smtClean="0">
                <a:solidFill>
                  <a:srgbClr val="0070C0"/>
                </a:solidFill>
              </a:rPr>
              <a:t>定義時の四つの要素</a:t>
            </a:r>
            <a:endParaRPr lang="en-US" altLang="ja-JP" smtClean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905000"/>
            <a:ext cx="7924800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>
                <a:latin typeface="ＭＳ ゴシック" pitchFamily="49" charset="-128"/>
                <a:ea typeface="ＭＳ ゴシック" pitchFamily="49" charset="-128"/>
              </a:rPr>
              <a:t>			</a:t>
            </a:r>
            <a:r>
              <a:rPr kumimoji="1" lang="en-US" altLang="ja-JP" sz="2000">
                <a:latin typeface="ＭＳ ゴシック" pitchFamily="49" charset="-128"/>
                <a:ea typeface="ＭＳ ゴシック" pitchFamily="49" charset="-128"/>
              </a:rPr>
              <a:t>	</a:t>
            </a:r>
            <a:endParaRPr kumimoji="1" lang="en-US" altLang="ja-JP" sz="2000">
              <a:latin typeface="ＭＳ ゴシック" pitchFamily="49" charset="-128"/>
              <a:ea typeface="ＭＳ ゴシック" pitchFamily="49" charset="-128"/>
            </a:endParaRPr>
          </a:p>
          <a:p>
            <a:r>
              <a:rPr kumimoji="1" lang="en-US" altLang="ja-JP" sz="16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@</a:t>
            </a:r>
            <a:r>
              <a:rPr kumimoji="1" lang="en-US" altLang="ja-JP" sz="160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Aspect</a:t>
            </a:r>
            <a:r>
              <a:rPr kumimoji="1" lang="ja-JP" altLang="en-US" sz="160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　</a:t>
            </a:r>
            <a:r>
              <a:rPr kumimoji="1" lang="en-US" altLang="ja-JP" sz="160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//</a:t>
            </a:r>
            <a:r>
              <a:rPr kumimoji="1" lang="ja-JP" altLang="en-US" sz="160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①</a:t>
            </a:r>
            <a:r>
              <a:rPr kumimoji="1" lang="en-US" altLang="ja-JP" sz="160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Aspect</a:t>
            </a:r>
            <a:r>
              <a:rPr kumimoji="1" lang="ja-JP" altLang="en-US" sz="160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定義</a:t>
            </a:r>
            <a:endParaRPr kumimoji="1" lang="en-US" altLang="ja-JP" sz="1600">
              <a:solidFill>
                <a:srgbClr val="FF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kumimoji="1" lang="en-US" altLang="ja-JP" sz="1600">
                <a:latin typeface="ＭＳ ゴシック" pitchFamily="49" charset="-128"/>
                <a:ea typeface="ＭＳ ゴシック" pitchFamily="49" charset="-128"/>
              </a:rPr>
              <a:t>@Component</a:t>
            </a:r>
          </a:p>
          <a:p>
            <a:r>
              <a:rPr kumimoji="1" lang="en-US" altLang="ja-JP" sz="1600">
                <a:latin typeface="ＭＳ ゴシック" pitchFamily="49" charset="-128"/>
                <a:ea typeface="ＭＳ ゴシック" pitchFamily="49" charset="-128"/>
              </a:rPr>
              <a:t>public </a:t>
            </a:r>
            <a:r>
              <a:rPr kumimoji="1" lang="en-US" altLang="ja-JP" sz="1600">
                <a:latin typeface="ＭＳ ゴシック" pitchFamily="49" charset="-128"/>
                <a:ea typeface="ＭＳ ゴシック" pitchFamily="49" charset="-128"/>
              </a:rPr>
              <a:t>class </a:t>
            </a:r>
            <a:r>
              <a:rPr kumimoji="1" lang="en-US" altLang="ja-JP" sz="1600" smtClean="0">
                <a:latin typeface="ＭＳ ゴシック" pitchFamily="49" charset="-128"/>
                <a:ea typeface="ＭＳ ゴシック" pitchFamily="49" charset="-128"/>
              </a:rPr>
              <a:t>LogAspect </a:t>
            </a:r>
            <a:r>
              <a:rPr kumimoji="1" lang="en-US" altLang="ja-JP" sz="1600">
                <a:latin typeface="ＭＳ ゴシック" pitchFamily="49" charset="-128"/>
                <a:ea typeface="ＭＳ ゴシック" pitchFamily="49" charset="-128"/>
              </a:rPr>
              <a:t>{</a:t>
            </a:r>
          </a:p>
          <a:p>
            <a:endParaRPr kumimoji="1" lang="en-US" altLang="ja-JP" sz="1600">
              <a:latin typeface="ＭＳ ゴシック" pitchFamily="49" charset="-128"/>
              <a:ea typeface="ＭＳ ゴシック" pitchFamily="49" charset="-128"/>
            </a:endParaRPr>
          </a:p>
          <a:p>
            <a:r>
              <a:rPr kumimoji="1" lang="ja-JP" altLang="en-US" sz="1600" smtClean="0">
                <a:latin typeface="ＭＳ ゴシック" pitchFamily="49" charset="-128"/>
                <a:ea typeface="ＭＳ ゴシック" pitchFamily="49" charset="-128"/>
              </a:rPr>
              <a:t>　　</a:t>
            </a:r>
            <a:r>
              <a:rPr kumimoji="1" lang="en-US" altLang="ja-JP" sz="160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@</a:t>
            </a:r>
            <a:r>
              <a:rPr kumimoji="1" lang="en-US" altLang="ja-JP" sz="16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Before</a:t>
            </a:r>
            <a:r>
              <a:rPr kumimoji="1" lang="en-US" altLang="ja-JP" sz="160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(“execution</a:t>
            </a:r>
            <a:r>
              <a:rPr kumimoji="1" lang="en-US" altLang="ja-JP" sz="16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(* </a:t>
            </a:r>
            <a:r>
              <a:rPr kumimoji="1" lang="ja-JP" altLang="en-US" sz="16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kumimoji="1" lang="en-US" altLang="ja-JP" sz="160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spring..*(..))”)</a:t>
            </a:r>
            <a:r>
              <a:rPr kumimoji="1" lang="ja-JP" altLang="en-US" sz="160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　</a:t>
            </a:r>
            <a:r>
              <a:rPr kumimoji="1" lang="en-US" altLang="ja-JP" sz="160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//</a:t>
            </a:r>
            <a:r>
              <a:rPr kumimoji="1" lang="ja-JP" altLang="en-US" sz="160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③</a:t>
            </a:r>
            <a:r>
              <a:rPr kumimoji="1" lang="en-US" altLang="ja-JP" sz="16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Pointcut</a:t>
            </a:r>
            <a:r>
              <a:rPr kumimoji="1" lang="ja-JP" altLang="en-US" sz="16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定</a:t>
            </a:r>
            <a:r>
              <a:rPr kumimoji="1" lang="ja-JP" altLang="en-US" sz="160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義　　</a:t>
            </a:r>
            <a:endParaRPr kumimoji="1" lang="en-US" altLang="ja-JP" sz="1600">
              <a:solidFill>
                <a:srgbClr val="FF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kumimoji="1" lang="en-US" altLang="ja-JP" sz="1600" smtClean="0">
                <a:latin typeface="ＭＳ ゴシック" pitchFamily="49" charset="-128"/>
                <a:ea typeface="ＭＳ ゴシック" pitchFamily="49" charset="-128"/>
              </a:rPr>
              <a:t>    private </a:t>
            </a:r>
            <a:r>
              <a:rPr kumimoji="1" lang="en-US" altLang="ja-JP" sz="1600">
                <a:latin typeface="ＭＳ ゴシック" pitchFamily="49" charset="-128"/>
                <a:ea typeface="ＭＳ ゴシック" pitchFamily="49" charset="-128"/>
              </a:rPr>
              <a:t>void before(JoinPoint jp</a:t>
            </a:r>
            <a:r>
              <a:rPr kumimoji="1" lang="en-US" altLang="ja-JP" sz="1600">
                <a:latin typeface="ＭＳ ゴシック" pitchFamily="49" charset="-128"/>
                <a:ea typeface="ＭＳ ゴシック" pitchFamily="49" charset="-128"/>
              </a:rPr>
              <a:t>) </a:t>
            </a:r>
            <a:r>
              <a:rPr kumimoji="1" lang="en-US" altLang="ja-JP" sz="1600" smtClean="0">
                <a:latin typeface="ＭＳ ゴシック" pitchFamily="49" charset="-128"/>
                <a:ea typeface="ＭＳ ゴシック" pitchFamily="49" charset="-128"/>
              </a:rPr>
              <a:t>{</a:t>
            </a:r>
            <a:r>
              <a:rPr kumimoji="1" lang="ja-JP" altLang="en-US" sz="1600" smtClean="0">
                <a:latin typeface="ＭＳ ゴシック" pitchFamily="49" charset="-128"/>
                <a:ea typeface="ＭＳ ゴシック" pitchFamily="49" charset="-128"/>
              </a:rPr>
              <a:t>　</a:t>
            </a:r>
            <a:r>
              <a:rPr kumimoji="1" lang="en-US" altLang="ja-JP" sz="160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//</a:t>
            </a:r>
            <a:r>
              <a:rPr kumimoji="1" lang="ja-JP" altLang="en-US" sz="160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④</a:t>
            </a:r>
            <a:r>
              <a:rPr kumimoji="1" lang="en-US" altLang="ja-JP" sz="16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Advice</a:t>
            </a:r>
            <a:r>
              <a:rPr kumimoji="1" lang="ja-JP" altLang="en-US" sz="16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定義</a:t>
            </a:r>
            <a:endParaRPr kumimoji="1" lang="en-US" altLang="ja-JP" sz="1600">
              <a:latin typeface="ＭＳ ゴシック" pitchFamily="49" charset="-128"/>
              <a:ea typeface="ＭＳ ゴシック" pitchFamily="49" charset="-128"/>
            </a:endParaRPr>
          </a:p>
          <a:p>
            <a:r>
              <a:rPr kumimoji="1" lang="en-US" altLang="ja-JP" sz="1600">
                <a:latin typeface="ＭＳ ゴシック" pitchFamily="49" charset="-128"/>
                <a:ea typeface="ＭＳ ゴシック" pitchFamily="49" charset="-128"/>
              </a:rPr>
              <a:t>	</a:t>
            </a:r>
            <a:r>
              <a:rPr kumimoji="1" lang="en-US" altLang="ja-JP" sz="1600" smtClean="0">
                <a:latin typeface="ＭＳ ゴシック" pitchFamily="49" charset="-128"/>
                <a:ea typeface="ＭＳ ゴシック" pitchFamily="49" charset="-128"/>
              </a:rPr>
              <a:t>   System.out.println</a:t>
            </a:r>
            <a:r>
              <a:rPr kumimoji="1" lang="en-US" altLang="ja-JP" sz="1600">
                <a:latin typeface="ＭＳ ゴシック" pitchFamily="49" charset="-128"/>
                <a:ea typeface="ＭＳ ゴシック" pitchFamily="49" charset="-128"/>
              </a:rPr>
              <a:t>("Before:" + jp.getSignature().getName());</a:t>
            </a:r>
          </a:p>
          <a:p>
            <a:r>
              <a:rPr kumimoji="1" lang="en-US" altLang="ja-JP" sz="1600">
                <a:latin typeface="ＭＳ ゴシック" pitchFamily="49" charset="-128"/>
                <a:ea typeface="ＭＳ ゴシック" pitchFamily="49" charset="-128"/>
              </a:rPr>
              <a:t>	</a:t>
            </a:r>
            <a:r>
              <a:rPr kumimoji="1" lang="en-US" altLang="ja-JP" sz="1600" smtClean="0">
                <a:latin typeface="ＭＳ ゴシック" pitchFamily="49" charset="-128"/>
                <a:ea typeface="ＭＳ ゴシック" pitchFamily="49" charset="-128"/>
              </a:rPr>
              <a:t>   Object</a:t>
            </a:r>
            <a:r>
              <a:rPr kumimoji="1" lang="en-US" altLang="ja-JP" sz="1600">
                <a:latin typeface="ＭＳ ゴシック" pitchFamily="49" charset="-128"/>
                <a:ea typeface="ＭＳ ゴシック" pitchFamily="49" charset="-128"/>
              </a:rPr>
              <a:t>[] args = jp.getArgs();</a:t>
            </a:r>
          </a:p>
          <a:p>
            <a:r>
              <a:rPr kumimoji="1" lang="en-US" altLang="ja-JP" sz="1600">
                <a:latin typeface="ＭＳ ゴシック" pitchFamily="49" charset="-128"/>
                <a:ea typeface="ＭＳ ゴシック" pitchFamily="49" charset="-128"/>
              </a:rPr>
              <a:t>	</a:t>
            </a:r>
            <a:r>
              <a:rPr kumimoji="1" lang="en-US" altLang="ja-JP" sz="1600" smtClean="0">
                <a:latin typeface="ＭＳ ゴシック" pitchFamily="49" charset="-128"/>
                <a:ea typeface="ＭＳ ゴシック" pitchFamily="49" charset="-128"/>
              </a:rPr>
              <a:t>   for </a:t>
            </a:r>
            <a:r>
              <a:rPr kumimoji="1" lang="en-US" altLang="ja-JP" sz="1600">
                <a:latin typeface="ＭＳ ゴシック" pitchFamily="49" charset="-128"/>
                <a:ea typeface="ＭＳ ゴシック" pitchFamily="49" charset="-128"/>
              </a:rPr>
              <a:t>(Object o : args) {</a:t>
            </a:r>
          </a:p>
          <a:p>
            <a:r>
              <a:rPr kumimoji="1" lang="en-US" altLang="ja-JP" sz="1600">
                <a:latin typeface="ＭＳ ゴシック" pitchFamily="49" charset="-128"/>
                <a:ea typeface="ＭＳ ゴシック" pitchFamily="49" charset="-128"/>
              </a:rPr>
              <a:t>	</a:t>
            </a:r>
            <a:r>
              <a:rPr kumimoji="1" lang="en-US" altLang="ja-JP" sz="1600">
                <a:latin typeface="ＭＳ ゴシック" pitchFamily="49" charset="-128"/>
                <a:ea typeface="ＭＳ ゴシック" pitchFamily="49" charset="-128"/>
              </a:rPr>
              <a:t>	</a:t>
            </a:r>
            <a:r>
              <a:rPr kumimoji="1" lang="en-US" altLang="ja-JP" sz="1600" smtClean="0">
                <a:latin typeface="ＭＳ ゴシック" pitchFamily="49" charset="-128"/>
                <a:ea typeface="ＭＳ ゴシック" pitchFamily="49" charset="-128"/>
              </a:rPr>
              <a:t>System.out.println</a:t>
            </a:r>
            <a:r>
              <a:rPr kumimoji="1" lang="en-US" altLang="ja-JP" sz="1600">
                <a:latin typeface="ＭＳ ゴシック" pitchFamily="49" charset="-128"/>
                <a:ea typeface="ＭＳ ゴシック" pitchFamily="49" charset="-128"/>
              </a:rPr>
              <a:t>("Before:" + o);</a:t>
            </a:r>
          </a:p>
          <a:p>
            <a:r>
              <a:rPr kumimoji="1" lang="en-US" altLang="ja-JP" sz="1600">
                <a:latin typeface="ＭＳ ゴシック" pitchFamily="49" charset="-128"/>
                <a:ea typeface="ＭＳ ゴシック" pitchFamily="49" charset="-128"/>
              </a:rPr>
              <a:t>	</a:t>
            </a:r>
            <a:r>
              <a:rPr kumimoji="1" lang="en-US" altLang="ja-JP" sz="1600" smtClean="0">
                <a:latin typeface="ＭＳ ゴシック" pitchFamily="49" charset="-128"/>
                <a:ea typeface="ＭＳ ゴシック" pitchFamily="49" charset="-128"/>
              </a:rPr>
              <a:t>   }</a:t>
            </a:r>
            <a:endParaRPr kumimoji="1" lang="en-US" altLang="ja-JP" sz="1600">
              <a:latin typeface="ＭＳ ゴシック" pitchFamily="49" charset="-128"/>
              <a:ea typeface="ＭＳ ゴシック" pitchFamily="49" charset="-128"/>
            </a:endParaRPr>
          </a:p>
          <a:p>
            <a:r>
              <a:rPr kumimoji="1" lang="en-US" altLang="ja-JP" sz="1600" smtClean="0">
                <a:latin typeface="ＭＳ ゴシック" pitchFamily="49" charset="-128"/>
                <a:ea typeface="ＭＳ ゴシック" pitchFamily="49" charset="-128"/>
              </a:rPr>
              <a:t>    }</a:t>
            </a:r>
            <a:endParaRPr kumimoji="1" lang="en-US" altLang="ja-JP" sz="1600">
              <a:latin typeface="ＭＳ ゴシック" pitchFamily="49" charset="-128"/>
              <a:ea typeface="ＭＳ ゴシック" pitchFamily="49" charset="-128"/>
            </a:endParaRPr>
          </a:p>
          <a:p>
            <a:endParaRPr kumimoji="1" lang="en-US" altLang="ja-JP" sz="1600">
              <a:latin typeface="ＭＳ ゴシック" pitchFamily="49" charset="-128"/>
              <a:ea typeface="ＭＳ ゴシック" pitchFamily="49" charset="-128"/>
            </a:endParaRPr>
          </a:p>
          <a:p>
            <a:r>
              <a:rPr kumimoji="1" lang="en-US" altLang="ja-JP" sz="1600">
                <a:latin typeface="ＭＳ ゴシック" pitchFamily="49" charset="-128"/>
                <a:ea typeface="ＭＳ ゴシック" pitchFamily="49" charset="-128"/>
              </a:rPr>
              <a:t>}</a:t>
            </a:r>
            <a:endParaRPr kumimoji="1" lang="ja-JP" altLang="en-US" sz="1600">
              <a:latin typeface="ＭＳ ゴシック" pitchFamily="49" charset="-128"/>
              <a:ea typeface="ＭＳ ゴシック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02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495" y="304800"/>
            <a:ext cx="7406640" cy="710665"/>
          </a:xfrm>
        </p:spPr>
        <p:txBody>
          <a:bodyPr>
            <a:no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ja-JP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Spring</a:t>
            </a:r>
            <a:r>
              <a:rPr lang="ja-JP" altLang="en-US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Core</a:t>
            </a:r>
            <a:endParaRPr lang="ja-JP" altLang="en-US" sz="4400">
              <a:solidFill>
                <a:schemeClr val="accent5"/>
              </a:solidFill>
              <a:latin typeface="ＭＳ ゴシック" pitchFamily="49" charset="-128"/>
              <a:ea typeface="ＭＳ ゴシック" pitchFamily="49" charset="-128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209574"/>
            <a:ext cx="778290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①</a:t>
            </a:r>
            <a:r>
              <a:rPr lang="en-US" altLang="ja-JP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Aspect</a:t>
            </a:r>
            <a:endParaRPr lang="en-US" altLang="ja-JP">
              <a:solidFill>
                <a:srgbClr val="0070C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en-US" altLang="ja-JP" sz="1600">
                <a:latin typeface="ＭＳ Ｐゴシック" pitchFamily="50" charset="-128"/>
                <a:ea typeface="ＭＳ Ｐゴシック" pitchFamily="50" charset="-128"/>
              </a:rPr>
              <a:t>Aspect</a:t>
            </a:r>
            <a:r>
              <a:rPr lang="ja-JP" altLang="en-US" sz="1600">
                <a:latin typeface="ＭＳ Ｐゴシック" pitchFamily="50" charset="-128"/>
                <a:ea typeface="ＭＳ Ｐゴシック" pitchFamily="50" charset="-128"/>
              </a:rPr>
              <a:t>とは横断的な処理とそれを実行する</a:t>
            </a:r>
            <a:r>
              <a:rPr lang="ja-JP" altLang="en-US" sz="1600">
                <a:latin typeface="ＭＳ Ｐゴシック" pitchFamily="50" charset="-128"/>
                <a:ea typeface="ＭＳ Ｐゴシック" pitchFamily="50" charset="-128"/>
              </a:rPr>
              <a:t>場</a:t>
            </a:r>
            <a:r>
              <a:rPr lang="ja-JP" altLang="en-US" sz="1600" smtClean="0">
                <a:latin typeface="ＭＳ Ｐゴシック" pitchFamily="50" charset="-128"/>
                <a:ea typeface="ＭＳ Ｐゴシック" pitchFamily="50" charset="-128"/>
              </a:rPr>
              <a:t>所、タイミングを</a:t>
            </a:r>
            <a:r>
              <a:rPr lang="ja-JP" altLang="en-US" sz="1600">
                <a:latin typeface="ＭＳ Ｐゴシック" pitchFamily="50" charset="-128"/>
                <a:ea typeface="ＭＳ Ｐゴシック" pitchFamily="50" charset="-128"/>
              </a:rPr>
              <a:t>定</a:t>
            </a:r>
            <a:r>
              <a:rPr lang="ja-JP" altLang="en-US" sz="1600" smtClean="0">
                <a:latin typeface="ＭＳ Ｐゴシック" pitchFamily="50" charset="-128"/>
                <a:ea typeface="ＭＳ Ｐゴシック" pitchFamily="50" charset="-128"/>
              </a:rPr>
              <a:t>義する</a:t>
            </a:r>
            <a:r>
              <a:rPr lang="ja-JP" altLang="en-US" sz="16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クラス</a:t>
            </a:r>
            <a:r>
              <a:rPr lang="ja-JP" altLang="en-US" sz="1600" smtClean="0">
                <a:latin typeface="ＭＳ Ｐゴシック" pitchFamily="50" charset="-128"/>
                <a:ea typeface="ＭＳ Ｐゴシック" pitchFamily="50" charset="-128"/>
              </a:rPr>
              <a:t>を指</a:t>
            </a:r>
            <a:r>
              <a:rPr lang="ja-JP" altLang="en-US" sz="1600">
                <a:latin typeface="ＭＳ Ｐゴシック" pitchFamily="50" charset="-128"/>
                <a:ea typeface="ＭＳ Ｐゴシック" pitchFamily="50" charset="-128"/>
              </a:rPr>
              <a:t>す</a:t>
            </a:r>
            <a:r>
              <a:rPr lang="ja-JP" altLang="en-US" sz="1600" smtClean="0">
                <a:latin typeface="ＭＳ Ｐゴシック" pitchFamily="50" charset="-128"/>
                <a:ea typeface="ＭＳ Ｐゴシック" pitchFamily="50" charset="-128"/>
              </a:rPr>
              <a:t>。</a:t>
            </a:r>
            <a:r>
              <a:rPr lang="ja-JP" altLang="en-US" sz="1600">
                <a:latin typeface="ＭＳ Ｐゴシック" pitchFamily="50" charset="-128"/>
                <a:ea typeface="ＭＳ Ｐゴシック" pitchFamily="50" charset="-128"/>
              </a:rPr>
              <a:t/>
            </a:r>
            <a:br>
              <a:rPr lang="ja-JP" altLang="en-US" sz="1600">
                <a:latin typeface="ＭＳ Ｐゴシック" pitchFamily="50" charset="-128"/>
                <a:ea typeface="ＭＳ Ｐゴシック" pitchFamily="50" charset="-128"/>
              </a:rPr>
            </a:br>
            <a:r>
              <a:rPr lang="en-US" altLang="ja-JP" sz="1600">
                <a:latin typeface="ＭＳ Ｐゴシック" pitchFamily="50" charset="-128"/>
                <a:ea typeface="ＭＳ Ｐゴシック" pitchFamily="50" charset="-128"/>
              </a:rPr>
              <a:t>Spring</a:t>
            </a:r>
            <a:r>
              <a:rPr lang="ja-JP" altLang="en-US" sz="1600">
                <a:latin typeface="ＭＳ Ｐゴシック" pitchFamily="50" charset="-128"/>
                <a:ea typeface="ＭＳ Ｐゴシック" pitchFamily="50" charset="-128"/>
              </a:rPr>
              <a:t>では、</a:t>
            </a:r>
            <a:r>
              <a:rPr lang="en-US" altLang="ja-JP" sz="1600">
                <a:latin typeface="ＭＳ Ｐゴシック" pitchFamily="50" charset="-128"/>
                <a:ea typeface="ＭＳ Ｐゴシック" pitchFamily="50" charset="-128"/>
              </a:rPr>
              <a:t>@Aspect</a:t>
            </a:r>
            <a:r>
              <a:rPr lang="ja-JP" altLang="en-US" sz="1600">
                <a:latin typeface="ＭＳ Ｐゴシック" pitchFamily="50" charset="-128"/>
                <a:ea typeface="ＭＳ Ｐゴシック" pitchFamily="50" charset="-128"/>
              </a:rPr>
              <a:t>をクラスにつけることで、そのクラスは</a:t>
            </a:r>
            <a:r>
              <a:rPr lang="en-US" altLang="ja-JP" sz="1600">
                <a:latin typeface="ＭＳ Ｐゴシック" pitchFamily="50" charset="-128"/>
                <a:ea typeface="ＭＳ Ｐゴシック" pitchFamily="50" charset="-128"/>
              </a:rPr>
              <a:t>Aspect</a:t>
            </a:r>
            <a:r>
              <a:rPr lang="ja-JP" altLang="en-US" sz="1600">
                <a:latin typeface="ＭＳ Ｐゴシック" pitchFamily="50" charset="-128"/>
                <a:ea typeface="ＭＳ Ｐゴシック" pitchFamily="50" charset="-128"/>
              </a:rPr>
              <a:t>として認識</a:t>
            </a:r>
            <a:r>
              <a:rPr lang="ja-JP" altLang="en-US" sz="1600">
                <a:latin typeface="ＭＳ Ｐゴシック" pitchFamily="50" charset="-128"/>
                <a:ea typeface="ＭＳ Ｐゴシック" pitchFamily="50" charset="-128"/>
              </a:rPr>
              <a:t>さ</a:t>
            </a:r>
            <a:r>
              <a:rPr lang="ja-JP" altLang="en-US" sz="1600" smtClean="0">
                <a:latin typeface="ＭＳ Ｐゴシック" pitchFamily="50" charset="-128"/>
                <a:ea typeface="ＭＳ Ｐゴシック" pitchFamily="50" charset="-128"/>
              </a:rPr>
              <a:t>れ</a:t>
            </a:r>
            <a:r>
              <a:rPr lang="ja-JP" altLang="en-US" sz="1600">
                <a:latin typeface="ＭＳ Ｐゴシック" pitchFamily="50" charset="-128"/>
                <a:ea typeface="ＭＳ Ｐゴシック" pitchFamily="50" charset="-128"/>
              </a:rPr>
              <a:t>る</a:t>
            </a:r>
            <a:r>
              <a:rPr lang="ja-JP" altLang="en-US" sz="1600" smtClean="0">
                <a:latin typeface="ＭＳ Ｐゴシック" pitchFamily="50" charset="-128"/>
                <a:ea typeface="ＭＳ Ｐゴシック" pitchFamily="50" charset="-128"/>
              </a:rPr>
              <a:t>。</a:t>
            </a:r>
            <a:endParaRPr lang="en-US" altLang="ja-JP" sz="160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en-US" altLang="ja-JP" sz="1600" smtClean="0">
                <a:latin typeface="ＭＳ Ｐゴシック" pitchFamily="50" charset="-128"/>
                <a:ea typeface="ＭＳ Ｐゴシック" pitchFamily="50" charset="-128"/>
              </a:rPr>
              <a:t>※DI</a:t>
            </a:r>
            <a:r>
              <a:rPr lang="ja-JP" altLang="en-US" sz="1600" smtClean="0">
                <a:latin typeface="ＭＳ Ｐゴシック" pitchFamily="50" charset="-128"/>
                <a:ea typeface="ＭＳ Ｐゴシック" pitchFamily="50" charset="-128"/>
              </a:rPr>
              <a:t>と連動しているため、</a:t>
            </a:r>
            <a:r>
              <a:rPr lang="en-US" altLang="ja-JP" sz="1600" smtClean="0">
                <a:latin typeface="ＭＳ Ｐゴシック" pitchFamily="50" charset="-128"/>
                <a:ea typeface="ＭＳ Ｐゴシック" pitchFamily="50" charset="-128"/>
              </a:rPr>
              <a:t>Aspect</a:t>
            </a:r>
            <a:r>
              <a:rPr lang="ja-JP" altLang="en-US" sz="1600" smtClean="0">
                <a:latin typeface="ＭＳ Ｐゴシック" pitchFamily="50" charset="-128"/>
                <a:ea typeface="ＭＳ Ｐゴシック" pitchFamily="50" charset="-128"/>
              </a:rPr>
              <a:t>クラスには、</a:t>
            </a:r>
            <a:r>
              <a:rPr lang="en-US" altLang="ja-JP" sz="1600"/>
              <a:t>@</a:t>
            </a:r>
            <a:r>
              <a:rPr lang="en-US" altLang="ja-JP" sz="1600" smtClean="0"/>
              <a:t>Component</a:t>
            </a:r>
            <a:r>
              <a:rPr lang="ja-JP" altLang="en-US" sz="1600" smtClean="0"/>
              <a:t>も一緒に付けないといけない</a:t>
            </a:r>
            <a:endParaRPr lang="en-US" altLang="ja-JP" sz="1600" smtClean="0"/>
          </a:p>
          <a:p>
            <a:endParaRPr lang="en-US" altLang="ja-JP" sz="160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②</a:t>
            </a:r>
            <a:r>
              <a:rPr lang="en-US" altLang="ja-JP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JoinPoint</a:t>
            </a:r>
          </a:p>
          <a:p>
            <a:r>
              <a:rPr lang="ja-JP" altLang="en-US" sz="1600">
                <a:latin typeface="ＭＳ Ｐゴシック" pitchFamily="50" charset="-128"/>
                <a:ea typeface="ＭＳ Ｐゴシック" pitchFamily="50" charset="-128"/>
              </a:rPr>
              <a:t>横断</a:t>
            </a:r>
            <a:r>
              <a:rPr lang="ja-JP" altLang="en-US" sz="1600">
                <a:latin typeface="ＭＳ Ｐゴシック" pitchFamily="50" charset="-128"/>
                <a:ea typeface="ＭＳ Ｐゴシック" pitchFamily="50" charset="-128"/>
              </a:rPr>
              <a:t>的</a:t>
            </a:r>
            <a:r>
              <a:rPr lang="ja-JP" altLang="en-US" sz="1600" smtClean="0">
                <a:latin typeface="ＭＳ Ｐゴシック" pitchFamily="50" charset="-128"/>
                <a:ea typeface="ＭＳ Ｐゴシック" pitchFamily="50" charset="-128"/>
              </a:rPr>
              <a:t>な処理を挿入する対象</a:t>
            </a:r>
            <a:r>
              <a:rPr lang="ja-JP" altLang="en-US" sz="16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メソッド</a:t>
            </a:r>
            <a:r>
              <a:rPr lang="ja-JP" altLang="en-US" sz="1600" smtClean="0">
                <a:latin typeface="ＭＳ Ｐゴシック" pitchFamily="50" charset="-128"/>
                <a:ea typeface="ＭＳ Ｐゴシック" pitchFamily="50" charset="-128"/>
              </a:rPr>
              <a:t>を指す。</a:t>
            </a:r>
            <a:endParaRPr lang="en-US" altLang="ja-JP" sz="1600" smtClean="0">
              <a:latin typeface="ＭＳ Ｐゴシック" pitchFamily="50" charset="-128"/>
              <a:ea typeface="ＭＳ Ｐゴシック" pitchFamily="50" charset="-128"/>
            </a:endParaRPr>
          </a:p>
          <a:p>
            <a:endParaRPr lang="en-US" altLang="ja-JP" sz="160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③</a:t>
            </a:r>
            <a:r>
              <a:rPr lang="en-US" altLang="ja-JP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PointCut</a:t>
            </a:r>
          </a:p>
          <a:p>
            <a:r>
              <a:rPr lang="ja-JP" altLang="en-US" sz="1600" smtClean="0">
                <a:latin typeface="ＭＳ Ｐゴシック" pitchFamily="50" charset="-128"/>
                <a:ea typeface="ＭＳ Ｐゴシック" pitchFamily="50" charset="-128"/>
              </a:rPr>
              <a:t>メソッドのシグネチャー（戻り値、パケージ、メソッド、引数）など、メソッドの形式を指定する</a:t>
            </a:r>
            <a:endParaRPr lang="en-US" altLang="ja-JP" sz="160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1600" smtClean="0">
                <a:latin typeface="ＭＳ Ｐゴシック" pitchFamily="50" charset="-128"/>
                <a:ea typeface="ＭＳ Ｐゴシック" pitchFamily="50" charset="-128"/>
              </a:rPr>
              <a:t>ことで</a:t>
            </a:r>
            <a:r>
              <a:rPr lang="ja-JP" altLang="en-US" sz="16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複</a:t>
            </a:r>
            <a:r>
              <a:rPr lang="ja-JP" altLang="en-US" sz="160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数</a:t>
            </a:r>
            <a:r>
              <a:rPr lang="ja-JP" altLang="en-US" sz="16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の</a:t>
            </a:r>
            <a:r>
              <a:rPr lang="en-US" altLang="ja-JP" sz="16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JoinPoint</a:t>
            </a:r>
            <a:r>
              <a:rPr lang="ja-JP" altLang="en-US" sz="1600" smtClean="0">
                <a:latin typeface="ＭＳ Ｐゴシック" pitchFamily="50" charset="-128"/>
                <a:ea typeface="ＭＳ Ｐゴシック" pitchFamily="50" charset="-128"/>
              </a:rPr>
              <a:t>を絞り込んだ、</a:t>
            </a:r>
            <a:r>
              <a:rPr lang="en-US" altLang="ja-JP" sz="16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JoinPoint</a:t>
            </a:r>
            <a:r>
              <a:rPr lang="ja-JP" altLang="en-US" sz="16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の集まり</a:t>
            </a:r>
            <a:r>
              <a:rPr lang="ja-JP" altLang="en-US" sz="1600" smtClean="0">
                <a:latin typeface="ＭＳ Ｐゴシック" pitchFamily="50" charset="-128"/>
                <a:ea typeface="ＭＳ Ｐゴシック" pitchFamily="50" charset="-128"/>
              </a:rPr>
              <a:t>である。</a:t>
            </a:r>
            <a:endParaRPr lang="en-US" altLang="ja-JP" sz="1600" smtClean="0">
              <a:latin typeface="ＭＳ Ｐゴシック" pitchFamily="50" charset="-128"/>
              <a:ea typeface="ＭＳ Ｐゴシック" pitchFamily="50" charset="-128"/>
            </a:endParaRPr>
          </a:p>
          <a:p>
            <a:endParaRPr lang="en-US" altLang="ja-JP" sz="160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④</a:t>
            </a:r>
            <a:r>
              <a:rPr lang="en-US" altLang="ja-JP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Advice</a:t>
            </a:r>
          </a:p>
          <a:p>
            <a:r>
              <a:rPr lang="en-US" altLang="ja-JP" sz="1600">
                <a:latin typeface="ＭＳ Ｐゴシック" pitchFamily="50" charset="-128"/>
                <a:ea typeface="ＭＳ Ｐゴシック" pitchFamily="50" charset="-128"/>
              </a:rPr>
              <a:t>JoinPoint</a:t>
            </a:r>
            <a:r>
              <a:rPr lang="ja-JP" altLang="en-US" sz="1600">
                <a:latin typeface="ＭＳ Ｐゴシック" pitchFamily="50" charset="-128"/>
                <a:ea typeface="ＭＳ Ｐゴシック" pitchFamily="50" charset="-128"/>
              </a:rPr>
              <a:t>で実行される横断的な</a:t>
            </a:r>
            <a:r>
              <a:rPr lang="ja-JP" altLang="en-US" sz="160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処理そのも</a:t>
            </a:r>
            <a:r>
              <a:rPr lang="ja-JP" altLang="en-US" sz="160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の</a:t>
            </a:r>
            <a:r>
              <a:rPr lang="ja-JP" altLang="en-US" sz="1600">
                <a:latin typeface="ＭＳ Ｐゴシック" pitchFamily="50" charset="-128"/>
                <a:ea typeface="ＭＳ Ｐゴシック" pitchFamily="50" charset="-128"/>
              </a:rPr>
              <a:t>の定義である。</a:t>
            </a:r>
            <a:endParaRPr lang="en-US" altLang="ja-JP" sz="160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668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495" y="304800"/>
            <a:ext cx="7406640" cy="710665"/>
          </a:xfrm>
        </p:spPr>
        <p:txBody>
          <a:bodyPr>
            <a:no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ja-JP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Spring</a:t>
            </a:r>
            <a:r>
              <a:rPr lang="ja-JP" altLang="en-US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Core</a:t>
            </a:r>
            <a:endParaRPr lang="ja-JP" altLang="en-US" sz="4400">
              <a:solidFill>
                <a:schemeClr val="accent5"/>
              </a:solidFill>
              <a:latin typeface="ＭＳ ゴシック" pitchFamily="49" charset="-128"/>
              <a:ea typeface="ＭＳ ゴシック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495" y="304800"/>
            <a:ext cx="7406640" cy="710665"/>
          </a:xfrm>
        </p:spPr>
        <p:txBody>
          <a:bodyPr>
            <a:no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ja-JP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Spring</a:t>
            </a:r>
            <a:r>
              <a:rPr lang="ja-JP" altLang="en-US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4400" smtClean="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MVC</a:t>
            </a:r>
            <a:endParaRPr lang="ja-JP" altLang="en-US" sz="4400">
              <a:solidFill>
                <a:schemeClr val="accent5"/>
              </a:solidFill>
              <a:latin typeface="ＭＳ ゴシック" pitchFamily="49" charset="-128"/>
              <a:ea typeface="ＭＳ ゴシック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5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495" y="304800"/>
            <a:ext cx="7406640" cy="710665"/>
          </a:xfrm>
        </p:spPr>
        <p:txBody>
          <a:bodyPr>
            <a:no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ja-JP" altLang="en-US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  <a:cs typeface="+mn-cs"/>
              </a:rPr>
              <a:t>概要</a:t>
            </a:r>
            <a:endParaRPr lang="ja-JP" altLang="en-US" sz="4400">
              <a:solidFill>
                <a:schemeClr val="accent5"/>
              </a:solidFill>
              <a:latin typeface="ＭＳ ゴシック" pitchFamily="49" charset="-128"/>
              <a:ea typeface="ＭＳ ゴシック" pitchFamily="49" charset="-128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524000"/>
            <a:ext cx="7640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Spring</a:t>
            </a:r>
            <a:r>
              <a:rPr kumimoji="1" lang="ja-JP" altLang="en-US" smtClean="0"/>
              <a:t>とは、</a:t>
            </a:r>
            <a:endParaRPr kumimoji="1" lang="en-US" altLang="ja-JP" smtClean="0"/>
          </a:p>
          <a:p>
            <a:r>
              <a:rPr kumimoji="1" lang="en-US" altLang="ja-JP" smtClean="0"/>
              <a:t>Java</a:t>
            </a:r>
            <a:r>
              <a:rPr kumimoji="1" lang="ja-JP" altLang="en-US" smtClean="0"/>
              <a:t>ベースのアプリケーション・</a:t>
            </a:r>
            <a:r>
              <a:rPr lang="ja-JP" altLang="en-US" smtClean="0"/>
              <a:t>フ</a:t>
            </a:r>
            <a:r>
              <a:rPr lang="ja-JP" altLang="en-US"/>
              <a:t>レームワ</a:t>
            </a:r>
            <a:r>
              <a:rPr lang="ja-JP" altLang="en-US"/>
              <a:t>ー</a:t>
            </a:r>
            <a:r>
              <a:rPr lang="ja-JP" altLang="en-US" smtClean="0"/>
              <a:t>クの一つで、</a:t>
            </a:r>
            <a:r>
              <a:rPr lang="en-US" altLang="ja-JP" smtClean="0"/>
              <a:t>NTT</a:t>
            </a:r>
            <a:r>
              <a:rPr lang="ja-JP" altLang="en-US" smtClean="0"/>
              <a:t>データ</a:t>
            </a:r>
            <a:endParaRPr lang="en-US" altLang="ja-JP" smtClean="0"/>
          </a:p>
          <a:p>
            <a:r>
              <a:rPr lang="ja-JP" altLang="en-US" smtClean="0"/>
              <a:t>や東芝をはじめ、日本で最も利用されているフレームワークです。</a:t>
            </a:r>
            <a:endParaRPr lang="en-US" altLang="ja-JP" smtClean="0"/>
          </a:p>
          <a:p>
            <a:endParaRPr lang="en-US" altLang="ja-JP" smtClean="0"/>
          </a:p>
          <a:p>
            <a:r>
              <a:rPr lang="ja-JP" altLang="en-US"/>
              <a:t>拡張性、システムの安</a:t>
            </a:r>
            <a:r>
              <a:rPr lang="ja-JP" altLang="en-US"/>
              <a:t>定</a:t>
            </a:r>
            <a:r>
              <a:rPr lang="ja-JP" altLang="en-US" smtClean="0"/>
              <a:t>性が優れているため、金融系や業務系など大規模な</a:t>
            </a:r>
            <a:endParaRPr lang="en-US" altLang="ja-JP" smtClean="0"/>
          </a:p>
          <a:p>
            <a:r>
              <a:rPr lang="ja-JP" altLang="en-US" smtClean="0"/>
              <a:t>システムに利用されることが多い。</a:t>
            </a:r>
            <a:endParaRPr lang="en-US" altLang="ja-JP" smtClean="0"/>
          </a:p>
          <a:p>
            <a:endParaRPr lang="en-US" altLang="ja-JP"/>
          </a:p>
          <a:p>
            <a:endParaRPr lang="en-US" altLang="ja-JP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495" y="304800"/>
            <a:ext cx="7406640" cy="710665"/>
          </a:xfrm>
        </p:spPr>
        <p:txBody>
          <a:bodyPr>
            <a:no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ja-JP" altLang="en-US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  <a:cs typeface="+mn-cs"/>
              </a:rPr>
              <a:t>概要</a:t>
            </a:r>
            <a:endParaRPr lang="ja-JP" altLang="en-US" sz="4400">
              <a:solidFill>
                <a:schemeClr val="accent5"/>
              </a:solidFill>
              <a:latin typeface="ＭＳ ゴシック" pitchFamily="49" charset="-128"/>
              <a:ea typeface="ＭＳ ゴシック" pitchFamily="49" charset="-128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524000"/>
            <a:ext cx="7313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Spring Framework</a:t>
            </a:r>
            <a:r>
              <a:rPr lang="ja-JP" altLang="en-US" smtClean="0"/>
              <a:t>は、一つのフレームワークではなく、複数のモジュールで</a:t>
            </a:r>
            <a:endParaRPr lang="en-US" altLang="ja-JP" smtClean="0"/>
          </a:p>
          <a:p>
            <a:r>
              <a:rPr lang="ja-JP" altLang="en-US" smtClean="0"/>
              <a:t>構成されている</a:t>
            </a:r>
            <a:endParaRPr lang="en-US" altLang="ja-JP" smtClean="0"/>
          </a:p>
          <a:p>
            <a:endParaRPr lang="en-US" altLang="ja-JP"/>
          </a:p>
          <a:p>
            <a:r>
              <a:rPr lang="ja-JP" altLang="en-US" smtClean="0"/>
              <a:t>システム構築時は、</a:t>
            </a:r>
            <a:r>
              <a:rPr lang="ja-JP" altLang="en-US"/>
              <a:t>モジュ</a:t>
            </a:r>
            <a:r>
              <a:rPr lang="ja-JP" altLang="en-US"/>
              <a:t>ー</a:t>
            </a:r>
            <a:r>
              <a:rPr lang="ja-JP" altLang="en-US" smtClean="0"/>
              <a:t>ルを選択して、個別で導入することができる。</a:t>
            </a:r>
            <a:endParaRPr lang="en-US" altLang="ja-JP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219200" y="3034439"/>
            <a:ext cx="7571445" cy="3472282"/>
            <a:chOff x="2132798" y="1981200"/>
            <a:chExt cx="5639602" cy="4077903"/>
          </a:xfrm>
        </p:grpSpPr>
        <p:sp>
          <p:nvSpPr>
            <p:cNvPr id="7" name="Rectangle 6"/>
            <p:cNvSpPr/>
            <p:nvPr/>
          </p:nvSpPr>
          <p:spPr>
            <a:xfrm>
              <a:off x="2133600" y="4648200"/>
              <a:ext cx="5638800" cy="60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/>
                <a:t>Spring</a:t>
              </a:r>
              <a:r>
                <a:rPr kumimoji="1" lang="ja-JP" altLang="en-US" sz="1600" smtClean="0"/>
                <a:t>　</a:t>
              </a:r>
              <a:r>
                <a:rPr kumimoji="1" lang="en-US" altLang="ja-JP" sz="1600" smtClean="0"/>
                <a:t>Core</a:t>
              </a:r>
            </a:p>
            <a:p>
              <a:pPr algn="ctr"/>
              <a:r>
                <a:rPr kumimoji="1" lang="ja-JP" altLang="en-US" sz="1600" smtClean="0"/>
                <a:t>（</a:t>
              </a:r>
              <a:r>
                <a:rPr kumimoji="1" lang="en-US" altLang="ja-JP" sz="1600" smtClean="0"/>
                <a:t>DI</a:t>
              </a:r>
              <a:r>
                <a:rPr kumimoji="1" lang="ja-JP" altLang="en-US" sz="1600" smtClean="0"/>
                <a:t>、</a:t>
              </a:r>
              <a:r>
                <a:rPr kumimoji="1" lang="en-US" altLang="ja-JP" sz="1600" smtClean="0"/>
                <a:t>AOP</a:t>
              </a:r>
              <a:r>
                <a:rPr kumimoji="1" lang="ja-JP" altLang="en-US" sz="1600" smtClean="0"/>
                <a:t>など）</a:t>
              </a:r>
              <a:endParaRPr kumimoji="1" lang="ja-JP" altLang="en-US" sz="16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2798" y="5449503"/>
              <a:ext cx="5638800" cy="60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/>
                <a:t>Spring</a:t>
              </a:r>
              <a:r>
                <a:rPr kumimoji="1" lang="ja-JP" altLang="en-US" sz="1600" smtClean="0"/>
                <a:t>　</a:t>
              </a:r>
              <a:r>
                <a:rPr kumimoji="1" lang="en-US" altLang="ja-JP" sz="1600" smtClean="0"/>
                <a:t>Test</a:t>
              </a:r>
              <a:r>
                <a:rPr kumimoji="1" lang="ja-JP" altLang="en-US" sz="1600" smtClean="0"/>
                <a:t>（自動テスト）</a:t>
              </a:r>
              <a:endParaRPr kumimoji="1" lang="ja-JP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26329" y="1981200"/>
              <a:ext cx="1143000" cy="251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/>
                <a:t>Spring</a:t>
              </a:r>
              <a:r>
                <a:rPr kumimoji="1" lang="ja-JP" altLang="en-US" sz="1600" smtClean="0"/>
                <a:t>　</a:t>
              </a:r>
              <a:r>
                <a:rPr kumimoji="1" lang="en-US" altLang="ja-JP" sz="1600" smtClean="0"/>
                <a:t>MVC</a:t>
              </a:r>
            </a:p>
            <a:p>
              <a:pPr algn="ctr"/>
              <a:r>
                <a:rPr kumimoji="1" lang="ja-JP" altLang="en-US" sz="1600" smtClean="0"/>
                <a:t>（画面遷移）</a:t>
              </a:r>
              <a:endParaRPr kumimoji="1" lang="ja-JP" altLang="en-US" sz="16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527" y="2014086"/>
              <a:ext cx="1219073" cy="251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/>
                <a:t>Spring</a:t>
              </a:r>
              <a:r>
                <a:rPr kumimoji="1" lang="ja-JP" altLang="en-US" sz="1600" smtClean="0"/>
                <a:t>　</a:t>
              </a:r>
              <a:r>
                <a:rPr kumimoji="1" lang="en-US" altLang="ja-JP" sz="1600" smtClean="0"/>
                <a:t>JDBC</a:t>
              </a:r>
            </a:p>
            <a:p>
              <a:pPr algn="ctr"/>
              <a:r>
                <a:rPr kumimoji="1" lang="ja-JP" altLang="en-US" sz="1600" smtClean="0"/>
                <a:t>（データアクセス）</a:t>
              </a:r>
              <a:endParaRPr kumimoji="1" lang="ja-JP" altLang="en-US" sz="16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1987617"/>
              <a:ext cx="1143000" cy="251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/>
                <a:t>Spring</a:t>
              </a:r>
              <a:r>
                <a:rPr kumimoji="1" lang="ja-JP" altLang="en-US" sz="1600" smtClean="0"/>
                <a:t>　</a:t>
              </a:r>
              <a:r>
                <a:rPr kumimoji="1" lang="en-US" altLang="ja-JP" sz="1600" smtClean="0"/>
                <a:t>Security</a:t>
              </a:r>
            </a:p>
            <a:p>
              <a:pPr algn="ctr"/>
              <a:r>
                <a:rPr kumimoji="1" lang="ja-JP" altLang="en-US" sz="1600" smtClean="0"/>
                <a:t>（認証、認可）</a:t>
              </a:r>
              <a:endParaRPr kumimoji="1" lang="ja-JP" altLang="en-US" sz="1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67288" y="1987617"/>
              <a:ext cx="1143000" cy="251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/>
                <a:t>Spring</a:t>
              </a:r>
              <a:r>
                <a:rPr kumimoji="1" lang="ja-JP" altLang="en-US" sz="1600" smtClean="0"/>
                <a:t>　</a:t>
              </a:r>
              <a:r>
                <a:rPr kumimoji="1" lang="en-US" altLang="ja-JP" sz="1600" smtClean="0"/>
                <a:t>Batch</a:t>
              </a:r>
            </a:p>
            <a:p>
              <a:pPr algn="ctr"/>
              <a:r>
                <a:rPr kumimoji="1" lang="ja-JP" altLang="en-US" sz="1600" smtClean="0"/>
                <a:t>（バッチ処理）</a:t>
              </a:r>
              <a:endParaRPr kumimoji="1" lang="ja-JP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6134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495" y="304800"/>
            <a:ext cx="7406640" cy="710665"/>
          </a:xfrm>
        </p:spPr>
        <p:txBody>
          <a:bodyPr>
            <a:no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ja-JP" sz="4400" smtClean="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  <a:cs typeface="+mn-cs"/>
              </a:rPr>
              <a:t>Spring</a:t>
            </a:r>
            <a:r>
              <a:rPr lang="ja-JP" altLang="en-US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  <a:cs typeface="+mn-cs"/>
              </a:rPr>
              <a:t> </a:t>
            </a:r>
            <a:r>
              <a:rPr lang="en-US" altLang="ja-JP" sz="4400" smtClean="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  <a:cs typeface="+mn-cs"/>
              </a:rPr>
              <a:t>Core</a:t>
            </a:r>
            <a:endParaRPr lang="ja-JP" altLang="en-US" sz="4400">
              <a:solidFill>
                <a:schemeClr val="accent5"/>
              </a:solidFill>
              <a:latin typeface="ＭＳ ゴシック" pitchFamily="49" charset="-128"/>
              <a:ea typeface="ＭＳ ゴシック" pitchFamily="49" charset="-128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1209574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mtClean="0"/>
          </a:p>
          <a:p>
            <a:endParaRPr lang="en-US" altLang="ja-JP" smtClean="0"/>
          </a:p>
        </p:txBody>
      </p:sp>
      <p:sp>
        <p:nvSpPr>
          <p:cNvPr id="13" name="TextBox 12"/>
          <p:cNvSpPr txBox="1"/>
          <p:nvPr/>
        </p:nvSpPr>
        <p:spPr>
          <a:xfrm>
            <a:off x="1219200" y="1209574"/>
            <a:ext cx="484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70C0"/>
                </a:solidFill>
              </a:rPr>
              <a:t>■</a:t>
            </a:r>
            <a:r>
              <a:rPr lang="en-US" altLang="ja-JP">
                <a:solidFill>
                  <a:srgbClr val="0070C0"/>
                </a:solidFill>
              </a:rPr>
              <a:t>DI</a:t>
            </a:r>
            <a:r>
              <a:rPr lang="ja-JP" altLang="en-US">
                <a:solidFill>
                  <a:srgbClr val="0070C0"/>
                </a:solidFill>
              </a:rPr>
              <a:t>（</a:t>
            </a:r>
            <a:r>
              <a:rPr lang="en-US" altLang="ja-JP">
                <a:solidFill>
                  <a:srgbClr val="0070C0"/>
                </a:solidFill>
              </a:rPr>
              <a:t>Dependency </a:t>
            </a:r>
            <a:r>
              <a:rPr lang="en-US" altLang="ja-JP">
                <a:solidFill>
                  <a:srgbClr val="0070C0"/>
                </a:solidFill>
              </a:rPr>
              <a:t>Injection</a:t>
            </a:r>
            <a:r>
              <a:rPr lang="ja-JP" altLang="en-US">
                <a:solidFill>
                  <a:srgbClr val="0070C0"/>
                </a:solidFill>
              </a:rPr>
              <a:t>　⇒　</a:t>
            </a:r>
            <a:r>
              <a:rPr lang="ja-JP" altLang="en-US" smtClean="0">
                <a:solidFill>
                  <a:srgbClr val="0070C0"/>
                </a:solidFill>
              </a:rPr>
              <a:t>依存性の注入）</a:t>
            </a:r>
            <a:endParaRPr lang="en-US" altLang="ja-JP" smtClean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1981200"/>
            <a:ext cx="75969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考え：</a:t>
            </a:r>
            <a:endParaRPr lang="en-US" altLang="ja-JP" smtClean="0"/>
          </a:p>
          <a:p>
            <a:r>
              <a:rPr lang="ja-JP" altLang="en-US"/>
              <a:t>そも</a:t>
            </a:r>
            <a:r>
              <a:rPr lang="ja-JP" altLang="en-US"/>
              <a:t>そ</a:t>
            </a:r>
            <a:r>
              <a:rPr lang="ja-JP" altLang="en-US" smtClean="0"/>
              <a:t>も依存性とは、</a:t>
            </a:r>
            <a:endParaRPr lang="en-US" altLang="ja-JP" smtClean="0"/>
          </a:p>
          <a:p>
            <a:r>
              <a:rPr lang="ja-JP" altLang="en-US" smtClean="0"/>
              <a:t>「クラス</a:t>
            </a:r>
            <a:r>
              <a:rPr lang="en-US" altLang="ja-JP" smtClean="0"/>
              <a:t>A</a:t>
            </a:r>
            <a:r>
              <a:rPr lang="ja-JP" altLang="en-US" smtClean="0"/>
              <a:t>をコンパイルするために、クラス</a:t>
            </a:r>
            <a:r>
              <a:rPr lang="en-US" altLang="ja-JP" smtClean="0"/>
              <a:t>B</a:t>
            </a:r>
            <a:r>
              <a:rPr lang="ja-JP" altLang="en-US" smtClean="0"/>
              <a:t>が既に出来上がっているじゃないと</a:t>
            </a:r>
            <a:endParaRPr lang="en-US" altLang="ja-JP" smtClean="0"/>
          </a:p>
          <a:p>
            <a:r>
              <a:rPr lang="ja-JP" altLang="en-US" smtClean="0"/>
              <a:t>いけない」の状態はクラス</a:t>
            </a:r>
            <a:r>
              <a:rPr lang="en-US" altLang="ja-JP" smtClean="0"/>
              <a:t>A</a:t>
            </a:r>
            <a:r>
              <a:rPr lang="ja-JP" altLang="en-US" smtClean="0"/>
              <a:t>がクラス</a:t>
            </a:r>
            <a:r>
              <a:rPr lang="en-US" altLang="ja-JP" smtClean="0"/>
              <a:t>B</a:t>
            </a:r>
            <a:r>
              <a:rPr lang="ja-JP" altLang="en-US" smtClean="0"/>
              <a:t>に依存していると言う。</a:t>
            </a:r>
            <a:endParaRPr lang="en-US" altLang="ja-JP" smtClean="0"/>
          </a:p>
          <a:p>
            <a:endParaRPr lang="en-US" altLang="ja-JP"/>
          </a:p>
          <a:p>
            <a:endParaRPr lang="en-US" altLang="ja-JP" smtClean="0"/>
          </a:p>
          <a:p>
            <a:endParaRPr lang="en-US" altLang="ja-JP"/>
          </a:p>
          <a:p>
            <a:endParaRPr lang="en-US" altLang="ja-JP"/>
          </a:p>
          <a:p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4123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495" y="304800"/>
            <a:ext cx="7406640" cy="710665"/>
          </a:xfrm>
        </p:spPr>
        <p:txBody>
          <a:bodyPr>
            <a:no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ja-JP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Spring</a:t>
            </a:r>
            <a:r>
              <a:rPr lang="ja-JP" altLang="en-US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Core</a:t>
            </a:r>
            <a:endParaRPr lang="ja-JP" altLang="en-US" sz="4400">
              <a:solidFill>
                <a:schemeClr val="accent5"/>
              </a:solidFill>
              <a:latin typeface="ＭＳ ゴシック" pitchFamily="49" charset="-128"/>
              <a:ea typeface="ＭＳ ゴシック" pitchFamily="49" charset="-128"/>
              <a:cs typeface="+mn-cs"/>
            </a:endParaRPr>
          </a:p>
        </p:txBody>
      </p:sp>
      <p:pic>
        <p:nvPicPr>
          <p:cNvPr id="9218" name="Picture 2" descr="https://morizyun.github.io/img/spring-framework-di-out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755419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495" y="304800"/>
            <a:ext cx="7406640" cy="710665"/>
          </a:xfrm>
        </p:spPr>
        <p:txBody>
          <a:bodyPr>
            <a:no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ja-JP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Spring</a:t>
            </a:r>
            <a:r>
              <a:rPr lang="ja-JP" altLang="en-US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Core</a:t>
            </a:r>
            <a:endParaRPr lang="ja-JP" altLang="en-US" sz="4400">
              <a:solidFill>
                <a:schemeClr val="accent5"/>
              </a:solidFill>
              <a:latin typeface="ＭＳ ゴシック" pitchFamily="49" charset="-128"/>
              <a:ea typeface="ＭＳ ゴシック" pitchFamily="49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8400" y="1676400"/>
            <a:ext cx="62696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rgbClr val="0070C0"/>
                </a:solidFill>
              </a:rPr>
              <a:t>①コンポーネントスキャン対象の登録</a:t>
            </a:r>
            <a:endParaRPr lang="en-US" altLang="ja-JP">
              <a:solidFill>
                <a:srgbClr val="0070C0"/>
              </a:solidFill>
            </a:endParaRPr>
          </a:p>
          <a:p>
            <a:r>
              <a:rPr lang="ja-JP" altLang="en-US" smtClean="0"/>
              <a:t>下記のアノテーションを付けることで、</a:t>
            </a:r>
            <a:r>
              <a:rPr lang="en-US" altLang="ja-JP" smtClean="0"/>
              <a:t>DI</a:t>
            </a:r>
            <a:r>
              <a:rPr lang="ja-JP" altLang="en-US" smtClean="0"/>
              <a:t>コンテナに登録される。</a:t>
            </a:r>
            <a:endParaRPr lang="en-US" altLang="ja-JP" smtClean="0"/>
          </a:p>
          <a:p>
            <a:endParaRPr lang="en-US" altLang="ja-JP"/>
          </a:p>
          <a:p>
            <a:endParaRPr lang="en-US" altLang="ja-JP" smtClean="0"/>
          </a:p>
          <a:p>
            <a:endParaRPr lang="en-US" altLang="ja-JP" smtClean="0"/>
          </a:p>
          <a:p>
            <a:endParaRPr lang="en-US" altLang="ja-JP"/>
          </a:p>
          <a:p>
            <a:endParaRPr lang="en-US" altLang="ja-JP"/>
          </a:p>
          <a:p>
            <a:endParaRPr lang="en-US" altLang="ja-JP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766793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1209574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70C0"/>
                </a:solidFill>
              </a:rPr>
              <a:t>■</a:t>
            </a:r>
            <a:r>
              <a:rPr lang="en-US" altLang="ja-JP" smtClean="0">
                <a:solidFill>
                  <a:srgbClr val="0070C0"/>
                </a:solidFill>
              </a:rPr>
              <a:t>DI</a:t>
            </a:r>
            <a:r>
              <a:rPr lang="ja-JP" altLang="en-US" smtClean="0">
                <a:solidFill>
                  <a:srgbClr val="0070C0"/>
                </a:solidFill>
              </a:rPr>
              <a:t>定義時の三つの要素</a:t>
            </a:r>
            <a:endParaRPr lang="en-US" altLang="ja-JP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52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495" y="304800"/>
            <a:ext cx="7406640" cy="710665"/>
          </a:xfrm>
        </p:spPr>
        <p:txBody>
          <a:bodyPr>
            <a:no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ja-JP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Spring</a:t>
            </a:r>
            <a:r>
              <a:rPr lang="ja-JP" altLang="en-US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Core</a:t>
            </a:r>
            <a:endParaRPr lang="ja-JP" altLang="en-US" sz="4400">
              <a:solidFill>
                <a:schemeClr val="accent5"/>
              </a:solidFill>
              <a:latin typeface="ＭＳ ゴシック" pitchFamily="49" charset="-128"/>
              <a:ea typeface="ＭＳ ゴシック" pitchFamily="49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8400" y="1076235"/>
            <a:ext cx="446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rgbClr val="0070C0"/>
                </a:solidFill>
              </a:rPr>
              <a:t>②コンポーネントスキャンの検索範囲の設定</a:t>
            </a:r>
            <a:endParaRPr lang="en-US" altLang="ja-JP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491732"/>
            <a:ext cx="388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applicationContext.xml</a:t>
            </a:r>
            <a:r>
              <a:rPr lang="ja-JP" altLang="en-US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の設定例</a:t>
            </a:r>
            <a:endParaRPr lang="ja-JP" altLang="en-US">
              <a:solidFill>
                <a:srgbClr val="0070C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67" y="2057400"/>
            <a:ext cx="8051800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76400" y="4267200"/>
            <a:ext cx="4800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0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495" y="304800"/>
            <a:ext cx="7406640" cy="710665"/>
          </a:xfrm>
        </p:spPr>
        <p:txBody>
          <a:bodyPr>
            <a:no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ja-JP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Spring</a:t>
            </a:r>
            <a:r>
              <a:rPr lang="ja-JP" altLang="en-US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Core</a:t>
            </a:r>
            <a:endParaRPr lang="ja-JP" altLang="en-US" sz="4400">
              <a:solidFill>
                <a:schemeClr val="accent5"/>
              </a:solidFill>
              <a:latin typeface="ＭＳ ゴシック" pitchFamily="49" charset="-128"/>
              <a:ea typeface="ＭＳ ゴシック" pitchFamily="49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8400" y="107623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rgbClr val="0070C0"/>
                </a:solidFill>
              </a:rPr>
              <a:t>③</a:t>
            </a:r>
            <a:r>
              <a:rPr lang="en-US" altLang="ja-JP" smtClean="0">
                <a:solidFill>
                  <a:srgbClr val="0070C0"/>
                </a:solidFill>
              </a:rPr>
              <a:t>DI</a:t>
            </a:r>
            <a:r>
              <a:rPr lang="ja-JP" altLang="en-US" smtClean="0">
                <a:solidFill>
                  <a:srgbClr val="0070C0"/>
                </a:solidFill>
              </a:rPr>
              <a:t>注入箇所の設定</a:t>
            </a:r>
            <a:endParaRPr lang="en-US" altLang="ja-JP" smtClean="0">
              <a:solidFill>
                <a:srgbClr val="0070C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600200"/>
            <a:ext cx="7626350" cy="25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2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495" y="304800"/>
            <a:ext cx="7406640" cy="710665"/>
          </a:xfrm>
        </p:spPr>
        <p:txBody>
          <a:bodyPr>
            <a:no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ja-JP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Spring</a:t>
            </a:r>
            <a:r>
              <a:rPr lang="ja-JP" altLang="en-US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Core</a:t>
            </a:r>
            <a:endParaRPr lang="ja-JP" altLang="en-US" sz="4400">
              <a:solidFill>
                <a:schemeClr val="accent5"/>
              </a:solidFill>
              <a:latin typeface="ＭＳ ゴシック" pitchFamily="49" charset="-128"/>
              <a:ea typeface="ＭＳ ゴシック" pitchFamily="49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8400" y="1076235"/>
            <a:ext cx="390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rgbClr val="0070C0"/>
                </a:solidFill>
              </a:rPr>
              <a:t>■</a:t>
            </a:r>
            <a:r>
              <a:rPr lang="en-US" altLang="ja-JP" smtClean="0">
                <a:solidFill>
                  <a:srgbClr val="0070C0"/>
                </a:solidFill>
              </a:rPr>
              <a:t>AOP</a:t>
            </a:r>
            <a:r>
              <a:rPr lang="ja-JP" altLang="en-US" smtClean="0">
                <a:solidFill>
                  <a:srgbClr val="0070C0"/>
                </a:solidFill>
              </a:rPr>
              <a:t>（アスペクト指向</a:t>
            </a:r>
            <a:r>
              <a:rPr lang="ja-JP" altLang="en-US">
                <a:solidFill>
                  <a:srgbClr val="0070C0"/>
                </a:solidFill>
              </a:rPr>
              <a:t>プログラミング</a:t>
            </a:r>
            <a:r>
              <a:rPr lang="ja-JP" altLang="en-US" smtClean="0">
                <a:solidFill>
                  <a:srgbClr val="0070C0"/>
                </a:solidFill>
              </a:rPr>
              <a:t>）</a:t>
            </a:r>
            <a:endParaRPr lang="en-US" altLang="ja-JP" smtClean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676400"/>
            <a:ext cx="4849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AOP</a:t>
            </a:r>
            <a:r>
              <a:rPr kumimoji="1" lang="ja-JP" altLang="en-US" smtClean="0"/>
              <a:t>とは、</a:t>
            </a:r>
            <a:endParaRPr kumimoji="1" lang="en-US" altLang="ja-JP" smtClean="0"/>
          </a:p>
          <a:p>
            <a:r>
              <a:rPr kumimoji="1" lang="ja-JP" altLang="en-US"/>
              <a:t>横断</a:t>
            </a:r>
            <a:r>
              <a:rPr kumimoji="1" lang="ja-JP" altLang="en-US"/>
              <a:t>的</a:t>
            </a:r>
            <a:r>
              <a:rPr kumimoji="1" lang="ja-JP" altLang="en-US" smtClean="0"/>
              <a:t>に、あるタイミングで処理を差し込むこと。</a:t>
            </a:r>
            <a:endParaRPr kumimoji="1" lang="en-US" altLang="ja-JP" smtClean="0"/>
          </a:p>
        </p:txBody>
      </p:sp>
      <p:pic>
        <p:nvPicPr>
          <p:cNvPr id="13314" name="Picture 2" descr="https://tokkan.net/spring/sp0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7446636" cy="365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39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4925">
          <a:round/>
          <a:headEnd type="none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16412</TotalTime>
  <Words>580</Words>
  <Application>Microsoft Office PowerPoint</Application>
  <PresentationFormat>On-screen Show (4:3)</PresentationFormat>
  <Paragraphs>112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PowerPoint Presentation</vt:lpstr>
      <vt:lpstr>概要</vt:lpstr>
      <vt:lpstr>概要</vt:lpstr>
      <vt:lpstr>Spring Core</vt:lpstr>
      <vt:lpstr>Spring Core</vt:lpstr>
      <vt:lpstr>Spring Core</vt:lpstr>
      <vt:lpstr>Spring Core</vt:lpstr>
      <vt:lpstr>Spring Core</vt:lpstr>
      <vt:lpstr>Spring Core</vt:lpstr>
      <vt:lpstr>Spring Core</vt:lpstr>
      <vt:lpstr>Spring Core</vt:lpstr>
      <vt:lpstr>Spring Core</vt:lpstr>
      <vt:lpstr>Spring Core</vt:lpstr>
      <vt:lpstr>Spring Core</vt:lpstr>
      <vt:lpstr>Spring MVC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kaku</dc:creator>
  <cp:lastModifiedBy>kaku</cp:lastModifiedBy>
  <cp:revision>745</cp:revision>
  <dcterms:created xsi:type="dcterms:W3CDTF">2006-08-16T00:00:00Z</dcterms:created>
  <dcterms:modified xsi:type="dcterms:W3CDTF">2019-05-04T05:38:52Z</dcterms:modified>
</cp:coreProperties>
</file>