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9" r:id="rId3"/>
    <p:sldId id="266" r:id="rId4"/>
    <p:sldId id="265" r:id="rId5"/>
    <p:sldId id="267" r:id="rId6"/>
    <p:sldId id="261" r:id="rId7"/>
    <p:sldId id="260" r:id="rId8"/>
    <p:sldId id="264" r:id="rId9"/>
    <p:sldId id="262" r:id="rId10"/>
    <p:sldId id="268" r:id="rId11"/>
    <p:sldId id="263" r:id="rId12"/>
    <p:sldId id="270" r:id="rId13"/>
    <p:sldId id="257"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5870" autoAdjust="0"/>
  </p:normalViewPr>
  <p:slideViewPr>
    <p:cSldViewPr snapToGrid="0">
      <p:cViewPr varScale="1">
        <p:scale>
          <a:sx n="150" d="100"/>
          <a:sy n="150" d="100"/>
        </p:scale>
        <p:origin x="47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CCB0-22A4-4C76-9946-73B40CFC6D7F}" type="datetimeFigureOut">
              <a:rPr lang="en-DE" smtClean="0"/>
              <a:t>11/01/2023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3570D-F9E2-4061-B75F-B3DEF3F73708}" type="slidenum">
              <a:rPr lang="en-DE" smtClean="0"/>
              <a:t>‹#›</a:t>
            </a:fld>
            <a:endParaRPr lang="en-DE"/>
          </a:p>
        </p:txBody>
      </p:sp>
    </p:spTree>
    <p:extLst>
      <p:ext uri="{BB962C8B-B14F-4D97-AF65-F5344CB8AC3E}">
        <p14:creationId xmlns:p14="http://schemas.microsoft.com/office/powerpoint/2010/main" val="385513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D1D5DB"/>
                </a:solidFill>
                <a:effectLst/>
                <a:latin typeface="Söhne"/>
              </a:rPr>
              <a:t>VLSI design verification is important for several reasons:</a:t>
            </a:r>
          </a:p>
          <a:p>
            <a:pPr algn="l"/>
            <a:endParaRPr lang="en-GB" b="0" i="0" dirty="0">
              <a:solidFill>
                <a:srgbClr val="D1D5DB"/>
              </a:solidFill>
              <a:effectLst/>
              <a:latin typeface="Söhne"/>
            </a:endParaRPr>
          </a:p>
          <a:p>
            <a:pPr algn="l">
              <a:buFont typeface="+mj-lt"/>
              <a:buAutoNum type="arabicPeriod"/>
            </a:pPr>
            <a:r>
              <a:rPr lang="en-GB" b="0" i="0" dirty="0">
                <a:solidFill>
                  <a:srgbClr val="D1D5DB"/>
                </a:solidFill>
                <a:effectLst/>
                <a:latin typeface="Söhne"/>
              </a:rPr>
              <a:t>Quality: Verification helps ensure that the VLSI design is of high quality and will function correctly when it is fabricated. This is important because defects in VLSI designs can be very costly to fix, and may even result in the entire design process having to be repeated. By verifying the design, designers can identify and fix problems before the design is sent for fabrication, which can help improve the quality of the final product.</a:t>
            </a:r>
          </a:p>
          <a:p>
            <a:pPr algn="l">
              <a:buFont typeface="+mj-lt"/>
              <a:buNone/>
            </a:pPr>
            <a:endParaRPr lang="en-GB" b="0" i="0" dirty="0">
              <a:solidFill>
                <a:srgbClr val="D1D5DB"/>
              </a:solidFill>
              <a:effectLst/>
              <a:latin typeface="Söhne"/>
            </a:endParaRPr>
          </a:p>
          <a:p>
            <a:pPr algn="l">
              <a:buFont typeface="+mj-lt"/>
              <a:buAutoNum type="arabicPeriod"/>
            </a:pPr>
            <a:r>
              <a:rPr lang="en-GB" b="0" i="0" dirty="0">
                <a:solidFill>
                  <a:srgbClr val="D1D5DB"/>
                </a:solidFill>
                <a:effectLst/>
                <a:latin typeface="Söhne"/>
              </a:rPr>
              <a:t>Time and cost: Verification can save time and money by identifying problems early in the design process. Fixing a problem after the design has been fabricated can be much more time-consuming and costly than fixing it during the design phase. By verifying the design before it is sent for fabrication, designers can avoid these costly delays.</a:t>
            </a:r>
          </a:p>
          <a:p>
            <a:pPr algn="l">
              <a:buFont typeface="+mj-lt"/>
              <a:buNone/>
            </a:pPr>
            <a:endParaRPr lang="en-GB" b="0" i="0" dirty="0">
              <a:solidFill>
                <a:srgbClr val="D1D5DB"/>
              </a:solidFill>
              <a:effectLst/>
              <a:latin typeface="Söhne"/>
            </a:endParaRPr>
          </a:p>
          <a:p>
            <a:pPr algn="l">
              <a:buFont typeface="+mj-lt"/>
              <a:buAutoNum type="arabicPeriod"/>
            </a:pPr>
            <a:r>
              <a:rPr lang="en-GB" b="0" i="0" dirty="0">
                <a:solidFill>
                  <a:srgbClr val="D1D5DB"/>
                </a:solidFill>
                <a:effectLst/>
                <a:latin typeface="Söhne"/>
              </a:rPr>
              <a:t>Complexity: VLSI designs can be very complex, with millions of transistors and other components. Verification helps ensure that all of these components are working together correctly and that the design meets all of the specified requirements.</a:t>
            </a:r>
          </a:p>
          <a:p>
            <a:pPr algn="l">
              <a:buFont typeface="+mj-lt"/>
              <a:buNone/>
            </a:pPr>
            <a:endParaRPr lang="en-GB" b="0" i="0" dirty="0">
              <a:solidFill>
                <a:srgbClr val="D1D5DB"/>
              </a:solidFill>
              <a:effectLst/>
              <a:latin typeface="Söhne"/>
            </a:endParaRPr>
          </a:p>
          <a:p>
            <a:pPr algn="l">
              <a:buFont typeface="+mj-lt"/>
              <a:buAutoNum type="arabicPeriod"/>
            </a:pPr>
            <a:r>
              <a:rPr lang="en-GB" b="0" i="0" dirty="0">
                <a:solidFill>
                  <a:srgbClr val="D1D5DB"/>
                </a:solidFill>
                <a:effectLst/>
                <a:latin typeface="Söhne"/>
              </a:rPr>
              <a:t>Reliability: Verification can help improve the reliability of VLSI designs by identifying and fixing problems before the design is sent for fabrication. This can help reduce the risk of failure and improve the overall performance of the final product.</a:t>
            </a:r>
          </a:p>
          <a:p>
            <a:pPr algn="l"/>
            <a:r>
              <a:rPr lang="en-GB" b="0" i="0" dirty="0">
                <a:solidFill>
                  <a:srgbClr val="D1D5DB"/>
                </a:solidFill>
                <a:effectLst/>
                <a:latin typeface="Söhne"/>
              </a:rPr>
              <a:t>In summary, VLSI design verification is an essential step in the design process that helps ensure the quality, reliability, and cost-effectiveness of the final product.</a:t>
            </a:r>
          </a:p>
          <a:p>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2</a:t>
            </a:fld>
            <a:endParaRPr lang="en-DE"/>
          </a:p>
        </p:txBody>
      </p:sp>
    </p:spTree>
    <p:extLst>
      <p:ext uri="{BB962C8B-B14F-4D97-AF65-F5344CB8AC3E}">
        <p14:creationId xmlns:p14="http://schemas.microsoft.com/office/powerpoint/2010/main" val="122986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D1D5DB"/>
                </a:solidFill>
                <a:effectLst/>
                <a:latin typeface="Söhne"/>
              </a:rPr>
              <a:t>The VLSI design process is a complex, multi-step process that involves several different activities. Here is an overview of the main steps in the VLSI design process:</a:t>
            </a:r>
          </a:p>
          <a:p>
            <a:pPr algn="l">
              <a:buFont typeface="+mj-lt"/>
              <a:buAutoNum type="arabicPeriod"/>
            </a:pPr>
            <a:r>
              <a:rPr lang="en-GB" b="0" i="0" dirty="0">
                <a:solidFill>
                  <a:srgbClr val="D1D5DB"/>
                </a:solidFill>
                <a:effectLst/>
                <a:latin typeface="Söhne"/>
              </a:rPr>
              <a:t>Requirements gathering: In this step, designers work with customers and other stakeholders to gather and understand the requirements for the VLSI design. This includes defining the functionality and performance of the device, as well as any constraints or limitations.</a:t>
            </a:r>
          </a:p>
          <a:p>
            <a:pPr algn="l">
              <a:buFont typeface="+mj-lt"/>
              <a:buAutoNum type="arabicPeriod"/>
            </a:pPr>
            <a:r>
              <a:rPr lang="en-GB" b="0" i="0" dirty="0">
                <a:solidFill>
                  <a:srgbClr val="D1D5DB"/>
                </a:solidFill>
                <a:effectLst/>
                <a:latin typeface="Söhne"/>
              </a:rPr>
              <a:t>System-level design: In this step, designers create a high-level system-level design of the VLSI device, which defines how the different components of the device will fit together and interact.</a:t>
            </a:r>
          </a:p>
          <a:p>
            <a:pPr algn="l">
              <a:buFont typeface="+mj-lt"/>
              <a:buAutoNum type="arabicPeriod"/>
            </a:pPr>
            <a:r>
              <a:rPr lang="en-GB" b="0" i="0" dirty="0">
                <a:solidFill>
                  <a:srgbClr val="D1D5DB"/>
                </a:solidFill>
                <a:effectLst/>
                <a:latin typeface="Söhne"/>
              </a:rPr>
              <a:t>Microarchitecture design: In this step, designers create a detailed microarchitecture design of the VLSI device, which defines the specific components that will be used and how they will be interconnected.</a:t>
            </a:r>
          </a:p>
          <a:p>
            <a:pPr algn="l">
              <a:buFont typeface="+mj-lt"/>
              <a:buAutoNum type="arabicPeriod"/>
            </a:pPr>
            <a:r>
              <a:rPr lang="en-GB" b="0" i="0" dirty="0">
                <a:solidFill>
                  <a:srgbClr val="D1D5DB"/>
                </a:solidFill>
                <a:effectLst/>
                <a:latin typeface="Söhne"/>
              </a:rPr>
              <a:t>Logic design: In this step, designers create the logic design of the VLSI device, which defines the specific logic functions that will be implemented in the device. This is typically done using a hardware description language (HDL) such as VHDL or Verilog.</a:t>
            </a:r>
          </a:p>
          <a:p>
            <a:pPr algn="l">
              <a:buFont typeface="+mj-lt"/>
              <a:buAutoNum type="arabicPeriod"/>
            </a:pPr>
            <a:r>
              <a:rPr lang="en-GB" b="0" i="0" dirty="0">
                <a:solidFill>
                  <a:srgbClr val="D1D5DB"/>
                </a:solidFill>
                <a:effectLst/>
                <a:latin typeface="Söhne"/>
              </a:rPr>
              <a:t>Physical design: In this step, designers create a physical layout of the VLSI device, which defines the specific locations and sizes of the components on the chip.</a:t>
            </a:r>
          </a:p>
          <a:p>
            <a:pPr algn="l">
              <a:buFont typeface="+mj-lt"/>
              <a:buAutoNum type="arabicPeriod"/>
            </a:pPr>
            <a:r>
              <a:rPr lang="en-GB" b="0" i="0" dirty="0">
                <a:solidFill>
                  <a:srgbClr val="D1D5DB"/>
                </a:solidFill>
                <a:effectLst/>
                <a:latin typeface="Söhne"/>
              </a:rPr>
              <a:t>Verification: In this step, designers use various methods (e.g. simulation, formal verification, hardware emulation) to verify that the design is correct and meets all of the specified requirements.</a:t>
            </a:r>
          </a:p>
          <a:p>
            <a:pPr algn="l">
              <a:buFont typeface="+mj-lt"/>
              <a:buAutoNum type="arabicPeriod"/>
            </a:pPr>
            <a:r>
              <a:rPr lang="en-GB" b="0" i="0" dirty="0">
                <a:solidFill>
                  <a:srgbClr val="D1D5DB"/>
                </a:solidFill>
                <a:effectLst/>
                <a:latin typeface="Söhne"/>
              </a:rPr>
              <a:t>Fabrication: In this step, the VLSI design is sent to a foundry where it is fabricated using photolithography and other processes.</a:t>
            </a:r>
          </a:p>
          <a:p>
            <a:pPr algn="l">
              <a:buFont typeface="+mj-lt"/>
              <a:buAutoNum type="arabicPeriod"/>
            </a:pPr>
            <a:r>
              <a:rPr lang="en-GB" b="0" i="0" dirty="0">
                <a:solidFill>
                  <a:srgbClr val="D1D5DB"/>
                </a:solidFill>
                <a:effectLst/>
                <a:latin typeface="Söhne"/>
              </a:rPr>
              <a:t>Testing: After the VLSI device has been fabricated, it is tested to ensure that it is functioning correctly and meets all of the specified requirements.</a:t>
            </a:r>
          </a:p>
          <a:p>
            <a:pPr algn="l"/>
            <a:r>
              <a:rPr lang="en-GB" b="0" i="0" dirty="0">
                <a:solidFill>
                  <a:srgbClr val="D1D5DB"/>
                </a:solidFill>
                <a:effectLst/>
                <a:latin typeface="Söhne"/>
              </a:rPr>
              <a:t>These are the main steps in the VLSI design process, although the specific activities and order of steps may vary depending on the specific design and the tools and methods being used.</a:t>
            </a:r>
          </a:p>
          <a:p>
            <a:pPr algn="l"/>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3</a:t>
            </a:fld>
            <a:endParaRPr lang="en-DE"/>
          </a:p>
        </p:txBody>
      </p:sp>
    </p:spTree>
    <p:extLst>
      <p:ext uri="{BB962C8B-B14F-4D97-AF65-F5344CB8AC3E}">
        <p14:creationId xmlns:p14="http://schemas.microsoft.com/office/powerpoint/2010/main" val="158672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4</a:t>
            </a:fld>
            <a:endParaRPr lang="en-DE"/>
          </a:p>
        </p:txBody>
      </p:sp>
    </p:spTree>
    <p:extLst>
      <p:ext uri="{BB962C8B-B14F-4D97-AF65-F5344CB8AC3E}">
        <p14:creationId xmlns:p14="http://schemas.microsoft.com/office/powerpoint/2010/main" val="335168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5</a:t>
            </a:fld>
            <a:endParaRPr lang="en-DE"/>
          </a:p>
        </p:txBody>
      </p:sp>
    </p:spTree>
    <p:extLst>
      <p:ext uri="{BB962C8B-B14F-4D97-AF65-F5344CB8AC3E}">
        <p14:creationId xmlns:p14="http://schemas.microsoft.com/office/powerpoint/2010/main" val="159914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NimbusRomNo9L-Regu"/>
              </a:rPr>
              <a:t>1. Characterization: It is a design debug verification process</a:t>
            </a:r>
          </a:p>
          <a:p>
            <a:pPr algn="l"/>
            <a:r>
              <a:rPr lang="en-GB" sz="1800" b="0" i="0" u="none" strike="noStrike" baseline="0" dirty="0">
                <a:latin typeface="NimbusRomNo9L-Regu"/>
              </a:rPr>
              <a:t>before being sent to production that verifies all specifications</a:t>
            </a:r>
          </a:p>
          <a:p>
            <a:pPr algn="l"/>
            <a:r>
              <a:rPr lang="en-GB" sz="1800" b="0" i="0" u="none" strike="noStrike" baseline="0" dirty="0">
                <a:latin typeface="NimbusRomNo9L-Regu"/>
              </a:rPr>
              <a:t>are correct. SEM and AI are some common tools used in</a:t>
            </a:r>
          </a:p>
          <a:p>
            <a:pPr algn="l"/>
            <a:r>
              <a:rPr lang="en-GB" sz="1800" b="0" i="0" u="none" strike="noStrike" baseline="0" dirty="0">
                <a:latin typeface="NimbusRomNo9L-Regu"/>
              </a:rPr>
              <a:t>testing that depicts the limits of operating values. We measure</a:t>
            </a:r>
          </a:p>
          <a:p>
            <a:pPr algn="l"/>
            <a:r>
              <a:rPr lang="en-GB" sz="1800" b="0" i="0" u="none" strike="noStrike" baseline="0" dirty="0">
                <a:latin typeface="NimbusRomNo9L-Regu"/>
              </a:rPr>
              <a:t>the data statistically to ensure the testing by taking average</a:t>
            </a:r>
          </a:p>
          <a:p>
            <a:pPr algn="l"/>
            <a:r>
              <a:rPr lang="en-GB" sz="1800" b="0" i="0" u="none" strike="noStrike" baseline="0" dirty="0">
                <a:latin typeface="NimbusRomNo9L-Regu"/>
              </a:rPr>
              <a:t>data or getting pass/fail results indicates the good testing</a:t>
            </a:r>
          </a:p>
          <a:p>
            <a:pPr algn="l"/>
            <a:r>
              <a:rPr lang="en-GB" sz="1800" b="0" i="0" u="none" strike="noStrike" baseline="0" dirty="0">
                <a:latin typeface="NimbusRomNo9L-Regu"/>
              </a:rPr>
              <a:t>format.</a:t>
            </a:r>
          </a:p>
          <a:p>
            <a:pPr algn="l"/>
            <a:r>
              <a:rPr lang="en-GB" sz="1800" b="0" i="0" u="none" strike="noStrike" baseline="0" dirty="0">
                <a:latin typeface="NimbusRomNo9L-Regu"/>
              </a:rPr>
              <a:t>2. Production: Production tests, which are performed on every</a:t>
            </a:r>
          </a:p>
          <a:p>
            <a:pPr algn="l"/>
            <a:r>
              <a:rPr lang="en-GB" sz="1800" b="0" i="0" u="none" strike="noStrike" baseline="0" dirty="0">
                <a:latin typeface="NimbusRomNo9L-Regu"/>
              </a:rPr>
              <a:t>fabricated chip but are less thorough than characterization</a:t>
            </a:r>
          </a:p>
          <a:p>
            <a:pPr algn="l"/>
            <a:r>
              <a:rPr lang="en-GB" sz="1800" b="0" i="0" u="none" strike="noStrike" baseline="0" dirty="0">
                <a:latin typeface="NimbusRomNo9L-Regu"/>
              </a:rPr>
              <a:t>tests, are still required to maintain quality standards by determining</a:t>
            </a:r>
          </a:p>
          <a:p>
            <a:pPr algn="l"/>
            <a:r>
              <a:rPr lang="en-GB" sz="1800" b="0" i="0" u="none" strike="noStrike" baseline="0" dirty="0">
                <a:latin typeface="NimbusRomNo9L-Regu"/>
              </a:rPr>
              <a:t>whether the device meets specifications</a:t>
            </a:r>
          </a:p>
          <a:p>
            <a:pPr algn="l"/>
            <a:r>
              <a:rPr lang="en-GB" sz="1800" b="0" i="0" u="none" strike="noStrike" baseline="0" dirty="0">
                <a:latin typeface="NimbusRomNo9L-Regu"/>
              </a:rPr>
              <a:t>3. Burn-In: the production reliability of chips should be</a:t>
            </a:r>
          </a:p>
          <a:p>
            <a:pPr algn="l"/>
            <a:r>
              <a:rPr lang="en-GB" sz="1800" b="0" i="0" u="none" strike="noStrike" baseline="0" dirty="0">
                <a:latin typeface="NimbusRomNo9L-Regu"/>
              </a:rPr>
              <a:t>checked by the Burn in process. We put the chips through a</a:t>
            </a:r>
          </a:p>
          <a:p>
            <a:pPr algn="l"/>
            <a:r>
              <a:rPr lang="en-GB" sz="1800" b="0" i="0" u="none" strike="noStrike" baseline="0" dirty="0">
                <a:latin typeface="NimbusRomNo9L-Regu"/>
              </a:rPr>
              <a:t>combination of production tests, high temperatures, and overvoltage</a:t>
            </a:r>
          </a:p>
          <a:p>
            <a:pPr algn="l"/>
            <a:r>
              <a:rPr lang="en-GB" sz="1800" b="0" i="0" u="none" strike="noStrike" baseline="0" dirty="0">
                <a:latin typeface="NimbusRomNo9L-Regu"/>
              </a:rPr>
              <a:t>power supplies during burn-in.</a:t>
            </a:r>
          </a:p>
          <a:p>
            <a:pPr algn="l"/>
            <a:r>
              <a:rPr lang="en-GB" sz="1800" b="0" i="0" u="none" strike="noStrike" baseline="0" dirty="0">
                <a:latin typeface="NimbusRomNo9L-Regu"/>
              </a:rPr>
              <a:t>4. Incoming inception: This testing’s primary objective is to</a:t>
            </a:r>
          </a:p>
          <a:p>
            <a:pPr algn="l"/>
            <a:r>
              <a:rPr lang="en-GB" sz="1800" b="0" i="0" u="none" strike="noStrike" baseline="0" dirty="0">
                <a:latin typeface="NimbusRomNo9L-Regu"/>
              </a:rPr>
              <a:t>avoid installing a defective component in a system assembly,</a:t>
            </a:r>
          </a:p>
          <a:p>
            <a:pPr algn="l"/>
            <a:r>
              <a:rPr lang="en-GB" sz="1800" b="0" i="0" u="none" strike="noStrike" baseline="0" dirty="0">
                <a:latin typeface="NimbusRomNo9L-Regu"/>
              </a:rPr>
              <a:t>where diagnosing the problem could cost much more than</a:t>
            </a:r>
          </a:p>
          <a:p>
            <a:pPr algn="l"/>
            <a:r>
              <a:rPr lang="en-GB" sz="1800" b="0" i="0" u="none" strike="noStrike" baseline="0" dirty="0">
                <a:latin typeface="NimbusRomNo9L-Regu"/>
              </a:rPr>
              <a:t>performing an initial inspection.</a:t>
            </a:r>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10</a:t>
            </a:fld>
            <a:endParaRPr lang="en-DE"/>
          </a:p>
        </p:txBody>
      </p:sp>
    </p:spTree>
    <p:extLst>
      <p:ext uri="{BB962C8B-B14F-4D97-AF65-F5344CB8AC3E}">
        <p14:creationId xmlns:p14="http://schemas.microsoft.com/office/powerpoint/2010/main" val="125661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a:xfrm>
            <a:off x="2692397" y="5037663"/>
            <a:ext cx="5214635" cy="279400"/>
          </a:xfrm>
        </p:spPr>
        <p:txBody>
          <a:bodyPr/>
          <a:lstStyle/>
          <a:p>
            <a:endParaRPr lang="en-DE"/>
          </a:p>
        </p:txBody>
      </p:sp>
      <p:sp>
        <p:nvSpPr>
          <p:cNvPr id="6" name="Slide Number Placeholder 5"/>
          <p:cNvSpPr>
            <a:spLocks noGrp="1"/>
          </p:cNvSpPr>
          <p:nvPr>
            <p:ph type="sldNum" sz="quarter" idx="12"/>
          </p:nvPr>
        </p:nvSpPr>
        <p:spPr>
          <a:xfrm>
            <a:off x="8956900" y="5037663"/>
            <a:ext cx="551167" cy="279400"/>
          </a:xfrm>
        </p:spPr>
        <p:txBody>
          <a:bodyPr/>
          <a:lstStyle/>
          <a:p>
            <a:fld id="{DBA37148-DA8D-40DA-8565-11548E4EB1F3}" type="slidenum">
              <a:rPr lang="en-DE" smtClean="0"/>
              <a:t>‹#›</a:t>
            </a:fld>
            <a:endParaRPr lang="en-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71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0C5AC-EEF9-4CFF-A1B1-EEB63CBC4088}" type="datetimeFigureOut">
              <a:rPr lang="en-DE" smtClean="0"/>
              <a:t>11/01/2023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69880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647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997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4093725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535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1168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0565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74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406760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7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0C5AC-EEF9-4CFF-A1B1-EEB63CBC4088}" type="datetimeFigureOut">
              <a:rPr lang="en-DE" smtClean="0"/>
              <a:t>11/01/2023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257470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0C5AC-EEF9-4CFF-A1B1-EEB63CBC4088}" type="datetimeFigureOut">
              <a:rPr lang="en-DE" smtClean="0"/>
              <a:t>11/01/2023</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DBA37148-DA8D-40DA-8565-11548E4EB1F3}" type="slidenum">
              <a:rPr lang="en-DE" smtClean="0"/>
              <a:t>‹#›</a:t>
            </a:fld>
            <a:endParaRPr lang="en-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0C5AC-EEF9-4CFF-A1B1-EEB63CBC4088}" type="datetimeFigureOut">
              <a:rPr lang="en-DE" smtClean="0"/>
              <a:t>11/01/2023</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DBA37148-DA8D-40DA-8565-11548E4EB1F3}"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12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0C5AC-EEF9-4CFF-A1B1-EEB63CBC4088}" type="datetimeFigureOut">
              <a:rPr lang="en-DE" smtClean="0"/>
              <a:t>11/01/2023</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362217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0C5AC-EEF9-4CFF-A1B1-EEB63CBC4088}" type="datetimeFigureOut">
              <a:rPr lang="en-DE" smtClean="0"/>
              <a:t>11/01/2023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BA37148-DA8D-40DA-8565-11548E4EB1F3}" type="slidenum">
              <a:rPr lang="en-DE" smtClean="0"/>
              <a:t>‹#›</a:t>
            </a:fld>
            <a:endParaRPr lang="en-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21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0C5AC-EEF9-4CFF-A1B1-EEB63CBC4088}" type="datetimeFigureOut">
              <a:rPr lang="en-DE" smtClean="0"/>
              <a:t>11/01/2023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134090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D0C5AC-EEF9-4CFF-A1B1-EEB63CBC4088}" type="datetimeFigureOut">
              <a:rPr lang="en-DE" smtClean="0"/>
              <a:t>11/01/2023</a:t>
            </a:fld>
            <a:endParaRPr lang="en-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A37148-DA8D-40DA-8565-11548E4EB1F3}" type="slidenum">
              <a:rPr lang="en-DE" smtClean="0"/>
              <a:t>‹#›</a:t>
            </a:fld>
            <a:endParaRPr lang="en-DE"/>
          </a:p>
        </p:txBody>
      </p:sp>
    </p:spTree>
    <p:extLst>
      <p:ext uri="{BB962C8B-B14F-4D97-AF65-F5344CB8AC3E}">
        <p14:creationId xmlns:p14="http://schemas.microsoft.com/office/powerpoint/2010/main" val="12406078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unsplash.com/photos/49uySSA678U" TargetMode="External"/><Relationship Id="rId2" Type="http://schemas.openxmlformats.org/officeDocument/2006/relationships/hyperlink" Target="https://www.wallpaperflare.com/central-processing-unit-cpu-hardware-digital-art-computer-wallpaper-powqu" TargetMode="External"/><Relationship Id="rId1" Type="http://schemas.openxmlformats.org/officeDocument/2006/relationships/slideLayout" Target="../slideLayouts/slideLayout7.xml"/><Relationship Id="rId4" Type="http://schemas.openxmlformats.org/officeDocument/2006/relationships/hyperlink" Target="https://sigosa.de/wp-content/uploads/2017/06/gold-Industriegold-564790.j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10" name="Picture 9" descr="A stack of money&#10;&#10;Description automatically generated with low confidence">
            <a:extLst>
              <a:ext uri="{FF2B5EF4-FFF2-40B4-BE49-F238E27FC236}">
                <a16:creationId xmlns:a16="http://schemas.microsoft.com/office/drawing/2014/main" id="{B6D78C98-396A-66E4-E610-11A7863277C4}"/>
              </a:ext>
            </a:extLst>
          </p:cNvPr>
          <p:cNvPicPr>
            <a:picLocks noChangeAspect="1"/>
          </p:cNvPicPr>
          <p:nvPr/>
        </p:nvPicPr>
        <p:blipFill rotWithShape="1">
          <a:blip r:embed="rId2">
            <a:extLst>
              <a:ext uri="{28A0092B-C50C-407E-A947-70E740481C1C}">
                <a14:useLocalDpi xmlns:a14="http://schemas.microsoft.com/office/drawing/2010/main" val="0"/>
              </a:ext>
            </a:extLst>
          </a:blip>
          <a:srcRect t="8357" r="1" b="6228"/>
          <a:stretch/>
        </p:blipFill>
        <p:spPr>
          <a:xfrm rot="21480000">
            <a:off x="1169059" y="1003258"/>
            <a:ext cx="9916327" cy="4764396"/>
          </a:xfrm>
          <a:prstGeom prst="rect">
            <a:avLst/>
          </a:prstGeom>
        </p:spPr>
      </p:pic>
      <p:sp>
        <p:nvSpPr>
          <p:cNvPr id="11" name="TextBox 10">
            <a:extLst>
              <a:ext uri="{FF2B5EF4-FFF2-40B4-BE49-F238E27FC236}">
                <a16:creationId xmlns:a16="http://schemas.microsoft.com/office/drawing/2014/main" id="{EDBB4D6C-BC80-67C4-7BCB-0D6771DE3726}"/>
              </a:ext>
            </a:extLst>
          </p:cNvPr>
          <p:cNvSpPr txBox="1"/>
          <p:nvPr/>
        </p:nvSpPr>
        <p:spPr>
          <a:xfrm rot="21449008">
            <a:off x="3878351" y="714418"/>
            <a:ext cx="7913104" cy="4062651"/>
          </a:xfrm>
          <a:prstGeom prst="rect">
            <a:avLst/>
          </a:prstGeom>
          <a:noFill/>
        </p:spPr>
        <p:txBody>
          <a:bodyPr wrap="square" rtlCol="0">
            <a:spAutoFit/>
          </a:bodyPr>
          <a:lstStyle/>
          <a:p>
            <a:pPr algn="ctr"/>
            <a:r>
              <a:rPr lang="en-GB" sz="8000" dirty="0">
                <a:solidFill>
                  <a:schemeClr val="tx1">
                    <a:lumMod val="75000"/>
                    <a:lumOff val="25000"/>
                  </a:schemeClr>
                </a:solidFill>
                <a:latin typeface="Chiller" panose="04020404031007020602" pitchFamily="82" charset="0"/>
              </a:rPr>
              <a:t>Verification Method</a:t>
            </a:r>
          </a:p>
          <a:p>
            <a:pPr algn="ctr"/>
            <a:r>
              <a:rPr lang="en-GB" sz="8000" dirty="0">
                <a:solidFill>
                  <a:schemeClr val="tx1">
                    <a:lumMod val="75000"/>
                    <a:lumOff val="25000"/>
                  </a:schemeClr>
                </a:solidFill>
                <a:latin typeface="Chiller" panose="04020404031007020602" pitchFamily="82" charset="0"/>
              </a:rPr>
              <a:t> For</a:t>
            </a:r>
          </a:p>
          <a:p>
            <a:pPr algn="ctr"/>
            <a:r>
              <a:rPr lang="en-GB" sz="8000" dirty="0">
                <a:solidFill>
                  <a:schemeClr val="accent4"/>
                </a:solidFill>
                <a:latin typeface="Chiller" panose="04020404031007020602" pitchFamily="82" charset="0"/>
              </a:rPr>
              <a:t> </a:t>
            </a:r>
            <a:r>
              <a:rPr lang="en-GB" sz="8000" dirty="0">
                <a:solidFill>
                  <a:srgbClr val="C00000"/>
                </a:solidFill>
                <a:latin typeface="Chiller" panose="04020404031007020602" pitchFamily="82" charset="0"/>
              </a:rPr>
              <a:t>VLSI Design</a:t>
            </a:r>
            <a:endParaRPr lang="en-DE" sz="8000" dirty="0">
              <a:solidFill>
                <a:srgbClr val="C00000"/>
              </a:solidFill>
              <a:latin typeface="Chiller" panose="04020404031007020602" pitchFamily="82" charset="0"/>
            </a:endParaRPr>
          </a:p>
          <a:p>
            <a:endParaRPr lang="en-DE" dirty="0"/>
          </a:p>
        </p:txBody>
      </p:sp>
      <p:sp>
        <p:nvSpPr>
          <p:cNvPr id="12" name="TextBox 11">
            <a:extLst>
              <a:ext uri="{FF2B5EF4-FFF2-40B4-BE49-F238E27FC236}">
                <a16:creationId xmlns:a16="http://schemas.microsoft.com/office/drawing/2014/main" id="{C9D2B42B-A577-7B4D-E2D6-7566B22CDFB1}"/>
              </a:ext>
            </a:extLst>
          </p:cNvPr>
          <p:cNvSpPr txBox="1"/>
          <p:nvPr/>
        </p:nvSpPr>
        <p:spPr>
          <a:xfrm rot="21437568">
            <a:off x="8430321" y="4864248"/>
            <a:ext cx="3510404" cy="830997"/>
          </a:xfrm>
          <a:prstGeom prst="rect">
            <a:avLst/>
          </a:prstGeom>
          <a:noFill/>
        </p:spPr>
        <p:txBody>
          <a:bodyPr wrap="square" rtlCol="0">
            <a:spAutoFit/>
          </a:bodyPr>
          <a:lstStyle/>
          <a:p>
            <a:pPr algn="ctr"/>
            <a:r>
              <a:rPr lang="en-GB" sz="2400" dirty="0">
                <a:solidFill>
                  <a:schemeClr val="tx1">
                    <a:lumMod val="75000"/>
                    <a:lumOff val="25000"/>
                  </a:schemeClr>
                </a:solidFill>
              </a:rPr>
              <a:t>By</a:t>
            </a:r>
          </a:p>
          <a:p>
            <a:pPr algn="ctr"/>
            <a:r>
              <a:rPr lang="en-GB" sz="2400" dirty="0">
                <a:solidFill>
                  <a:schemeClr val="tx1">
                    <a:lumMod val="75000"/>
                    <a:lumOff val="25000"/>
                  </a:schemeClr>
                </a:solidFill>
              </a:rPr>
              <a:t>Saikot Das Joy</a:t>
            </a:r>
            <a:endParaRPr lang="en-DE" sz="2400" dirty="0">
              <a:solidFill>
                <a:schemeClr val="tx1">
                  <a:lumMod val="75000"/>
                  <a:lumOff val="25000"/>
                </a:schemeClr>
              </a:solidFill>
            </a:endParaRPr>
          </a:p>
        </p:txBody>
      </p:sp>
    </p:spTree>
    <p:extLst>
      <p:ext uri="{BB962C8B-B14F-4D97-AF65-F5344CB8AC3E}">
        <p14:creationId xmlns:p14="http://schemas.microsoft.com/office/powerpoint/2010/main" val="85330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FBC988-78B0-09BE-0355-1E9A262F64FD}"/>
              </a:ext>
            </a:extLst>
          </p:cNvPr>
          <p:cNvSpPr/>
          <p:nvPr/>
        </p:nvSpPr>
        <p:spPr>
          <a:xfrm>
            <a:off x="2940409" y="2906438"/>
            <a:ext cx="1143859" cy="500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a:t>DIGITAL CIRCUIT</a:t>
            </a:r>
            <a:endParaRPr lang="en-DE" sz="1400" dirty="0"/>
          </a:p>
        </p:txBody>
      </p:sp>
      <p:sp>
        <p:nvSpPr>
          <p:cNvPr id="3" name="Rectangle 2">
            <a:extLst>
              <a:ext uri="{FF2B5EF4-FFF2-40B4-BE49-F238E27FC236}">
                <a16:creationId xmlns:a16="http://schemas.microsoft.com/office/drawing/2014/main" id="{6EEAEA21-74FE-ECE8-85E8-C8793AE79DD1}"/>
              </a:ext>
            </a:extLst>
          </p:cNvPr>
          <p:cNvSpPr/>
          <p:nvPr/>
        </p:nvSpPr>
        <p:spPr>
          <a:xfrm>
            <a:off x="1814153" y="2602270"/>
            <a:ext cx="716445" cy="10111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200" dirty="0"/>
              <a:t>--- 11</a:t>
            </a:r>
          </a:p>
          <a:p>
            <a:pPr algn="ctr"/>
            <a:r>
              <a:rPr lang="en-GB" sz="1200" dirty="0"/>
              <a:t>--- 00</a:t>
            </a:r>
          </a:p>
          <a:p>
            <a:pPr algn="ctr"/>
            <a:r>
              <a:rPr lang="en-GB" sz="1200" dirty="0"/>
              <a:t>--- - -</a:t>
            </a:r>
          </a:p>
          <a:p>
            <a:pPr algn="ctr"/>
            <a:r>
              <a:rPr lang="en-GB" sz="1200" dirty="0"/>
              <a:t>--- - -</a:t>
            </a:r>
          </a:p>
          <a:p>
            <a:pPr algn="ctr"/>
            <a:r>
              <a:rPr lang="en-GB" sz="1200" dirty="0"/>
              <a:t>--- 01</a:t>
            </a:r>
            <a:endParaRPr lang="en-DE" sz="1200" dirty="0"/>
          </a:p>
        </p:txBody>
      </p:sp>
      <p:sp>
        <p:nvSpPr>
          <p:cNvPr id="4" name="Rectangle 3">
            <a:extLst>
              <a:ext uri="{FF2B5EF4-FFF2-40B4-BE49-F238E27FC236}">
                <a16:creationId xmlns:a16="http://schemas.microsoft.com/office/drawing/2014/main" id="{49E8868A-9068-07C0-5636-A7A18EEE85C0}"/>
              </a:ext>
            </a:extLst>
          </p:cNvPr>
          <p:cNvSpPr/>
          <p:nvPr/>
        </p:nvSpPr>
        <p:spPr>
          <a:xfrm>
            <a:off x="2877687" y="4150693"/>
            <a:ext cx="1229003" cy="4254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200" dirty="0"/>
              <a:t>COMPARATOR</a:t>
            </a:r>
            <a:endParaRPr lang="en-DE" sz="1200" dirty="0"/>
          </a:p>
        </p:txBody>
      </p:sp>
      <p:sp>
        <p:nvSpPr>
          <p:cNvPr id="5" name="Rectangle 4">
            <a:extLst>
              <a:ext uri="{FF2B5EF4-FFF2-40B4-BE49-F238E27FC236}">
                <a16:creationId xmlns:a16="http://schemas.microsoft.com/office/drawing/2014/main" id="{3EA3B892-11E9-397E-5EF9-23E448A560D4}"/>
              </a:ext>
            </a:extLst>
          </p:cNvPr>
          <p:cNvSpPr/>
          <p:nvPr/>
        </p:nvSpPr>
        <p:spPr>
          <a:xfrm>
            <a:off x="4487538" y="2602269"/>
            <a:ext cx="604621" cy="10111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200" dirty="0"/>
              <a:t>10 ---</a:t>
            </a:r>
          </a:p>
          <a:p>
            <a:pPr algn="ctr"/>
            <a:r>
              <a:rPr lang="en-GB" sz="1200" dirty="0"/>
              <a:t>00 ---</a:t>
            </a:r>
          </a:p>
          <a:p>
            <a:pPr algn="ctr"/>
            <a:r>
              <a:rPr lang="en-GB" sz="1200" dirty="0"/>
              <a:t>- - ---</a:t>
            </a:r>
          </a:p>
          <a:p>
            <a:pPr algn="ctr"/>
            <a:r>
              <a:rPr lang="en-GB" sz="1200" dirty="0"/>
              <a:t>- - ---</a:t>
            </a:r>
          </a:p>
          <a:p>
            <a:pPr algn="ctr"/>
            <a:r>
              <a:rPr lang="en-GB" sz="1200" dirty="0"/>
              <a:t>01 ---</a:t>
            </a:r>
            <a:endParaRPr lang="en-DE" sz="1200" dirty="0"/>
          </a:p>
        </p:txBody>
      </p:sp>
      <p:sp>
        <p:nvSpPr>
          <p:cNvPr id="6" name="Arrow: Right 5">
            <a:extLst>
              <a:ext uri="{FF2B5EF4-FFF2-40B4-BE49-F238E27FC236}">
                <a16:creationId xmlns:a16="http://schemas.microsoft.com/office/drawing/2014/main" id="{2261F4A0-5CAA-DDF4-77DB-C6CAD23331B5}"/>
              </a:ext>
            </a:extLst>
          </p:cNvPr>
          <p:cNvSpPr/>
          <p:nvPr/>
        </p:nvSpPr>
        <p:spPr>
          <a:xfrm>
            <a:off x="2540723" y="2629297"/>
            <a:ext cx="399977" cy="1011177"/>
          </a:xfrm>
          <a:prstGeom prst="rightArrow">
            <a:avLst>
              <a:gd name="adj1" fmla="val 50000"/>
              <a:gd name="adj2" fmla="val 47833"/>
            </a:avLst>
          </a:prstGeom>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7" name="Arrow: Right 6">
            <a:extLst>
              <a:ext uri="{FF2B5EF4-FFF2-40B4-BE49-F238E27FC236}">
                <a16:creationId xmlns:a16="http://schemas.microsoft.com/office/drawing/2014/main" id="{2528CEBF-CA20-339E-737D-FAEBF4F0C199}"/>
              </a:ext>
            </a:extLst>
          </p:cNvPr>
          <p:cNvSpPr/>
          <p:nvPr/>
        </p:nvSpPr>
        <p:spPr>
          <a:xfrm>
            <a:off x="4084268" y="2912515"/>
            <a:ext cx="399977" cy="500119"/>
          </a:xfrm>
          <a:prstGeom prst="rightArrow">
            <a:avLst>
              <a:gd name="adj1" fmla="val 50000"/>
              <a:gd name="adj2" fmla="val 47833"/>
            </a:avLst>
          </a:prstGeom>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8" name="Arrow: Right 7">
            <a:extLst>
              <a:ext uri="{FF2B5EF4-FFF2-40B4-BE49-F238E27FC236}">
                <a16:creationId xmlns:a16="http://schemas.microsoft.com/office/drawing/2014/main" id="{98EDDEFC-B6DE-9490-8BA3-8D94C3521D50}"/>
              </a:ext>
            </a:extLst>
          </p:cNvPr>
          <p:cNvSpPr/>
          <p:nvPr/>
        </p:nvSpPr>
        <p:spPr>
          <a:xfrm>
            <a:off x="1849267" y="3640474"/>
            <a:ext cx="1021547" cy="1437938"/>
          </a:xfrm>
          <a:prstGeom prst="rightArrow">
            <a:avLst/>
          </a:prstGeom>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t>Stored Correct Response</a:t>
            </a:r>
            <a:endParaRPr lang="en-DE" sz="1200" dirty="0"/>
          </a:p>
        </p:txBody>
      </p:sp>
      <p:sp>
        <p:nvSpPr>
          <p:cNvPr id="9" name="Arrow: Bent 8">
            <a:extLst>
              <a:ext uri="{FF2B5EF4-FFF2-40B4-BE49-F238E27FC236}">
                <a16:creationId xmlns:a16="http://schemas.microsoft.com/office/drawing/2014/main" id="{B25ED780-B49B-AEEF-4948-D1B7A0F18BD0}"/>
              </a:ext>
            </a:extLst>
          </p:cNvPr>
          <p:cNvSpPr/>
          <p:nvPr/>
        </p:nvSpPr>
        <p:spPr>
          <a:xfrm rot="10800000">
            <a:off x="4113564" y="3624661"/>
            <a:ext cx="775417" cy="914118"/>
          </a:xfrm>
          <a:prstGeom prst="bentArrow">
            <a:avLst/>
          </a:prstGeom>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DE">
              <a:solidFill>
                <a:schemeClr val="tx1"/>
              </a:solidFill>
            </a:endParaRPr>
          </a:p>
        </p:txBody>
      </p:sp>
      <p:cxnSp>
        <p:nvCxnSpPr>
          <p:cNvPr id="10" name="Straight Arrow Connector 9">
            <a:extLst>
              <a:ext uri="{FF2B5EF4-FFF2-40B4-BE49-F238E27FC236}">
                <a16:creationId xmlns:a16="http://schemas.microsoft.com/office/drawing/2014/main" id="{CC189408-4E5F-72FD-FCD5-CD3E4B164F00}"/>
              </a:ext>
            </a:extLst>
          </p:cNvPr>
          <p:cNvCxnSpPr>
            <a:cxnSpLocks/>
            <a:stCxn id="4" idx="2"/>
          </p:cNvCxnSpPr>
          <p:nvPr/>
        </p:nvCxnSpPr>
        <p:spPr>
          <a:xfrm>
            <a:off x="3492189" y="4576148"/>
            <a:ext cx="0" cy="42545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B1BF4C9D-4C2F-B15A-0825-598B4F397305}"/>
              </a:ext>
            </a:extLst>
          </p:cNvPr>
          <p:cNvSpPr txBox="1"/>
          <p:nvPr/>
        </p:nvSpPr>
        <p:spPr>
          <a:xfrm>
            <a:off x="3082527" y="4953672"/>
            <a:ext cx="1092478" cy="646331"/>
          </a:xfrm>
          <a:prstGeom prst="rect">
            <a:avLst/>
          </a:prstGeom>
          <a:noFill/>
        </p:spPr>
        <p:txBody>
          <a:bodyPr wrap="square" rtlCol="0">
            <a:spAutoFit/>
          </a:bodyPr>
          <a:lstStyle/>
          <a:p>
            <a:r>
              <a:rPr lang="en-GB" dirty="0"/>
              <a:t>TEST RESULT</a:t>
            </a:r>
            <a:endParaRPr lang="en-DE" dirty="0"/>
          </a:p>
        </p:txBody>
      </p:sp>
      <p:sp>
        <p:nvSpPr>
          <p:cNvPr id="12" name="TextBox 11">
            <a:extLst>
              <a:ext uri="{FF2B5EF4-FFF2-40B4-BE49-F238E27FC236}">
                <a16:creationId xmlns:a16="http://schemas.microsoft.com/office/drawing/2014/main" id="{16E5BDD6-E13D-118E-D626-7FBEC37D5173}"/>
              </a:ext>
            </a:extLst>
          </p:cNvPr>
          <p:cNvSpPr txBox="1"/>
          <p:nvPr/>
        </p:nvSpPr>
        <p:spPr>
          <a:xfrm>
            <a:off x="1698396" y="2008699"/>
            <a:ext cx="1242013" cy="523220"/>
          </a:xfrm>
          <a:prstGeom prst="rect">
            <a:avLst/>
          </a:prstGeom>
          <a:noFill/>
        </p:spPr>
        <p:txBody>
          <a:bodyPr wrap="square" rtlCol="0">
            <a:spAutoFit/>
          </a:bodyPr>
          <a:lstStyle/>
          <a:p>
            <a:r>
              <a:rPr lang="en-GB" sz="1400" dirty="0"/>
              <a:t>INPUT PATTERNS</a:t>
            </a:r>
            <a:endParaRPr lang="en-DE" sz="1400" dirty="0"/>
          </a:p>
        </p:txBody>
      </p:sp>
      <p:sp>
        <p:nvSpPr>
          <p:cNvPr id="13" name="TextBox 12">
            <a:extLst>
              <a:ext uri="{FF2B5EF4-FFF2-40B4-BE49-F238E27FC236}">
                <a16:creationId xmlns:a16="http://schemas.microsoft.com/office/drawing/2014/main" id="{3983EFA1-3434-DEAD-10E4-ADF5A49BFA88}"/>
              </a:ext>
            </a:extLst>
          </p:cNvPr>
          <p:cNvSpPr txBox="1"/>
          <p:nvPr/>
        </p:nvSpPr>
        <p:spPr>
          <a:xfrm>
            <a:off x="4212561" y="2053402"/>
            <a:ext cx="1142607" cy="738664"/>
          </a:xfrm>
          <a:prstGeom prst="rect">
            <a:avLst/>
          </a:prstGeom>
          <a:noFill/>
        </p:spPr>
        <p:txBody>
          <a:bodyPr wrap="square" rtlCol="0">
            <a:spAutoFit/>
          </a:bodyPr>
          <a:lstStyle/>
          <a:p>
            <a:r>
              <a:rPr lang="en-GB" sz="1400" dirty="0"/>
              <a:t>OUTPUT RESPONSES</a:t>
            </a:r>
            <a:endParaRPr lang="en-DE" sz="1400" dirty="0"/>
          </a:p>
        </p:txBody>
      </p:sp>
      <p:sp>
        <p:nvSpPr>
          <p:cNvPr id="14" name="TextBox 13">
            <a:extLst>
              <a:ext uri="{FF2B5EF4-FFF2-40B4-BE49-F238E27FC236}">
                <a16:creationId xmlns:a16="http://schemas.microsoft.com/office/drawing/2014/main" id="{998BB335-FC7F-3B4D-9787-7B43A18A319C}"/>
              </a:ext>
            </a:extLst>
          </p:cNvPr>
          <p:cNvSpPr txBox="1"/>
          <p:nvPr/>
        </p:nvSpPr>
        <p:spPr>
          <a:xfrm>
            <a:off x="1901371" y="738070"/>
            <a:ext cx="7724692" cy="707886"/>
          </a:xfrm>
          <a:prstGeom prst="rect">
            <a:avLst/>
          </a:prstGeom>
          <a:noFill/>
        </p:spPr>
        <p:txBody>
          <a:bodyPr wrap="square" rtlCol="0">
            <a:spAutoFit/>
          </a:bodyPr>
          <a:lstStyle/>
          <a:p>
            <a:pPr algn="ctr"/>
            <a:r>
              <a:rPr lang="en-GB" sz="4000" b="1" dirty="0"/>
              <a:t>VLSI Testing</a:t>
            </a:r>
            <a:endParaRPr lang="en-DE" sz="4000" b="1" dirty="0"/>
          </a:p>
        </p:txBody>
      </p:sp>
      <p:sp>
        <p:nvSpPr>
          <p:cNvPr id="26" name="TextBox 25">
            <a:extLst>
              <a:ext uri="{FF2B5EF4-FFF2-40B4-BE49-F238E27FC236}">
                <a16:creationId xmlns:a16="http://schemas.microsoft.com/office/drawing/2014/main" id="{B9123ACB-A258-DEC7-8333-1A844BE04F5A}"/>
              </a:ext>
            </a:extLst>
          </p:cNvPr>
          <p:cNvSpPr txBox="1"/>
          <p:nvPr/>
        </p:nvSpPr>
        <p:spPr>
          <a:xfrm>
            <a:off x="2600122" y="5740706"/>
            <a:ext cx="1968183" cy="369332"/>
          </a:xfrm>
          <a:prstGeom prst="rect">
            <a:avLst/>
          </a:prstGeom>
          <a:noFill/>
        </p:spPr>
        <p:txBody>
          <a:bodyPr wrap="square" rtlCol="0">
            <a:spAutoFit/>
          </a:bodyPr>
          <a:lstStyle/>
          <a:p>
            <a:r>
              <a:rPr lang="en-GB" dirty="0"/>
              <a:t>VLSI Testing Flow</a:t>
            </a:r>
            <a:endParaRPr lang="en-DE" dirty="0"/>
          </a:p>
        </p:txBody>
      </p:sp>
      <p:sp>
        <p:nvSpPr>
          <p:cNvPr id="28" name="Oval 27">
            <a:extLst>
              <a:ext uri="{FF2B5EF4-FFF2-40B4-BE49-F238E27FC236}">
                <a16:creationId xmlns:a16="http://schemas.microsoft.com/office/drawing/2014/main" id="{5D6A2148-F3D9-E1AE-D750-22A2D7E5691F}"/>
              </a:ext>
            </a:extLst>
          </p:cNvPr>
          <p:cNvSpPr/>
          <p:nvPr/>
        </p:nvSpPr>
        <p:spPr>
          <a:xfrm>
            <a:off x="6627320" y="1875275"/>
            <a:ext cx="3245277" cy="2841866"/>
          </a:xfrm>
          <a:prstGeom prst="ellipse">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0">
            <a:scrgbClr r="0" g="0" b="0"/>
          </a:lnRef>
          <a:fillRef idx="0">
            <a:scrgbClr r="0" g="0" b="0"/>
          </a:fillRef>
          <a:effectRef idx="0">
            <a:scrgbClr r="0" g="0" b="0"/>
          </a:effectRef>
          <a:fontRef idx="minor">
            <a:schemeClr val="dk1"/>
          </a:fontRef>
        </p:style>
        <p:txBody>
          <a:bodyPr rtlCol="0" anchor="ctr"/>
          <a:lstStyle/>
          <a:p>
            <a:pPr algn="ctr"/>
            <a:endParaRPr lang="en-DE"/>
          </a:p>
        </p:txBody>
      </p:sp>
      <p:sp>
        <p:nvSpPr>
          <p:cNvPr id="29" name="Oval 28">
            <a:extLst>
              <a:ext uri="{FF2B5EF4-FFF2-40B4-BE49-F238E27FC236}">
                <a16:creationId xmlns:a16="http://schemas.microsoft.com/office/drawing/2014/main" id="{694E09A2-DB4A-8F6C-B3C2-B4F733BB85DF}"/>
              </a:ext>
            </a:extLst>
          </p:cNvPr>
          <p:cNvSpPr/>
          <p:nvPr/>
        </p:nvSpPr>
        <p:spPr>
          <a:xfrm>
            <a:off x="7638013" y="2938814"/>
            <a:ext cx="1207102" cy="914119"/>
          </a:xfrm>
          <a:prstGeom prst="ellipse">
            <a:avLst/>
          </a:prstGeom>
          <a:solidFill>
            <a:schemeClr val="bg1">
              <a:lumMod val="85000"/>
            </a:schemeClr>
          </a:solidFill>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Types of Testing</a:t>
            </a:r>
            <a:endParaRPr lang="en-DE" dirty="0"/>
          </a:p>
        </p:txBody>
      </p:sp>
      <p:sp>
        <p:nvSpPr>
          <p:cNvPr id="30" name="Oval 29">
            <a:extLst>
              <a:ext uri="{FF2B5EF4-FFF2-40B4-BE49-F238E27FC236}">
                <a16:creationId xmlns:a16="http://schemas.microsoft.com/office/drawing/2014/main" id="{74EAA039-5D40-E599-D810-2C024B4B86E5}"/>
              </a:ext>
            </a:extLst>
          </p:cNvPr>
          <p:cNvSpPr/>
          <p:nvPr/>
        </p:nvSpPr>
        <p:spPr>
          <a:xfrm>
            <a:off x="7299197" y="4008135"/>
            <a:ext cx="1787421" cy="553804"/>
          </a:xfrm>
          <a:prstGeom prst="ellipse">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Incoming Inception</a:t>
            </a:r>
            <a:endParaRPr lang="en-DE" dirty="0"/>
          </a:p>
        </p:txBody>
      </p:sp>
      <p:sp>
        <p:nvSpPr>
          <p:cNvPr id="31" name="Oval 30">
            <a:extLst>
              <a:ext uri="{FF2B5EF4-FFF2-40B4-BE49-F238E27FC236}">
                <a16:creationId xmlns:a16="http://schemas.microsoft.com/office/drawing/2014/main" id="{5AAB95E1-F184-EB1A-4616-05E9051F3FE5}"/>
              </a:ext>
            </a:extLst>
          </p:cNvPr>
          <p:cNvSpPr/>
          <p:nvPr/>
        </p:nvSpPr>
        <p:spPr>
          <a:xfrm>
            <a:off x="8884083" y="3059922"/>
            <a:ext cx="1691007" cy="609091"/>
          </a:xfrm>
          <a:prstGeom prst="ellipse">
            <a:avLst/>
          </a:prstGeom>
          <a:solidFill>
            <a:schemeClr val="bg1">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Production</a:t>
            </a:r>
            <a:endParaRPr lang="en-DE" dirty="0"/>
          </a:p>
        </p:txBody>
      </p:sp>
      <p:sp>
        <p:nvSpPr>
          <p:cNvPr id="32" name="Oval 31">
            <a:extLst>
              <a:ext uri="{FF2B5EF4-FFF2-40B4-BE49-F238E27FC236}">
                <a16:creationId xmlns:a16="http://schemas.microsoft.com/office/drawing/2014/main" id="{9675F70E-0F88-B9DA-2CC6-79C5DF6937CC}"/>
              </a:ext>
            </a:extLst>
          </p:cNvPr>
          <p:cNvSpPr/>
          <p:nvPr/>
        </p:nvSpPr>
        <p:spPr>
          <a:xfrm>
            <a:off x="6253189" y="3001001"/>
            <a:ext cx="1207102" cy="914119"/>
          </a:xfrm>
          <a:prstGeom prst="ellipse">
            <a:avLst/>
          </a:prstGeom>
          <a:solidFill>
            <a:schemeClr val="bg1">
              <a:lumMod val="6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Burn-In</a:t>
            </a:r>
            <a:endParaRPr lang="en-DE" dirty="0"/>
          </a:p>
        </p:txBody>
      </p:sp>
      <p:sp>
        <p:nvSpPr>
          <p:cNvPr id="33" name="Oval 32">
            <a:extLst>
              <a:ext uri="{FF2B5EF4-FFF2-40B4-BE49-F238E27FC236}">
                <a16:creationId xmlns:a16="http://schemas.microsoft.com/office/drawing/2014/main" id="{98F55BA1-9812-BA9D-FA79-A7B6CDC2D916}"/>
              </a:ext>
            </a:extLst>
          </p:cNvPr>
          <p:cNvSpPr/>
          <p:nvPr/>
        </p:nvSpPr>
        <p:spPr>
          <a:xfrm>
            <a:off x="7054159" y="2270309"/>
            <a:ext cx="2362079" cy="553804"/>
          </a:xfrm>
          <a:prstGeom prst="ellipse">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Characterization</a:t>
            </a:r>
            <a:endParaRPr lang="en-DE" dirty="0"/>
          </a:p>
        </p:txBody>
      </p:sp>
      <p:sp>
        <p:nvSpPr>
          <p:cNvPr id="34" name="TextBox 33">
            <a:extLst>
              <a:ext uri="{FF2B5EF4-FFF2-40B4-BE49-F238E27FC236}">
                <a16:creationId xmlns:a16="http://schemas.microsoft.com/office/drawing/2014/main" id="{E92C6927-A2F5-A3C1-1CCA-1EE43D900ED1}"/>
              </a:ext>
            </a:extLst>
          </p:cNvPr>
          <p:cNvSpPr txBox="1"/>
          <p:nvPr/>
        </p:nvSpPr>
        <p:spPr>
          <a:xfrm>
            <a:off x="7124368" y="5170022"/>
            <a:ext cx="2343527" cy="369332"/>
          </a:xfrm>
          <a:prstGeom prst="rect">
            <a:avLst/>
          </a:prstGeom>
          <a:noFill/>
        </p:spPr>
        <p:txBody>
          <a:bodyPr wrap="square" rtlCol="0">
            <a:spAutoFit/>
          </a:bodyPr>
          <a:lstStyle/>
          <a:p>
            <a:r>
              <a:rPr lang="en-GB" dirty="0"/>
              <a:t>Types of VLSI Testing</a:t>
            </a:r>
            <a:endParaRPr lang="en-DE" dirty="0"/>
          </a:p>
        </p:txBody>
      </p:sp>
    </p:spTree>
    <p:extLst>
      <p:ext uri="{BB962C8B-B14F-4D97-AF65-F5344CB8AC3E}">
        <p14:creationId xmlns:p14="http://schemas.microsoft.com/office/powerpoint/2010/main" val="111827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1CDF86-9314-BB85-B2AA-AE8A8A29C4E2}"/>
              </a:ext>
            </a:extLst>
          </p:cNvPr>
          <p:cNvSpPr txBox="1"/>
          <p:nvPr/>
        </p:nvSpPr>
        <p:spPr>
          <a:xfrm>
            <a:off x="1281029" y="2243138"/>
            <a:ext cx="2892042" cy="2076450"/>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000" b="1" kern="1200" dirty="0">
                <a:latin typeface="+mj-lt"/>
                <a:ea typeface="+mj-ea"/>
                <a:cs typeface="+mj-cs"/>
              </a:rPr>
              <a:t>Tools for VLSI Design Verification</a:t>
            </a:r>
            <a:endParaRPr lang="en-US" sz="4000" b="1" i="0" kern="1200" dirty="0">
              <a:effectLst/>
              <a:latin typeface="+mj-lt"/>
              <a:ea typeface="+mj-ea"/>
              <a:cs typeface="+mj-cs"/>
            </a:endParaRPr>
          </a:p>
        </p:txBody>
      </p:sp>
      <p:sp>
        <p:nvSpPr>
          <p:cNvPr id="3" name="Flowchart: Alternate Process 2">
            <a:extLst>
              <a:ext uri="{FF2B5EF4-FFF2-40B4-BE49-F238E27FC236}">
                <a16:creationId xmlns:a16="http://schemas.microsoft.com/office/drawing/2014/main" id="{481C0310-7C6D-9A34-548B-3012684F1C1E}"/>
              </a:ext>
            </a:extLst>
          </p:cNvPr>
          <p:cNvSpPr/>
          <p:nvPr/>
        </p:nvSpPr>
        <p:spPr>
          <a:xfrm>
            <a:off x="4455365" y="984370"/>
            <a:ext cx="2510212" cy="1514475"/>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900" b="1" i="0" u="none" strike="noStrike" baseline="0" dirty="0">
                <a:latin typeface="NimbusRomNo9L-Regu"/>
              </a:rPr>
              <a:t>Primetime:</a:t>
            </a:r>
          </a:p>
          <a:p>
            <a:pPr algn="l">
              <a:lnSpc>
                <a:spcPct val="90000"/>
              </a:lnSpc>
              <a:spcAft>
                <a:spcPts val="600"/>
              </a:spcAft>
            </a:pPr>
            <a:r>
              <a:rPr lang="en-GB" sz="900" dirty="0">
                <a:latin typeface="NimbusRomNo9L-Regu"/>
              </a:rPr>
              <a:t>        </a:t>
            </a:r>
            <a:r>
              <a:rPr lang="en-GB" sz="900" b="0" i="0" u="none" strike="noStrike" baseline="0" dirty="0">
                <a:latin typeface="NimbusRomNo9L-Regu"/>
              </a:rPr>
              <a:t>- Static timing analysis tool</a:t>
            </a:r>
          </a:p>
          <a:p>
            <a:pPr algn="l">
              <a:lnSpc>
                <a:spcPct val="90000"/>
              </a:lnSpc>
              <a:spcAft>
                <a:spcPts val="600"/>
              </a:spcAft>
            </a:pPr>
            <a:r>
              <a:rPr lang="en-GB" sz="900" b="0" i="0" u="none" strike="noStrike" baseline="0" dirty="0">
                <a:latin typeface="NimbusRomNo9L-Regu"/>
              </a:rPr>
              <a:t>        - Ensuring design integrity</a:t>
            </a:r>
          </a:p>
          <a:p>
            <a:pPr algn="l">
              <a:lnSpc>
                <a:spcPct val="90000"/>
              </a:lnSpc>
              <a:spcAft>
                <a:spcPts val="600"/>
              </a:spcAft>
            </a:pPr>
            <a:r>
              <a:rPr lang="en-GB" sz="900" b="0" i="0" u="none" strike="noStrike" baseline="0" dirty="0">
                <a:latin typeface="NimbusRomNo9L-Regu"/>
              </a:rPr>
              <a:t>        - Accurate signoff analysis</a:t>
            </a:r>
          </a:p>
          <a:p>
            <a:pPr algn="l">
              <a:lnSpc>
                <a:spcPct val="90000"/>
              </a:lnSpc>
              <a:spcAft>
                <a:spcPts val="600"/>
              </a:spcAft>
            </a:pPr>
            <a:r>
              <a:rPr lang="en-GB" sz="900" b="0" i="0" u="none" strike="noStrike" baseline="0" dirty="0">
                <a:latin typeface="NimbusRomNo9L-Regu"/>
              </a:rPr>
              <a:t>        - Power and variation</a:t>
            </a:r>
          </a:p>
          <a:p>
            <a:pPr algn="l">
              <a:lnSpc>
                <a:spcPct val="90000"/>
              </a:lnSpc>
              <a:spcAft>
                <a:spcPts val="600"/>
              </a:spcAft>
            </a:pPr>
            <a:r>
              <a:rPr lang="en-GB" sz="900" b="0" i="0" u="none" strike="noStrike" baseline="0" dirty="0">
                <a:latin typeface="NimbusRomNo9L-Regu"/>
              </a:rPr>
              <a:t>          aware analysis</a:t>
            </a:r>
            <a:endParaRPr lang="en-DE" sz="900" dirty="0"/>
          </a:p>
        </p:txBody>
      </p:sp>
      <p:sp>
        <p:nvSpPr>
          <p:cNvPr id="4" name="Flowchart: Alternate Process 3">
            <a:extLst>
              <a:ext uri="{FF2B5EF4-FFF2-40B4-BE49-F238E27FC236}">
                <a16:creationId xmlns:a16="http://schemas.microsoft.com/office/drawing/2014/main" id="{13BB4677-FDA6-5129-C262-422B18F33449}"/>
              </a:ext>
            </a:extLst>
          </p:cNvPr>
          <p:cNvSpPr/>
          <p:nvPr/>
        </p:nvSpPr>
        <p:spPr>
          <a:xfrm>
            <a:off x="4455365" y="2578220"/>
            <a:ext cx="2510212" cy="1873250"/>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1100" b="1" i="0" u="none" strike="noStrike" baseline="0" dirty="0" err="1">
                <a:latin typeface="NimbusRomNo9L-Regu"/>
              </a:rPr>
              <a:t>Innovus</a:t>
            </a:r>
            <a:r>
              <a:rPr lang="en-GB" sz="1100" b="1" i="0" u="none" strike="noStrike" baseline="0" dirty="0">
                <a:latin typeface="NimbusRomNo9L-Regu"/>
              </a:rPr>
              <a:t>:</a:t>
            </a:r>
          </a:p>
          <a:p>
            <a:pPr algn="l">
              <a:lnSpc>
                <a:spcPct val="90000"/>
              </a:lnSpc>
              <a:spcAft>
                <a:spcPts val="600"/>
              </a:spcAft>
            </a:pPr>
            <a:r>
              <a:rPr lang="en-GB" sz="1100" b="0" i="0" u="none" strike="noStrike" baseline="0" dirty="0">
                <a:latin typeface="NimbusRomNo9L-Regu"/>
              </a:rPr>
              <a:t>       - Design, stimulate and synthesis</a:t>
            </a:r>
          </a:p>
          <a:p>
            <a:pPr algn="l">
              <a:lnSpc>
                <a:spcPct val="90000"/>
              </a:lnSpc>
              <a:spcAft>
                <a:spcPts val="600"/>
              </a:spcAft>
            </a:pPr>
            <a:r>
              <a:rPr lang="en-GB" sz="1100" b="0" i="0" u="none" strike="noStrike" baseline="0" dirty="0">
                <a:latin typeface="NimbusRomNo9L-Regu"/>
              </a:rPr>
              <a:t>       - Design rule check</a:t>
            </a:r>
          </a:p>
          <a:p>
            <a:pPr algn="l">
              <a:lnSpc>
                <a:spcPct val="90000"/>
              </a:lnSpc>
              <a:spcAft>
                <a:spcPts val="600"/>
              </a:spcAft>
            </a:pPr>
            <a:r>
              <a:rPr lang="en-GB" sz="1100" b="0" i="0" u="none" strike="noStrike" baseline="0" dirty="0">
                <a:latin typeface="NimbusRomNo9L-Regu"/>
              </a:rPr>
              <a:t>          with verification facilities</a:t>
            </a:r>
          </a:p>
          <a:p>
            <a:pPr algn="l">
              <a:lnSpc>
                <a:spcPct val="90000"/>
              </a:lnSpc>
              <a:spcAft>
                <a:spcPts val="600"/>
              </a:spcAft>
            </a:pPr>
            <a:r>
              <a:rPr lang="en-GB" sz="1100" b="0" i="0" u="none" strike="noStrike" baseline="0" dirty="0">
                <a:latin typeface="NimbusRomNo9L-Regu"/>
              </a:rPr>
              <a:t>       - lay out and parasitic</a:t>
            </a:r>
          </a:p>
          <a:p>
            <a:pPr algn="l">
              <a:lnSpc>
                <a:spcPct val="90000"/>
              </a:lnSpc>
              <a:spcAft>
                <a:spcPts val="600"/>
              </a:spcAft>
            </a:pPr>
            <a:r>
              <a:rPr lang="en-GB" sz="1100" b="0" i="0" u="none" strike="noStrike" baseline="0" dirty="0">
                <a:latin typeface="NimbusRomNo9L-Regu"/>
              </a:rPr>
              <a:t>         capacitance verification</a:t>
            </a:r>
          </a:p>
          <a:p>
            <a:pPr algn="l">
              <a:lnSpc>
                <a:spcPct val="90000"/>
              </a:lnSpc>
              <a:spcAft>
                <a:spcPts val="600"/>
              </a:spcAft>
            </a:pPr>
            <a:r>
              <a:rPr lang="en-GB" sz="1100" b="0" i="0" u="none" strike="noStrike" baseline="0" dirty="0">
                <a:latin typeface="NimbusRomNo9L-Regu"/>
              </a:rPr>
              <a:t>       - available in working </a:t>
            </a:r>
            <a:endParaRPr lang="en-DE" sz="1100" dirty="0"/>
          </a:p>
        </p:txBody>
      </p:sp>
      <p:sp>
        <p:nvSpPr>
          <p:cNvPr id="8" name="Flowchart: Alternate Process 7">
            <a:extLst>
              <a:ext uri="{FF2B5EF4-FFF2-40B4-BE49-F238E27FC236}">
                <a16:creationId xmlns:a16="http://schemas.microsoft.com/office/drawing/2014/main" id="{125D1495-4743-47D5-23F4-EC8D9D7421DD}"/>
              </a:ext>
            </a:extLst>
          </p:cNvPr>
          <p:cNvSpPr/>
          <p:nvPr/>
        </p:nvSpPr>
        <p:spPr>
          <a:xfrm>
            <a:off x="4455365" y="4549655"/>
            <a:ext cx="2510212" cy="1323975"/>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1100" b="1" i="0" u="none" strike="noStrike" baseline="0" dirty="0">
                <a:latin typeface="NimbusRomNo9L-Regu"/>
              </a:rPr>
              <a:t>CR-500:</a:t>
            </a:r>
          </a:p>
          <a:p>
            <a:pPr algn="l">
              <a:lnSpc>
                <a:spcPct val="90000"/>
              </a:lnSpc>
              <a:spcAft>
                <a:spcPts val="600"/>
              </a:spcAft>
            </a:pPr>
            <a:r>
              <a:rPr lang="en-GB" sz="1100" dirty="0">
                <a:latin typeface="NimbusRomNo9L-Regu"/>
              </a:rPr>
              <a:t>       </a:t>
            </a:r>
            <a:r>
              <a:rPr lang="en-GB" sz="1100" b="0" i="0" u="none" strike="noStrike" baseline="0" dirty="0">
                <a:latin typeface="NimbusRomNo9L-Regu"/>
              </a:rPr>
              <a:t> - used in design for ICs</a:t>
            </a:r>
          </a:p>
          <a:p>
            <a:pPr algn="l">
              <a:lnSpc>
                <a:spcPct val="90000"/>
              </a:lnSpc>
              <a:spcAft>
                <a:spcPts val="600"/>
              </a:spcAft>
            </a:pPr>
            <a:r>
              <a:rPr lang="en-GB" sz="1100" b="0" i="0" u="none" strike="noStrike" baseline="0" dirty="0">
                <a:latin typeface="NimbusRomNo9L-Regu"/>
              </a:rPr>
              <a:t>           complex speed boards</a:t>
            </a:r>
          </a:p>
          <a:p>
            <a:pPr algn="l">
              <a:lnSpc>
                <a:spcPct val="90000"/>
              </a:lnSpc>
              <a:spcAft>
                <a:spcPts val="600"/>
              </a:spcAft>
            </a:pPr>
            <a:r>
              <a:rPr lang="en-GB" sz="1100" b="0" i="0" u="none" strike="noStrike" baseline="0" dirty="0">
                <a:latin typeface="NimbusRomNo9L-Regu"/>
              </a:rPr>
              <a:t>        - improve in signal integrity</a:t>
            </a:r>
          </a:p>
          <a:p>
            <a:pPr algn="l">
              <a:lnSpc>
                <a:spcPct val="90000"/>
              </a:lnSpc>
              <a:spcAft>
                <a:spcPts val="600"/>
              </a:spcAft>
            </a:pPr>
            <a:r>
              <a:rPr lang="en-GB" sz="1100" b="0" i="0" u="none" strike="noStrike" baseline="0" dirty="0">
                <a:latin typeface="NimbusRomNo9L-Regu"/>
              </a:rPr>
              <a:t>        - electromagnetic compatibility</a:t>
            </a:r>
            <a:endParaRPr lang="en-DE" sz="1100" dirty="0"/>
          </a:p>
        </p:txBody>
      </p:sp>
      <p:sp>
        <p:nvSpPr>
          <p:cNvPr id="5" name="Flowchart: Alternate Process 4">
            <a:extLst>
              <a:ext uri="{FF2B5EF4-FFF2-40B4-BE49-F238E27FC236}">
                <a16:creationId xmlns:a16="http://schemas.microsoft.com/office/drawing/2014/main" id="{97E937E6-1172-8D1F-1AC1-787F3A9DBB36}"/>
              </a:ext>
            </a:extLst>
          </p:cNvPr>
          <p:cNvSpPr/>
          <p:nvPr/>
        </p:nvSpPr>
        <p:spPr>
          <a:xfrm>
            <a:off x="7216027" y="984370"/>
            <a:ext cx="2663079" cy="2076450"/>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900" b="1" i="0" u="none" strike="noStrike" baseline="0" dirty="0">
                <a:latin typeface="NimbusRomNo9L-Regu"/>
              </a:rPr>
              <a:t>Mentor Graphics:</a:t>
            </a:r>
          </a:p>
          <a:p>
            <a:pPr algn="l">
              <a:lnSpc>
                <a:spcPct val="90000"/>
              </a:lnSpc>
              <a:spcAft>
                <a:spcPts val="600"/>
              </a:spcAft>
            </a:pPr>
            <a:r>
              <a:rPr lang="en-GB" sz="900" dirty="0">
                <a:latin typeface="NimbusRomNo9L-Regu"/>
              </a:rPr>
              <a:t>          </a:t>
            </a:r>
            <a:r>
              <a:rPr lang="en-GB" sz="900" b="0" i="0" u="none" strike="noStrike" baseline="0" dirty="0">
                <a:latin typeface="NimbusRomNo9L-Regu"/>
              </a:rPr>
              <a:t>- Creates advanced ICs</a:t>
            </a:r>
          </a:p>
          <a:p>
            <a:pPr algn="l">
              <a:lnSpc>
                <a:spcPct val="90000"/>
              </a:lnSpc>
              <a:spcAft>
                <a:spcPts val="600"/>
              </a:spcAft>
            </a:pPr>
            <a:r>
              <a:rPr lang="en-GB" sz="900" b="0" i="0" u="none" strike="noStrike" baseline="0" dirty="0">
                <a:latin typeface="NimbusRomNo9L-Regu"/>
              </a:rPr>
              <a:t>          - Optimal balance power  facilities</a:t>
            </a:r>
          </a:p>
          <a:p>
            <a:pPr algn="l">
              <a:lnSpc>
                <a:spcPct val="90000"/>
              </a:lnSpc>
              <a:spcAft>
                <a:spcPts val="600"/>
              </a:spcAft>
            </a:pPr>
            <a:r>
              <a:rPr lang="en-GB" sz="900" b="0" i="0" u="none" strike="noStrike" baseline="0" dirty="0">
                <a:latin typeface="NimbusRomNo9L-Regu"/>
              </a:rPr>
              <a:t>          - validation process</a:t>
            </a:r>
          </a:p>
          <a:p>
            <a:pPr algn="l">
              <a:lnSpc>
                <a:spcPct val="90000"/>
              </a:lnSpc>
              <a:spcAft>
                <a:spcPts val="600"/>
              </a:spcAft>
            </a:pPr>
            <a:r>
              <a:rPr lang="en-GB" sz="900" b="0" i="0" u="none" strike="noStrike" baseline="0" dirty="0">
                <a:latin typeface="NimbusRomNo9L-Regu"/>
              </a:rPr>
              <a:t>            active in all levels</a:t>
            </a:r>
          </a:p>
          <a:p>
            <a:pPr algn="l">
              <a:lnSpc>
                <a:spcPct val="90000"/>
              </a:lnSpc>
              <a:spcAft>
                <a:spcPts val="600"/>
              </a:spcAft>
            </a:pPr>
            <a:r>
              <a:rPr lang="en-GB" sz="900" b="0" i="0" u="none" strike="noStrike" baseline="0" dirty="0">
                <a:latin typeface="NimbusRomNo9L-Regu"/>
              </a:rPr>
              <a:t>          - have the Si life cycle method</a:t>
            </a:r>
          </a:p>
          <a:p>
            <a:pPr algn="l">
              <a:lnSpc>
                <a:spcPct val="90000"/>
              </a:lnSpc>
              <a:spcAft>
                <a:spcPts val="600"/>
              </a:spcAft>
            </a:pPr>
            <a:r>
              <a:rPr lang="en-GB" sz="900" b="0" i="0" u="none" strike="noStrike" baseline="0" dirty="0">
                <a:latin typeface="NimbusRomNo9L-Regu"/>
              </a:rPr>
              <a:t>             for ensuring safety</a:t>
            </a:r>
          </a:p>
          <a:p>
            <a:pPr algn="l">
              <a:lnSpc>
                <a:spcPct val="90000"/>
              </a:lnSpc>
              <a:spcAft>
                <a:spcPts val="600"/>
              </a:spcAft>
            </a:pPr>
            <a:r>
              <a:rPr lang="en-GB" sz="900" b="0" i="0" u="none" strike="noStrike" baseline="0" dirty="0">
                <a:latin typeface="NimbusRomNo9L-Regu"/>
              </a:rPr>
              <a:t>          -Deliver Coverage, and</a:t>
            </a:r>
          </a:p>
          <a:p>
            <a:pPr algn="l">
              <a:lnSpc>
                <a:spcPct val="90000"/>
              </a:lnSpc>
              <a:spcAft>
                <a:spcPts val="600"/>
              </a:spcAft>
            </a:pPr>
            <a:r>
              <a:rPr lang="en-GB" sz="900" b="0" i="0" u="none" strike="noStrike" baseline="0" dirty="0">
                <a:latin typeface="NimbusRomNo9L-Regu"/>
              </a:rPr>
              <a:t>            high resolution</a:t>
            </a:r>
            <a:endParaRPr lang="en-DE" sz="900" dirty="0"/>
          </a:p>
        </p:txBody>
      </p:sp>
      <p:sp>
        <p:nvSpPr>
          <p:cNvPr id="7" name="Flowchart: Alternate Process 6">
            <a:extLst>
              <a:ext uri="{FF2B5EF4-FFF2-40B4-BE49-F238E27FC236}">
                <a16:creationId xmlns:a16="http://schemas.microsoft.com/office/drawing/2014/main" id="{FD762F16-8FE0-4A37-80FD-9F1FF83C83EF}"/>
              </a:ext>
            </a:extLst>
          </p:cNvPr>
          <p:cNvSpPr/>
          <p:nvPr/>
        </p:nvSpPr>
        <p:spPr>
          <a:xfrm>
            <a:off x="7162239" y="4549655"/>
            <a:ext cx="2663079" cy="1303338"/>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1100" b="1" i="0" u="none" strike="noStrike" baseline="0" dirty="0">
                <a:latin typeface="NimbusRomNo9L-Regu"/>
              </a:rPr>
              <a:t>Power Artist:</a:t>
            </a:r>
          </a:p>
          <a:p>
            <a:pPr algn="l">
              <a:lnSpc>
                <a:spcPct val="90000"/>
              </a:lnSpc>
              <a:spcAft>
                <a:spcPts val="600"/>
              </a:spcAft>
            </a:pPr>
            <a:r>
              <a:rPr lang="en-GB" sz="1100" dirty="0">
                <a:latin typeface="NimbusRomNo9L-Regu"/>
              </a:rPr>
              <a:t>      </a:t>
            </a:r>
            <a:r>
              <a:rPr lang="en-GB" sz="1100" b="0" i="0" u="none" strike="noStrike" baseline="0" dirty="0">
                <a:latin typeface="NimbusRomNo9L-Regu"/>
              </a:rPr>
              <a:t> - generate CAD and CAM</a:t>
            </a:r>
          </a:p>
          <a:p>
            <a:pPr algn="l">
              <a:lnSpc>
                <a:spcPct val="90000"/>
              </a:lnSpc>
              <a:spcAft>
                <a:spcPts val="600"/>
              </a:spcAft>
            </a:pPr>
            <a:r>
              <a:rPr lang="en-GB" sz="1100" b="0" i="0" u="none" strike="noStrike" baseline="0" dirty="0">
                <a:latin typeface="NimbusRomNo9L-Regu"/>
              </a:rPr>
              <a:t>       - Design rule checking process</a:t>
            </a:r>
          </a:p>
          <a:p>
            <a:pPr algn="l">
              <a:lnSpc>
                <a:spcPct val="90000"/>
              </a:lnSpc>
              <a:spcAft>
                <a:spcPts val="600"/>
              </a:spcAft>
            </a:pPr>
            <a:r>
              <a:rPr lang="en-GB" sz="1100" b="0" i="0" u="none" strike="noStrike" baseline="0" dirty="0">
                <a:latin typeface="NimbusRomNo9L-Regu"/>
              </a:rPr>
              <a:t>         fast and efficient data sharing</a:t>
            </a:r>
          </a:p>
          <a:p>
            <a:pPr algn="l">
              <a:lnSpc>
                <a:spcPct val="90000"/>
              </a:lnSpc>
              <a:spcAft>
                <a:spcPts val="600"/>
              </a:spcAft>
            </a:pPr>
            <a:r>
              <a:rPr lang="en-GB" sz="1100" b="0" i="0" u="none" strike="noStrike" baseline="0" dirty="0">
                <a:latin typeface="NimbusRomNo9L-Regu"/>
              </a:rPr>
              <a:t>       - Use in Multiphysics</a:t>
            </a:r>
            <a:r>
              <a:rPr lang="en-GB" sz="1100" dirty="0">
                <a:latin typeface="NimbusRomNo9L-Regu"/>
              </a:rPr>
              <a:t> </a:t>
            </a:r>
            <a:r>
              <a:rPr lang="en-GB" sz="1100" b="0" i="0" u="none" strike="noStrike" baseline="0" dirty="0">
                <a:latin typeface="NimbusRomNo9L-Regu"/>
              </a:rPr>
              <a:t>simulation</a:t>
            </a:r>
            <a:endParaRPr lang="en-DE" sz="1100" dirty="0"/>
          </a:p>
        </p:txBody>
      </p:sp>
      <p:sp>
        <p:nvSpPr>
          <p:cNvPr id="6" name="Flowchart: Alternate Process 5">
            <a:extLst>
              <a:ext uri="{FF2B5EF4-FFF2-40B4-BE49-F238E27FC236}">
                <a16:creationId xmlns:a16="http://schemas.microsoft.com/office/drawing/2014/main" id="{67631F15-13EE-DFAE-B8C4-F821BAE21D29}"/>
              </a:ext>
            </a:extLst>
          </p:cNvPr>
          <p:cNvSpPr/>
          <p:nvPr/>
        </p:nvSpPr>
        <p:spPr>
          <a:xfrm>
            <a:off x="7216027" y="3117970"/>
            <a:ext cx="2663079" cy="1333500"/>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1100" b="1" i="0" u="none" strike="noStrike" baseline="0" dirty="0" err="1">
                <a:latin typeface="NimbusRomNo9L-Regu"/>
              </a:rPr>
              <a:t>Pathwave</a:t>
            </a:r>
            <a:r>
              <a:rPr lang="en-GB" sz="1100" b="1" i="0" u="none" strike="noStrike" baseline="0" dirty="0">
                <a:latin typeface="NimbusRomNo9L-Regu"/>
              </a:rPr>
              <a:t>:</a:t>
            </a:r>
          </a:p>
          <a:p>
            <a:pPr algn="l">
              <a:lnSpc>
                <a:spcPct val="90000"/>
              </a:lnSpc>
              <a:spcAft>
                <a:spcPts val="600"/>
              </a:spcAft>
            </a:pPr>
            <a:r>
              <a:rPr lang="en-GB" sz="1100" b="0" i="0" u="none" strike="noStrike" baseline="0" dirty="0">
                <a:latin typeface="NimbusRomNo9L-Regu"/>
              </a:rPr>
              <a:t>        - Electromagnetic   simulation</a:t>
            </a:r>
          </a:p>
          <a:p>
            <a:pPr algn="l">
              <a:lnSpc>
                <a:spcPct val="90000"/>
              </a:lnSpc>
              <a:spcAft>
                <a:spcPts val="600"/>
              </a:spcAft>
            </a:pPr>
            <a:r>
              <a:rPr lang="en-GB" sz="1100" b="0" i="0" u="none" strike="noStrike" baseline="0" dirty="0">
                <a:latin typeface="NimbusRomNo9L-Regu"/>
              </a:rPr>
              <a:t>        - Yielding with optimization</a:t>
            </a:r>
          </a:p>
          <a:p>
            <a:pPr algn="l">
              <a:lnSpc>
                <a:spcPct val="90000"/>
              </a:lnSpc>
              <a:spcAft>
                <a:spcPts val="600"/>
              </a:spcAft>
            </a:pPr>
            <a:r>
              <a:rPr lang="en-GB" sz="1100" b="0" i="0" u="none" strike="noStrike" baseline="0" dirty="0">
                <a:latin typeface="NimbusRomNo9L-Regu"/>
              </a:rPr>
              <a:t>        - To make nonlinear design</a:t>
            </a:r>
          </a:p>
          <a:p>
            <a:pPr algn="l">
              <a:lnSpc>
                <a:spcPct val="90000"/>
              </a:lnSpc>
              <a:spcAft>
                <a:spcPts val="600"/>
              </a:spcAft>
            </a:pPr>
            <a:r>
              <a:rPr lang="en-GB" sz="1100" b="0" i="0" u="none" strike="noStrike" baseline="0" dirty="0">
                <a:latin typeface="NimbusRomNo9L-Regu"/>
              </a:rPr>
              <a:t>        - visualization of the physical layout</a:t>
            </a:r>
            <a:endParaRPr lang="en-DE" sz="1100" dirty="0"/>
          </a:p>
        </p:txBody>
      </p:sp>
    </p:spTree>
    <p:extLst>
      <p:ext uri="{BB962C8B-B14F-4D97-AF65-F5344CB8AC3E}">
        <p14:creationId xmlns:p14="http://schemas.microsoft.com/office/powerpoint/2010/main" val="350079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009A8-C9C2-910D-58B0-C7267E745245}"/>
              </a:ext>
            </a:extLst>
          </p:cNvPr>
          <p:cNvSpPr txBox="1"/>
          <p:nvPr/>
        </p:nvSpPr>
        <p:spPr>
          <a:xfrm>
            <a:off x="2437073" y="692559"/>
            <a:ext cx="8105421" cy="707886"/>
          </a:xfrm>
          <a:prstGeom prst="rect">
            <a:avLst/>
          </a:prstGeom>
          <a:noFill/>
        </p:spPr>
        <p:txBody>
          <a:bodyPr wrap="square" rtlCol="0">
            <a:spAutoFit/>
          </a:bodyPr>
          <a:lstStyle/>
          <a:p>
            <a:pPr algn="ctr"/>
            <a:r>
              <a:rPr lang="en-GB" sz="4000" b="1" dirty="0"/>
              <a:t>Choosing Right </a:t>
            </a:r>
            <a:r>
              <a:rPr lang="en-GB" sz="4000" b="1" dirty="0" err="1"/>
              <a:t>Verifiction</a:t>
            </a:r>
            <a:r>
              <a:rPr lang="en-GB" sz="4000" b="1" dirty="0"/>
              <a:t> Method</a:t>
            </a:r>
            <a:endParaRPr lang="en-DE" sz="4000" b="1" dirty="0"/>
          </a:p>
        </p:txBody>
      </p:sp>
      <p:sp>
        <p:nvSpPr>
          <p:cNvPr id="3" name="Flowchart: Alternate Process 2">
            <a:extLst>
              <a:ext uri="{FF2B5EF4-FFF2-40B4-BE49-F238E27FC236}">
                <a16:creationId xmlns:a16="http://schemas.microsoft.com/office/drawing/2014/main" id="{CF6DD223-3F11-4360-F30C-4A850F94076B}"/>
              </a:ext>
            </a:extLst>
          </p:cNvPr>
          <p:cNvSpPr/>
          <p:nvPr/>
        </p:nvSpPr>
        <p:spPr>
          <a:xfrm>
            <a:off x="1572369" y="2684006"/>
            <a:ext cx="1729409" cy="3541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 of Design</a:t>
            </a:r>
            <a:endParaRPr lang="en-DE" dirty="0"/>
          </a:p>
        </p:txBody>
      </p:sp>
      <p:sp>
        <p:nvSpPr>
          <p:cNvPr id="4" name="Flowchart: Alternate Process 3">
            <a:extLst>
              <a:ext uri="{FF2B5EF4-FFF2-40B4-BE49-F238E27FC236}">
                <a16:creationId xmlns:a16="http://schemas.microsoft.com/office/drawing/2014/main" id="{9C7BD3D5-82E6-3C51-D6AA-A42DBE0A692A}"/>
              </a:ext>
            </a:extLst>
          </p:cNvPr>
          <p:cNvSpPr/>
          <p:nvPr/>
        </p:nvSpPr>
        <p:spPr>
          <a:xfrm>
            <a:off x="1572369" y="3551362"/>
            <a:ext cx="2146853" cy="3541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Design Complexity</a:t>
            </a:r>
            <a:endParaRPr lang="en-DE" dirty="0"/>
          </a:p>
        </p:txBody>
      </p:sp>
      <p:sp>
        <p:nvSpPr>
          <p:cNvPr id="5" name="Flowchart: Alternate Process 4">
            <a:extLst>
              <a:ext uri="{FF2B5EF4-FFF2-40B4-BE49-F238E27FC236}">
                <a16:creationId xmlns:a16="http://schemas.microsoft.com/office/drawing/2014/main" id="{377B0F99-78F4-CCC2-598D-3AD5E953AA62}"/>
              </a:ext>
            </a:extLst>
          </p:cNvPr>
          <p:cNvSpPr/>
          <p:nvPr/>
        </p:nvSpPr>
        <p:spPr>
          <a:xfrm>
            <a:off x="1572369" y="4261790"/>
            <a:ext cx="2409245" cy="3559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Time and Resources</a:t>
            </a:r>
            <a:endParaRPr lang="en-DE" dirty="0"/>
          </a:p>
        </p:txBody>
      </p:sp>
      <p:sp>
        <p:nvSpPr>
          <p:cNvPr id="6" name="Flowchart: Alternate Process 5">
            <a:extLst>
              <a:ext uri="{FF2B5EF4-FFF2-40B4-BE49-F238E27FC236}">
                <a16:creationId xmlns:a16="http://schemas.microsoft.com/office/drawing/2014/main" id="{039FD6E1-099B-3965-E2EA-E5CEFE8AFEFA}"/>
              </a:ext>
            </a:extLst>
          </p:cNvPr>
          <p:cNvSpPr/>
          <p:nvPr/>
        </p:nvSpPr>
        <p:spPr>
          <a:xfrm>
            <a:off x="1572369" y="4868077"/>
            <a:ext cx="2238292" cy="3559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Industry standards</a:t>
            </a:r>
            <a:endParaRPr lang="en-DE" dirty="0"/>
          </a:p>
        </p:txBody>
      </p:sp>
      <p:sp>
        <p:nvSpPr>
          <p:cNvPr id="7" name="Flowchart: Alternate Process 6">
            <a:extLst>
              <a:ext uri="{FF2B5EF4-FFF2-40B4-BE49-F238E27FC236}">
                <a16:creationId xmlns:a16="http://schemas.microsoft.com/office/drawing/2014/main" id="{662A7828-BCC9-46E8-98FB-2DE1B1363381}"/>
              </a:ext>
            </a:extLst>
          </p:cNvPr>
          <p:cNvSpPr/>
          <p:nvPr/>
        </p:nvSpPr>
        <p:spPr>
          <a:xfrm>
            <a:off x="1572369" y="5474364"/>
            <a:ext cx="1510748" cy="3559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Cost</a:t>
            </a:r>
            <a:endParaRPr lang="en-DE" dirty="0"/>
          </a:p>
        </p:txBody>
      </p:sp>
      <p:sp>
        <p:nvSpPr>
          <p:cNvPr id="8" name="TextBox 7">
            <a:extLst>
              <a:ext uri="{FF2B5EF4-FFF2-40B4-BE49-F238E27FC236}">
                <a16:creationId xmlns:a16="http://schemas.microsoft.com/office/drawing/2014/main" id="{74B42506-F61C-088E-B7D0-F7122CC3A130}"/>
              </a:ext>
            </a:extLst>
          </p:cNvPr>
          <p:cNvSpPr txBox="1"/>
          <p:nvPr/>
        </p:nvSpPr>
        <p:spPr>
          <a:xfrm>
            <a:off x="1522675" y="1635234"/>
            <a:ext cx="7700838" cy="738664"/>
          </a:xfrm>
          <a:prstGeom prst="rect">
            <a:avLst/>
          </a:prstGeom>
          <a:noFill/>
        </p:spPr>
        <p:txBody>
          <a:bodyPr wrap="square" rtlCol="0">
            <a:spAutoFit/>
          </a:bodyPr>
          <a:lstStyle/>
          <a:p>
            <a:pPr marL="285750" indent="-285750">
              <a:buFont typeface="Wingdings" panose="05000000000000000000" pitchFamily="2" charset="2"/>
              <a:buChar char="§"/>
            </a:pPr>
            <a:r>
              <a:rPr lang="en-GB" sz="1400" b="0" i="0" dirty="0">
                <a:effectLst/>
                <a:latin typeface="Söhne"/>
              </a:rPr>
              <a:t>several factors to consider when choosing a verification method for VLSI</a:t>
            </a:r>
          </a:p>
          <a:p>
            <a:pPr marL="285750" indent="-285750">
              <a:buFont typeface="Wingdings" panose="05000000000000000000" pitchFamily="2" charset="2"/>
              <a:buChar char="§"/>
            </a:pPr>
            <a:r>
              <a:rPr lang="en-GB" sz="1400" b="0" i="0" dirty="0">
                <a:effectLst/>
                <a:latin typeface="Söhne"/>
              </a:rPr>
              <a:t>the right verification method for VLSI design will depend on the specific characteristics of the design, as well as the time, resources, and budget available for verification.</a:t>
            </a:r>
            <a:endParaRPr lang="en-DE" sz="1400" dirty="0"/>
          </a:p>
        </p:txBody>
      </p:sp>
      <p:sp>
        <p:nvSpPr>
          <p:cNvPr id="9" name="TextBox 8">
            <a:extLst>
              <a:ext uri="{FF2B5EF4-FFF2-40B4-BE49-F238E27FC236}">
                <a16:creationId xmlns:a16="http://schemas.microsoft.com/office/drawing/2014/main" id="{EE1D5256-B534-BCB0-5022-F32045B0ED54}"/>
              </a:ext>
            </a:extLst>
          </p:cNvPr>
          <p:cNvSpPr txBox="1"/>
          <p:nvPr/>
        </p:nvSpPr>
        <p:spPr>
          <a:xfrm>
            <a:off x="4273826" y="2580199"/>
            <a:ext cx="7096539" cy="738664"/>
          </a:xfrm>
          <a:prstGeom prst="rect">
            <a:avLst/>
          </a:prstGeom>
          <a:noFill/>
        </p:spPr>
        <p:txBody>
          <a:bodyPr wrap="square" rtlCol="0">
            <a:spAutoFit/>
          </a:bodyPr>
          <a:lstStyle/>
          <a:p>
            <a:r>
              <a:rPr lang="en-GB" sz="1400" b="0" i="0" dirty="0">
                <a:effectLst/>
                <a:latin typeface="Söhne"/>
              </a:rPr>
              <a:t>Different verification methods are suitable for different types of designs. For example, functional verification is suitable for verifying the functionality of a design, while physical verification is suitable for checking the layout of a design.</a:t>
            </a:r>
            <a:endParaRPr lang="en-DE" sz="1400" dirty="0"/>
          </a:p>
        </p:txBody>
      </p:sp>
      <p:sp>
        <p:nvSpPr>
          <p:cNvPr id="10" name="TextBox 9">
            <a:extLst>
              <a:ext uri="{FF2B5EF4-FFF2-40B4-BE49-F238E27FC236}">
                <a16:creationId xmlns:a16="http://schemas.microsoft.com/office/drawing/2014/main" id="{7228B10A-056F-0F43-AE43-D50391B6984B}"/>
              </a:ext>
            </a:extLst>
          </p:cNvPr>
          <p:cNvSpPr txBox="1"/>
          <p:nvPr/>
        </p:nvSpPr>
        <p:spPr>
          <a:xfrm>
            <a:off x="4318883" y="3424363"/>
            <a:ext cx="7096539" cy="523220"/>
          </a:xfrm>
          <a:prstGeom prst="rect">
            <a:avLst/>
          </a:prstGeom>
          <a:noFill/>
        </p:spPr>
        <p:txBody>
          <a:bodyPr wrap="square" rtlCol="0">
            <a:spAutoFit/>
          </a:bodyPr>
          <a:lstStyle/>
          <a:p>
            <a:r>
              <a:rPr lang="en-GB" sz="1400" b="0" i="0" dirty="0">
                <a:effectLst/>
                <a:latin typeface="Söhne"/>
              </a:rPr>
              <a:t>The complexity of the design will also influence the choice of verification method. For complex designs, a combination of different verification methods may be required.</a:t>
            </a:r>
            <a:endParaRPr lang="en-DE" sz="1400" dirty="0"/>
          </a:p>
        </p:txBody>
      </p:sp>
      <p:sp>
        <p:nvSpPr>
          <p:cNvPr id="11" name="TextBox 10">
            <a:extLst>
              <a:ext uri="{FF2B5EF4-FFF2-40B4-BE49-F238E27FC236}">
                <a16:creationId xmlns:a16="http://schemas.microsoft.com/office/drawing/2014/main" id="{A8607A7E-F83B-4738-4464-A691AF916BB2}"/>
              </a:ext>
            </a:extLst>
          </p:cNvPr>
          <p:cNvSpPr txBox="1"/>
          <p:nvPr/>
        </p:nvSpPr>
        <p:spPr>
          <a:xfrm>
            <a:off x="4352014" y="4122508"/>
            <a:ext cx="7096539" cy="523220"/>
          </a:xfrm>
          <a:prstGeom prst="rect">
            <a:avLst/>
          </a:prstGeom>
          <a:noFill/>
        </p:spPr>
        <p:txBody>
          <a:bodyPr wrap="square" rtlCol="0">
            <a:spAutoFit/>
          </a:bodyPr>
          <a:lstStyle/>
          <a:p>
            <a:r>
              <a:rPr lang="en-GB" sz="1400" b="0" i="0" dirty="0">
                <a:effectLst/>
                <a:latin typeface="Söhne"/>
              </a:rPr>
              <a:t>The time and resources available for verification will also be a factor in choosing a verification method. Some methods may be more time-consuming or resource-intensive than others.</a:t>
            </a:r>
            <a:endParaRPr lang="en-DE" sz="1400" dirty="0"/>
          </a:p>
        </p:txBody>
      </p:sp>
      <p:sp>
        <p:nvSpPr>
          <p:cNvPr id="12" name="TextBox 11">
            <a:extLst>
              <a:ext uri="{FF2B5EF4-FFF2-40B4-BE49-F238E27FC236}">
                <a16:creationId xmlns:a16="http://schemas.microsoft.com/office/drawing/2014/main" id="{AAED2568-7773-264D-C917-1C8D4C512A2C}"/>
              </a:ext>
            </a:extLst>
          </p:cNvPr>
          <p:cNvSpPr txBox="1"/>
          <p:nvPr/>
        </p:nvSpPr>
        <p:spPr>
          <a:xfrm>
            <a:off x="4273826" y="4784432"/>
            <a:ext cx="7096539" cy="523220"/>
          </a:xfrm>
          <a:prstGeom prst="rect">
            <a:avLst/>
          </a:prstGeom>
          <a:noFill/>
        </p:spPr>
        <p:txBody>
          <a:bodyPr wrap="square" rtlCol="0">
            <a:spAutoFit/>
          </a:bodyPr>
          <a:lstStyle/>
          <a:p>
            <a:r>
              <a:rPr lang="en-GB" sz="1400" b="0" i="0" dirty="0">
                <a:effectLst/>
                <a:latin typeface="Söhne"/>
              </a:rPr>
              <a:t>It is important to consider any relevant industry standards or guidelines when choosing a verification method.</a:t>
            </a:r>
            <a:endParaRPr lang="en-DE" sz="1400" dirty="0"/>
          </a:p>
        </p:txBody>
      </p:sp>
      <p:sp>
        <p:nvSpPr>
          <p:cNvPr id="13" name="TextBox 12">
            <a:extLst>
              <a:ext uri="{FF2B5EF4-FFF2-40B4-BE49-F238E27FC236}">
                <a16:creationId xmlns:a16="http://schemas.microsoft.com/office/drawing/2014/main" id="{29296027-0836-E1F9-B02C-FDC5923FAF05}"/>
              </a:ext>
            </a:extLst>
          </p:cNvPr>
          <p:cNvSpPr txBox="1"/>
          <p:nvPr/>
        </p:nvSpPr>
        <p:spPr>
          <a:xfrm>
            <a:off x="4273826" y="5424970"/>
            <a:ext cx="7096539" cy="523220"/>
          </a:xfrm>
          <a:prstGeom prst="rect">
            <a:avLst/>
          </a:prstGeom>
          <a:noFill/>
        </p:spPr>
        <p:txBody>
          <a:bodyPr wrap="square" rtlCol="0">
            <a:spAutoFit/>
          </a:bodyPr>
          <a:lstStyle/>
          <a:p>
            <a:r>
              <a:rPr lang="en-GB" sz="1400" b="0" i="0" dirty="0">
                <a:effectLst/>
                <a:latin typeface="Söhne"/>
              </a:rPr>
              <a:t>The cost of the verification method should also be considered, including both the upfront cost and any ongoing maintenance or support costs.</a:t>
            </a:r>
            <a:endParaRPr lang="en-DE" sz="1400" dirty="0"/>
          </a:p>
        </p:txBody>
      </p:sp>
    </p:spTree>
    <p:extLst>
      <p:ext uri="{BB962C8B-B14F-4D97-AF65-F5344CB8AC3E}">
        <p14:creationId xmlns:p14="http://schemas.microsoft.com/office/powerpoint/2010/main" val="264018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9BCEC-9B36-915B-FF71-5869B24E2E46}"/>
              </a:ext>
            </a:extLst>
          </p:cNvPr>
          <p:cNvSpPr txBox="1"/>
          <p:nvPr/>
        </p:nvSpPr>
        <p:spPr>
          <a:xfrm>
            <a:off x="2465294" y="654424"/>
            <a:ext cx="7230035" cy="769441"/>
          </a:xfrm>
          <a:prstGeom prst="rect">
            <a:avLst/>
          </a:prstGeom>
          <a:noFill/>
        </p:spPr>
        <p:txBody>
          <a:bodyPr wrap="square" rtlCol="0">
            <a:spAutoFit/>
          </a:bodyPr>
          <a:lstStyle/>
          <a:p>
            <a:pPr algn="ctr"/>
            <a:r>
              <a:rPr lang="en-GB" sz="4400" b="1" dirty="0"/>
              <a:t>References</a:t>
            </a:r>
            <a:endParaRPr lang="en-DE" sz="4400" b="1" dirty="0"/>
          </a:p>
        </p:txBody>
      </p:sp>
      <p:sp>
        <p:nvSpPr>
          <p:cNvPr id="3" name="TextBox 2">
            <a:extLst>
              <a:ext uri="{FF2B5EF4-FFF2-40B4-BE49-F238E27FC236}">
                <a16:creationId xmlns:a16="http://schemas.microsoft.com/office/drawing/2014/main" id="{3609C5FA-63B7-9C29-45AA-6B0D35779A35}"/>
              </a:ext>
            </a:extLst>
          </p:cNvPr>
          <p:cNvSpPr txBox="1"/>
          <p:nvPr/>
        </p:nvSpPr>
        <p:spPr>
          <a:xfrm>
            <a:off x="1459064" y="1956021"/>
            <a:ext cx="10046473" cy="2031325"/>
          </a:xfrm>
          <a:prstGeom prst="rect">
            <a:avLst/>
          </a:prstGeom>
          <a:noFill/>
        </p:spPr>
        <p:txBody>
          <a:bodyPr wrap="square" rtlCol="0">
            <a:spAutoFit/>
          </a:bodyPr>
          <a:lstStyle/>
          <a:p>
            <a:pPr marL="285750" indent="-285750">
              <a:buFont typeface="Arial" panose="020B0604020202020204" pitchFamily="34" charset="0"/>
              <a:buChar char="•"/>
            </a:pPr>
            <a:r>
              <a:rPr lang="en-GB">
                <a:hlinkClick r:id="rId2"/>
              </a:rPr>
              <a:t>https://www.wallpaperflare.com/central-processing-unit-cpu-hardware-digital-art-computer-wallpaper-powqu</a:t>
            </a:r>
            <a:endParaRPr lang="en-GB"/>
          </a:p>
          <a:p>
            <a:pPr marL="285750" indent="-285750">
              <a:buFont typeface="Arial" panose="020B0604020202020204" pitchFamily="34" charset="0"/>
              <a:buChar char="•"/>
            </a:pPr>
            <a:r>
              <a:rPr lang="en-GB">
                <a:hlinkClick r:id="rId3"/>
              </a:rPr>
              <a:t>https://unsplash.com/photos/49uySSA678U</a:t>
            </a:r>
            <a:endParaRPr lang="en-GB"/>
          </a:p>
          <a:p>
            <a:pPr marL="285750" indent="-285750">
              <a:buFont typeface="Arial" panose="020B0604020202020204" pitchFamily="34" charset="0"/>
              <a:buChar char="•"/>
            </a:pPr>
            <a:r>
              <a:rPr lang="en-GB">
                <a:hlinkClick r:id="rId4"/>
              </a:rPr>
              <a:t>https://sigosa.de/wp-content/uploads/2017/06/gold-Industriegold-564790.jpg</a:t>
            </a: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DE" dirty="0"/>
          </a:p>
        </p:txBody>
      </p:sp>
    </p:spTree>
    <p:extLst>
      <p:ext uri="{BB962C8B-B14F-4D97-AF65-F5344CB8AC3E}">
        <p14:creationId xmlns:p14="http://schemas.microsoft.com/office/powerpoint/2010/main" val="993606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AE28F8-CCD7-BB2F-2A73-E439EE581C52}"/>
              </a:ext>
            </a:extLst>
          </p:cNvPr>
          <p:cNvSpPr txBox="1"/>
          <p:nvPr/>
        </p:nvSpPr>
        <p:spPr>
          <a:xfrm>
            <a:off x="605418" y="5428538"/>
            <a:ext cx="4820134" cy="90950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latin typeface="+mj-lt"/>
                <a:ea typeface="+mj-ea"/>
                <a:cs typeface="+mj-cs"/>
              </a:rPr>
              <a:t>Any Questions?</a:t>
            </a:r>
          </a:p>
        </p:txBody>
      </p:sp>
      <p:pic>
        <p:nvPicPr>
          <p:cNvPr id="5" name="Picture 4" descr="A picture containing light&#10;&#10;Description automatically generated">
            <a:extLst>
              <a:ext uri="{FF2B5EF4-FFF2-40B4-BE49-F238E27FC236}">
                <a16:creationId xmlns:a16="http://schemas.microsoft.com/office/drawing/2014/main" id="{1D711156-C161-B2DC-E514-96A0CBA63898}"/>
              </a:ext>
            </a:extLst>
          </p:cNvPr>
          <p:cNvPicPr>
            <a:picLocks noChangeAspect="1"/>
          </p:cNvPicPr>
          <p:nvPr/>
        </p:nvPicPr>
        <p:blipFill rotWithShape="1">
          <a:blip r:embed="rId2">
            <a:extLst>
              <a:ext uri="{28A0092B-C50C-407E-A947-70E740481C1C}">
                <a14:useLocalDpi xmlns:a14="http://schemas.microsoft.com/office/drawing/2010/main" val="0"/>
              </a:ext>
            </a:extLst>
          </a:blip>
          <a:srcRect t="6554" r="-1" b="7618"/>
          <a:stretch/>
        </p:blipFill>
        <p:spPr>
          <a:xfrm>
            <a:off x="605418" y="708212"/>
            <a:ext cx="4163806" cy="4764928"/>
          </a:xfrm>
          <a:custGeom>
            <a:avLst/>
            <a:gdLst/>
            <a:ahLst/>
            <a:cxnLst/>
            <a:rect l="l" t="t" r="r" b="b"/>
            <a:pathLst>
              <a:path w="5004928" h="5727482">
                <a:moveTo>
                  <a:pt x="1673274" y="0"/>
                </a:moveTo>
                <a:cubicBezTo>
                  <a:pt x="3513296" y="0"/>
                  <a:pt x="5004928" y="1491632"/>
                  <a:pt x="5004928" y="3331654"/>
                </a:cubicBezTo>
                <a:cubicBezTo>
                  <a:pt x="5004928" y="4251665"/>
                  <a:pt x="4632020" y="5084579"/>
                  <a:pt x="4029109" y="5687489"/>
                </a:cubicBezTo>
                <a:lnTo>
                  <a:pt x="3985106" y="5727482"/>
                </a:lnTo>
                <a:lnTo>
                  <a:pt x="0" y="5727482"/>
                </a:lnTo>
                <a:lnTo>
                  <a:pt x="0" y="453879"/>
                </a:lnTo>
                <a:lnTo>
                  <a:pt x="85210" y="402113"/>
                </a:lnTo>
                <a:cubicBezTo>
                  <a:pt x="557283" y="145668"/>
                  <a:pt x="1098267" y="0"/>
                  <a:pt x="1673274" y="0"/>
                </a:cubicBezTo>
                <a:close/>
              </a:path>
            </a:pathLst>
          </a:custGeom>
        </p:spPr>
      </p:pic>
      <p:pic>
        <p:nvPicPr>
          <p:cNvPr id="3" name="Picture 2" descr="A picture containing text, person, hand&#10;&#10;Description automatically generated">
            <a:extLst>
              <a:ext uri="{FF2B5EF4-FFF2-40B4-BE49-F238E27FC236}">
                <a16:creationId xmlns:a16="http://schemas.microsoft.com/office/drawing/2014/main" id="{C1756780-3596-1F7D-BFB7-75073837BB7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3593" r="3" b="14695"/>
          <a:stretch/>
        </p:blipFill>
        <p:spPr>
          <a:xfrm>
            <a:off x="5221942" y="617781"/>
            <a:ext cx="6306370" cy="4334580"/>
          </a:xfrm>
          <a:custGeom>
            <a:avLst/>
            <a:gdLst/>
            <a:ahLst/>
            <a:cxnLst/>
            <a:rect l="l" t="t" r="r" b="b"/>
            <a:pathLst>
              <a:path w="5061985" h="3630170">
                <a:moveTo>
                  <a:pt x="253815" y="0"/>
                </a:moveTo>
                <a:lnTo>
                  <a:pt x="4808170" y="0"/>
                </a:lnTo>
                <a:lnTo>
                  <a:pt x="4863087" y="114001"/>
                </a:lnTo>
                <a:cubicBezTo>
                  <a:pt x="4991162" y="416805"/>
                  <a:pt x="5061985" y="749721"/>
                  <a:pt x="5061985" y="1099178"/>
                </a:cubicBezTo>
                <a:cubicBezTo>
                  <a:pt x="5061985" y="2497007"/>
                  <a:pt x="3928821" y="3630170"/>
                  <a:pt x="2530993" y="3630170"/>
                </a:cubicBezTo>
                <a:cubicBezTo>
                  <a:pt x="1133164" y="3630170"/>
                  <a:pt x="0" y="2497007"/>
                  <a:pt x="0" y="1099178"/>
                </a:cubicBezTo>
                <a:cubicBezTo>
                  <a:pt x="0" y="749721"/>
                  <a:pt x="70823" y="416805"/>
                  <a:pt x="198898" y="114001"/>
                </a:cubicBezTo>
                <a:close/>
              </a:path>
            </a:pathLst>
          </a:custGeom>
          <a:effectLst>
            <a:softEdge rad="0"/>
          </a:effectLst>
        </p:spPr>
      </p:pic>
    </p:spTree>
    <p:extLst>
      <p:ext uri="{BB962C8B-B14F-4D97-AF65-F5344CB8AC3E}">
        <p14:creationId xmlns:p14="http://schemas.microsoft.com/office/powerpoint/2010/main" val="217912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15476E-46D3-5B7C-21BB-075B815EB41B}"/>
              </a:ext>
            </a:extLst>
          </p:cNvPr>
          <p:cNvSpPr txBox="1"/>
          <p:nvPr/>
        </p:nvSpPr>
        <p:spPr>
          <a:xfrm>
            <a:off x="834572" y="2531236"/>
            <a:ext cx="5743789" cy="2031325"/>
          </a:xfrm>
          <a:prstGeom prst="rect">
            <a:avLst/>
          </a:prstGeom>
          <a:noFill/>
        </p:spPr>
        <p:txBody>
          <a:bodyPr wrap="square" rtlCol="0">
            <a:spAutoFit/>
          </a:bodyPr>
          <a:lstStyle/>
          <a:p>
            <a:pPr marL="285750" indent="-285750">
              <a:buFont typeface="Wingdings" panose="05000000000000000000" pitchFamily="2" charset="2"/>
              <a:buChar char="Ø"/>
            </a:pPr>
            <a:r>
              <a:rPr lang="en-GB" b="1" dirty="0"/>
              <a:t>VLSI</a:t>
            </a:r>
            <a:r>
              <a:rPr lang="en-GB" dirty="0"/>
              <a:t> stands for “</a:t>
            </a:r>
            <a:r>
              <a:rPr lang="en-GB" b="1" i="0" dirty="0">
                <a:effectLst/>
                <a:latin typeface="Söhne"/>
              </a:rPr>
              <a:t>Very Large Scale Integration</a:t>
            </a:r>
            <a:r>
              <a:rPr lang="en-GB" b="0" i="0" dirty="0">
                <a:effectLst/>
                <a:latin typeface="Söhne"/>
              </a:rPr>
              <a:t>”</a:t>
            </a:r>
          </a:p>
          <a:p>
            <a:pPr marL="285750" indent="-285750">
              <a:buFont typeface="Wingdings" panose="05000000000000000000" pitchFamily="2" charset="2"/>
              <a:buChar char="Ø"/>
            </a:pPr>
            <a:r>
              <a:rPr lang="en-GB" dirty="0">
                <a:latin typeface="Söhne"/>
              </a:rPr>
              <a:t>P</a:t>
            </a:r>
            <a:r>
              <a:rPr lang="en-GB" b="0" i="0" dirty="0">
                <a:effectLst/>
                <a:latin typeface="Söhne"/>
              </a:rPr>
              <a:t>rocess of creating integrated circuits (ICs):</a:t>
            </a:r>
          </a:p>
          <a:p>
            <a:r>
              <a:rPr lang="en-GB" dirty="0">
                <a:latin typeface="Söhne"/>
              </a:rPr>
              <a:t>	=&gt; </a:t>
            </a:r>
            <a:r>
              <a:rPr lang="en-GB" b="0" i="0" dirty="0">
                <a:effectLst/>
                <a:latin typeface="Söhne"/>
              </a:rPr>
              <a:t>contain a very large number of transistors</a:t>
            </a:r>
            <a:endParaRPr lang="en-GB" dirty="0">
              <a:latin typeface="Söhne"/>
            </a:endParaRPr>
          </a:p>
          <a:p>
            <a:r>
              <a:rPr lang="en-GB" dirty="0">
                <a:latin typeface="Söhne"/>
              </a:rPr>
              <a:t>	=&gt; </a:t>
            </a:r>
            <a:r>
              <a:rPr lang="en-GB" b="0" i="0" dirty="0">
                <a:effectLst/>
                <a:latin typeface="Söhne"/>
              </a:rPr>
              <a:t>ICs are used in a wide variety of electronic devices</a:t>
            </a:r>
          </a:p>
          <a:p>
            <a:pPr marL="285750" indent="-285750">
              <a:buFont typeface="Wingdings" panose="05000000000000000000" pitchFamily="2" charset="2"/>
              <a:buChar char="Ø"/>
            </a:pPr>
            <a:r>
              <a:rPr lang="en-GB" b="1" i="0" dirty="0">
                <a:effectLst/>
                <a:latin typeface="Söhne"/>
              </a:rPr>
              <a:t>Verification</a:t>
            </a:r>
            <a:r>
              <a:rPr lang="en-GB" dirty="0">
                <a:latin typeface="Söhne"/>
              </a:rPr>
              <a:t> : </a:t>
            </a:r>
            <a:r>
              <a:rPr lang="en-GB" b="0" i="0" dirty="0">
                <a:effectLst/>
                <a:latin typeface="Söhne"/>
              </a:rPr>
              <a:t>an essential part of the VLSI design process</a:t>
            </a:r>
            <a:endParaRPr lang="en-GB" dirty="0">
              <a:latin typeface="Söhne"/>
            </a:endParaRPr>
          </a:p>
          <a:p>
            <a:r>
              <a:rPr lang="en-GB" dirty="0">
                <a:latin typeface="Söhne"/>
              </a:rPr>
              <a:t>	=&gt; </a:t>
            </a:r>
            <a:r>
              <a:rPr lang="en-GB" b="0" i="0" dirty="0">
                <a:effectLst/>
                <a:latin typeface="Söhne"/>
              </a:rPr>
              <a:t>ensure that the ICs that are created will function    correctly</a:t>
            </a:r>
            <a:endParaRPr lang="en-DE" dirty="0"/>
          </a:p>
        </p:txBody>
      </p:sp>
      <p:sp>
        <p:nvSpPr>
          <p:cNvPr id="4" name="Oval 3">
            <a:extLst>
              <a:ext uri="{FF2B5EF4-FFF2-40B4-BE49-F238E27FC236}">
                <a16:creationId xmlns:a16="http://schemas.microsoft.com/office/drawing/2014/main" id="{5AEDC90E-7773-6D61-2A96-8695BA9E2911}"/>
              </a:ext>
            </a:extLst>
          </p:cNvPr>
          <p:cNvSpPr/>
          <p:nvPr/>
        </p:nvSpPr>
        <p:spPr>
          <a:xfrm>
            <a:off x="7631147" y="3037476"/>
            <a:ext cx="2019295" cy="851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Importance</a:t>
            </a:r>
          </a:p>
          <a:p>
            <a:pPr algn="ctr"/>
            <a:r>
              <a:rPr lang="en-GB" dirty="0"/>
              <a:t>Of Verification</a:t>
            </a:r>
            <a:endParaRPr lang="en-DE" dirty="0"/>
          </a:p>
        </p:txBody>
      </p:sp>
      <p:sp>
        <p:nvSpPr>
          <p:cNvPr id="5" name="Oval 4">
            <a:extLst>
              <a:ext uri="{FF2B5EF4-FFF2-40B4-BE49-F238E27FC236}">
                <a16:creationId xmlns:a16="http://schemas.microsoft.com/office/drawing/2014/main" id="{84D79CB8-10D1-3DF5-DE8D-747279E02953}"/>
              </a:ext>
            </a:extLst>
          </p:cNvPr>
          <p:cNvSpPr/>
          <p:nvPr/>
        </p:nvSpPr>
        <p:spPr>
          <a:xfrm>
            <a:off x="7555609" y="2352340"/>
            <a:ext cx="2320456" cy="46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Complexity</a:t>
            </a:r>
            <a:endParaRPr lang="en-DE" dirty="0"/>
          </a:p>
        </p:txBody>
      </p:sp>
      <p:sp>
        <p:nvSpPr>
          <p:cNvPr id="6" name="Oval 5">
            <a:extLst>
              <a:ext uri="{FF2B5EF4-FFF2-40B4-BE49-F238E27FC236}">
                <a16:creationId xmlns:a16="http://schemas.microsoft.com/office/drawing/2014/main" id="{0FBE668E-40E6-800B-5089-E438971CA0C5}"/>
              </a:ext>
            </a:extLst>
          </p:cNvPr>
          <p:cNvSpPr/>
          <p:nvPr/>
        </p:nvSpPr>
        <p:spPr>
          <a:xfrm>
            <a:off x="7555609" y="4154633"/>
            <a:ext cx="2320456" cy="46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Time and Cost</a:t>
            </a:r>
            <a:endParaRPr lang="en-DE" dirty="0"/>
          </a:p>
        </p:txBody>
      </p:sp>
      <p:sp>
        <p:nvSpPr>
          <p:cNvPr id="7" name="Oval 6">
            <a:extLst>
              <a:ext uri="{FF2B5EF4-FFF2-40B4-BE49-F238E27FC236}">
                <a16:creationId xmlns:a16="http://schemas.microsoft.com/office/drawing/2014/main" id="{4D1CCDB9-0EB4-0419-F169-4273DC62CC20}"/>
              </a:ext>
            </a:extLst>
          </p:cNvPr>
          <p:cNvSpPr/>
          <p:nvPr/>
        </p:nvSpPr>
        <p:spPr>
          <a:xfrm rot="5400000">
            <a:off x="9305146" y="3325608"/>
            <a:ext cx="1582269" cy="294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Reliability</a:t>
            </a:r>
            <a:endParaRPr lang="en-DE" dirty="0"/>
          </a:p>
        </p:txBody>
      </p:sp>
      <p:sp>
        <p:nvSpPr>
          <p:cNvPr id="8" name="Oval 7">
            <a:extLst>
              <a:ext uri="{FF2B5EF4-FFF2-40B4-BE49-F238E27FC236}">
                <a16:creationId xmlns:a16="http://schemas.microsoft.com/office/drawing/2014/main" id="{A6141EF3-FBA6-F230-2416-8F66DBE34225}"/>
              </a:ext>
            </a:extLst>
          </p:cNvPr>
          <p:cNvSpPr/>
          <p:nvPr/>
        </p:nvSpPr>
        <p:spPr>
          <a:xfrm rot="16200000">
            <a:off x="6477491" y="3320555"/>
            <a:ext cx="1599460" cy="287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Quality</a:t>
            </a:r>
            <a:endParaRPr lang="en-DE" dirty="0"/>
          </a:p>
        </p:txBody>
      </p:sp>
      <p:sp>
        <p:nvSpPr>
          <p:cNvPr id="9" name="TextBox 8">
            <a:extLst>
              <a:ext uri="{FF2B5EF4-FFF2-40B4-BE49-F238E27FC236}">
                <a16:creationId xmlns:a16="http://schemas.microsoft.com/office/drawing/2014/main" id="{602A85D0-3499-C084-884C-C1A353CA9008}"/>
              </a:ext>
            </a:extLst>
          </p:cNvPr>
          <p:cNvSpPr txBox="1"/>
          <p:nvPr/>
        </p:nvSpPr>
        <p:spPr>
          <a:xfrm>
            <a:off x="499763" y="817658"/>
            <a:ext cx="10658723" cy="769441"/>
          </a:xfrm>
          <a:prstGeom prst="rect">
            <a:avLst/>
          </a:prstGeom>
          <a:noFill/>
        </p:spPr>
        <p:txBody>
          <a:bodyPr wrap="square" rtlCol="0">
            <a:spAutoFit/>
          </a:bodyPr>
          <a:lstStyle/>
          <a:p>
            <a:pPr algn="ctr"/>
            <a:r>
              <a:rPr lang="en-GB" sz="4400" b="1" dirty="0"/>
              <a:t>Introduction</a:t>
            </a:r>
            <a:endParaRPr lang="en-DE" sz="4400" b="1" dirty="0"/>
          </a:p>
        </p:txBody>
      </p:sp>
      <p:cxnSp>
        <p:nvCxnSpPr>
          <p:cNvPr id="11" name="Straight Connector 10">
            <a:extLst>
              <a:ext uri="{FF2B5EF4-FFF2-40B4-BE49-F238E27FC236}">
                <a16:creationId xmlns:a16="http://schemas.microsoft.com/office/drawing/2014/main" id="{E4AC0818-0324-3AF3-2456-F0744388F82D}"/>
              </a:ext>
            </a:extLst>
          </p:cNvPr>
          <p:cNvCxnSpPr>
            <a:cxnSpLocks/>
            <a:stCxn id="8" idx="5"/>
            <a:endCxn id="5" idx="2"/>
          </p:cNvCxnSpPr>
          <p:nvPr/>
        </p:nvCxnSpPr>
        <p:spPr>
          <a:xfrm flipV="1">
            <a:off x="7378894" y="2583589"/>
            <a:ext cx="176715" cy="315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584A15-9B09-27AF-947F-FD4077E745EA}"/>
              </a:ext>
            </a:extLst>
          </p:cNvPr>
          <p:cNvCxnSpPr>
            <a:cxnSpLocks/>
            <a:stCxn id="8" idx="3"/>
            <a:endCxn id="6" idx="2"/>
          </p:cNvCxnSpPr>
          <p:nvPr/>
        </p:nvCxnSpPr>
        <p:spPr>
          <a:xfrm>
            <a:off x="7378894" y="4029837"/>
            <a:ext cx="176715" cy="35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84276B-FAD9-A148-5ECF-3E419D02AA84}"/>
              </a:ext>
            </a:extLst>
          </p:cNvPr>
          <p:cNvCxnSpPr>
            <a:cxnSpLocks/>
            <a:stCxn id="7" idx="5"/>
            <a:endCxn id="6" idx="6"/>
          </p:cNvCxnSpPr>
          <p:nvPr/>
        </p:nvCxnSpPr>
        <p:spPr>
          <a:xfrm flipH="1">
            <a:off x="9876065" y="4032354"/>
            <a:ext cx="116038" cy="35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D85A3A-6349-241A-7B26-324694759FAA}"/>
              </a:ext>
            </a:extLst>
          </p:cNvPr>
          <p:cNvCxnSpPr>
            <a:cxnSpLocks/>
            <a:stCxn id="5" idx="6"/>
            <a:endCxn id="7" idx="3"/>
          </p:cNvCxnSpPr>
          <p:nvPr/>
        </p:nvCxnSpPr>
        <p:spPr>
          <a:xfrm>
            <a:off x="9876065" y="2583589"/>
            <a:ext cx="116038" cy="329932"/>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CA7EAF6-DA6E-926A-3799-8F38199DD5C0}"/>
              </a:ext>
            </a:extLst>
          </p:cNvPr>
          <p:cNvSpPr txBox="1"/>
          <p:nvPr/>
        </p:nvSpPr>
        <p:spPr>
          <a:xfrm>
            <a:off x="1628888" y="5499446"/>
            <a:ext cx="8046720" cy="369332"/>
          </a:xfrm>
          <a:prstGeom prst="rect">
            <a:avLst/>
          </a:prstGeom>
          <a:noFill/>
        </p:spPr>
        <p:txBody>
          <a:bodyPr wrap="square" rtlCol="0">
            <a:spAutoFit/>
          </a:bodyPr>
          <a:lstStyle/>
          <a:p>
            <a:r>
              <a:rPr lang="en-GB" dirty="0"/>
              <a:t>There are different methods of VLSI Design Verification. We will talk about it.</a:t>
            </a:r>
            <a:endParaRPr lang="en-DE" dirty="0"/>
          </a:p>
        </p:txBody>
      </p:sp>
    </p:spTree>
    <p:extLst>
      <p:ext uri="{BB962C8B-B14F-4D97-AF65-F5344CB8AC3E}">
        <p14:creationId xmlns:p14="http://schemas.microsoft.com/office/powerpoint/2010/main" val="54379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C6CB7-7F29-2C8F-9469-5E635F225128}"/>
              </a:ext>
            </a:extLst>
          </p:cNvPr>
          <p:cNvSpPr txBox="1"/>
          <p:nvPr/>
        </p:nvSpPr>
        <p:spPr>
          <a:xfrm>
            <a:off x="569502" y="823537"/>
            <a:ext cx="9630770" cy="646331"/>
          </a:xfrm>
          <a:prstGeom prst="rect">
            <a:avLst/>
          </a:prstGeom>
          <a:noFill/>
        </p:spPr>
        <p:txBody>
          <a:bodyPr wrap="square" rtlCol="0">
            <a:spAutoFit/>
          </a:bodyPr>
          <a:lstStyle/>
          <a:p>
            <a:pPr algn="ctr"/>
            <a:r>
              <a:rPr lang="en-GB" sz="3600" b="1" dirty="0"/>
              <a:t>VLSI Design Process</a:t>
            </a:r>
            <a:endParaRPr lang="en-DE" sz="3600" b="1" dirty="0"/>
          </a:p>
        </p:txBody>
      </p:sp>
      <p:sp>
        <p:nvSpPr>
          <p:cNvPr id="4" name="Rectangle: Rounded Corners 3">
            <a:extLst>
              <a:ext uri="{FF2B5EF4-FFF2-40B4-BE49-F238E27FC236}">
                <a16:creationId xmlns:a16="http://schemas.microsoft.com/office/drawing/2014/main" id="{DEA10FA0-8FDC-4246-DD82-B59935EE8C3C}"/>
              </a:ext>
            </a:extLst>
          </p:cNvPr>
          <p:cNvSpPr/>
          <p:nvPr/>
        </p:nvSpPr>
        <p:spPr>
          <a:xfrm>
            <a:off x="3096987" y="1950493"/>
            <a:ext cx="2649656" cy="332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Requirement Gathering</a:t>
            </a:r>
            <a:endParaRPr lang="en-DE" dirty="0"/>
          </a:p>
        </p:txBody>
      </p:sp>
      <p:sp>
        <p:nvSpPr>
          <p:cNvPr id="5" name="Rectangle: Rounded Corners 4">
            <a:extLst>
              <a:ext uri="{FF2B5EF4-FFF2-40B4-BE49-F238E27FC236}">
                <a16:creationId xmlns:a16="http://schemas.microsoft.com/office/drawing/2014/main" id="{B2416FFE-AC94-67A6-F11F-2A192BA318C9}"/>
              </a:ext>
            </a:extLst>
          </p:cNvPr>
          <p:cNvSpPr/>
          <p:nvPr/>
        </p:nvSpPr>
        <p:spPr>
          <a:xfrm>
            <a:off x="3728213" y="2400218"/>
            <a:ext cx="2649656" cy="345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System Level Design</a:t>
            </a:r>
            <a:endParaRPr lang="en-DE" dirty="0"/>
          </a:p>
        </p:txBody>
      </p:sp>
      <p:sp>
        <p:nvSpPr>
          <p:cNvPr id="6" name="Rectangle: Rounded Corners 5">
            <a:extLst>
              <a:ext uri="{FF2B5EF4-FFF2-40B4-BE49-F238E27FC236}">
                <a16:creationId xmlns:a16="http://schemas.microsoft.com/office/drawing/2014/main" id="{3D93BA3E-8F0E-2599-D318-555A9158612E}"/>
              </a:ext>
            </a:extLst>
          </p:cNvPr>
          <p:cNvSpPr/>
          <p:nvPr/>
        </p:nvSpPr>
        <p:spPr>
          <a:xfrm>
            <a:off x="4352077" y="2892119"/>
            <a:ext cx="2649656" cy="345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Microarchitecture Design</a:t>
            </a:r>
            <a:endParaRPr lang="en-DE" dirty="0"/>
          </a:p>
        </p:txBody>
      </p:sp>
      <p:sp>
        <p:nvSpPr>
          <p:cNvPr id="7" name="Rectangle: Rounded Corners 6">
            <a:extLst>
              <a:ext uri="{FF2B5EF4-FFF2-40B4-BE49-F238E27FC236}">
                <a16:creationId xmlns:a16="http://schemas.microsoft.com/office/drawing/2014/main" id="{35C60D26-B0C7-8C02-52E2-B2C007572326}"/>
              </a:ext>
            </a:extLst>
          </p:cNvPr>
          <p:cNvSpPr/>
          <p:nvPr/>
        </p:nvSpPr>
        <p:spPr>
          <a:xfrm>
            <a:off x="5053041" y="3420621"/>
            <a:ext cx="2649655" cy="327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Logic Design</a:t>
            </a:r>
            <a:endParaRPr lang="en-DE" dirty="0"/>
          </a:p>
        </p:txBody>
      </p:sp>
      <p:sp>
        <p:nvSpPr>
          <p:cNvPr id="8" name="Rectangle: Rounded Corners 7">
            <a:extLst>
              <a:ext uri="{FF2B5EF4-FFF2-40B4-BE49-F238E27FC236}">
                <a16:creationId xmlns:a16="http://schemas.microsoft.com/office/drawing/2014/main" id="{55D5353E-998D-F637-1AD7-238EDED2D1D9}"/>
              </a:ext>
            </a:extLst>
          </p:cNvPr>
          <p:cNvSpPr/>
          <p:nvPr/>
        </p:nvSpPr>
        <p:spPr>
          <a:xfrm>
            <a:off x="5676905" y="3919364"/>
            <a:ext cx="2649655" cy="32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Physical Design</a:t>
            </a:r>
            <a:endParaRPr lang="en-DE" dirty="0"/>
          </a:p>
        </p:txBody>
      </p:sp>
      <p:sp>
        <p:nvSpPr>
          <p:cNvPr id="9" name="Rectangle: Rounded Corners 8">
            <a:extLst>
              <a:ext uri="{FF2B5EF4-FFF2-40B4-BE49-F238E27FC236}">
                <a16:creationId xmlns:a16="http://schemas.microsoft.com/office/drawing/2014/main" id="{B724713B-3C8B-2057-8D3D-1F5530AABEE1}"/>
              </a:ext>
            </a:extLst>
          </p:cNvPr>
          <p:cNvSpPr/>
          <p:nvPr/>
        </p:nvSpPr>
        <p:spPr>
          <a:xfrm>
            <a:off x="6276594" y="4369409"/>
            <a:ext cx="2649654" cy="32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Verification</a:t>
            </a:r>
            <a:endParaRPr lang="en-DE" dirty="0"/>
          </a:p>
        </p:txBody>
      </p:sp>
      <p:sp>
        <p:nvSpPr>
          <p:cNvPr id="10" name="Rectangle: Rounded Corners 9">
            <a:extLst>
              <a:ext uri="{FF2B5EF4-FFF2-40B4-BE49-F238E27FC236}">
                <a16:creationId xmlns:a16="http://schemas.microsoft.com/office/drawing/2014/main" id="{05863217-FBF5-BA71-4995-766BE53032C4}"/>
              </a:ext>
            </a:extLst>
          </p:cNvPr>
          <p:cNvSpPr/>
          <p:nvPr/>
        </p:nvSpPr>
        <p:spPr>
          <a:xfrm>
            <a:off x="6884246" y="4847225"/>
            <a:ext cx="2649653" cy="32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Fabrication</a:t>
            </a:r>
            <a:endParaRPr lang="en-DE" dirty="0"/>
          </a:p>
        </p:txBody>
      </p:sp>
      <p:sp>
        <p:nvSpPr>
          <p:cNvPr id="11" name="Rectangle: Rounded Corners 10">
            <a:extLst>
              <a:ext uri="{FF2B5EF4-FFF2-40B4-BE49-F238E27FC236}">
                <a16:creationId xmlns:a16="http://schemas.microsoft.com/office/drawing/2014/main" id="{E4816558-8B4F-9BEC-B5A7-88F998879F9C}"/>
              </a:ext>
            </a:extLst>
          </p:cNvPr>
          <p:cNvSpPr/>
          <p:nvPr/>
        </p:nvSpPr>
        <p:spPr>
          <a:xfrm>
            <a:off x="7474419" y="5297270"/>
            <a:ext cx="2649653" cy="32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Testing</a:t>
            </a:r>
            <a:endParaRPr lang="en-DE" dirty="0"/>
          </a:p>
        </p:txBody>
      </p:sp>
      <p:sp>
        <p:nvSpPr>
          <p:cNvPr id="12" name="Arrow: Down 11">
            <a:extLst>
              <a:ext uri="{FF2B5EF4-FFF2-40B4-BE49-F238E27FC236}">
                <a16:creationId xmlns:a16="http://schemas.microsoft.com/office/drawing/2014/main" id="{CD829EE6-9590-FF49-515E-90830B790948}"/>
              </a:ext>
            </a:extLst>
          </p:cNvPr>
          <p:cNvSpPr/>
          <p:nvPr/>
        </p:nvSpPr>
        <p:spPr>
          <a:xfrm rot="18446437">
            <a:off x="4843486" y="911190"/>
            <a:ext cx="346420" cy="5903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49810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BEC6C56-3A8A-7508-55B2-FFFB13E0EBBA}"/>
              </a:ext>
            </a:extLst>
          </p:cNvPr>
          <p:cNvSpPr/>
          <p:nvPr/>
        </p:nvSpPr>
        <p:spPr>
          <a:xfrm>
            <a:off x="7200402" y="3429000"/>
            <a:ext cx="2883341" cy="578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Verification Method for VLSI Design</a:t>
            </a:r>
            <a:endParaRPr lang="en-DE" dirty="0"/>
          </a:p>
        </p:txBody>
      </p:sp>
      <p:sp>
        <p:nvSpPr>
          <p:cNvPr id="4" name="Rectangle: Rounded Corners 3">
            <a:extLst>
              <a:ext uri="{FF2B5EF4-FFF2-40B4-BE49-F238E27FC236}">
                <a16:creationId xmlns:a16="http://schemas.microsoft.com/office/drawing/2014/main" id="{F18066DF-6189-72D8-6F7C-6AAEC538D3A9}"/>
              </a:ext>
            </a:extLst>
          </p:cNvPr>
          <p:cNvSpPr/>
          <p:nvPr/>
        </p:nvSpPr>
        <p:spPr>
          <a:xfrm>
            <a:off x="7959750" y="4376301"/>
            <a:ext cx="1364644" cy="606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Functional Verification</a:t>
            </a:r>
            <a:endParaRPr lang="en-DE" dirty="0"/>
          </a:p>
        </p:txBody>
      </p:sp>
      <p:sp>
        <p:nvSpPr>
          <p:cNvPr id="5" name="Rectangle: Rounded Corners 4">
            <a:extLst>
              <a:ext uri="{FF2B5EF4-FFF2-40B4-BE49-F238E27FC236}">
                <a16:creationId xmlns:a16="http://schemas.microsoft.com/office/drawing/2014/main" id="{7A3A78C3-CB15-4F60-8A7D-9C7EABBC8CAA}"/>
              </a:ext>
            </a:extLst>
          </p:cNvPr>
          <p:cNvSpPr/>
          <p:nvPr/>
        </p:nvSpPr>
        <p:spPr>
          <a:xfrm>
            <a:off x="9936231" y="4410808"/>
            <a:ext cx="1505611" cy="572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0" i="0" u="none" strike="noStrike" baseline="0" dirty="0">
                <a:latin typeface="NimbusRomNo9L-Regu"/>
              </a:rPr>
              <a:t>Static Timing Analysis (STA)</a:t>
            </a:r>
            <a:endParaRPr lang="en-DE" dirty="0"/>
          </a:p>
        </p:txBody>
      </p:sp>
      <p:sp>
        <p:nvSpPr>
          <p:cNvPr id="6" name="Rectangle: Rounded Corners 5">
            <a:extLst>
              <a:ext uri="{FF2B5EF4-FFF2-40B4-BE49-F238E27FC236}">
                <a16:creationId xmlns:a16="http://schemas.microsoft.com/office/drawing/2014/main" id="{9A86CB1A-BA3F-B704-1343-E2C590CC09AF}"/>
              </a:ext>
            </a:extLst>
          </p:cNvPr>
          <p:cNvSpPr/>
          <p:nvPr/>
        </p:nvSpPr>
        <p:spPr>
          <a:xfrm>
            <a:off x="8831662" y="5211135"/>
            <a:ext cx="1444155" cy="760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Formal Verification</a:t>
            </a:r>
            <a:endParaRPr lang="en-DE" dirty="0"/>
          </a:p>
        </p:txBody>
      </p:sp>
      <p:sp>
        <p:nvSpPr>
          <p:cNvPr id="7" name="Rectangle: Rounded Corners 6">
            <a:extLst>
              <a:ext uri="{FF2B5EF4-FFF2-40B4-BE49-F238E27FC236}">
                <a16:creationId xmlns:a16="http://schemas.microsoft.com/office/drawing/2014/main" id="{4685C62E-1CE1-BADF-D651-B8B7C96930CA}"/>
              </a:ext>
            </a:extLst>
          </p:cNvPr>
          <p:cNvSpPr/>
          <p:nvPr/>
        </p:nvSpPr>
        <p:spPr>
          <a:xfrm>
            <a:off x="6911051" y="5178770"/>
            <a:ext cx="1444155" cy="792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Simulation Based Verification</a:t>
            </a:r>
            <a:endParaRPr lang="en-DE" dirty="0"/>
          </a:p>
        </p:txBody>
      </p:sp>
      <p:cxnSp>
        <p:nvCxnSpPr>
          <p:cNvPr id="12" name="Connector: Elbow 11">
            <a:extLst>
              <a:ext uri="{FF2B5EF4-FFF2-40B4-BE49-F238E27FC236}">
                <a16:creationId xmlns:a16="http://schemas.microsoft.com/office/drawing/2014/main" id="{58FD19D5-70B9-E8D2-44A7-39B7A3F11A6C}"/>
              </a:ext>
            </a:extLst>
          </p:cNvPr>
          <p:cNvCxnSpPr>
            <a:cxnSpLocks/>
            <a:stCxn id="3" idx="2"/>
            <a:endCxn id="4" idx="0"/>
          </p:cNvCxnSpPr>
          <p:nvPr/>
        </p:nvCxnSpPr>
        <p:spPr>
          <a:xfrm rot="5400000">
            <a:off x="8457588" y="4191816"/>
            <a:ext cx="36897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ED4BA42-B5CA-3A69-0714-301751B53364}"/>
              </a:ext>
            </a:extLst>
          </p:cNvPr>
          <p:cNvCxnSpPr>
            <a:cxnSpLocks/>
            <a:stCxn id="3" idx="3"/>
            <a:endCxn id="5" idx="0"/>
          </p:cNvCxnSpPr>
          <p:nvPr/>
        </p:nvCxnSpPr>
        <p:spPr>
          <a:xfrm>
            <a:off x="10083743" y="3718166"/>
            <a:ext cx="605294" cy="692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8E0FDE4-9485-9831-32DB-7E8CE0593296}"/>
              </a:ext>
            </a:extLst>
          </p:cNvPr>
          <p:cNvCxnSpPr>
            <a:cxnSpLocks/>
            <a:stCxn id="4" idx="1"/>
            <a:endCxn id="7" idx="0"/>
          </p:cNvCxnSpPr>
          <p:nvPr/>
        </p:nvCxnSpPr>
        <p:spPr>
          <a:xfrm rot="10800000" flipV="1">
            <a:off x="7633130" y="4679800"/>
            <a:ext cx="326621" cy="498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ABFAD47-E808-E23A-FA7F-79274A16FC81}"/>
              </a:ext>
            </a:extLst>
          </p:cNvPr>
          <p:cNvCxnSpPr>
            <a:cxnSpLocks/>
            <a:stCxn id="4" idx="3"/>
            <a:endCxn id="6" idx="0"/>
          </p:cNvCxnSpPr>
          <p:nvPr/>
        </p:nvCxnSpPr>
        <p:spPr>
          <a:xfrm>
            <a:off x="9324394" y="4679801"/>
            <a:ext cx="229346" cy="53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49EE967-1119-DCE1-E6B9-DE81F2FBE02A}"/>
              </a:ext>
            </a:extLst>
          </p:cNvPr>
          <p:cNvSpPr txBox="1"/>
          <p:nvPr/>
        </p:nvSpPr>
        <p:spPr>
          <a:xfrm>
            <a:off x="899989" y="619413"/>
            <a:ext cx="9835763" cy="646331"/>
          </a:xfrm>
          <a:prstGeom prst="rect">
            <a:avLst/>
          </a:prstGeom>
          <a:noFill/>
        </p:spPr>
        <p:txBody>
          <a:bodyPr wrap="square" rtlCol="0">
            <a:spAutoFit/>
          </a:bodyPr>
          <a:lstStyle/>
          <a:p>
            <a:pPr algn="ctr"/>
            <a:r>
              <a:rPr lang="en-GB" sz="3600" b="1" dirty="0"/>
              <a:t>Verification Method for VLSI Design</a:t>
            </a:r>
            <a:endParaRPr lang="en-DE" sz="3600" b="1" dirty="0"/>
          </a:p>
        </p:txBody>
      </p:sp>
      <p:sp>
        <p:nvSpPr>
          <p:cNvPr id="50" name="TextBox 49">
            <a:extLst>
              <a:ext uri="{FF2B5EF4-FFF2-40B4-BE49-F238E27FC236}">
                <a16:creationId xmlns:a16="http://schemas.microsoft.com/office/drawing/2014/main" id="{A8E0C054-82ED-D8A4-8AB2-292D03F8072E}"/>
              </a:ext>
            </a:extLst>
          </p:cNvPr>
          <p:cNvSpPr txBox="1"/>
          <p:nvPr/>
        </p:nvSpPr>
        <p:spPr>
          <a:xfrm>
            <a:off x="899989" y="1554910"/>
            <a:ext cx="9732395" cy="3693319"/>
          </a:xfrm>
          <a:prstGeom prst="rect">
            <a:avLst/>
          </a:prstGeom>
          <a:noFill/>
        </p:spPr>
        <p:txBody>
          <a:bodyPr wrap="square" rtlCol="0">
            <a:spAutoFit/>
          </a:bodyPr>
          <a:lstStyle/>
          <a:p>
            <a:pPr marL="285750" indent="-285750" algn="l">
              <a:buFont typeface="Wingdings" panose="05000000000000000000" pitchFamily="2" charset="2"/>
              <a:buChar char="q"/>
            </a:pPr>
            <a:r>
              <a:rPr lang="en-GB" sz="1800" b="0" i="0" u="none" strike="noStrike" baseline="0" dirty="0">
                <a:latin typeface="NimbusRomNo9L-Regu"/>
              </a:rPr>
              <a:t>There are various methods of describing VLSI design</a:t>
            </a:r>
          </a:p>
          <a:p>
            <a:pPr algn="l"/>
            <a:r>
              <a:rPr lang="en-GB" sz="1800" b="0" i="0" u="none" strike="noStrike" baseline="0" dirty="0">
                <a:latin typeface="NimbusRomNo9L-Regu"/>
              </a:rPr>
              <a:t>Verification.</a:t>
            </a:r>
          </a:p>
          <a:p>
            <a:pPr marL="285750" indent="-285750" algn="l">
              <a:buFont typeface="Wingdings" panose="05000000000000000000" pitchFamily="2" charset="2"/>
              <a:buChar char="q"/>
            </a:pPr>
            <a:r>
              <a:rPr lang="en-GB" dirty="0">
                <a:latin typeface="NimbusRomNo9L-Regu"/>
              </a:rPr>
              <a:t>C</a:t>
            </a:r>
            <a:r>
              <a:rPr lang="en-GB" sz="1800" b="0" i="0" u="none" strike="noStrike" baseline="0" dirty="0">
                <a:latin typeface="NimbusRomNo9L-Regu"/>
              </a:rPr>
              <a:t>ommonly used methods are the functional method, performance verification, power-aware</a:t>
            </a:r>
          </a:p>
          <a:p>
            <a:pPr algn="l"/>
            <a:r>
              <a:rPr lang="en-GB" sz="1800" b="0" i="0" u="none" strike="noStrike" baseline="0" dirty="0">
                <a:latin typeface="NimbusRomNo9L-Regu"/>
              </a:rPr>
              <a:t>method, clocking, CDC verification, DFT </a:t>
            </a:r>
            <a:r>
              <a:rPr lang="en-GB" sz="1800" b="0" i="0" u="none" strike="noStrike" baseline="0" dirty="0" err="1">
                <a:latin typeface="NimbusRomNo9L-Regu"/>
              </a:rPr>
              <a:t>verification,FPGA</a:t>
            </a:r>
            <a:r>
              <a:rPr lang="en-GB" sz="1800" b="0" i="0" u="none" strike="noStrike" baseline="0" dirty="0">
                <a:latin typeface="NimbusRomNo9L-Regu"/>
              </a:rPr>
              <a:t>/emulation, HW co-verification, etc</a:t>
            </a:r>
            <a:r>
              <a:rPr lang="en-GB" dirty="0">
                <a:latin typeface="NimbusRomNo9L-Regu"/>
              </a:rPr>
              <a:t>.</a:t>
            </a:r>
          </a:p>
          <a:p>
            <a:pPr marL="285750" indent="-285750" algn="l">
              <a:buFont typeface="Wingdings" panose="05000000000000000000" pitchFamily="2" charset="2"/>
              <a:buChar char="q"/>
            </a:pPr>
            <a:r>
              <a:rPr lang="en-GB" dirty="0">
                <a:latin typeface="NimbusRomNo9L-Regu"/>
              </a:rPr>
              <a:t>F</a:t>
            </a:r>
            <a:r>
              <a:rPr lang="en-GB" sz="1800" b="0" i="0" u="none" strike="noStrike" baseline="0" dirty="0">
                <a:latin typeface="NimbusRomNo9L-Regu"/>
              </a:rPr>
              <a:t>unctional verification method and emulation are the</a:t>
            </a:r>
          </a:p>
          <a:p>
            <a:pPr algn="l"/>
            <a:r>
              <a:rPr lang="en-GB" sz="1800" b="0" i="0" u="none" strike="noStrike" baseline="0" dirty="0">
                <a:latin typeface="NimbusRomNo9L-Regu"/>
              </a:rPr>
              <a:t>most widely used methods.</a:t>
            </a:r>
          </a:p>
          <a:p>
            <a:pPr marL="285750" indent="-285750" algn="l">
              <a:buFont typeface="Wingdings" panose="05000000000000000000" pitchFamily="2" charset="2"/>
              <a:buChar char="q"/>
            </a:pPr>
            <a:r>
              <a:rPr lang="en-GB" sz="1800" b="0" i="0" u="none" strike="noStrike" baseline="0" dirty="0">
                <a:latin typeface="NimbusRomNo9L-Regu"/>
              </a:rPr>
              <a:t> And Another type : Static Timing </a:t>
            </a:r>
            <a:r>
              <a:rPr lang="en-GB" sz="1800" b="0" i="0" u="none" strike="noStrike" baseline="0" dirty="0" err="1">
                <a:latin typeface="NimbusRomNo9L-Regu"/>
              </a:rPr>
              <a:t>Analysisis</a:t>
            </a:r>
            <a:r>
              <a:rPr lang="en-GB" sz="1800" b="0" i="0" u="none" strike="noStrike" baseline="0" dirty="0">
                <a:latin typeface="NimbusRomNo9L-Regu"/>
              </a:rPr>
              <a:t>- is the path of</a:t>
            </a:r>
          </a:p>
          <a:p>
            <a:pPr algn="l"/>
            <a:r>
              <a:rPr lang="en-GB" sz="1800" b="0" i="0" u="none" strike="noStrike" baseline="0" dirty="0">
                <a:latin typeface="NimbusRomNo9L-Regu"/>
              </a:rPr>
              <a:t>design timing that validates the timing performance. STA</a:t>
            </a:r>
          </a:p>
          <a:p>
            <a:pPr algn="l"/>
            <a:r>
              <a:rPr lang="en-GB" sz="1800" b="0" i="0" u="none" strike="noStrike" baseline="0" dirty="0">
                <a:latin typeface="NimbusRomNo9L-Regu"/>
              </a:rPr>
              <a:t>is commonly used to determine signal delay and timing</a:t>
            </a:r>
          </a:p>
          <a:p>
            <a:pPr algn="l"/>
            <a:r>
              <a:rPr lang="en-GB" sz="1800" b="0" i="0" u="none" strike="noStrike" baseline="0" dirty="0">
                <a:latin typeface="NimbusRomNo9L-Regu"/>
              </a:rPr>
              <a:t>performance violations. It determined the full circuit </a:t>
            </a:r>
            <a:r>
              <a:rPr lang="en-GB" sz="1800" b="0" i="0" u="none" strike="noStrike" baseline="0" dirty="0" err="1">
                <a:latin typeface="NimbusRomNo9L-Regu"/>
              </a:rPr>
              <a:t>behavior</a:t>
            </a:r>
            <a:endParaRPr lang="en-GB" sz="1800" b="0" i="0" u="none" strike="noStrike" baseline="0" dirty="0">
              <a:latin typeface="NimbusRomNo9L-Regu"/>
            </a:endParaRPr>
          </a:p>
          <a:p>
            <a:pPr algn="l"/>
            <a:r>
              <a:rPr lang="en-GB" sz="1800" b="0" i="0" u="none" strike="noStrike" baseline="0" dirty="0">
                <a:latin typeface="NimbusRomNo9L-Regu"/>
              </a:rPr>
              <a:t>with the best vector outputs</a:t>
            </a:r>
          </a:p>
          <a:p>
            <a:pPr marL="285750" indent="-285750" algn="l">
              <a:buFont typeface="Wingdings" panose="05000000000000000000" pitchFamily="2" charset="2"/>
              <a:buChar char="q"/>
            </a:pPr>
            <a:r>
              <a:rPr lang="en-GB" dirty="0">
                <a:latin typeface="NimbusRomNo9L-Regu"/>
              </a:rPr>
              <a:t>We will mainly focus on Functional Verification on this Presentation</a:t>
            </a:r>
            <a:endParaRPr lang="en-GB" sz="1800" b="0" i="0" u="none" strike="noStrike" baseline="0" dirty="0">
              <a:latin typeface="NimbusRomNo9L-Regu"/>
            </a:endParaRPr>
          </a:p>
          <a:p>
            <a:pPr algn="l"/>
            <a:endParaRPr lang="en-DE" dirty="0"/>
          </a:p>
        </p:txBody>
      </p:sp>
    </p:spTree>
    <p:extLst>
      <p:ext uri="{BB962C8B-B14F-4D97-AF65-F5344CB8AC3E}">
        <p14:creationId xmlns:p14="http://schemas.microsoft.com/office/powerpoint/2010/main" val="353299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8079F-A364-1450-85C1-5C096529068C}"/>
              </a:ext>
            </a:extLst>
          </p:cNvPr>
          <p:cNvSpPr txBox="1"/>
          <p:nvPr/>
        </p:nvSpPr>
        <p:spPr>
          <a:xfrm>
            <a:off x="1852226" y="836195"/>
            <a:ext cx="8672339" cy="707886"/>
          </a:xfrm>
          <a:prstGeom prst="rect">
            <a:avLst/>
          </a:prstGeom>
          <a:noFill/>
        </p:spPr>
        <p:txBody>
          <a:bodyPr wrap="square" rtlCol="0">
            <a:spAutoFit/>
          </a:bodyPr>
          <a:lstStyle/>
          <a:p>
            <a:pPr algn="ctr"/>
            <a:r>
              <a:rPr lang="en-GB" sz="4000" b="1" dirty="0"/>
              <a:t>Approaches of Functional Verification</a:t>
            </a:r>
            <a:endParaRPr lang="en-DE" sz="4000" b="1" dirty="0"/>
          </a:p>
        </p:txBody>
      </p:sp>
      <p:sp>
        <p:nvSpPr>
          <p:cNvPr id="6" name="Rectangle 5">
            <a:extLst>
              <a:ext uri="{FF2B5EF4-FFF2-40B4-BE49-F238E27FC236}">
                <a16:creationId xmlns:a16="http://schemas.microsoft.com/office/drawing/2014/main" id="{5BB2282A-7102-AF72-54F9-745D9F804DFA}"/>
              </a:ext>
            </a:extLst>
          </p:cNvPr>
          <p:cNvSpPr/>
          <p:nvPr/>
        </p:nvSpPr>
        <p:spPr>
          <a:xfrm>
            <a:off x="1284135" y="3250973"/>
            <a:ext cx="2134925" cy="1539242"/>
          </a:xfrm>
          <a:prstGeom prst="rect">
            <a:avLst/>
          </a:prstGeom>
          <a:solidFill>
            <a:schemeClr val="tx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Black Box</a:t>
            </a:r>
            <a:endParaRPr lang="en-DE" dirty="0"/>
          </a:p>
        </p:txBody>
      </p:sp>
      <p:sp>
        <p:nvSpPr>
          <p:cNvPr id="7" name="Rectangle 6">
            <a:extLst>
              <a:ext uri="{FF2B5EF4-FFF2-40B4-BE49-F238E27FC236}">
                <a16:creationId xmlns:a16="http://schemas.microsoft.com/office/drawing/2014/main" id="{46AD80E2-F9DB-E272-D4F0-A53037F3DA0E}"/>
              </a:ext>
            </a:extLst>
          </p:cNvPr>
          <p:cNvSpPr/>
          <p:nvPr/>
        </p:nvSpPr>
        <p:spPr>
          <a:xfrm>
            <a:off x="4765092" y="3250973"/>
            <a:ext cx="2134925" cy="1539242"/>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White Box</a:t>
            </a:r>
            <a:endParaRPr lang="en-DE" dirty="0"/>
          </a:p>
        </p:txBody>
      </p:sp>
      <p:sp>
        <p:nvSpPr>
          <p:cNvPr id="8" name="Rectangle 7">
            <a:extLst>
              <a:ext uri="{FF2B5EF4-FFF2-40B4-BE49-F238E27FC236}">
                <a16:creationId xmlns:a16="http://schemas.microsoft.com/office/drawing/2014/main" id="{CE0746D2-162C-A499-1CF2-649F3F67F136}"/>
              </a:ext>
            </a:extLst>
          </p:cNvPr>
          <p:cNvSpPr/>
          <p:nvPr/>
        </p:nvSpPr>
        <p:spPr>
          <a:xfrm>
            <a:off x="8460736" y="3250973"/>
            <a:ext cx="2134925" cy="1539242"/>
          </a:xfrm>
          <a:prstGeom prst="rect">
            <a:avLst/>
          </a:prstGeom>
          <a:solidFill>
            <a:schemeClr val="tx1">
              <a:lumMod val="75000"/>
              <a:lumOff val="2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Gray Box</a:t>
            </a:r>
            <a:endParaRPr lang="en-DE" dirty="0"/>
          </a:p>
        </p:txBody>
      </p:sp>
      <p:sp>
        <p:nvSpPr>
          <p:cNvPr id="9" name="TextBox 8">
            <a:extLst>
              <a:ext uri="{FF2B5EF4-FFF2-40B4-BE49-F238E27FC236}">
                <a16:creationId xmlns:a16="http://schemas.microsoft.com/office/drawing/2014/main" id="{25CCCF90-9C54-751C-7541-3FD8CA45E2D6}"/>
              </a:ext>
            </a:extLst>
          </p:cNvPr>
          <p:cNvSpPr txBox="1"/>
          <p:nvPr/>
        </p:nvSpPr>
        <p:spPr>
          <a:xfrm>
            <a:off x="3652766" y="3700601"/>
            <a:ext cx="878619" cy="707886"/>
          </a:xfrm>
          <a:prstGeom prst="rect">
            <a:avLst/>
          </a:prstGeom>
          <a:noFill/>
        </p:spPr>
        <p:txBody>
          <a:bodyPr wrap="square" rtlCol="0">
            <a:spAutoFit/>
          </a:bodyPr>
          <a:lstStyle/>
          <a:p>
            <a:pPr algn="ctr"/>
            <a:r>
              <a:rPr lang="en-GB" sz="4000" dirty="0"/>
              <a:t>+</a:t>
            </a:r>
            <a:endParaRPr lang="en-DE" sz="4000" dirty="0"/>
          </a:p>
        </p:txBody>
      </p:sp>
      <p:sp>
        <p:nvSpPr>
          <p:cNvPr id="10" name="TextBox 9">
            <a:extLst>
              <a:ext uri="{FF2B5EF4-FFF2-40B4-BE49-F238E27FC236}">
                <a16:creationId xmlns:a16="http://schemas.microsoft.com/office/drawing/2014/main" id="{6D8C475A-1783-5338-6E2D-F99EF07C922A}"/>
              </a:ext>
            </a:extLst>
          </p:cNvPr>
          <p:cNvSpPr txBox="1"/>
          <p:nvPr/>
        </p:nvSpPr>
        <p:spPr>
          <a:xfrm>
            <a:off x="7201231" y="3639046"/>
            <a:ext cx="878619" cy="830997"/>
          </a:xfrm>
          <a:prstGeom prst="rect">
            <a:avLst/>
          </a:prstGeom>
          <a:noFill/>
        </p:spPr>
        <p:txBody>
          <a:bodyPr wrap="square" rtlCol="0">
            <a:spAutoFit/>
          </a:bodyPr>
          <a:lstStyle/>
          <a:p>
            <a:pPr algn="ctr"/>
            <a:r>
              <a:rPr lang="en-GB" sz="4800" dirty="0"/>
              <a:t>=</a:t>
            </a:r>
            <a:endParaRPr lang="en-DE" sz="4800" dirty="0"/>
          </a:p>
        </p:txBody>
      </p:sp>
      <p:sp>
        <p:nvSpPr>
          <p:cNvPr id="11" name="TextBox 10">
            <a:extLst>
              <a:ext uri="{FF2B5EF4-FFF2-40B4-BE49-F238E27FC236}">
                <a16:creationId xmlns:a16="http://schemas.microsoft.com/office/drawing/2014/main" id="{E5F73E93-117D-ED23-7C5E-1FAD213111AE}"/>
              </a:ext>
            </a:extLst>
          </p:cNvPr>
          <p:cNvSpPr txBox="1"/>
          <p:nvPr/>
        </p:nvSpPr>
        <p:spPr>
          <a:xfrm>
            <a:off x="3050650" y="2365513"/>
            <a:ext cx="6284181" cy="400110"/>
          </a:xfrm>
          <a:prstGeom prst="rect">
            <a:avLst/>
          </a:prstGeom>
          <a:noFill/>
        </p:spPr>
        <p:txBody>
          <a:bodyPr wrap="square" rtlCol="0">
            <a:spAutoFit/>
          </a:bodyPr>
          <a:lstStyle/>
          <a:p>
            <a:pPr marL="285750" indent="-285750">
              <a:buFont typeface="Wingdings" panose="05000000000000000000" pitchFamily="2" charset="2"/>
              <a:buChar char="v"/>
            </a:pPr>
            <a:r>
              <a:rPr lang="en-GB" sz="2000" dirty="0"/>
              <a:t>There are three approaches for Functional Verification</a:t>
            </a:r>
            <a:endParaRPr lang="en-DE" sz="2000" dirty="0"/>
          </a:p>
        </p:txBody>
      </p:sp>
    </p:spTree>
    <p:extLst>
      <p:ext uri="{BB962C8B-B14F-4D97-AF65-F5344CB8AC3E}">
        <p14:creationId xmlns:p14="http://schemas.microsoft.com/office/powerpoint/2010/main" val="301487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2E9973-6C5D-12D1-D8D4-229B1EF189D9}"/>
              </a:ext>
            </a:extLst>
          </p:cNvPr>
          <p:cNvSpPr txBox="1"/>
          <p:nvPr/>
        </p:nvSpPr>
        <p:spPr>
          <a:xfrm>
            <a:off x="1610905" y="635477"/>
            <a:ext cx="7983110" cy="769441"/>
          </a:xfrm>
          <a:prstGeom prst="rect">
            <a:avLst/>
          </a:prstGeom>
          <a:noFill/>
        </p:spPr>
        <p:txBody>
          <a:bodyPr wrap="square" rtlCol="0">
            <a:spAutoFit/>
          </a:bodyPr>
          <a:lstStyle/>
          <a:p>
            <a:pPr algn="ctr"/>
            <a:r>
              <a:rPr lang="en-GB" sz="4400" b="1" i="0" dirty="0">
                <a:effectLst/>
                <a:latin typeface="Söhne"/>
              </a:rPr>
              <a:t>Formal Verification</a:t>
            </a:r>
          </a:p>
        </p:txBody>
      </p:sp>
      <p:sp>
        <p:nvSpPr>
          <p:cNvPr id="4" name="TextBox 3">
            <a:extLst>
              <a:ext uri="{FF2B5EF4-FFF2-40B4-BE49-F238E27FC236}">
                <a16:creationId xmlns:a16="http://schemas.microsoft.com/office/drawing/2014/main" id="{AE56AD85-4D1C-E51D-1E64-92EAA9EAAF3A}"/>
              </a:ext>
            </a:extLst>
          </p:cNvPr>
          <p:cNvSpPr txBox="1"/>
          <p:nvPr/>
        </p:nvSpPr>
        <p:spPr>
          <a:xfrm>
            <a:off x="854398" y="1634053"/>
            <a:ext cx="10818115" cy="2308324"/>
          </a:xfrm>
          <a:prstGeom prst="rect">
            <a:avLst/>
          </a:prstGeom>
          <a:noFill/>
        </p:spPr>
        <p:txBody>
          <a:bodyPr wrap="square" rtlCol="0">
            <a:spAutoFit/>
          </a:bodyPr>
          <a:lstStyle/>
          <a:p>
            <a:pPr algn="l">
              <a:buFont typeface="Arial" panose="020B0604020202020204" pitchFamily="34" charset="0"/>
              <a:buChar char="•"/>
            </a:pPr>
            <a:r>
              <a:rPr lang="en-GB" dirty="0">
                <a:latin typeface="Söhne"/>
              </a:rPr>
              <a:t>A</a:t>
            </a:r>
            <a:r>
              <a:rPr lang="en-GB" b="0" i="0" dirty="0">
                <a:effectLst/>
                <a:latin typeface="Söhne"/>
              </a:rPr>
              <a:t> method of verifying the correctness of a VLSI design using mathematical methods and techniques.</a:t>
            </a:r>
          </a:p>
          <a:p>
            <a:pPr algn="l">
              <a:buFont typeface="Arial" panose="020B0604020202020204" pitchFamily="34" charset="0"/>
              <a:buChar char="•"/>
            </a:pPr>
            <a:r>
              <a:rPr lang="en-GB" dirty="0">
                <a:latin typeface="Söhne"/>
              </a:rPr>
              <a:t>I</a:t>
            </a:r>
            <a:r>
              <a:rPr lang="en-GB" b="0" i="0" dirty="0">
                <a:effectLst/>
                <a:latin typeface="Söhne"/>
              </a:rPr>
              <a:t>nvolves expressing the design and its requirements as a set of formal, logical statements, and using automated tools to prove that the design meets these requirements.</a:t>
            </a:r>
          </a:p>
          <a:p>
            <a:pPr algn="l">
              <a:buFont typeface="Arial" panose="020B0604020202020204" pitchFamily="34" charset="0"/>
              <a:buChar char="•"/>
            </a:pPr>
            <a:r>
              <a:rPr lang="en-GB" b="0" i="0" dirty="0">
                <a:effectLst/>
                <a:latin typeface="Söhne"/>
              </a:rPr>
              <a:t>Can be used to prove the correctness of a design at any level of abstraction, from the highest level system-level design down to the lowest level gate-level design</a:t>
            </a:r>
          </a:p>
          <a:p>
            <a:pPr algn="l">
              <a:buFont typeface="Arial" panose="020B0604020202020204" pitchFamily="34" charset="0"/>
              <a:buChar char="•"/>
            </a:pPr>
            <a:r>
              <a:rPr lang="en-GB" b="0" i="0" dirty="0">
                <a:effectLst/>
                <a:latin typeface="Söhne"/>
              </a:rPr>
              <a:t>Different formal verification tools available, including </a:t>
            </a:r>
            <a:r>
              <a:rPr lang="en-GB" b="0" i="0" dirty="0" err="1">
                <a:effectLst/>
                <a:latin typeface="Söhne"/>
              </a:rPr>
              <a:t>JasperGold</a:t>
            </a:r>
            <a:r>
              <a:rPr lang="en-GB" b="0" i="0" dirty="0">
                <a:effectLst/>
                <a:latin typeface="Söhne"/>
              </a:rPr>
              <a:t>, Spyglass, and Questa Formal.</a:t>
            </a:r>
          </a:p>
          <a:p>
            <a:pPr algn="l"/>
            <a:r>
              <a:rPr lang="en-GB" dirty="0">
                <a:latin typeface="Söhne"/>
              </a:rPr>
              <a:t>		=&gt;</a:t>
            </a:r>
            <a:r>
              <a:rPr lang="en-GB" b="0" i="0" dirty="0">
                <a:effectLst/>
                <a:latin typeface="Söhne"/>
              </a:rPr>
              <a:t>These tools allow designers to express the design and its requirements in a formal language, and to use automated methods to prove that the design meets these requirements.</a:t>
            </a:r>
            <a:endParaRPr lang="en-DE" dirty="0"/>
          </a:p>
        </p:txBody>
      </p:sp>
      <p:sp>
        <p:nvSpPr>
          <p:cNvPr id="5" name="Rectangle 4">
            <a:extLst>
              <a:ext uri="{FF2B5EF4-FFF2-40B4-BE49-F238E27FC236}">
                <a16:creationId xmlns:a16="http://schemas.microsoft.com/office/drawing/2014/main" id="{A2A58C2C-38BB-5172-9D7A-E73A6F336D8E}"/>
              </a:ext>
            </a:extLst>
          </p:cNvPr>
          <p:cNvSpPr/>
          <p:nvPr/>
        </p:nvSpPr>
        <p:spPr>
          <a:xfrm>
            <a:off x="3491759" y="4544171"/>
            <a:ext cx="1554480" cy="55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Formal Specifications</a:t>
            </a:r>
            <a:endParaRPr lang="en-DE" dirty="0"/>
          </a:p>
        </p:txBody>
      </p:sp>
      <p:sp>
        <p:nvSpPr>
          <p:cNvPr id="6" name="Rectangle 5">
            <a:extLst>
              <a:ext uri="{FF2B5EF4-FFF2-40B4-BE49-F238E27FC236}">
                <a16:creationId xmlns:a16="http://schemas.microsoft.com/office/drawing/2014/main" id="{B3ADFAAC-BB47-1561-C912-D3FDF0E690B5}"/>
              </a:ext>
            </a:extLst>
          </p:cNvPr>
          <p:cNvSpPr/>
          <p:nvPr/>
        </p:nvSpPr>
        <p:spPr>
          <a:xfrm>
            <a:off x="5343512" y="4544171"/>
            <a:ext cx="847662" cy="1254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Formal Tool</a:t>
            </a:r>
            <a:endParaRPr lang="en-DE" dirty="0"/>
          </a:p>
        </p:txBody>
      </p:sp>
      <p:sp>
        <p:nvSpPr>
          <p:cNvPr id="8" name="Rectangle 7">
            <a:extLst>
              <a:ext uri="{FF2B5EF4-FFF2-40B4-BE49-F238E27FC236}">
                <a16:creationId xmlns:a16="http://schemas.microsoft.com/office/drawing/2014/main" id="{92A230EB-7D9C-33BE-84B5-34B3C1084544}"/>
              </a:ext>
            </a:extLst>
          </p:cNvPr>
          <p:cNvSpPr/>
          <p:nvPr/>
        </p:nvSpPr>
        <p:spPr>
          <a:xfrm>
            <a:off x="3491759" y="5283641"/>
            <a:ext cx="1554479" cy="51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DUT</a:t>
            </a:r>
            <a:endParaRPr lang="en-DE" dirty="0"/>
          </a:p>
        </p:txBody>
      </p:sp>
      <p:sp>
        <p:nvSpPr>
          <p:cNvPr id="9" name="Rectangle 8">
            <a:extLst>
              <a:ext uri="{FF2B5EF4-FFF2-40B4-BE49-F238E27FC236}">
                <a16:creationId xmlns:a16="http://schemas.microsoft.com/office/drawing/2014/main" id="{D14D2DA3-FFBA-D52B-2AC2-9DFBE7532BAB}"/>
              </a:ext>
            </a:extLst>
          </p:cNvPr>
          <p:cNvSpPr/>
          <p:nvPr/>
        </p:nvSpPr>
        <p:spPr>
          <a:xfrm>
            <a:off x="8249478" y="5061584"/>
            <a:ext cx="734648" cy="19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Done</a:t>
            </a:r>
            <a:endParaRPr lang="en-DE" dirty="0"/>
          </a:p>
        </p:txBody>
      </p:sp>
      <p:sp>
        <p:nvSpPr>
          <p:cNvPr id="10" name="Rectangle: Rounded Corners 9">
            <a:extLst>
              <a:ext uri="{FF2B5EF4-FFF2-40B4-BE49-F238E27FC236}">
                <a16:creationId xmlns:a16="http://schemas.microsoft.com/office/drawing/2014/main" id="{8CF23B90-5612-F0B7-E611-378C2AA2C6DE}"/>
              </a:ext>
            </a:extLst>
          </p:cNvPr>
          <p:cNvSpPr/>
          <p:nvPr/>
        </p:nvSpPr>
        <p:spPr>
          <a:xfrm>
            <a:off x="6361889" y="5561938"/>
            <a:ext cx="1823978" cy="23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Example</a:t>
            </a:r>
            <a:endParaRPr lang="en-DE" dirty="0"/>
          </a:p>
        </p:txBody>
      </p:sp>
      <p:sp>
        <p:nvSpPr>
          <p:cNvPr id="11" name="Diamond 10">
            <a:extLst>
              <a:ext uri="{FF2B5EF4-FFF2-40B4-BE49-F238E27FC236}">
                <a16:creationId xmlns:a16="http://schemas.microsoft.com/office/drawing/2014/main" id="{3663CE68-F97C-AEF9-7638-7808C7A1EB52}"/>
              </a:ext>
            </a:extLst>
          </p:cNvPr>
          <p:cNvSpPr/>
          <p:nvPr/>
        </p:nvSpPr>
        <p:spPr>
          <a:xfrm>
            <a:off x="6549221" y="5025229"/>
            <a:ext cx="1126434" cy="2827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Pass?</a:t>
            </a:r>
            <a:endParaRPr lang="en-DE" sz="1200" dirty="0"/>
          </a:p>
        </p:txBody>
      </p:sp>
      <p:sp>
        <p:nvSpPr>
          <p:cNvPr id="12" name="Arrow: Right 11">
            <a:extLst>
              <a:ext uri="{FF2B5EF4-FFF2-40B4-BE49-F238E27FC236}">
                <a16:creationId xmlns:a16="http://schemas.microsoft.com/office/drawing/2014/main" id="{0FE6F275-0166-D315-6CA3-DA33682195CD}"/>
              </a:ext>
            </a:extLst>
          </p:cNvPr>
          <p:cNvSpPr/>
          <p:nvPr/>
        </p:nvSpPr>
        <p:spPr>
          <a:xfrm>
            <a:off x="5046238" y="4766062"/>
            <a:ext cx="288939" cy="123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Arrow: Right 12">
            <a:extLst>
              <a:ext uri="{FF2B5EF4-FFF2-40B4-BE49-F238E27FC236}">
                <a16:creationId xmlns:a16="http://schemas.microsoft.com/office/drawing/2014/main" id="{314F4424-E432-B72C-4BD6-1B82C73393E5}"/>
              </a:ext>
            </a:extLst>
          </p:cNvPr>
          <p:cNvSpPr/>
          <p:nvPr/>
        </p:nvSpPr>
        <p:spPr>
          <a:xfrm>
            <a:off x="5046238" y="5497828"/>
            <a:ext cx="297273" cy="123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Arrow: Right 13">
            <a:extLst>
              <a:ext uri="{FF2B5EF4-FFF2-40B4-BE49-F238E27FC236}">
                <a16:creationId xmlns:a16="http://schemas.microsoft.com/office/drawing/2014/main" id="{86A4F7B3-126B-CD74-31C1-C3FE6FD4E0AA}"/>
              </a:ext>
            </a:extLst>
          </p:cNvPr>
          <p:cNvSpPr/>
          <p:nvPr/>
        </p:nvSpPr>
        <p:spPr>
          <a:xfrm>
            <a:off x="6191173" y="5102748"/>
            <a:ext cx="364677" cy="11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Arrow: Right 14">
            <a:extLst>
              <a:ext uri="{FF2B5EF4-FFF2-40B4-BE49-F238E27FC236}">
                <a16:creationId xmlns:a16="http://schemas.microsoft.com/office/drawing/2014/main" id="{7EE9D102-FA27-7BA4-CC08-E8024EABBBBC}"/>
              </a:ext>
            </a:extLst>
          </p:cNvPr>
          <p:cNvSpPr/>
          <p:nvPr/>
        </p:nvSpPr>
        <p:spPr>
          <a:xfrm>
            <a:off x="8045877" y="5099554"/>
            <a:ext cx="196740" cy="116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Arrow: Right 15">
            <a:extLst>
              <a:ext uri="{FF2B5EF4-FFF2-40B4-BE49-F238E27FC236}">
                <a16:creationId xmlns:a16="http://schemas.microsoft.com/office/drawing/2014/main" id="{62B25D2B-D69F-9C0D-C4E5-4892DE83C467}"/>
              </a:ext>
            </a:extLst>
          </p:cNvPr>
          <p:cNvSpPr/>
          <p:nvPr/>
        </p:nvSpPr>
        <p:spPr>
          <a:xfrm rot="5400000">
            <a:off x="7095158" y="5401269"/>
            <a:ext cx="63347" cy="269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TextBox 17">
            <a:extLst>
              <a:ext uri="{FF2B5EF4-FFF2-40B4-BE49-F238E27FC236}">
                <a16:creationId xmlns:a16="http://schemas.microsoft.com/office/drawing/2014/main" id="{08878713-9A3A-7A36-BBC6-01DCED8DC5ED}"/>
              </a:ext>
            </a:extLst>
          </p:cNvPr>
          <p:cNvSpPr txBox="1"/>
          <p:nvPr/>
        </p:nvSpPr>
        <p:spPr>
          <a:xfrm>
            <a:off x="7748544" y="5010848"/>
            <a:ext cx="500934" cy="276999"/>
          </a:xfrm>
          <a:prstGeom prst="rect">
            <a:avLst/>
          </a:prstGeom>
          <a:noFill/>
        </p:spPr>
        <p:txBody>
          <a:bodyPr wrap="square" rtlCol="0">
            <a:spAutoFit/>
          </a:bodyPr>
          <a:lstStyle/>
          <a:p>
            <a:r>
              <a:rPr lang="en-GB" sz="1200" dirty="0"/>
              <a:t>Yes</a:t>
            </a:r>
            <a:endParaRPr lang="en-DE" sz="1200" dirty="0"/>
          </a:p>
        </p:txBody>
      </p:sp>
      <p:sp>
        <p:nvSpPr>
          <p:cNvPr id="19" name="TextBox 18">
            <a:extLst>
              <a:ext uri="{FF2B5EF4-FFF2-40B4-BE49-F238E27FC236}">
                <a16:creationId xmlns:a16="http://schemas.microsoft.com/office/drawing/2014/main" id="{73B4DE08-B263-6267-2584-0BF49FAB0421}"/>
              </a:ext>
            </a:extLst>
          </p:cNvPr>
          <p:cNvSpPr txBox="1"/>
          <p:nvPr/>
        </p:nvSpPr>
        <p:spPr>
          <a:xfrm>
            <a:off x="6931548" y="5291513"/>
            <a:ext cx="441298" cy="276999"/>
          </a:xfrm>
          <a:prstGeom prst="rect">
            <a:avLst/>
          </a:prstGeom>
          <a:noFill/>
        </p:spPr>
        <p:txBody>
          <a:bodyPr wrap="square" rtlCol="0">
            <a:spAutoFit/>
          </a:bodyPr>
          <a:lstStyle/>
          <a:p>
            <a:r>
              <a:rPr lang="en-GB" sz="1200" dirty="0"/>
              <a:t>No</a:t>
            </a:r>
            <a:endParaRPr lang="en-DE" sz="1200" dirty="0"/>
          </a:p>
        </p:txBody>
      </p:sp>
      <p:sp>
        <p:nvSpPr>
          <p:cNvPr id="20" name="Rectangle 19">
            <a:extLst>
              <a:ext uri="{FF2B5EF4-FFF2-40B4-BE49-F238E27FC236}">
                <a16:creationId xmlns:a16="http://schemas.microsoft.com/office/drawing/2014/main" id="{EEBBAEE5-42A1-31F2-42D2-4C64B849E194}"/>
              </a:ext>
            </a:extLst>
          </p:cNvPr>
          <p:cNvSpPr/>
          <p:nvPr/>
        </p:nvSpPr>
        <p:spPr>
          <a:xfrm>
            <a:off x="7716557" y="5128591"/>
            <a:ext cx="115478" cy="5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E538C332-E42D-92AE-EACC-0155AA1288BB}"/>
              </a:ext>
            </a:extLst>
          </p:cNvPr>
          <p:cNvSpPr/>
          <p:nvPr/>
        </p:nvSpPr>
        <p:spPr>
          <a:xfrm>
            <a:off x="7061708" y="5292354"/>
            <a:ext cx="130248" cy="63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6392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7BE4E-CD48-CE77-953B-E66EB19F4D21}"/>
              </a:ext>
            </a:extLst>
          </p:cNvPr>
          <p:cNvSpPr txBox="1"/>
          <p:nvPr/>
        </p:nvSpPr>
        <p:spPr>
          <a:xfrm>
            <a:off x="1808971" y="732958"/>
            <a:ext cx="7816132" cy="707886"/>
          </a:xfrm>
          <a:prstGeom prst="rect">
            <a:avLst/>
          </a:prstGeom>
          <a:noFill/>
        </p:spPr>
        <p:txBody>
          <a:bodyPr wrap="square" rtlCol="0">
            <a:spAutoFit/>
          </a:bodyPr>
          <a:lstStyle/>
          <a:p>
            <a:pPr algn="ctr"/>
            <a:r>
              <a:rPr lang="en-GB" sz="4000" b="1" i="0" dirty="0">
                <a:effectLst/>
                <a:latin typeface="Söhne"/>
              </a:rPr>
              <a:t>Simulation-Based Verification</a:t>
            </a:r>
          </a:p>
        </p:txBody>
      </p:sp>
      <p:sp>
        <p:nvSpPr>
          <p:cNvPr id="4" name="TextBox 3">
            <a:extLst>
              <a:ext uri="{FF2B5EF4-FFF2-40B4-BE49-F238E27FC236}">
                <a16:creationId xmlns:a16="http://schemas.microsoft.com/office/drawing/2014/main" id="{A7B8FB2C-DA10-EDA3-54A1-D1AFE8413620}"/>
              </a:ext>
            </a:extLst>
          </p:cNvPr>
          <p:cNvSpPr txBox="1"/>
          <p:nvPr/>
        </p:nvSpPr>
        <p:spPr>
          <a:xfrm>
            <a:off x="935638" y="1527197"/>
            <a:ext cx="10455846" cy="2862322"/>
          </a:xfrm>
          <a:prstGeom prst="rect">
            <a:avLst/>
          </a:prstGeom>
          <a:noFill/>
        </p:spPr>
        <p:txBody>
          <a:bodyPr wrap="square" rtlCol="0">
            <a:spAutoFit/>
          </a:bodyPr>
          <a:lstStyle/>
          <a:p>
            <a:pPr algn="l">
              <a:buFont typeface="Arial" panose="020B0604020202020204" pitchFamily="34" charset="0"/>
              <a:buChar char="•"/>
            </a:pPr>
            <a:r>
              <a:rPr lang="en-GB" dirty="0">
                <a:latin typeface="Söhne"/>
              </a:rPr>
              <a:t>A</a:t>
            </a:r>
            <a:r>
              <a:rPr lang="en-GB" b="0" i="0" dirty="0">
                <a:effectLst/>
                <a:latin typeface="Söhne"/>
              </a:rPr>
              <a:t> method of verifying the functionality of a VLSI design using computer simulations.</a:t>
            </a:r>
          </a:p>
          <a:p>
            <a:pPr algn="l">
              <a:buFont typeface="Arial" panose="020B0604020202020204" pitchFamily="34" charset="0"/>
              <a:buChar char="•"/>
            </a:pPr>
            <a:r>
              <a:rPr lang="en-GB" b="0" i="0" dirty="0">
                <a:effectLst/>
                <a:latin typeface="Söhne"/>
              </a:rPr>
              <a:t>involves creating a model of the design using a hardware description language (HDL) such as VHDL or Verilog:</a:t>
            </a:r>
          </a:p>
          <a:p>
            <a:pPr algn="l"/>
            <a:r>
              <a:rPr lang="en-GB" dirty="0">
                <a:latin typeface="Söhne"/>
              </a:rPr>
              <a:t>		=&gt;</a:t>
            </a:r>
            <a:r>
              <a:rPr lang="en-GB" b="0" i="0" dirty="0">
                <a:effectLst/>
                <a:latin typeface="Söhne"/>
              </a:rPr>
              <a:t>using a simulation tool to test the design by applying a series of stimuli (inputs) and 			    observing the resulting responses (outputs).</a:t>
            </a:r>
          </a:p>
          <a:p>
            <a:pPr marL="285750" indent="-285750" algn="l">
              <a:buFont typeface="Arial" panose="020B0604020202020204" pitchFamily="34" charset="0"/>
              <a:buChar char="•"/>
            </a:pPr>
            <a:r>
              <a:rPr lang="en-GB" b="0" i="0" dirty="0">
                <a:effectLst/>
                <a:latin typeface="Söhne"/>
              </a:rPr>
              <a:t>typically used to test the functionality of a VLSI design at different levels of abstraction:</a:t>
            </a:r>
          </a:p>
          <a:p>
            <a:pPr algn="l"/>
            <a:r>
              <a:rPr lang="en-GB" dirty="0">
                <a:latin typeface="Söhne"/>
              </a:rPr>
              <a:t>		=&gt; </a:t>
            </a:r>
            <a:r>
              <a:rPr lang="en-GB" b="0" i="0" dirty="0">
                <a:effectLst/>
                <a:latin typeface="Söhne"/>
              </a:rPr>
              <a:t>from the highest level system-level design down to the lowest level gate-level design.</a:t>
            </a:r>
            <a:endParaRPr lang="en-GB" dirty="0">
              <a:latin typeface="Söhne"/>
            </a:endParaRPr>
          </a:p>
          <a:p>
            <a:pPr marL="285750" indent="-285750" algn="l">
              <a:buFont typeface="Arial" panose="020B0604020202020204" pitchFamily="34" charset="0"/>
              <a:buChar char="•"/>
            </a:pPr>
            <a:r>
              <a:rPr lang="en-GB" dirty="0">
                <a:latin typeface="Söhne"/>
              </a:rPr>
              <a:t>I</a:t>
            </a:r>
            <a:r>
              <a:rPr lang="en-GB" b="0" i="0" dirty="0">
                <a:effectLst/>
                <a:latin typeface="Söhne"/>
              </a:rPr>
              <a:t>t helps ensure that the design is correct and meets all of the specified requirements.</a:t>
            </a:r>
          </a:p>
          <a:p>
            <a:pPr marL="285750" indent="-285750" algn="l">
              <a:buFont typeface="Arial" panose="020B0604020202020204" pitchFamily="34" charset="0"/>
              <a:buChar char="•"/>
            </a:pPr>
            <a:r>
              <a:rPr lang="en-GB" dirty="0">
                <a:latin typeface="Söhne"/>
              </a:rPr>
              <a:t>D</a:t>
            </a:r>
            <a:r>
              <a:rPr lang="en-GB" b="0" i="0" dirty="0">
                <a:effectLst/>
                <a:latin typeface="Söhne"/>
              </a:rPr>
              <a:t>ifferent simulation-based verification tools available, including VCS, </a:t>
            </a:r>
            <a:r>
              <a:rPr lang="en-GB" b="0" i="0" dirty="0" err="1">
                <a:effectLst/>
                <a:latin typeface="Söhne"/>
              </a:rPr>
              <a:t>ModelSim</a:t>
            </a:r>
            <a:r>
              <a:rPr lang="en-GB" b="0" i="0" dirty="0">
                <a:effectLst/>
                <a:latin typeface="Söhne"/>
              </a:rPr>
              <a:t>, and Questa. </a:t>
            </a:r>
          </a:p>
          <a:p>
            <a:pPr algn="l"/>
            <a:r>
              <a:rPr lang="en-GB" dirty="0">
                <a:latin typeface="Söhne"/>
              </a:rPr>
              <a:t>		=&gt;</a:t>
            </a:r>
            <a:r>
              <a:rPr lang="en-GB" b="0" i="0" dirty="0">
                <a:effectLst/>
                <a:latin typeface="Söhne"/>
              </a:rPr>
              <a:t>These tools allow designers to create and run simulations of their designs, and to debug 		    and fix any problems that are found.</a:t>
            </a:r>
          </a:p>
        </p:txBody>
      </p:sp>
      <p:sp>
        <p:nvSpPr>
          <p:cNvPr id="5" name="Rectangle 4">
            <a:extLst>
              <a:ext uri="{FF2B5EF4-FFF2-40B4-BE49-F238E27FC236}">
                <a16:creationId xmlns:a16="http://schemas.microsoft.com/office/drawing/2014/main" id="{A51C6529-81E2-CEB3-4233-F2240F4D7A12}"/>
              </a:ext>
            </a:extLst>
          </p:cNvPr>
          <p:cNvSpPr/>
          <p:nvPr/>
        </p:nvSpPr>
        <p:spPr>
          <a:xfrm>
            <a:off x="3958179" y="4556041"/>
            <a:ext cx="1166069" cy="1578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Generates Stimulus</a:t>
            </a:r>
            <a:endParaRPr lang="en-DE" dirty="0"/>
          </a:p>
        </p:txBody>
      </p:sp>
      <p:sp>
        <p:nvSpPr>
          <p:cNvPr id="6" name="Rectangle 5">
            <a:extLst>
              <a:ext uri="{FF2B5EF4-FFF2-40B4-BE49-F238E27FC236}">
                <a16:creationId xmlns:a16="http://schemas.microsoft.com/office/drawing/2014/main" id="{0EC5112B-F779-7D70-8FBA-69FD6017B227}"/>
              </a:ext>
            </a:extLst>
          </p:cNvPr>
          <p:cNvSpPr/>
          <p:nvPr/>
        </p:nvSpPr>
        <p:spPr>
          <a:xfrm>
            <a:off x="5608017" y="5505283"/>
            <a:ext cx="1166069" cy="52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Reference Model</a:t>
            </a:r>
            <a:endParaRPr lang="en-DE" dirty="0"/>
          </a:p>
        </p:txBody>
      </p:sp>
      <p:sp>
        <p:nvSpPr>
          <p:cNvPr id="7" name="Rectangle 6">
            <a:extLst>
              <a:ext uri="{FF2B5EF4-FFF2-40B4-BE49-F238E27FC236}">
                <a16:creationId xmlns:a16="http://schemas.microsoft.com/office/drawing/2014/main" id="{045C4374-DBEE-D23E-DBF8-AD3D298D2A84}"/>
              </a:ext>
            </a:extLst>
          </p:cNvPr>
          <p:cNvSpPr/>
          <p:nvPr/>
        </p:nvSpPr>
        <p:spPr>
          <a:xfrm>
            <a:off x="5608016" y="4647648"/>
            <a:ext cx="1166069" cy="52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DUT</a:t>
            </a:r>
            <a:endParaRPr lang="en-DE" dirty="0"/>
          </a:p>
        </p:txBody>
      </p:sp>
      <p:sp>
        <p:nvSpPr>
          <p:cNvPr id="8" name="Rectangle 7">
            <a:extLst>
              <a:ext uri="{FF2B5EF4-FFF2-40B4-BE49-F238E27FC236}">
                <a16:creationId xmlns:a16="http://schemas.microsoft.com/office/drawing/2014/main" id="{0BCCB838-8E85-6059-04D4-BD80F1B525E6}"/>
              </a:ext>
            </a:extLst>
          </p:cNvPr>
          <p:cNvSpPr/>
          <p:nvPr/>
        </p:nvSpPr>
        <p:spPr>
          <a:xfrm>
            <a:off x="7180951" y="4556041"/>
            <a:ext cx="914400" cy="1578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Results</a:t>
            </a:r>
            <a:endParaRPr lang="en-DE" dirty="0"/>
          </a:p>
        </p:txBody>
      </p:sp>
      <p:cxnSp>
        <p:nvCxnSpPr>
          <p:cNvPr id="10" name="Straight Connector 9">
            <a:extLst>
              <a:ext uri="{FF2B5EF4-FFF2-40B4-BE49-F238E27FC236}">
                <a16:creationId xmlns:a16="http://schemas.microsoft.com/office/drawing/2014/main" id="{B6D3AF24-399B-7CC6-954B-A81FC5461C6B}"/>
              </a:ext>
            </a:extLst>
          </p:cNvPr>
          <p:cNvCxnSpPr/>
          <p:nvPr/>
        </p:nvCxnSpPr>
        <p:spPr>
          <a:xfrm>
            <a:off x="5333975" y="4909943"/>
            <a:ext cx="0" cy="857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696A21-6720-7403-FA82-04396A011297}"/>
              </a:ext>
            </a:extLst>
          </p:cNvPr>
          <p:cNvCxnSpPr>
            <a:cxnSpLocks/>
            <a:endCxn id="7" idx="1"/>
          </p:cNvCxnSpPr>
          <p:nvPr/>
        </p:nvCxnSpPr>
        <p:spPr>
          <a:xfrm>
            <a:off x="5331878" y="4909942"/>
            <a:ext cx="2761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36C2CD-E606-DB61-5B75-CE89586F62D4}"/>
              </a:ext>
            </a:extLst>
          </p:cNvPr>
          <p:cNvCxnSpPr>
            <a:endCxn id="6" idx="1"/>
          </p:cNvCxnSpPr>
          <p:nvPr/>
        </p:nvCxnSpPr>
        <p:spPr>
          <a:xfrm>
            <a:off x="5333975" y="5767578"/>
            <a:ext cx="274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BFD42AC-C088-5A83-76F3-BDB81AA7A85F}"/>
              </a:ext>
            </a:extLst>
          </p:cNvPr>
          <p:cNvCxnSpPr>
            <a:stCxn id="7" idx="3"/>
          </p:cNvCxnSpPr>
          <p:nvPr/>
        </p:nvCxnSpPr>
        <p:spPr>
          <a:xfrm flipV="1">
            <a:off x="6774085" y="4909942"/>
            <a:ext cx="4068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2556CC9-898E-8EE9-AF56-F8403DEAA2CE}"/>
              </a:ext>
            </a:extLst>
          </p:cNvPr>
          <p:cNvCxnSpPr>
            <a:cxnSpLocks/>
          </p:cNvCxnSpPr>
          <p:nvPr/>
        </p:nvCxnSpPr>
        <p:spPr>
          <a:xfrm>
            <a:off x="5136133" y="5338760"/>
            <a:ext cx="195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31DCA3-DC48-97B0-CA00-0A66FFAFA889}"/>
              </a:ext>
            </a:extLst>
          </p:cNvPr>
          <p:cNvCxnSpPr/>
          <p:nvPr/>
        </p:nvCxnSpPr>
        <p:spPr>
          <a:xfrm flipV="1">
            <a:off x="6774085" y="5771098"/>
            <a:ext cx="4068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9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6C563D-0572-805D-7E58-B2D7D2C8175A}"/>
              </a:ext>
            </a:extLst>
          </p:cNvPr>
          <p:cNvSpPr txBox="1"/>
          <p:nvPr/>
        </p:nvSpPr>
        <p:spPr>
          <a:xfrm>
            <a:off x="1493958" y="977615"/>
            <a:ext cx="9288867" cy="575237"/>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4400" b="1" kern="1200" dirty="0">
                <a:latin typeface="+mj-lt"/>
                <a:ea typeface="+mj-ea"/>
                <a:cs typeface="+mj-cs"/>
              </a:rPr>
              <a:t>Emulated Verification</a:t>
            </a:r>
          </a:p>
        </p:txBody>
      </p:sp>
      <p:sp>
        <p:nvSpPr>
          <p:cNvPr id="2" name="TextBox 1">
            <a:extLst>
              <a:ext uri="{FF2B5EF4-FFF2-40B4-BE49-F238E27FC236}">
                <a16:creationId xmlns:a16="http://schemas.microsoft.com/office/drawing/2014/main" id="{A3F8227E-592C-3666-1DDA-7AC9021CFA99}"/>
              </a:ext>
            </a:extLst>
          </p:cNvPr>
          <p:cNvSpPr txBox="1"/>
          <p:nvPr/>
        </p:nvSpPr>
        <p:spPr>
          <a:xfrm>
            <a:off x="1269082" y="2026965"/>
            <a:ext cx="10284164" cy="393528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u="none" strike="noStrike" baseline="0" dirty="0"/>
              <a:t>Emulation is the method of performing the functional verification</a:t>
            </a:r>
          </a:p>
          <a:p>
            <a:pPr>
              <a:lnSpc>
                <a:spcPct val="90000"/>
              </a:lnSpc>
              <a:spcAft>
                <a:spcPts val="600"/>
              </a:spcAft>
            </a:pPr>
            <a:r>
              <a:rPr lang="en-US" sz="2000" dirty="0"/>
              <a:t>    </a:t>
            </a:r>
            <a:r>
              <a:rPr lang="en-US" sz="2000" b="0" i="0" u="none" strike="noStrike" baseline="0" dirty="0"/>
              <a:t>of the hardware and software of the design by automatically</a:t>
            </a:r>
          </a:p>
          <a:p>
            <a:pPr indent="-228600">
              <a:lnSpc>
                <a:spcPct val="90000"/>
              </a:lnSpc>
              <a:spcAft>
                <a:spcPts val="600"/>
              </a:spcAft>
              <a:buFont typeface="Arial" panose="020B0604020202020204" pitchFamily="34" charset="0"/>
              <a:buChar char="•"/>
            </a:pPr>
            <a:r>
              <a:rPr lang="en-US" sz="2000" b="0" i="0" u="none" strike="noStrike" baseline="0" dirty="0"/>
              <a:t>mapping the design’s RTL representation to its internal</a:t>
            </a:r>
          </a:p>
          <a:p>
            <a:pPr>
              <a:lnSpc>
                <a:spcPct val="90000"/>
              </a:lnSpc>
              <a:spcAft>
                <a:spcPts val="600"/>
              </a:spcAft>
            </a:pPr>
            <a:r>
              <a:rPr lang="en-US" sz="2000" dirty="0"/>
              <a:t>    </a:t>
            </a:r>
            <a:r>
              <a:rPr lang="en-US" sz="2000" b="0" i="0" u="none" strike="noStrike" baseline="0" dirty="0"/>
              <a:t>programmable gate array using a specialized computer.</a:t>
            </a:r>
          </a:p>
          <a:p>
            <a:pPr marL="285750" indent="-228600">
              <a:lnSpc>
                <a:spcPct val="90000"/>
              </a:lnSpc>
              <a:spcAft>
                <a:spcPts val="600"/>
              </a:spcAft>
              <a:buFont typeface="Arial" panose="020B0604020202020204" pitchFamily="34" charset="0"/>
              <a:buChar char="•"/>
            </a:pPr>
            <a:r>
              <a:rPr lang="en-US" sz="2000" b="0" i="0" u="none" strike="noStrike" baseline="0" dirty="0"/>
              <a:t>it provides information about synthesis, power, timing, area, and other constraints that are</a:t>
            </a:r>
          </a:p>
          <a:p>
            <a:pPr>
              <a:lnSpc>
                <a:spcPct val="90000"/>
              </a:lnSpc>
              <a:spcAft>
                <a:spcPts val="600"/>
              </a:spcAft>
            </a:pPr>
            <a:r>
              <a:rPr lang="en-US" sz="2000" b="0" i="0" u="none" strike="noStrike" baseline="0" dirty="0"/>
              <a:t>     not covered by simulation verification, this process improves our level of detail and understanding</a:t>
            </a:r>
          </a:p>
          <a:p>
            <a:pPr>
              <a:lnSpc>
                <a:spcPct val="90000"/>
              </a:lnSpc>
              <a:spcAft>
                <a:spcPts val="600"/>
              </a:spcAft>
            </a:pPr>
            <a:r>
              <a:rPr lang="en-US" sz="2000" dirty="0"/>
              <a:t>    </a:t>
            </a:r>
            <a:r>
              <a:rPr lang="en-US" sz="2000" b="0" i="0" u="none" strike="noStrike" baseline="0" dirty="0"/>
              <a:t> of the chip.</a:t>
            </a:r>
          </a:p>
          <a:p>
            <a:pPr marL="285750" indent="-228600">
              <a:lnSpc>
                <a:spcPct val="90000"/>
              </a:lnSpc>
              <a:spcAft>
                <a:spcPts val="600"/>
              </a:spcAft>
              <a:buFont typeface="Arial" panose="020B0604020202020204" pitchFamily="34" charset="0"/>
              <a:buChar char="•"/>
            </a:pPr>
            <a:r>
              <a:rPr lang="en-US" sz="2000" dirty="0"/>
              <a:t>W</a:t>
            </a:r>
            <a:r>
              <a:rPr lang="en-US" sz="2000" b="0" i="0" u="none" strike="noStrike" baseline="0" dirty="0"/>
              <a:t>e usually emulate the design into an FPGA(Field Programmable Gate Array)</a:t>
            </a:r>
            <a:endParaRPr lang="en-US" sz="2000" dirty="0"/>
          </a:p>
        </p:txBody>
      </p:sp>
    </p:spTree>
    <p:extLst>
      <p:ext uri="{BB962C8B-B14F-4D97-AF65-F5344CB8AC3E}">
        <p14:creationId xmlns:p14="http://schemas.microsoft.com/office/powerpoint/2010/main" val="106024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CB1305-5CBD-0C25-E36D-54A3B9D8A67A}"/>
              </a:ext>
            </a:extLst>
          </p:cNvPr>
          <p:cNvSpPr txBox="1"/>
          <p:nvPr/>
        </p:nvSpPr>
        <p:spPr>
          <a:xfrm>
            <a:off x="908502" y="784411"/>
            <a:ext cx="9236700" cy="80939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Static Timing Analysis</a:t>
            </a:r>
          </a:p>
        </p:txBody>
      </p:sp>
      <p:sp>
        <p:nvSpPr>
          <p:cNvPr id="4" name="TextBox 3">
            <a:extLst>
              <a:ext uri="{FF2B5EF4-FFF2-40B4-BE49-F238E27FC236}">
                <a16:creationId xmlns:a16="http://schemas.microsoft.com/office/drawing/2014/main" id="{7ADACEA4-7B8B-9991-3F02-0CA5A8ADCE74}"/>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dirty="0"/>
              <a:t>A</a:t>
            </a:r>
            <a:r>
              <a:rPr lang="en-US" sz="1900" b="0" i="0" dirty="0">
                <a:effectLst/>
              </a:rPr>
              <a:t> method used to verify the timing performance of a VLSI circuit design.</a:t>
            </a:r>
          </a:p>
          <a:p>
            <a:pPr marL="285750" indent="-228600">
              <a:lnSpc>
                <a:spcPct val="90000"/>
              </a:lnSpc>
              <a:spcAft>
                <a:spcPts val="600"/>
              </a:spcAft>
              <a:buFont typeface="Arial" panose="020B0604020202020204" pitchFamily="34" charset="0"/>
              <a:buChar char="•"/>
            </a:pPr>
            <a:r>
              <a:rPr lang="en-US" sz="1900" dirty="0"/>
              <a:t>I</a:t>
            </a:r>
            <a:r>
              <a:rPr lang="en-US" sz="1900" b="0" i="0" dirty="0">
                <a:effectLst/>
              </a:rPr>
              <a:t>nvolves analyzing the design to determine the delay of signals as they pass through the circuit:</a:t>
            </a:r>
            <a:endParaRPr lang="en-US" sz="1900" dirty="0"/>
          </a:p>
          <a:p>
            <a:pPr>
              <a:lnSpc>
                <a:spcPct val="90000"/>
              </a:lnSpc>
              <a:spcAft>
                <a:spcPts val="600"/>
              </a:spcAft>
            </a:pPr>
            <a:r>
              <a:rPr lang="en-US" sz="1900" b="0" i="0" dirty="0">
                <a:effectLst/>
              </a:rPr>
              <a:t>		=&gt; ensures the specified timing constraints</a:t>
            </a:r>
          </a:p>
          <a:p>
            <a:pPr indent="-228600">
              <a:lnSpc>
                <a:spcPct val="90000"/>
              </a:lnSpc>
              <a:spcAft>
                <a:spcPts val="600"/>
              </a:spcAft>
              <a:buFont typeface="Arial" panose="020B0604020202020204" pitchFamily="34" charset="0"/>
              <a:buChar char="•"/>
            </a:pPr>
            <a:endParaRPr lang="en-US" sz="1900" b="0" i="0" dirty="0">
              <a:effectLst/>
            </a:endParaRPr>
          </a:p>
          <a:p>
            <a:pPr marL="285750" indent="-228600">
              <a:lnSpc>
                <a:spcPct val="90000"/>
              </a:lnSpc>
              <a:spcAft>
                <a:spcPts val="600"/>
              </a:spcAft>
              <a:buFont typeface="Arial" panose="020B0604020202020204" pitchFamily="34" charset="0"/>
              <a:buChar char="•"/>
            </a:pPr>
            <a:r>
              <a:rPr lang="en-US" sz="1900" b="0" i="0" dirty="0">
                <a:effectLst/>
              </a:rPr>
              <a:t>number of tools available for performing static timing analysis of VLSI designs. Some of the most common include:</a:t>
            </a:r>
          </a:p>
          <a:p>
            <a:pPr indent="-228600">
              <a:lnSpc>
                <a:spcPct val="90000"/>
              </a:lnSpc>
              <a:spcAft>
                <a:spcPts val="600"/>
              </a:spcAft>
              <a:buFont typeface="Arial" panose="020B0604020202020204" pitchFamily="34" charset="0"/>
              <a:buChar char="•"/>
            </a:pPr>
            <a:endParaRPr lang="en-US" sz="1900" b="0" i="0" dirty="0">
              <a:effectLst/>
            </a:endParaRPr>
          </a:p>
          <a:p>
            <a:pPr>
              <a:lnSpc>
                <a:spcPct val="90000"/>
              </a:lnSpc>
              <a:spcAft>
                <a:spcPts val="600"/>
              </a:spcAft>
            </a:pPr>
            <a:r>
              <a:rPr lang="en-US" sz="1900" dirty="0"/>
              <a:t>	 (a)</a:t>
            </a:r>
            <a:r>
              <a:rPr lang="en-US" sz="1900" b="0" i="0" dirty="0">
                <a:effectLst/>
              </a:rPr>
              <a:t>Timing analyzers       			 (b)Timing constraint editors</a:t>
            </a:r>
          </a:p>
          <a:p>
            <a:pPr indent="-228600">
              <a:lnSpc>
                <a:spcPct val="90000"/>
              </a:lnSpc>
              <a:spcAft>
                <a:spcPts val="600"/>
              </a:spcAft>
              <a:buFont typeface="Arial" panose="020B0604020202020204" pitchFamily="34" charset="0"/>
              <a:buChar char="•"/>
            </a:pPr>
            <a:endParaRPr lang="en-US" sz="1900" b="0" i="0" dirty="0">
              <a:effectLst/>
            </a:endParaRPr>
          </a:p>
          <a:p>
            <a:pPr>
              <a:lnSpc>
                <a:spcPct val="90000"/>
              </a:lnSpc>
              <a:spcAft>
                <a:spcPts val="600"/>
              </a:spcAft>
            </a:pPr>
            <a:r>
              <a:rPr lang="en-US" sz="1900" dirty="0"/>
              <a:t>	 ©</a:t>
            </a:r>
            <a:r>
              <a:rPr lang="en-US" sz="1900" b="0" i="0" dirty="0">
                <a:effectLst/>
              </a:rPr>
              <a:t>Timing-aware synthesis tools		 (d) Timing simulation tools</a:t>
            </a:r>
            <a:r>
              <a:rPr lang="en-US" sz="1900" dirty="0"/>
              <a:t> etc.</a:t>
            </a:r>
            <a:endParaRPr lang="en-US" sz="1900" b="0" i="0" dirty="0">
              <a:effectLst/>
            </a:endParaRPr>
          </a:p>
          <a:p>
            <a:pPr marL="285750" indent="-228600">
              <a:lnSpc>
                <a:spcPct val="90000"/>
              </a:lnSpc>
              <a:spcAft>
                <a:spcPts val="600"/>
              </a:spcAft>
              <a:buFont typeface="Arial" panose="020B0604020202020204" pitchFamily="34" charset="0"/>
              <a:buChar char="•"/>
            </a:pPr>
            <a:endParaRPr lang="en-US" sz="1900" dirty="0"/>
          </a:p>
        </p:txBody>
      </p:sp>
      <p:sp>
        <p:nvSpPr>
          <p:cNvPr id="2" name="TextBox 1">
            <a:extLst>
              <a:ext uri="{FF2B5EF4-FFF2-40B4-BE49-F238E27FC236}">
                <a16:creationId xmlns:a16="http://schemas.microsoft.com/office/drawing/2014/main" id="{AA3CFE3E-5200-C7FE-B044-C873A6530CC8}"/>
              </a:ext>
            </a:extLst>
          </p:cNvPr>
          <p:cNvSpPr txBox="1"/>
          <p:nvPr/>
        </p:nvSpPr>
        <p:spPr>
          <a:xfrm>
            <a:off x="2122998" y="1252330"/>
            <a:ext cx="7788303" cy="723275"/>
          </a:xfrm>
          <a:prstGeom prst="rect">
            <a:avLst/>
          </a:prstGeom>
          <a:noFill/>
        </p:spPr>
        <p:txBody>
          <a:bodyPr wrap="square" rtlCol="0">
            <a:spAutoFit/>
          </a:bodyPr>
          <a:lstStyle/>
          <a:p>
            <a:pPr algn="l">
              <a:spcAft>
                <a:spcPts val="600"/>
              </a:spcAft>
            </a:pPr>
            <a:endParaRPr lang="en-GB" b="0" i="0">
              <a:effectLst/>
              <a:latin typeface="Söhne"/>
            </a:endParaRPr>
          </a:p>
          <a:p>
            <a:pPr>
              <a:spcAft>
                <a:spcPts val="600"/>
              </a:spcAft>
            </a:pPr>
            <a:endParaRPr lang="en-DE"/>
          </a:p>
        </p:txBody>
      </p:sp>
    </p:spTree>
    <p:extLst>
      <p:ext uri="{BB962C8B-B14F-4D97-AF65-F5344CB8AC3E}">
        <p14:creationId xmlns:p14="http://schemas.microsoft.com/office/powerpoint/2010/main" val="16961262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2007</Words>
  <Application>Microsoft Office PowerPoint</Application>
  <PresentationFormat>Widescreen</PresentationFormat>
  <Paragraphs>224</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Chiller</vt:lpstr>
      <vt:lpstr>Garamond</vt:lpstr>
      <vt:lpstr>NimbusRomNo9L-Regu</vt:lpstr>
      <vt:lpstr>Söhne</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Saikot_Das Joy</dc:creator>
  <cp:lastModifiedBy>Saikot_Das Joy</cp:lastModifiedBy>
  <cp:revision>12</cp:revision>
  <dcterms:created xsi:type="dcterms:W3CDTF">2022-12-31T10:39:46Z</dcterms:created>
  <dcterms:modified xsi:type="dcterms:W3CDTF">2023-01-11T15:51:25Z</dcterms:modified>
</cp:coreProperties>
</file>