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6"/>
  </p:notesMasterIdLst>
  <p:sldIdLst>
    <p:sldId id="256" r:id="rId2"/>
    <p:sldId id="257" r:id="rId3"/>
    <p:sldId id="258" r:id="rId4"/>
    <p:sldId id="259" r:id="rId5"/>
    <p:sldId id="273" r:id="rId6"/>
    <p:sldId id="274" r:id="rId7"/>
    <p:sldId id="275" r:id="rId8"/>
    <p:sldId id="289" r:id="rId9"/>
    <p:sldId id="276" r:id="rId10"/>
    <p:sldId id="277" r:id="rId11"/>
    <p:sldId id="278" r:id="rId12"/>
    <p:sldId id="279" r:id="rId13"/>
    <p:sldId id="280" r:id="rId14"/>
    <p:sldId id="281" r:id="rId15"/>
    <p:sldId id="282" r:id="rId16"/>
    <p:sldId id="261" r:id="rId17"/>
    <p:sldId id="283" r:id="rId18"/>
    <p:sldId id="291" r:id="rId19"/>
    <p:sldId id="292" r:id="rId20"/>
    <p:sldId id="284" r:id="rId21"/>
    <p:sldId id="290" r:id="rId22"/>
    <p:sldId id="286" r:id="rId23"/>
    <p:sldId id="287" r:id="rId24"/>
    <p:sldId id="288"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jtqxC+9z1oUzKj+RGOM5QUA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20718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7a8979dd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d7a8979dd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7a8979dd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7a8979dd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7a8979dd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7a8979dd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d7a8979dd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d7a8979dd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7a8979d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7a8979d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d7a8979dd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d7a8979dd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iencedirect.com/science/article/pii/S2590005619300141?via=ihub" TargetMode="External"/><Relationship Id="rId7" Type="http://schemas.openxmlformats.org/officeDocument/2006/relationships/hyperlink" Target="http://ijarcet.org/wp-content/uploads/IJARCET-VOL-1-ISSUE-9-135-139.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iopscience.iop.org/article/10.1088/1742-6596/1196/1/012010/pdf" TargetMode="External"/><Relationship Id="rId5" Type="http://schemas.openxmlformats.org/officeDocument/2006/relationships/hyperlink" Target="https://www.jetir.org/view?paper=JETIR1612019" TargetMode="External"/><Relationship Id="rId4" Type="http://schemas.openxmlformats.org/officeDocument/2006/relationships/hyperlink" Target="https://ieeexplore.ieee.org/document/8265863"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969964"/>
            <a:ext cx="9144000" cy="3068637"/>
          </a:xfrm>
          <a:prstGeom prst="rect">
            <a:avLst/>
          </a:prstGeom>
          <a:solidFill>
            <a:schemeClr val="accent2"/>
          </a:solid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IN" sz="3200" b="1" dirty="0">
                <a:solidFill>
                  <a:schemeClr val="tx1"/>
                </a:solidFill>
              </a:rPr>
              <a:t>METRIC BASED TRANSFER LEARNING APPROACH FOR FACIAL RECOGNITION SYSTEM</a:t>
            </a:r>
            <a:br>
              <a:rPr lang="en-IN" sz="3200" dirty="0">
                <a:solidFill>
                  <a:schemeClr val="tx1"/>
                </a:solidFill>
              </a:rPr>
            </a:br>
            <a:br>
              <a:rPr lang="en-IN" sz="3200" b="1" dirty="0"/>
            </a:br>
            <a:br>
              <a:rPr lang="en-IN" sz="2000" b="1" dirty="0"/>
            </a:br>
            <a:r>
              <a:rPr lang="en-IN" sz="2000" b="1" dirty="0">
                <a:solidFill>
                  <a:schemeClr val="tx1"/>
                </a:solidFill>
              </a:rPr>
              <a:t>BATCH – 7</a:t>
            </a:r>
            <a:endParaRPr dirty="0">
              <a:solidFill>
                <a:schemeClr val="tx1"/>
              </a:solidFill>
            </a:endParaRPr>
          </a:p>
        </p:txBody>
      </p:sp>
      <p:sp>
        <p:nvSpPr>
          <p:cNvPr id="85" name="Google Shape;85;p1"/>
          <p:cNvSpPr txBox="1">
            <a:spLocks noGrp="1"/>
          </p:cNvSpPr>
          <p:nvPr>
            <p:ph type="subTitle" idx="1"/>
          </p:nvPr>
        </p:nvSpPr>
        <p:spPr>
          <a:xfrm>
            <a:off x="2019300" y="4773613"/>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r>
              <a:rPr lang="en-IN" dirty="0">
                <a:solidFill>
                  <a:schemeClr val="tx1"/>
                </a:solidFill>
              </a:rPr>
              <a:t>                                TEAM:</a:t>
            </a:r>
            <a:endParaRPr dirty="0">
              <a:solidFill>
                <a:schemeClr val="tx1"/>
              </a:solidFill>
            </a:endParaRPr>
          </a:p>
          <a:p>
            <a:pPr marL="0" lvl="0" indent="0" algn="ctr" rtl="0">
              <a:lnSpc>
                <a:spcPct val="90000"/>
              </a:lnSpc>
              <a:spcBef>
                <a:spcPts val="1000"/>
              </a:spcBef>
              <a:spcAft>
                <a:spcPts val="0"/>
              </a:spcAft>
              <a:buClr>
                <a:schemeClr val="dk1"/>
              </a:buClr>
              <a:buSzPct val="100000"/>
              <a:buNone/>
            </a:pPr>
            <a:r>
              <a:rPr lang="en-IN" dirty="0">
                <a:solidFill>
                  <a:schemeClr val="tx1"/>
                </a:solidFill>
              </a:rPr>
              <a:t>                                                             Sai Kowshik Ananthula    </a:t>
            </a:r>
            <a:endParaRPr dirty="0">
              <a:solidFill>
                <a:schemeClr val="tx1"/>
              </a:solidFill>
            </a:endParaRPr>
          </a:p>
          <a:p>
            <a:pPr marL="0" lvl="0" indent="0" algn="ctr" rtl="0">
              <a:lnSpc>
                <a:spcPct val="90000"/>
              </a:lnSpc>
              <a:spcBef>
                <a:spcPts val="1000"/>
              </a:spcBef>
              <a:spcAft>
                <a:spcPts val="0"/>
              </a:spcAft>
              <a:buClr>
                <a:schemeClr val="dk1"/>
              </a:buClr>
              <a:buSzPct val="100000"/>
              <a:buNone/>
            </a:pPr>
            <a:r>
              <a:rPr lang="en-IN" dirty="0">
                <a:solidFill>
                  <a:schemeClr val="tx1"/>
                </a:solidFill>
              </a:rPr>
              <a:t>                                         </a:t>
            </a:r>
            <a:r>
              <a:rPr lang="en-IN" dirty="0" err="1">
                <a:solidFill>
                  <a:schemeClr val="tx1"/>
                </a:solidFill>
              </a:rPr>
              <a:t>Sahithi</a:t>
            </a:r>
            <a:r>
              <a:rPr lang="en-IN" dirty="0">
                <a:solidFill>
                  <a:schemeClr val="tx1"/>
                </a:solidFill>
              </a:rPr>
              <a:t> </a:t>
            </a:r>
            <a:r>
              <a:rPr lang="en-IN" dirty="0" err="1">
                <a:solidFill>
                  <a:schemeClr val="tx1"/>
                </a:solidFill>
              </a:rPr>
              <a:t>Kolla</a:t>
            </a:r>
            <a:r>
              <a:rPr lang="en-IN" dirty="0">
                <a:solidFill>
                  <a:schemeClr val="tx1"/>
                </a:solidFill>
              </a:rPr>
              <a:t> </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19"/>
          <p:cNvSpPr txBox="1">
            <a:spLocks noGrp="1"/>
          </p:cNvSpPr>
          <p:nvPr>
            <p:ph idx="1"/>
          </p:nvPr>
        </p:nvSpPr>
        <p:spPr>
          <a:xfrm>
            <a:off x="838200" y="1919893"/>
            <a:ext cx="10515600" cy="306688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Step 1:</a:t>
            </a:r>
            <a:endParaRPr dirty="0"/>
          </a:p>
          <a:p>
            <a:pPr marL="0" lvl="0" indent="0" algn="l" rtl="0">
              <a:lnSpc>
                <a:spcPct val="90000"/>
              </a:lnSpc>
              <a:spcBef>
                <a:spcPts val="1000"/>
              </a:spcBef>
              <a:spcAft>
                <a:spcPts val="0"/>
              </a:spcAft>
              <a:buClr>
                <a:schemeClr val="dk1"/>
              </a:buClr>
              <a:buSzPts val="2800"/>
              <a:buNone/>
            </a:pPr>
            <a:r>
              <a:rPr lang="en-IN" dirty="0"/>
              <a:t>	Here we use a 2-dimensional convolution. It can be mathematically represented as: </a:t>
            </a:r>
            <a:endParaRPr dirty="0"/>
          </a:p>
          <a:p>
            <a:pPr marL="0" lvl="0" indent="0" algn="ctr" rtl="0">
              <a:lnSpc>
                <a:spcPct val="90000"/>
              </a:lnSpc>
              <a:spcBef>
                <a:spcPts val="1000"/>
              </a:spcBef>
              <a:spcAft>
                <a:spcPts val="0"/>
              </a:spcAft>
              <a:buClr>
                <a:schemeClr val="dk1"/>
              </a:buClr>
              <a:buSzPts val="4000"/>
              <a:buNone/>
            </a:pPr>
            <a:r>
              <a:rPr lang="en-IN" sz="4000" dirty="0"/>
              <a:t>[f * g] (x) = ∫ f(t) . g(t − x) dt </a:t>
            </a:r>
            <a:endParaRPr sz="4000" dirty="0"/>
          </a:p>
          <a:p>
            <a:pPr marL="0" lvl="0" indent="0" algn="l" rtl="0">
              <a:lnSpc>
                <a:spcPct val="90000"/>
              </a:lnSpc>
              <a:spcBef>
                <a:spcPts val="1000"/>
              </a:spcBef>
              <a:spcAft>
                <a:spcPts val="0"/>
              </a:spcAft>
              <a:buClr>
                <a:schemeClr val="dk1"/>
              </a:buClr>
              <a:buSzPts val="2800"/>
              <a:buNone/>
            </a:pPr>
            <a:r>
              <a:rPr lang="en-IN" dirty="0"/>
              <a:t>The input image is represented by function f, and the kernel function is represented by function g.</a:t>
            </a:r>
            <a:endParaRPr dirty="0"/>
          </a:p>
        </p:txBody>
      </p:sp>
      <p:sp>
        <p:nvSpPr>
          <p:cNvPr id="264" name="Google Shape;264;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Mathematical Approach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0"/>
          <p:cNvSpPr txBox="1">
            <a:spLocks noGrp="1"/>
          </p:cNvSpPr>
          <p:nvPr>
            <p:ph idx="1"/>
          </p:nvPr>
        </p:nvSpPr>
        <p:spPr>
          <a:xfrm>
            <a:off x="838200" y="1066799"/>
            <a:ext cx="10515600" cy="51101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600"/>
              <a:buChar char="•"/>
            </a:pPr>
            <a:r>
              <a:rPr lang="en-IN" sz="2600" dirty="0"/>
              <a:t>The discrete convolutional mathematical expression for a 2-dimensional convolution can be represented as: -</a:t>
            </a:r>
            <a:endParaRPr dirty="0"/>
          </a:p>
          <a:p>
            <a:pPr marL="0" lvl="0" indent="0" algn="ctr" rtl="0">
              <a:lnSpc>
                <a:spcPct val="90000"/>
              </a:lnSpc>
              <a:spcBef>
                <a:spcPts val="1000"/>
              </a:spcBef>
              <a:spcAft>
                <a:spcPts val="0"/>
              </a:spcAft>
              <a:buClr>
                <a:schemeClr val="dk1"/>
              </a:buClr>
              <a:buSzPts val="2800"/>
              <a:buNone/>
            </a:pPr>
            <a:r>
              <a:rPr lang="en-IN" dirty="0"/>
              <a:t> </a:t>
            </a:r>
            <a:r>
              <a:rPr lang="en-IN" sz="3600" dirty="0"/>
              <a:t>[f * g] (x) = ∑ f(t) . g(t − x) </a:t>
            </a:r>
            <a:endParaRPr sz="3600" dirty="0"/>
          </a:p>
          <a:p>
            <a:pPr marL="0" lvl="0" indent="0" algn="l" rtl="0">
              <a:lnSpc>
                <a:spcPct val="90000"/>
              </a:lnSpc>
              <a:spcBef>
                <a:spcPts val="1000"/>
              </a:spcBef>
              <a:spcAft>
                <a:spcPts val="0"/>
              </a:spcAft>
              <a:buClr>
                <a:schemeClr val="dk1"/>
              </a:buClr>
              <a:buSzPts val="2600"/>
              <a:buNone/>
            </a:pPr>
            <a:endParaRPr sz="2600" dirty="0"/>
          </a:p>
          <a:p>
            <a:pPr marL="0" lvl="0" indent="0" algn="l" rtl="0">
              <a:lnSpc>
                <a:spcPct val="90000"/>
              </a:lnSpc>
              <a:spcBef>
                <a:spcPts val="1000"/>
              </a:spcBef>
              <a:spcAft>
                <a:spcPts val="0"/>
              </a:spcAft>
              <a:buClr>
                <a:schemeClr val="dk1"/>
              </a:buClr>
              <a:buSzPts val="2600"/>
              <a:buNone/>
            </a:pPr>
            <a:r>
              <a:rPr lang="en-IN" sz="2600" dirty="0"/>
              <a:t>The kernel function (matrix K, i.e., function g) slides over the input (matrix I, i.e., function f) and produces the feature map output (matrix O).</a:t>
            </a:r>
            <a:endParaRPr dirty="0"/>
          </a:p>
          <a:p>
            <a:pPr marL="0" lvl="0" indent="0" algn="l" rtl="0">
              <a:lnSpc>
                <a:spcPct val="90000"/>
              </a:lnSpc>
              <a:spcBef>
                <a:spcPts val="1000"/>
              </a:spcBef>
              <a:spcAft>
                <a:spcPts val="0"/>
              </a:spcAft>
              <a:buClr>
                <a:schemeClr val="dk1"/>
              </a:buClr>
              <a:buSzPts val="2600"/>
              <a:buNone/>
            </a:pPr>
            <a:r>
              <a:rPr lang="en-IN" sz="2600" dirty="0"/>
              <a:t>     The feature map has the same dimensions as the kernel function. </a:t>
            </a:r>
            <a:endParaRPr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en-IN" sz="2400" dirty="0"/>
              <a:t>The degree to which the functions f and g overlap as one passes over the other is referred to as the feature map. The feature map searches the input for the same pattern in different locations.</a:t>
            </a:r>
            <a:endParaRPr dirty="0"/>
          </a:p>
          <a:p>
            <a:pPr marL="0" lvl="0" indent="0" algn="l" rtl="0">
              <a:lnSpc>
                <a:spcPct val="90000"/>
              </a:lnSpc>
              <a:spcBef>
                <a:spcPts val="1000"/>
              </a:spcBef>
              <a:spcAft>
                <a:spcPts val="0"/>
              </a:spcAft>
              <a:buClr>
                <a:schemeClr val="dk1"/>
              </a:buClr>
              <a:buSzPts val="2600"/>
              <a:buNone/>
            </a:pPr>
            <a:endParaRPr sz="2600"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1"/>
          <p:cNvSpPr txBox="1">
            <a:spLocks noGrp="1"/>
          </p:cNvSpPr>
          <p:nvPr>
            <p:ph idx="1"/>
          </p:nvPr>
        </p:nvSpPr>
        <p:spPr>
          <a:xfrm>
            <a:off x="838200" y="103695"/>
            <a:ext cx="10515600" cy="6073268"/>
          </a:xfrm>
          <a:prstGeom prst="rect">
            <a:avLst/>
          </a:prstGeom>
          <a:noFill/>
          <a:ln>
            <a:noFill/>
          </a:ln>
        </p:spPr>
        <p:txBody>
          <a:bodyPr spcFirstLastPara="1" wrap="square" lIns="91425" tIns="45700" rIns="91425" bIns="45700" anchor="t" anchorCtr="0">
            <a:normAutofit lnSpcReduction="10000"/>
          </a:bodyPr>
          <a:lstStyle/>
          <a:p>
            <a:pPr marL="457200" lvl="1" indent="0" algn="l" rtl="0">
              <a:lnSpc>
                <a:spcPct val="90000"/>
              </a:lnSpc>
              <a:spcBef>
                <a:spcPts val="0"/>
              </a:spcBef>
              <a:spcAft>
                <a:spcPts val="0"/>
              </a:spcAft>
              <a:buClr>
                <a:schemeClr val="dk1"/>
              </a:buClr>
              <a:buSzPts val="2400"/>
              <a:buNone/>
            </a:pPr>
            <a:endParaRPr dirty="0"/>
          </a:p>
          <a:p>
            <a:pPr marL="457200" lvl="1" indent="0" algn="l" rtl="0">
              <a:lnSpc>
                <a:spcPct val="90000"/>
              </a:lnSpc>
              <a:spcBef>
                <a:spcPts val="500"/>
              </a:spcBef>
              <a:spcAft>
                <a:spcPts val="0"/>
              </a:spcAft>
              <a:buClr>
                <a:schemeClr val="dk1"/>
              </a:buClr>
              <a:buSzPts val="2400"/>
              <a:buNone/>
            </a:pPr>
            <a:endParaRPr dirty="0"/>
          </a:p>
          <a:p>
            <a:pPr marL="457200" lvl="1" indent="0" algn="l" rtl="0">
              <a:lnSpc>
                <a:spcPct val="90000"/>
              </a:lnSpc>
              <a:spcBef>
                <a:spcPts val="500"/>
              </a:spcBef>
              <a:spcAft>
                <a:spcPts val="0"/>
              </a:spcAft>
              <a:buClr>
                <a:schemeClr val="dk1"/>
              </a:buClr>
              <a:buSzPts val="2400"/>
              <a:buNone/>
            </a:pPr>
            <a:endParaRPr dirty="0"/>
          </a:p>
          <a:p>
            <a:pPr marL="457200" lvl="1" indent="0" algn="l" rtl="0">
              <a:lnSpc>
                <a:spcPct val="90000"/>
              </a:lnSpc>
              <a:spcBef>
                <a:spcPts val="500"/>
              </a:spcBef>
              <a:spcAft>
                <a:spcPts val="0"/>
              </a:spcAft>
              <a:buClr>
                <a:schemeClr val="dk1"/>
              </a:buClr>
              <a:buSzPts val="2400"/>
              <a:buNone/>
            </a:pPr>
            <a:endParaRPr dirty="0"/>
          </a:p>
          <a:p>
            <a:pPr marL="457200" lvl="1" indent="0" algn="l" rtl="0">
              <a:lnSpc>
                <a:spcPct val="90000"/>
              </a:lnSpc>
              <a:spcBef>
                <a:spcPts val="500"/>
              </a:spcBef>
              <a:spcAft>
                <a:spcPts val="0"/>
              </a:spcAft>
              <a:buClr>
                <a:schemeClr val="dk1"/>
              </a:buClr>
              <a:buSzPts val="2400"/>
              <a:buNone/>
            </a:pPr>
            <a:endParaRPr dirty="0"/>
          </a:p>
          <a:p>
            <a:pPr marL="457200" lvl="1" indent="0" algn="l" rtl="0">
              <a:lnSpc>
                <a:spcPct val="90000"/>
              </a:lnSpc>
              <a:spcBef>
                <a:spcPts val="500"/>
              </a:spcBef>
              <a:spcAft>
                <a:spcPts val="0"/>
              </a:spcAft>
              <a:buClr>
                <a:schemeClr val="dk1"/>
              </a:buClr>
              <a:buSzPts val="2400"/>
              <a:buNone/>
            </a:pPr>
            <a:endParaRPr dirty="0"/>
          </a:p>
          <a:p>
            <a:pPr marL="457200" lvl="1" indent="0" algn="l" rtl="0">
              <a:lnSpc>
                <a:spcPct val="90000"/>
              </a:lnSpc>
              <a:spcBef>
                <a:spcPts val="500"/>
              </a:spcBef>
              <a:spcAft>
                <a:spcPts val="0"/>
              </a:spcAft>
              <a:buClr>
                <a:schemeClr val="dk1"/>
              </a:buClr>
              <a:buSzPts val="2400"/>
              <a:buNone/>
            </a:pPr>
            <a:endParaRPr dirty="0"/>
          </a:p>
          <a:p>
            <a:pPr marL="457200" lvl="1" indent="0" algn="l" rtl="0">
              <a:lnSpc>
                <a:spcPct val="90000"/>
              </a:lnSpc>
              <a:spcBef>
                <a:spcPts val="500"/>
              </a:spcBef>
              <a:spcAft>
                <a:spcPts val="0"/>
              </a:spcAft>
              <a:buClr>
                <a:schemeClr val="dk1"/>
              </a:buClr>
              <a:buSzPts val="2400"/>
              <a:buNone/>
            </a:pPr>
            <a:endParaRPr dirty="0"/>
          </a:p>
          <a:p>
            <a:pPr marL="457200" lvl="1" indent="0" algn="l" rtl="0">
              <a:lnSpc>
                <a:spcPct val="90000"/>
              </a:lnSpc>
              <a:spcBef>
                <a:spcPts val="500"/>
              </a:spcBef>
              <a:spcAft>
                <a:spcPts val="0"/>
              </a:spcAft>
              <a:buClr>
                <a:schemeClr val="dk1"/>
              </a:buClr>
              <a:buSzPts val="2400"/>
              <a:buNone/>
            </a:pPr>
            <a:r>
              <a:rPr lang="en-IN" dirty="0"/>
              <a:t>The preceding operation can be represented as follows: </a:t>
            </a:r>
            <a:endParaRPr dirty="0"/>
          </a:p>
          <a:p>
            <a:pPr marL="457200" lvl="1" indent="0" algn="l" rtl="0">
              <a:lnSpc>
                <a:spcPct val="90000"/>
              </a:lnSpc>
              <a:spcBef>
                <a:spcPts val="500"/>
              </a:spcBef>
              <a:spcAft>
                <a:spcPts val="0"/>
              </a:spcAft>
              <a:buClr>
                <a:schemeClr val="dk1"/>
              </a:buClr>
              <a:buSzPts val="2400"/>
              <a:buNone/>
            </a:pPr>
            <a:endParaRPr dirty="0"/>
          </a:p>
          <a:p>
            <a:pPr marL="457200" lvl="1" indent="0" algn="ctr" rtl="0">
              <a:lnSpc>
                <a:spcPct val="90000"/>
              </a:lnSpc>
              <a:spcBef>
                <a:spcPts val="500"/>
              </a:spcBef>
              <a:spcAft>
                <a:spcPts val="0"/>
              </a:spcAft>
              <a:buClr>
                <a:schemeClr val="dk1"/>
              </a:buClr>
              <a:buSzPts val="4000"/>
              <a:buNone/>
            </a:pPr>
            <a:r>
              <a:rPr lang="en-IN" sz="4000" dirty="0"/>
              <a:t>[I x K] (</a:t>
            </a:r>
            <a:r>
              <a:rPr lang="en-IN" sz="4000" dirty="0" err="1"/>
              <a:t>i,j</a:t>
            </a:r>
            <a:r>
              <a:rPr lang="en-IN" sz="4000" dirty="0"/>
              <a:t>) = </a:t>
            </a:r>
            <a:r>
              <a:rPr lang="en-IN" sz="4000" dirty="0" err="1"/>
              <a:t>Σm</a:t>
            </a:r>
            <a:r>
              <a:rPr lang="en-IN" sz="4000" dirty="0"/>
              <a:t> [</a:t>
            </a:r>
            <a:r>
              <a:rPr lang="en-IN" sz="4000" dirty="0" err="1"/>
              <a:t>Σn</a:t>
            </a:r>
            <a:r>
              <a:rPr lang="en-IN" sz="4000" dirty="0"/>
              <a:t> ( I(</a:t>
            </a:r>
            <a:r>
              <a:rPr lang="en-IN" sz="4000" dirty="0" err="1"/>
              <a:t>m,n</a:t>
            </a:r>
            <a:r>
              <a:rPr lang="en-IN" sz="4000" dirty="0"/>
              <a:t>) . K (</a:t>
            </a:r>
            <a:r>
              <a:rPr lang="en-IN" sz="4000" dirty="0" err="1"/>
              <a:t>i</a:t>
            </a:r>
            <a:r>
              <a:rPr lang="en-IN" sz="4000" dirty="0"/>
              <a:t>-m, j-n))]</a:t>
            </a:r>
            <a:endParaRPr dirty="0"/>
          </a:p>
          <a:p>
            <a:pPr marL="228600" lvl="0" indent="-228600" algn="l" rtl="0">
              <a:lnSpc>
                <a:spcPct val="90000"/>
              </a:lnSpc>
              <a:spcBef>
                <a:spcPts val="1000"/>
              </a:spcBef>
              <a:spcAft>
                <a:spcPts val="0"/>
              </a:spcAft>
              <a:buClr>
                <a:schemeClr val="dk1"/>
              </a:buClr>
              <a:buSzPts val="2600"/>
              <a:buChar char="•"/>
            </a:pPr>
            <a:r>
              <a:rPr lang="en-IN" sz="2600" dirty="0"/>
              <a:t>Step 2</a:t>
            </a:r>
            <a:endParaRPr dirty="0"/>
          </a:p>
          <a:p>
            <a:pPr marL="0" lvl="0" indent="0" algn="l" rtl="0">
              <a:lnSpc>
                <a:spcPct val="90000"/>
              </a:lnSpc>
              <a:spcBef>
                <a:spcPts val="1000"/>
              </a:spcBef>
              <a:spcAft>
                <a:spcPts val="0"/>
              </a:spcAft>
              <a:buClr>
                <a:schemeClr val="dk1"/>
              </a:buClr>
              <a:buSzPts val="2600"/>
              <a:buNone/>
            </a:pPr>
            <a:r>
              <a:rPr lang="en-IN" sz="2600" dirty="0"/>
              <a:t>	This output is now being routed to the pooling layer.</a:t>
            </a:r>
            <a:endParaRPr dirty="0"/>
          </a:p>
          <a:p>
            <a:pPr marL="0" lvl="0" indent="0" algn="l" rtl="0">
              <a:lnSpc>
                <a:spcPct val="90000"/>
              </a:lnSpc>
              <a:spcBef>
                <a:spcPts val="1000"/>
              </a:spcBef>
              <a:spcAft>
                <a:spcPts val="0"/>
              </a:spcAft>
              <a:buClr>
                <a:schemeClr val="dk1"/>
              </a:buClr>
              <a:buSzPts val="2600"/>
              <a:buNone/>
            </a:pPr>
            <a:r>
              <a:rPr lang="en-IN" sz="2600" dirty="0"/>
              <a:t>           It shrinks the size of the feature map by dragging a window                        across it and outputs the maximum value. </a:t>
            </a:r>
            <a:endParaRPr dirty="0"/>
          </a:p>
          <a:p>
            <a:pPr marL="457200" lvl="1" indent="0" algn="l" rtl="0">
              <a:lnSpc>
                <a:spcPct val="90000"/>
              </a:lnSpc>
              <a:spcBef>
                <a:spcPts val="500"/>
              </a:spcBef>
              <a:spcAft>
                <a:spcPts val="0"/>
              </a:spcAft>
              <a:buClr>
                <a:schemeClr val="dk1"/>
              </a:buClr>
              <a:buSzPts val="4000"/>
              <a:buNone/>
            </a:pPr>
            <a:endParaRPr sz="4000" dirty="0"/>
          </a:p>
        </p:txBody>
      </p:sp>
      <p:pic>
        <p:nvPicPr>
          <p:cNvPr id="276" name="Google Shape;276;p21"/>
          <p:cNvPicPr preferRelativeResize="0"/>
          <p:nvPr/>
        </p:nvPicPr>
        <p:blipFill rotWithShape="1">
          <a:blip r:embed="rId3">
            <a:alphaModFix/>
          </a:blip>
          <a:srcRect/>
          <a:stretch/>
        </p:blipFill>
        <p:spPr>
          <a:xfrm>
            <a:off x="212103" y="-287395"/>
            <a:ext cx="11767795" cy="295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txBox="1">
            <a:spLocks noGrp="1"/>
          </p:cNvSpPr>
          <p:nvPr>
            <p:ph idx="1"/>
          </p:nvPr>
        </p:nvSpPr>
        <p:spPr>
          <a:xfrm>
            <a:off x="838200" y="1371599"/>
            <a:ext cx="10515600" cy="4805363"/>
          </a:xfrm>
          <a:prstGeom prst="rect">
            <a:avLst/>
          </a:prstGeom>
          <a:blipFill rotWithShape="1">
            <a:blip r:embed="rId3">
              <a:alphaModFix/>
            </a:blip>
            <a:stretch>
              <a:fillRect l="-1216" t="-175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I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idx="1"/>
          </p:nvPr>
        </p:nvSpPr>
        <p:spPr>
          <a:xfrm>
            <a:off x="838200" y="179109"/>
            <a:ext cx="10515600" cy="5997854"/>
          </a:xfrm>
          <a:prstGeom prst="rect">
            <a:avLst/>
          </a:prstGeom>
          <a:blipFill rotWithShape="1">
            <a:blip r:embed="rId3">
              <a:alphaModFix/>
            </a:blip>
            <a:stretch>
              <a:fillRect l="-1216" t="-162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I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4"/>
          <p:cNvSpPr txBox="1">
            <a:spLocks noGrp="1"/>
          </p:cNvSpPr>
          <p:nvPr>
            <p:ph idx="1"/>
          </p:nvPr>
        </p:nvSpPr>
        <p:spPr>
          <a:xfrm>
            <a:off x="838200" y="273377"/>
            <a:ext cx="10515600" cy="6419654"/>
          </a:xfrm>
          <a:prstGeom prst="rect">
            <a:avLst/>
          </a:prstGeom>
          <a:blipFill rotWithShape="1">
            <a:blip r:embed="rId3">
              <a:alphaModFix/>
            </a:blip>
            <a:stretch>
              <a:fillRect l="-1216" t="-1613" r="-347"/>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I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Cascading</a:t>
            </a:r>
            <a:endParaRPr/>
          </a:p>
        </p:txBody>
      </p:sp>
      <p:sp>
        <p:nvSpPr>
          <p:cNvPr id="148" name="Google Shape;148;p5"/>
          <p:cNvSpPr/>
          <p:nvPr/>
        </p:nvSpPr>
        <p:spPr>
          <a:xfrm>
            <a:off x="2297929" y="2592126"/>
            <a:ext cx="1908313" cy="83687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Stage 1</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Is it a face?</a:t>
            </a:r>
            <a:endParaRPr/>
          </a:p>
        </p:txBody>
      </p:sp>
      <p:sp>
        <p:nvSpPr>
          <p:cNvPr id="149" name="Google Shape;149;p5"/>
          <p:cNvSpPr/>
          <p:nvPr/>
        </p:nvSpPr>
        <p:spPr>
          <a:xfrm>
            <a:off x="6806316" y="2592126"/>
            <a:ext cx="1908313" cy="83687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Stage 2</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Is it a face?</a:t>
            </a:r>
            <a:endParaRPr/>
          </a:p>
        </p:txBody>
      </p:sp>
      <p:sp>
        <p:nvSpPr>
          <p:cNvPr id="150" name="Google Shape;150;p5"/>
          <p:cNvSpPr/>
          <p:nvPr/>
        </p:nvSpPr>
        <p:spPr>
          <a:xfrm>
            <a:off x="2914152" y="4120676"/>
            <a:ext cx="675861" cy="40854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No!</a:t>
            </a:r>
            <a:endParaRPr/>
          </a:p>
        </p:txBody>
      </p:sp>
      <p:sp>
        <p:nvSpPr>
          <p:cNvPr id="151" name="Google Shape;151;p5"/>
          <p:cNvSpPr/>
          <p:nvPr/>
        </p:nvSpPr>
        <p:spPr>
          <a:xfrm>
            <a:off x="7422540" y="4131652"/>
            <a:ext cx="675861" cy="39756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No!</a:t>
            </a:r>
            <a:endParaRPr/>
          </a:p>
        </p:txBody>
      </p:sp>
      <p:sp>
        <p:nvSpPr>
          <p:cNvPr id="152" name="Google Shape;152;p5"/>
          <p:cNvSpPr/>
          <p:nvPr/>
        </p:nvSpPr>
        <p:spPr>
          <a:xfrm>
            <a:off x="4898005" y="2791902"/>
            <a:ext cx="1113183" cy="437321"/>
          </a:xfrm>
          <a:prstGeom prst="rect">
            <a:avLst/>
          </a:prstGeom>
          <a:solidFill>
            <a:schemeClr val="lt1"/>
          </a:solidFill>
          <a:ln w="12700" cap="flat" cmpd="sng">
            <a:solidFill>
              <a:schemeClr val="accent6"/>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maybe</a:t>
            </a:r>
            <a:endParaRPr/>
          </a:p>
        </p:txBody>
      </p:sp>
      <p:sp>
        <p:nvSpPr>
          <p:cNvPr id="153" name="Google Shape;153;p5"/>
          <p:cNvSpPr/>
          <p:nvPr/>
        </p:nvSpPr>
        <p:spPr>
          <a:xfrm>
            <a:off x="9509757" y="2791901"/>
            <a:ext cx="1168847" cy="437321"/>
          </a:xfrm>
          <a:prstGeom prst="rect">
            <a:avLst/>
          </a:prstGeom>
          <a:solidFill>
            <a:schemeClr val="lt1"/>
          </a:solidFill>
          <a:ln w="12700" cap="flat" cmpd="sng">
            <a:solidFill>
              <a:schemeClr val="accent6"/>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maybe</a:t>
            </a:r>
            <a:endParaRPr/>
          </a:p>
        </p:txBody>
      </p:sp>
      <p:cxnSp>
        <p:nvCxnSpPr>
          <p:cNvPr id="154" name="Google Shape;154;p5"/>
          <p:cNvCxnSpPr>
            <a:stCxn id="148" idx="3"/>
            <a:endCxn id="152" idx="1"/>
          </p:cNvCxnSpPr>
          <p:nvPr/>
        </p:nvCxnSpPr>
        <p:spPr>
          <a:xfrm>
            <a:off x="4206240" y="3010562"/>
            <a:ext cx="691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5" name="Google Shape;155;p5"/>
          <p:cNvCxnSpPr>
            <a:stCxn id="152" idx="3"/>
            <a:endCxn id="149" idx="1"/>
          </p:cNvCxnSpPr>
          <p:nvPr/>
        </p:nvCxnSpPr>
        <p:spPr>
          <a:xfrm>
            <a:off x="6011187" y="3010560"/>
            <a:ext cx="7950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6" name="Google Shape;156;p5"/>
          <p:cNvCxnSpPr>
            <a:stCxn id="149" idx="3"/>
            <a:endCxn id="153" idx="1"/>
          </p:cNvCxnSpPr>
          <p:nvPr/>
        </p:nvCxnSpPr>
        <p:spPr>
          <a:xfrm>
            <a:off x="8714627" y="3010562"/>
            <a:ext cx="7950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7" name="Google Shape;157;p5"/>
          <p:cNvCxnSpPr>
            <a:stCxn id="153" idx="3"/>
          </p:cNvCxnSpPr>
          <p:nvPr/>
        </p:nvCxnSpPr>
        <p:spPr>
          <a:xfrm>
            <a:off x="10678603" y="3010560"/>
            <a:ext cx="4692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8" name="Google Shape;158;p5"/>
          <p:cNvCxnSpPr>
            <a:stCxn id="148" idx="2"/>
            <a:endCxn id="150" idx="0"/>
          </p:cNvCxnSpPr>
          <p:nvPr/>
        </p:nvCxnSpPr>
        <p:spPr>
          <a:xfrm>
            <a:off x="3252083" y="3428999"/>
            <a:ext cx="0" cy="691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59" name="Google Shape;159;p5"/>
          <p:cNvCxnSpPr>
            <a:stCxn id="149" idx="2"/>
          </p:cNvCxnSpPr>
          <p:nvPr/>
        </p:nvCxnSpPr>
        <p:spPr>
          <a:xfrm>
            <a:off x="7760471" y="3428999"/>
            <a:ext cx="0" cy="691800"/>
          </a:xfrm>
          <a:prstGeom prst="straightConnector1">
            <a:avLst/>
          </a:prstGeom>
          <a:noFill/>
          <a:ln w="9525" cap="flat" cmpd="sng">
            <a:solidFill>
              <a:schemeClr val="accent1"/>
            </a:solidFill>
            <a:prstDash val="solid"/>
            <a:miter lim="800000"/>
            <a:headEnd type="none" w="sm" len="sm"/>
            <a:tailEnd type="triangle" w="med" len="med"/>
          </a:ln>
        </p:spPr>
      </p:cxnSp>
      <p:sp>
        <p:nvSpPr>
          <p:cNvPr id="160" name="Google Shape;160;p5"/>
          <p:cNvSpPr txBox="1"/>
          <p:nvPr/>
        </p:nvSpPr>
        <p:spPr>
          <a:xfrm>
            <a:off x="2067337" y="5031325"/>
            <a:ext cx="697130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              Discard i/p                                                                  Discard i/p</a:t>
            </a:r>
            <a:endParaRPr/>
          </a:p>
        </p:txBody>
      </p:sp>
      <p:cxnSp>
        <p:nvCxnSpPr>
          <p:cNvPr id="161" name="Google Shape;161;p5"/>
          <p:cNvCxnSpPr>
            <a:stCxn id="150" idx="2"/>
          </p:cNvCxnSpPr>
          <p:nvPr/>
        </p:nvCxnSpPr>
        <p:spPr>
          <a:xfrm>
            <a:off x="3252083" y="4529217"/>
            <a:ext cx="0" cy="507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62" name="Google Shape;162;p5"/>
          <p:cNvCxnSpPr>
            <a:stCxn id="151" idx="2"/>
          </p:cNvCxnSpPr>
          <p:nvPr/>
        </p:nvCxnSpPr>
        <p:spPr>
          <a:xfrm>
            <a:off x="7760471" y="4529218"/>
            <a:ext cx="0" cy="507000"/>
          </a:xfrm>
          <a:prstGeom prst="straightConnector1">
            <a:avLst/>
          </a:prstGeom>
          <a:noFill/>
          <a:ln w="9525" cap="flat" cmpd="sng">
            <a:solidFill>
              <a:schemeClr val="accent1"/>
            </a:solidFill>
            <a:prstDash val="solid"/>
            <a:miter lim="800000"/>
            <a:headEnd type="none" w="sm" len="sm"/>
            <a:tailEnd type="triangle" w="med" len="med"/>
          </a:ln>
        </p:spPr>
      </p:cxnSp>
      <p:sp>
        <p:nvSpPr>
          <p:cNvPr id="163" name="Google Shape;163;p5"/>
          <p:cNvSpPr txBox="1"/>
          <p:nvPr/>
        </p:nvSpPr>
        <p:spPr>
          <a:xfrm>
            <a:off x="679507" y="2825896"/>
            <a:ext cx="63676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 i/p</a:t>
            </a:r>
            <a:endParaRPr/>
          </a:p>
        </p:txBody>
      </p:sp>
      <p:cxnSp>
        <p:nvCxnSpPr>
          <p:cNvPr id="164" name="Google Shape;164;p5"/>
          <p:cNvCxnSpPr>
            <a:stCxn id="163" idx="3"/>
            <a:endCxn id="148" idx="1"/>
          </p:cNvCxnSpPr>
          <p:nvPr/>
        </p:nvCxnSpPr>
        <p:spPr>
          <a:xfrm>
            <a:off x="1316274" y="3010542"/>
            <a:ext cx="981655" cy="22"/>
          </a:xfrm>
          <a:prstGeom prst="straightConnector1">
            <a:avLst/>
          </a:prstGeom>
          <a:noFill/>
          <a:ln w="9525" cap="flat" cmpd="sng">
            <a:solidFill>
              <a:schemeClr val="accent1"/>
            </a:solidFill>
            <a:prstDash val="solid"/>
            <a:miter lim="800000"/>
            <a:headEnd type="none" w="sm" len="sm"/>
            <a:tailEnd type="triangle" w="med" len="med"/>
          </a:ln>
        </p:spPr>
      </p:cxnSp>
      <p:sp>
        <p:nvSpPr>
          <p:cNvPr id="165" name="Google Shape;165;p5"/>
          <p:cNvSpPr txBox="1"/>
          <p:nvPr/>
        </p:nvSpPr>
        <p:spPr>
          <a:xfrm>
            <a:off x="542676" y="5763205"/>
            <a:ext cx="60946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Advantage- It can reject any input in very less time if it does not   match with the features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d7a8979dd9_0_26"/>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Implementation</a:t>
            </a:r>
            <a:endParaRPr/>
          </a:p>
        </p:txBody>
      </p:sp>
      <p:pic>
        <p:nvPicPr>
          <p:cNvPr id="298" name="Google Shape;298;gd7a8979dd9_0_26"/>
          <p:cNvPicPr preferRelativeResize="0"/>
          <p:nvPr/>
        </p:nvPicPr>
        <p:blipFill>
          <a:blip r:embed="rId3">
            <a:alphaModFix/>
          </a:blip>
          <a:stretch>
            <a:fillRect/>
          </a:stretch>
        </p:blipFill>
        <p:spPr>
          <a:xfrm>
            <a:off x="1371600" y="3136100"/>
            <a:ext cx="9906000" cy="3141939"/>
          </a:xfrm>
          <a:prstGeom prst="rect">
            <a:avLst/>
          </a:prstGeom>
          <a:noFill/>
          <a:ln>
            <a:noFill/>
          </a:ln>
        </p:spPr>
      </p:pic>
      <p:pic>
        <p:nvPicPr>
          <p:cNvPr id="299" name="Google Shape;299;gd7a8979dd9_0_26" descr="Text Box"/>
          <p:cNvPicPr preferRelativeResize="0"/>
          <p:nvPr/>
        </p:nvPicPr>
        <p:blipFill>
          <a:blip r:embed="rId4">
            <a:alphaModFix/>
          </a:blip>
          <a:stretch>
            <a:fillRect/>
          </a:stretch>
        </p:blipFill>
        <p:spPr>
          <a:xfrm>
            <a:off x="6353174" y="2628900"/>
            <a:ext cx="1847851" cy="1014400"/>
          </a:xfrm>
          <a:prstGeom prst="rect">
            <a:avLst/>
          </a:prstGeom>
          <a:noFill/>
          <a:ln>
            <a:noFill/>
          </a:ln>
        </p:spPr>
      </p:pic>
      <p:pic>
        <p:nvPicPr>
          <p:cNvPr id="300" name="Google Shape;300;gd7a8979dd9_0_26" descr="Shape"/>
          <p:cNvPicPr preferRelativeResize="0"/>
          <p:nvPr/>
        </p:nvPicPr>
        <p:blipFill>
          <a:blip r:embed="rId5">
            <a:alphaModFix/>
          </a:blip>
          <a:stretch>
            <a:fillRect/>
          </a:stretch>
        </p:blipFill>
        <p:spPr>
          <a:xfrm>
            <a:off x="7091364" y="3853588"/>
            <a:ext cx="371475" cy="29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3BFEF1-7B40-451F-8468-520779612176}"/>
              </a:ext>
            </a:extLst>
          </p:cNvPr>
          <p:cNvSpPr>
            <a:spLocks noGrp="1"/>
          </p:cNvSpPr>
          <p:nvPr>
            <p:ph type="title"/>
          </p:nvPr>
        </p:nvSpPr>
        <p:spPr/>
        <p:txBody>
          <a:bodyPr/>
          <a:lstStyle/>
          <a:p>
            <a:r>
              <a:rPr lang="en-IN" dirty="0"/>
              <a:t>Using </a:t>
            </a:r>
            <a:r>
              <a:rPr lang="en-IN" dirty="0" err="1"/>
              <a:t>Tensorflow_GPU</a:t>
            </a:r>
            <a:endParaRPr lang="en-US" dirty="0"/>
          </a:p>
        </p:txBody>
      </p:sp>
      <p:pic>
        <p:nvPicPr>
          <p:cNvPr id="5" name="Picture 4">
            <a:extLst>
              <a:ext uri="{FF2B5EF4-FFF2-40B4-BE49-F238E27FC236}">
                <a16:creationId xmlns:a16="http://schemas.microsoft.com/office/drawing/2014/main" id="{DBB78C29-1F6B-4BFD-9BD4-C4D43728B4B0}"/>
              </a:ext>
            </a:extLst>
          </p:cNvPr>
          <p:cNvPicPr>
            <a:picLocks noChangeAspect="1"/>
          </p:cNvPicPr>
          <p:nvPr/>
        </p:nvPicPr>
        <p:blipFill>
          <a:blip r:embed="rId2"/>
          <a:stretch>
            <a:fillRect/>
          </a:stretch>
        </p:blipFill>
        <p:spPr>
          <a:xfrm>
            <a:off x="813650" y="2438400"/>
            <a:ext cx="10564699" cy="3419952"/>
          </a:xfrm>
          <a:prstGeom prst="rect">
            <a:avLst/>
          </a:prstGeom>
        </p:spPr>
      </p:pic>
      <p:sp>
        <p:nvSpPr>
          <p:cNvPr id="2" name="TextBox 1">
            <a:extLst>
              <a:ext uri="{FF2B5EF4-FFF2-40B4-BE49-F238E27FC236}">
                <a16:creationId xmlns:a16="http://schemas.microsoft.com/office/drawing/2014/main" id="{C6453B3D-5034-43CA-8E03-D1E75455B143}"/>
              </a:ext>
            </a:extLst>
          </p:cNvPr>
          <p:cNvSpPr txBox="1"/>
          <p:nvPr/>
        </p:nvSpPr>
        <p:spPr>
          <a:xfrm>
            <a:off x="2190122" y="1981200"/>
            <a:ext cx="7532831" cy="307777"/>
          </a:xfrm>
          <a:prstGeom prst="rect">
            <a:avLst/>
          </a:prstGeom>
          <a:noFill/>
        </p:spPr>
        <p:txBody>
          <a:bodyPr wrap="none" rtlCol="0">
            <a:spAutoFit/>
          </a:bodyPr>
          <a:lstStyle/>
          <a:p>
            <a:r>
              <a:rPr lang="en-IN" dirty="0"/>
              <a:t>Using </a:t>
            </a:r>
            <a:r>
              <a:rPr lang="en-IN" dirty="0" err="1"/>
              <a:t>TF_gpu</a:t>
            </a:r>
            <a:r>
              <a:rPr lang="en-IN" dirty="0"/>
              <a:t> helps in faster training of  26615936 parameters within 1 minute for </a:t>
            </a:r>
            <a:r>
              <a:rPr lang="en-IN"/>
              <a:t>15 epochs</a:t>
            </a:r>
            <a:endParaRPr lang="en-US" dirty="0"/>
          </a:p>
        </p:txBody>
      </p:sp>
    </p:spTree>
    <p:extLst>
      <p:ext uri="{BB962C8B-B14F-4D97-AF65-F5344CB8AC3E}">
        <p14:creationId xmlns:p14="http://schemas.microsoft.com/office/powerpoint/2010/main" val="263570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1F52F3-0EC9-444D-BAE8-73EAD8AE1F67}"/>
              </a:ext>
            </a:extLst>
          </p:cNvPr>
          <p:cNvSpPr>
            <a:spLocks noGrp="1"/>
          </p:cNvSpPr>
          <p:nvPr>
            <p:ph type="title"/>
          </p:nvPr>
        </p:nvSpPr>
        <p:spPr/>
        <p:txBody>
          <a:bodyPr/>
          <a:lstStyle/>
          <a:p>
            <a:r>
              <a:rPr lang="en-IN" dirty="0"/>
              <a:t>Total Parameters and Layers</a:t>
            </a:r>
            <a:endParaRPr lang="en-US" dirty="0"/>
          </a:p>
        </p:txBody>
      </p:sp>
      <p:pic>
        <p:nvPicPr>
          <p:cNvPr id="5" name="Picture 4">
            <a:extLst>
              <a:ext uri="{FF2B5EF4-FFF2-40B4-BE49-F238E27FC236}">
                <a16:creationId xmlns:a16="http://schemas.microsoft.com/office/drawing/2014/main" id="{47DF962D-1383-499F-BE2F-581499A81FE4}"/>
              </a:ext>
            </a:extLst>
          </p:cNvPr>
          <p:cNvPicPr>
            <a:picLocks noChangeAspect="1"/>
          </p:cNvPicPr>
          <p:nvPr/>
        </p:nvPicPr>
        <p:blipFill>
          <a:blip r:embed="rId2"/>
          <a:stretch>
            <a:fillRect/>
          </a:stretch>
        </p:blipFill>
        <p:spPr>
          <a:xfrm>
            <a:off x="2741346" y="2057400"/>
            <a:ext cx="6709307" cy="4315640"/>
          </a:xfrm>
          <a:prstGeom prst="rect">
            <a:avLst/>
          </a:prstGeom>
        </p:spPr>
      </p:pic>
    </p:spTree>
    <p:extLst>
      <p:ext uri="{BB962C8B-B14F-4D97-AF65-F5344CB8AC3E}">
        <p14:creationId xmlns:p14="http://schemas.microsoft.com/office/powerpoint/2010/main" val="407093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2"/>
          <p:cNvSpPr txBox="1">
            <a:spLocks noGrp="1"/>
          </p:cNvSpPr>
          <p:nvPr>
            <p:ph idx="1"/>
          </p:nvPr>
        </p:nvSpPr>
        <p:spPr>
          <a:xfrm>
            <a:off x="533401" y="2057400"/>
            <a:ext cx="11049000" cy="4495800"/>
          </a:xfrm>
          <a:prstGeom prst="rect">
            <a:avLst/>
          </a:prstGeom>
          <a:noFill/>
          <a:ln>
            <a:noFill/>
          </a:ln>
        </p:spPr>
        <p:txBody>
          <a:bodyPr spcFirstLastPara="1" wrap="square" lIns="91425" tIns="45700" rIns="91425" bIns="45700" anchor="t" anchorCtr="0">
            <a:normAutofit fontScale="92500" lnSpcReduction="10000"/>
          </a:bodyPr>
          <a:lstStyle/>
          <a:p>
            <a:pPr marL="228600" indent="-228600">
              <a:lnSpc>
                <a:spcPct val="90000"/>
              </a:lnSpc>
              <a:spcBef>
                <a:spcPts val="0"/>
              </a:spcBef>
              <a:buClr>
                <a:schemeClr val="dk1"/>
              </a:buClr>
              <a:buSzPts val="2800"/>
              <a:buFont typeface="Symbol" pitchFamily="18" charset="2"/>
              <a:buChar char="•"/>
            </a:pPr>
            <a:endParaRPr lang="en-IN" dirty="0"/>
          </a:p>
          <a:p>
            <a:pPr marL="0" indent="0">
              <a:buNone/>
            </a:pPr>
            <a:r>
              <a:rPr lang="en-US" dirty="0">
                <a:solidFill>
                  <a:schemeClr val="tx1"/>
                </a:solidFill>
              </a:rPr>
              <a:t>Face recognition system collects distinct features of the face and converts them into mathematical data, and then it compares with existing trained data in a vast database. When the data is significantly less, the process of learning good features for machine learning becomes computationally expensive and difficult.</a:t>
            </a:r>
          </a:p>
          <a:p>
            <a:pPr marL="0" indent="0">
              <a:buNone/>
            </a:pPr>
            <a:endParaRPr lang="en-US" dirty="0">
              <a:solidFill>
                <a:schemeClr val="tx1"/>
              </a:solidFill>
            </a:endParaRPr>
          </a:p>
          <a:p>
            <a:pPr marL="0" indent="0">
              <a:buNone/>
            </a:pPr>
            <a:r>
              <a:rPr lang="en-US" dirty="0">
                <a:solidFill>
                  <a:schemeClr val="tx1"/>
                </a:solidFill>
              </a:rPr>
              <a:t>We have tried to incorporate a facial recognition system that uses a one-shot metric approach to generalize unrecognized categories without large datasets. Unlike other commonly used neural network architectures, which only learn to classify input using the classification loss functions, then the model learns to differentiate between the two inputs.</a:t>
            </a:r>
          </a:p>
          <a:p>
            <a:pPr marL="0" indent="0">
              <a:buNone/>
            </a:pPr>
            <a:endParaRPr lang="en-US" dirty="0">
              <a:solidFill>
                <a:schemeClr val="tx1"/>
              </a:solidFill>
            </a:endParaRPr>
          </a:p>
          <a:p>
            <a:pPr marL="0" indent="0">
              <a:buNone/>
            </a:pPr>
            <a:r>
              <a:rPr lang="en-US" dirty="0">
                <a:solidFill>
                  <a:schemeClr val="tx1"/>
                </a:solidFill>
              </a:rPr>
              <a:t> In this work, We use Siamese architecture, a one-shot learning algorithm, i.e. it can learn to recognize any face using just a single training sample.</a:t>
            </a:r>
            <a:endParaRPr dirty="0">
              <a:solidFill>
                <a:schemeClr val="tx1"/>
              </a:solidFill>
            </a:endParaRPr>
          </a:p>
          <a:p>
            <a:pPr marL="228600" lvl="0" indent="-50800" algn="l" rtl="0">
              <a:lnSpc>
                <a:spcPct val="90000"/>
              </a:lnSpc>
              <a:spcBef>
                <a:spcPts val="1000"/>
              </a:spcBef>
              <a:spcAft>
                <a:spcPts val="0"/>
              </a:spcAft>
              <a:buClr>
                <a:schemeClr val="dk1"/>
              </a:buClr>
              <a:buSzPts val="2800"/>
              <a:buNone/>
            </a:pPr>
            <a:endParaRPr dirty="0"/>
          </a:p>
        </p:txBody>
      </p:sp>
      <p:sp>
        <p:nvSpPr>
          <p:cNvPr id="90" name="Google Shape;9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solidFill>
                  <a:schemeClr val="bg1"/>
                </a:solidFill>
              </a:rPr>
              <a:t>Abstract</a:t>
            </a:r>
            <a:endParaRPr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d7a8979dd9_0_37"/>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Results</a:t>
            </a:r>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2360452"/>
            <a:ext cx="5181599" cy="4162268"/>
          </a:xfrm>
          <a:prstGeom prst="rect">
            <a:avLst/>
          </a:prstGeom>
        </p:spPr>
      </p:pic>
      <p:sp>
        <p:nvSpPr>
          <p:cNvPr id="9" name="TextBox 8"/>
          <p:cNvSpPr txBox="1"/>
          <p:nvPr/>
        </p:nvSpPr>
        <p:spPr>
          <a:xfrm>
            <a:off x="2286000" y="2052675"/>
            <a:ext cx="3429000" cy="307777"/>
          </a:xfrm>
          <a:prstGeom prst="rect">
            <a:avLst/>
          </a:prstGeom>
          <a:noFill/>
        </p:spPr>
        <p:txBody>
          <a:bodyPr wrap="square" rtlCol="0">
            <a:spAutoFit/>
          </a:bodyPr>
          <a:lstStyle/>
          <a:p>
            <a:r>
              <a:rPr lang="en-US" dirty="0"/>
              <a:t>ACCURACY</a:t>
            </a:r>
          </a:p>
        </p:txBody>
      </p:sp>
      <p:sp>
        <p:nvSpPr>
          <p:cNvPr id="10" name="TextBox 9"/>
          <p:cNvSpPr txBox="1"/>
          <p:nvPr/>
        </p:nvSpPr>
        <p:spPr>
          <a:xfrm>
            <a:off x="9144000" y="2011750"/>
            <a:ext cx="3657600" cy="307777"/>
          </a:xfrm>
          <a:prstGeom prst="rect">
            <a:avLst/>
          </a:prstGeom>
          <a:noFill/>
        </p:spPr>
        <p:txBody>
          <a:bodyPr wrap="square" rtlCol="0">
            <a:spAutoFit/>
          </a:bodyPr>
          <a:lstStyle/>
          <a:p>
            <a:r>
              <a:rPr lang="en-US" dirty="0"/>
              <a:t>DETECTION</a:t>
            </a:r>
          </a:p>
        </p:txBody>
      </p:sp>
      <p:pic>
        <p:nvPicPr>
          <p:cNvPr id="3" name="Picture 2" descr="Graphical user interface, application&#10;&#10;Description automatically generated">
            <a:extLst>
              <a:ext uri="{FF2B5EF4-FFF2-40B4-BE49-F238E27FC236}">
                <a16:creationId xmlns:a16="http://schemas.microsoft.com/office/drawing/2014/main" id="{DA63928D-6643-40C4-A22E-A1B37ABD19A5}"/>
              </a:ext>
            </a:extLst>
          </p:cNvPr>
          <p:cNvPicPr>
            <a:picLocks noChangeAspect="1"/>
          </p:cNvPicPr>
          <p:nvPr/>
        </p:nvPicPr>
        <p:blipFill>
          <a:blip r:embed="rId4"/>
          <a:stretch>
            <a:fillRect/>
          </a:stretch>
        </p:blipFill>
        <p:spPr>
          <a:xfrm>
            <a:off x="457200" y="2520226"/>
            <a:ext cx="6096000" cy="38427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124200"/>
            <a:ext cx="5144346" cy="2572173"/>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0799" y="3136293"/>
            <a:ext cx="5411615" cy="2560080"/>
          </a:xfrm>
        </p:spPr>
      </p:pic>
      <p:sp>
        <p:nvSpPr>
          <p:cNvPr id="8" name="TextBox 7"/>
          <p:cNvSpPr txBox="1"/>
          <p:nvPr/>
        </p:nvSpPr>
        <p:spPr>
          <a:xfrm>
            <a:off x="1295400" y="2286000"/>
            <a:ext cx="4343400" cy="307777"/>
          </a:xfrm>
          <a:prstGeom prst="rect">
            <a:avLst/>
          </a:prstGeom>
          <a:noFill/>
        </p:spPr>
        <p:txBody>
          <a:bodyPr wrap="square" rtlCol="0">
            <a:spAutoFit/>
          </a:bodyPr>
          <a:lstStyle/>
          <a:p>
            <a:r>
              <a:rPr lang="en-US" dirty="0"/>
              <a:t>FALSE NEGATIVE</a:t>
            </a:r>
          </a:p>
        </p:txBody>
      </p:sp>
      <p:sp>
        <p:nvSpPr>
          <p:cNvPr id="9" name="TextBox 8"/>
          <p:cNvSpPr txBox="1"/>
          <p:nvPr/>
        </p:nvSpPr>
        <p:spPr>
          <a:xfrm>
            <a:off x="7924800" y="2442936"/>
            <a:ext cx="4038600" cy="307777"/>
          </a:xfrm>
          <a:prstGeom prst="rect">
            <a:avLst/>
          </a:prstGeom>
          <a:noFill/>
        </p:spPr>
        <p:txBody>
          <a:bodyPr wrap="square" rtlCol="0">
            <a:spAutoFit/>
          </a:bodyPr>
          <a:lstStyle/>
          <a:p>
            <a:r>
              <a:rPr lang="en-US" dirty="0"/>
              <a:t>TRUE POSITIVE</a:t>
            </a:r>
          </a:p>
        </p:txBody>
      </p:sp>
    </p:spTree>
    <p:extLst>
      <p:ext uri="{BB962C8B-B14F-4D97-AF65-F5344CB8AC3E}">
        <p14:creationId xmlns:p14="http://schemas.microsoft.com/office/powerpoint/2010/main" val="338816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gd7a8979dd9_0_57"/>
          <p:cNvSpPr txBox="1">
            <a:spLocks noGrp="1"/>
          </p:cNvSpPr>
          <p:nvPr>
            <p:ph idx="1"/>
          </p:nvPr>
        </p:nvSpPr>
        <p:spPr>
          <a:xfrm>
            <a:off x="1066800" y="2667000"/>
            <a:ext cx="9877777" cy="3450696"/>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dirty="0">
                <a:solidFill>
                  <a:schemeClr val="tx1"/>
                </a:solidFill>
                <a:highlight>
                  <a:srgbClr val="FFFFFF"/>
                </a:highlight>
                <a:ea typeface="Times New Roman"/>
                <a:cs typeface="Times New Roman"/>
                <a:sym typeface="Times New Roman"/>
              </a:rPr>
              <a:t>In conclusion, our study uses sophisticated techniques such as contrast adaptation, bi-lateral filters, and histogram equalisation for the pre-processing of images inputs. </a:t>
            </a:r>
            <a:endParaRPr dirty="0">
              <a:solidFill>
                <a:schemeClr val="tx1"/>
              </a:solidFill>
              <a:highlight>
                <a:srgbClr val="FFFFFF"/>
              </a:highlight>
              <a:ea typeface="Times New Roman"/>
              <a:cs typeface="Times New Roman"/>
              <a:sym typeface="Times New Roman"/>
            </a:endParaRPr>
          </a:p>
          <a:p>
            <a:pPr marL="0" lvl="0" indent="0" algn="l" rtl="0">
              <a:spcBef>
                <a:spcPts val="1000"/>
              </a:spcBef>
              <a:spcAft>
                <a:spcPts val="0"/>
              </a:spcAft>
              <a:buNone/>
            </a:pPr>
            <a:r>
              <a:rPr lang="en-IN" dirty="0">
                <a:solidFill>
                  <a:schemeClr val="tx1"/>
                </a:solidFill>
                <a:ea typeface="Times New Roman"/>
                <a:cs typeface="Times New Roman"/>
                <a:sym typeface="Times New Roman"/>
              </a:rPr>
              <a:t>This method is replicated to create the binary pattern for each pixel in all other regions to construct the input face vector.</a:t>
            </a:r>
            <a:endParaRPr dirty="0">
              <a:solidFill>
                <a:schemeClr val="tx1"/>
              </a:solidFill>
              <a:ea typeface="Times New Roman"/>
              <a:cs typeface="Times New Roman"/>
              <a:sym typeface="Times New Roman"/>
            </a:endParaRPr>
          </a:p>
          <a:p>
            <a:pPr marL="0" lvl="0" indent="0" algn="l" rtl="0">
              <a:spcBef>
                <a:spcPts val="1000"/>
              </a:spcBef>
              <a:spcAft>
                <a:spcPts val="0"/>
              </a:spcAft>
              <a:buNone/>
            </a:pPr>
            <a:r>
              <a:rPr lang="en-IN" dirty="0">
                <a:solidFill>
                  <a:schemeClr val="tx1"/>
                </a:solidFill>
                <a:ea typeface="Times New Roman"/>
                <a:cs typeface="Times New Roman"/>
                <a:sym typeface="Times New Roman"/>
              </a:rPr>
              <a:t>System that can be applied in a world of real life.</a:t>
            </a:r>
            <a:endParaRPr dirty="0">
              <a:solidFill>
                <a:schemeClr val="tx1"/>
              </a:solidFill>
              <a:ea typeface="Times New Roman"/>
              <a:cs typeface="Times New Roman"/>
              <a:sym typeface="Times New Roman"/>
            </a:endParaRPr>
          </a:p>
        </p:txBody>
      </p:sp>
      <p:sp>
        <p:nvSpPr>
          <p:cNvPr id="318" name="Google Shape;318;gd7a8979dd9_0_57"/>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gd7a8979dd9_0_65"/>
          <p:cNvSpPr txBox="1">
            <a:spLocks noGrp="1"/>
          </p:cNvSpPr>
          <p:nvPr>
            <p:ph idx="1"/>
          </p:nvPr>
        </p:nvSpPr>
        <p:spPr>
          <a:prstGeom prst="rect">
            <a:avLst/>
          </a:prstGeom>
        </p:spPr>
        <p:txBody>
          <a:bodyPr spcFirstLastPara="1" wrap="square" lIns="91425" tIns="45700" rIns="91425" bIns="45700" anchor="t" anchorCtr="0">
            <a:normAutofit lnSpcReduction="10000"/>
          </a:bodyPr>
          <a:lstStyle/>
          <a:p>
            <a:pPr marL="228600" lvl="0" indent="-355600" algn="l" rtl="0">
              <a:lnSpc>
                <a:spcPct val="115000"/>
              </a:lnSpc>
              <a:spcBef>
                <a:spcPts val="0"/>
              </a:spcBef>
              <a:spcAft>
                <a:spcPts val="0"/>
              </a:spcAft>
              <a:buSzPts val="2000"/>
              <a:buFont typeface="Times New Roman"/>
              <a:buAutoNum type="arabicPeriod"/>
            </a:pPr>
            <a:r>
              <a:rPr lang="en-IN" sz="2000" u="sng">
                <a:solidFill>
                  <a:srgbClr val="0563C1"/>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Serign Modou Bah, Fang Ming  School of Computer Science and Technology, Changchun University of Science and Technology, Changchun, China</a:t>
            </a:r>
            <a:r>
              <a:rPr lang="en-IN" sz="2000">
                <a:highlight>
                  <a:srgbClr val="FFFFFF"/>
                </a:highlight>
                <a:latin typeface="Times New Roman"/>
                <a:ea typeface="Times New Roman"/>
                <a:cs typeface="Times New Roman"/>
                <a:sym typeface="Times New Roman"/>
              </a:rPr>
              <a:t> </a:t>
            </a:r>
            <a:endParaRPr sz="2000">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IN" sz="2000">
                <a:highlight>
                  <a:srgbClr val="FFFFFF"/>
                </a:highlight>
                <a:latin typeface="Times New Roman"/>
                <a:ea typeface="Times New Roman"/>
                <a:cs typeface="Times New Roman"/>
                <a:sym typeface="Times New Roman"/>
              </a:rPr>
              <a:t>  </a:t>
            </a:r>
            <a:endParaRPr sz="2000">
              <a:highlight>
                <a:srgbClr val="FFFFFF"/>
              </a:highlight>
              <a:latin typeface="Times New Roman"/>
              <a:ea typeface="Times New Roman"/>
              <a:cs typeface="Times New Roman"/>
              <a:sym typeface="Times New Roman"/>
            </a:endParaRPr>
          </a:p>
          <a:p>
            <a:pPr marL="228600" lvl="0" indent="-355600" algn="l" rtl="0">
              <a:lnSpc>
                <a:spcPct val="115000"/>
              </a:lnSpc>
              <a:spcBef>
                <a:spcPts val="0"/>
              </a:spcBef>
              <a:spcAft>
                <a:spcPts val="0"/>
              </a:spcAft>
              <a:buSzPts val="2000"/>
              <a:buFont typeface="Times New Roman"/>
              <a:buAutoNum type="arabicPeriod" startAt="2"/>
            </a:pPr>
            <a:r>
              <a:rPr lang="en-IN" sz="2000" u="sng">
                <a:solidFill>
                  <a:srgbClr val="0563C1"/>
                </a:solidFill>
                <a:highlight>
                  <a:srgbClr val="FFFFFF"/>
                </a:highlight>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Human face detection algorithm via Haar cascade classifier</a:t>
            </a:r>
            <a:r>
              <a:rPr lang="en-IN" sz="2000">
                <a:highlight>
                  <a:srgbClr val="FFFFFF"/>
                </a:highlight>
                <a:latin typeface="Times New Roman"/>
                <a:ea typeface="Times New Roman"/>
                <a:cs typeface="Times New Roman"/>
                <a:sym typeface="Times New Roman"/>
              </a:rPr>
              <a:t> </a:t>
            </a:r>
            <a:endParaRPr sz="2000">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IN" sz="2000">
                <a:highlight>
                  <a:srgbClr val="FFFFFF"/>
                </a:highlight>
                <a:latin typeface="Times New Roman"/>
                <a:ea typeface="Times New Roman"/>
                <a:cs typeface="Times New Roman"/>
                <a:sym typeface="Times New Roman"/>
              </a:rPr>
              <a:t> </a:t>
            </a:r>
            <a:endParaRPr sz="2000">
              <a:highlight>
                <a:srgbClr val="FFFFFF"/>
              </a:highlight>
              <a:latin typeface="Times New Roman"/>
              <a:ea typeface="Times New Roman"/>
              <a:cs typeface="Times New Roman"/>
              <a:sym typeface="Times New Roman"/>
            </a:endParaRPr>
          </a:p>
          <a:p>
            <a:pPr marL="228600" lvl="0" indent="-355600" algn="l" rtl="0">
              <a:lnSpc>
                <a:spcPct val="115000"/>
              </a:lnSpc>
              <a:spcBef>
                <a:spcPts val="0"/>
              </a:spcBef>
              <a:spcAft>
                <a:spcPts val="0"/>
              </a:spcAft>
              <a:buSzPts val="2000"/>
              <a:buFont typeface="Times New Roman"/>
              <a:buAutoNum type="arabicPeriod" startAt="3"/>
            </a:pPr>
            <a:r>
              <a:rPr lang="en-IN" sz="2000" u="sng">
                <a:solidFill>
                  <a:srgbClr val="0563C1"/>
                </a:solidFill>
                <a:highlight>
                  <a:srgbClr val="FFFFFF"/>
                </a:highlight>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Face Recognition Using Haar Cascade Classifier</a:t>
            </a:r>
            <a:r>
              <a:rPr lang="en-IN" sz="2000">
                <a:highlight>
                  <a:srgbClr val="FFFFFF"/>
                </a:highlight>
                <a:latin typeface="Times New Roman"/>
                <a:ea typeface="Times New Roman"/>
                <a:cs typeface="Times New Roman"/>
                <a:sym typeface="Times New Roman"/>
              </a:rPr>
              <a:t> </a:t>
            </a:r>
            <a:endParaRPr sz="2000">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IN" sz="2000">
                <a:highlight>
                  <a:srgbClr val="FFFFFF"/>
                </a:highlight>
                <a:latin typeface="Times New Roman"/>
                <a:ea typeface="Times New Roman"/>
                <a:cs typeface="Times New Roman"/>
                <a:sym typeface="Times New Roman"/>
              </a:rPr>
              <a:t> </a:t>
            </a:r>
            <a:endParaRPr sz="2000">
              <a:highlight>
                <a:srgbClr val="FFFFFF"/>
              </a:highlight>
              <a:latin typeface="Times New Roman"/>
              <a:ea typeface="Times New Roman"/>
              <a:cs typeface="Times New Roman"/>
              <a:sym typeface="Times New Roman"/>
            </a:endParaRPr>
          </a:p>
          <a:p>
            <a:pPr marL="228600" lvl="0" indent="-355600" algn="l" rtl="0">
              <a:lnSpc>
                <a:spcPct val="115000"/>
              </a:lnSpc>
              <a:spcBef>
                <a:spcPts val="0"/>
              </a:spcBef>
              <a:spcAft>
                <a:spcPts val="0"/>
              </a:spcAft>
              <a:buSzPts val="2000"/>
              <a:buFont typeface="Times New Roman"/>
              <a:buAutoNum type="arabicPeriod" startAt="4"/>
            </a:pPr>
            <a:r>
              <a:rPr lang="en-IN" sz="2000" u="sng">
                <a:solidFill>
                  <a:srgbClr val="0563C1"/>
                </a:solidFill>
                <a:highlight>
                  <a:srgbClr val="FFFFFF"/>
                </a:highlight>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A Study about Principle Component Analysis and Eigenface for Facial Extraction</a:t>
            </a:r>
            <a:r>
              <a:rPr lang="en-IN" sz="2000">
                <a:highlight>
                  <a:srgbClr val="FFFFFF"/>
                </a:highlight>
                <a:latin typeface="Times New Roman"/>
                <a:ea typeface="Times New Roman"/>
                <a:cs typeface="Times New Roman"/>
                <a:sym typeface="Times New Roman"/>
              </a:rPr>
              <a:t> </a:t>
            </a:r>
            <a:endParaRPr sz="2000">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IN" sz="2000">
                <a:highlight>
                  <a:srgbClr val="FFFFFF"/>
                </a:highlight>
                <a:latin typeface="Times New Roman"/>
                <a:ea typeface="Times New Roman"/>
                <a:cs typeface="Times New Roman"/>
                <a:sym typeface="Times New Roman"/>
              </a:rPr>
              <a:t> </a:t>
            </a:r>
            <a:endParaRPr sz="2000">
              <a:highlight>
                <a:srgbClr val="FFFFFF"/>
              </a:highlight>
              <a:latin typeface="Times New Roman"/>
              <a:ea typeface="Times New Roman"/>
              <a:cs typeface="Times New Roman"/>
              <a:sym typeface="Times New Roman"/>
            </a:endParaRPr>
          </a:p>
          <a:p>
            <a:pPr marL="228600" lvl="0" indent="-355600" algn="l" rtl="0">
              <a:lnSpc>
                <a:spcPct val="115000"/>
              </a:lnSpc>
              <a:spcBef>
                <a:spcPts val="0"/>
              </a:spcBef>
              <a:spcAft>
                <a:spcPts val="0"/>
              </a:spcAft>
              <a:buSzPts val="2000"/>
              <a:buFont typeface="Times New Roman"/>
              <a:buAutoNum type="arabicPeriod" startAt="5"/>
            </a:pPr>
            <a:r>
              <a:rPr lang="en-IN" sz="2000" u="sng">
                <a:solidFill>
                  <a:srgbClr val="0563C1"/>
                </a:solidFill>
                <a:highlight>
                  <a:srgbClr val="FFFFFF"/>
                </a:highlight>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Face Recognition Using Principal Component Analysis Method</a:t>
            </a:r>
            <a:r>
              <a:rPr lang="en-IN" sz="2000">
                <a:highlight>
                  <a:srgbClr val="FFFFFF"/>
                </a:highlight>
                <a:latin typeface="Times New Roman"/>
                <a:ea typeface="Times New Roman"/>
                <a:cs typeface="Times New Roman"/>
                <a:sym typeface="Times New Roman"/>
              </a:rPr>
              <a:t> </a:t>
            </a:r>
            <a:endParaRPr sz="2000">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endParaRPr/>
          </a:p>
        </p:txBody>
      </p:sp>
      <p:sp>
        <p:nvSpPr>
          <p:cNvPr id="324" name="Google Shape;324;gd7a8979dd9_0_65"/>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References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dirty="0"/>
              <a:t>THANK YOU</a:t>
            </a:r>
            <a:br>
              <a:rPr lang="en-IN" dirty="0"/>
            </a:br>
            <a:r>
              <a:rPr lang="en-IN" dirty="0"/>
              <a:t>Questions?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d7a8979dd9_0_0"/>
          <p:cNvSpPr txBox="1">
            <a:spLocks noGrp="1"/>
          </p:cNvSpPr>
          <p:nvPr>
            <p:ph idx="1"/>
          </p:nvPr>
        </p:nvSpPr>
        <p:spPr>
          <a:xfrm>
            <a:off x="623900" y="1954200"/>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dirty="0">
                <a:solidFill>
                  <a:schemeClr val="tx1"/>
                </a:solidFill>
              </a:rPr>
              <a:t>Introduction</a:t>
            </a:r>
            <a:endParaRPr dirty="0">
              <a:solidFill>
                <a:schemeClr val="tx1"/>
              </a:solidFill>
            </a:endParaRPr>
          </a:p>
          <a:p>
            <a:pPr marL="0" lvl="0" indent="0" algn="l" rtl="0">
              <a:spcBef>
                <a:spcPts val="1000"/>
              </a:spcBef>
              <a:spcAft>
                <a:spcPts val="0"/>
              </a:spcAft>
              <a:buNone/>
            </a:pPr>
            <a:r>
              <a:rPr lang="en-IN" dirty="0">
                <a:solidFill>
                  <a:schemeClr val="tx1"/>
                </a:solidFill>
              </a:rPr>
              <a:t>Problem Definition</a:t>
            </a:r>
            <a:endParaRPr dirty="0">
              <a:solidFill>
                <a:schemeClr val="tx1"/>
              </a:solidFill>
            </a:endParaRPr>
          </a:p>
          <a:p>
            <a:pPr marL="0" lvl="0" indent="0" algn="l" rtl="0">
              <a:spcBef>
                <a:spcPts val="1000"/>
              </a:spcBef>
              <a:spcAft>
                <a:spcPts val="0"/>
              </a:spcAft>
              <a:buNone/>
            </a:pPr>
            <a:r>
              <a:rPr lang="en-IN" dirty="0">
                <a:solidFill>
                  <a:schemeClr val="tx1"/>
                </a:solidFill>
              </a:rPr>
              <a:t>Methodology</a:t>
            </a:r>
            <a:endParaRPr dirty="0">
              <a:solidFill>
                <a:schemeClr val="tx1"/>
              </a:solidFill>
            </a:endParaRPr>
          </a:p>
          <a:p>
            <a:pPr marL="0" lvl="0" indent="0" algn="l" rtl="0">
              <a:spcBef>
                <a:spcPts val="1000"/>
              </a:spcBef>
              <a:spcAft>
                <a:spcPts val="0"/>
              </a:spcAft>
              <a:buNone/>
            </a:pPr>
            <a:r>
              <a:rPr lang="en-IN" dirty="0">
                <a:solidFill>
                  <a:schemeClr val="tx1"/>
                </a:solidFill>
              </a:rPr>
              <a:t>Implementation</a:t>
            </a:r>
            <a:endParaRPr dirty="0">
              <a:solidFill>
                <a:schemeClr val="tx1"/>
              </a:solidFill>
            </a:endParaRPr>
          </a:p>
          <a:p>
            <a:pPr marL="0" lvl="0" indent="0" algn="l" rtl="0">
              <a:spcBef>
                <a:spcPts val="1000"/>
              </a:spcBef>
              <a:spcAft>
                <a:spcPts val="0"/>
              </a:spcAft>
              <a:buNone/>
            </a:pPr>
            <a:r>
              <a:rPr lang="en-IN" dirty="0">
                <a:solidFill>
                  <a:schemeClr val="tx1"/>
                </a:solidFill>
              </a:rPr>
              <a:t>Results</a:t>
            </a:r>
            <a:endParaRPr dirty="0">
              <a:solidFill>
                <a:schemeClr val="tx1"/>
              </a:solidFill>
            </a:endParaRPr>
          </a:p>
          <a:p>
            <a:pPr marL="0" lvl="0" indent="0" algn="l" rtl="0">
              <a:spcBef>
                <a:spcPts val="1000"/>
              </a:spcBef>
              <a:spcAft>
                <a:spcPts val="0"/>
              </a:spcAft>
              <a:buNone/>
            </a:pPr>
            <a:r>
              <a:rPr lang="en-IN" dirty="0">
                <a:solidFill>
                  <a:schemeClr val="tx1"/>
                </a:solidFill>
              </a:rPr>
              <a:t>Conclusion</a:t>
            </a:r>
            <a:endParaRPr dirty="0">
              <a:solidFill>
                <a:schemeClr val="tx1"/>
              </a:solidFill>
            </a:endParaRPr>
          </a:p>
          <a:p>
            <a:pPr marL="0" lvl="0" indent="0" algn="l" rtl="0">
              <a:spcBef>
                <a:spcPts val="1000"/>
              </a:spcBef>
              <a:spcAft>
                <a:spcPts val="0"/>
              </a:spcAft>
              <a:buNone/>
            </a:pPr>
            <a:r>
              <a:rPr lang="en-IN" dirty="0">
                <a:solidFill>
                  <a:schemeClr val="tx1"/>
                </a:solidFill>
              </a:rPr>
              <a:t>References</a:t>
            </a:r>
            <a:endParaRPr dirty="0">
              <a:solidFill>
                <a:schemeClr val="tx1"/>
              </a:solidFill>
            </a:endParaRPr>
          </a:p>
        </p:txBody>
      </p:sp>
      <p:sp>
        <p:nvSpPr>
          <p:cNvPr id="97" name="Google Shape;97;gd7a8979dd9_0_0"/>
          <p:cNvSpPr txBox="1"/>
          <p:nvPr/>
        </p:nvSpPr>
        <p:spPr>
          <a:xfrm>
            <a:off x="502674" y="943000"/>
            <a:ext cx="6148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4200" dirty="0">
                <a:solidFill>
                  <a:schemeClr val="bg1"/>
                </a:solidFill>
                <a:latin typeface="Calibri"/>
                <a:ea typeface="Calibri"/>
                <a:cs typeface="Calibri"/>
                <a:sym typeface="Calibri"/>
              </a:rPr>
              <a:t>Contents</a:t>
            </a:r>
            <a:endParaRPr sz="4200" dirty="0">
              <a:solidFill>
                <a:schemeClr val="bg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57525" y="448350"/>
            <a:ext cx="10515600" cy="92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dirty="0">
                <a:solidFill>
                  <a:schemeClr val="bg1"/>
                </a:solidFill>
              </a:rPr>
              <a:t>Introduction</a:t>
            </a:r>
            <a:endParaRPr dirty="0">
              <a:solidFill>
                <a:schemeClr val="bg1"/>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2286000"/>
            <a:ext cx="8001000" cy="2552319"/>
          </a:xfrm>
        </p:spPr>
      </p:pic>
      <p:sp>
        <p:nvSpPr>
          <p:cNvPr id="4" name="TextBox 3"/>
          <p:cNvSpPr txBox="1"/>
          <p:nvPr/>
        </p:nvSpPr>
        <p:spPr>
          <a:xfrm>
            <a:off x="838200" y="5257800"/>
            <a:ext cx="10668000" cy="1323439"/>
          </a:xfrm>
          <a:prstGeom prst="rect">
            <a:avLst/>
          </a:prstGeom>
          <a:noFill/>
        </p:spPr>
        <p:txBody>
          <a:bodyPr wrap="square" rtlCol="0">
            <a:spAutoFit/>
          </a:bodyPr>
          <a:lstStyle/>
          <a:p>
            <a:r>
              <a:rPr lang="en-US" sz="2000" dirty="0">
                <a:solidFill>
                  <a:schemeClr val="tx1"/>
                </a:solidFill>
              </a:rPr>
              <a:t>Face detection just means that a system is able to identify that there is a human face present in an image or video. Face detection has several applications, only one of which is facial recognition. Face detection can also be used to auto focus cameras. And it can be used to count how many people have entered a particular area.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1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solidFill>
                  <a:schemeClr val="tx1"/>
                </a:solidFill>
              </a:rPr>
              <a:t>Normally, in deep learning, a large amount of data is required, and the more data we have, the better the results become.</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n-IN" dirty="0">
                <a:solidFill>
                  <a:schemeClr val="tx1"/>
                </a:solidFill>
              </a:rPr>
              <a:t>However, because not all of us have access to a large amount of data, it will be more convenient to learn from a small set of data. Furthermore, the brain does not require thousands of images of the same object in order to recognize it.</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n-IN" dirty="0">
                <a:solidFill>
                  <a:schemeClr val="tx1"/>
                </a:solidFill>
              </a:rPr>
              <a:t>The idea here is that we need to learn an object class from a small amount of data, which is what the One-shot learning algorithm is. </a:t>
            </a:r>
            <a:endParaRPr dirty="0">
              <a:solidFill>
                <a:schemeClr val="tx1"/>
              </a:solidFill>
            </a:endParaRPr>
          </a:p>
        </p:txBody>
      </p:sp>
      <p:sp>
        <p:nvSpPr>
          <p:cNvPr id="239" name="Google Shape;239;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ONE-SHOT LEARNING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solidFill>
                  <a:schemeClr val="tx1"/>
                </a:solidFill>
              </a:rPr>
              <a:t>Other existing machine learning and deep learning models learn to classify inputs primarily through the use of classification loss functions. The Siamese Neural Network architecture, as a metric-based one-shot learning method, is computationally cheap.</a:t>
            </a:r>
            <a:endParaRPr dirty="0">
              <a:solidFill>
                <a:schemeClr val="tx1"/>
              </a:solidFill>
            </a:endParaRPr>
          </a:p>
          <a:p>
            <a:pPr marL="228600" lvl="0" indent="-50800" algn="l" rtl="0">
              <a:lnSpc>
                <a:spcPct val="90000"/>
              </a:lnSpc>
              <a:spcBef>
                <a:spcPts val="1000"/>
              </a:spcBef>
              <a:spcAft>
                <a:spcPts val="0"/>
              </a:spcAft>
              <a:buClr>
                <a:schemeClr val="dk1"/>
              </a:buClr>
              <a:buSzPts val="2800"/>
              <a:buNone/>
            </a:pP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n-IN" dirty="0">
                <a:solidFill>
                  <a:schemeClr val="tx1"/>
                </a:solidFill>
              </a:rPr>
              <a:t>Unlike the other algorithms, this architecture uses a supervised metric-based approach to learn image </a:t>
            </a:r>
            <a:r>
              <a:rPr lang="en-IN" dirty="0" err="1">
                <a:solidFill>
                  <a:schemeClr val="tx1"/>
                </a:solidFill>
              </a:rPr>
              <a:t>embeddings</a:t>
            </a:r>
            <a:r>
              <a:rPr lang="en-IN" dirty="0">
                <a:solidFill>
                  <a:schemeClr val="tx1"/>
                </a:solidFill>
              </a:rPr>
              <a:t>, and the same network's characteristics are reused for one-shot learning excluding fine-tuning</a:t>
            </a:r>
            <a:endParaRPr dirty="0">
              <a:solidFill>
                <a:schemeClr val="tx1"/>
              </a:solidFill>
            </a:endParaRPr>
          </a:p>
        </p:txBody>
      </p:sp>
      <p:sp>
        <p:nvSpPr>
          <p:cNvPr id="245" name="Google Shape;245;p17"/>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IN"/>
              <a:t>Drawbacks of Existing Deep Learning Architectures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gd7a8979dd9_0_16"/>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dirty="0">
                <a:solidFill>
                  <a:schemeClr val="tx1"/>
                </a:solidFill>
                <a:ea typeface="Times New Roman"/>
                <a:cs typeface="Times New Roman"/>
                <a:sym typeface="Times New Roman"/>
              </a:rPr>
              <a:t>Many machine learning algorithms and architectures necessitate a large amount of data and training.</a:t>
            </a:r>
            <a:endParaRPr dirty="0">
              <a:solidFill>
                <a:schemeClr val="tx1"/>
              </a:solidFill>
              <a:ea typeface="Times New Roman"/>
              <a:cs typeface="Times New Roman"/>
              <a:sym typeface="Times New Roman"/>
            </a:endParaRPr>
          </a:p>
          <a:p>
            <a:pPr marL="0" lvl="0" indent="0" algn="l" rtl="0">
              <a:spcBef>
                <a:spcPts val="1000"/>
              </a:spcBef>
              <a:spcAft>
                <a:spcPts val="0"/>
              </a:spcAft>
              <a:buNone/>
            </a:pPr>
            <a:r>
              <a:rPr lang="en-IN" dirty="0">
                <a:solidFill>
                  <a:schemeClr val="tx1"/>
                </a:solidFill>
                <a:ea typeface="Times New Roman"/>
                <a:cs typeface="Times New Roman"/>
                <a:sym typeface="Times New Roman"/>
              </a:rPr>
              <a:t>This necessitates a significant amount of data collection, computational complexity, training, and fine tuning.</a:t>
            </a:r>
            <a:endParaRPr dirty="0">
              <a:solidFill>
                <a:schemeClr val="tx1"/>
              </a:solidFill>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IN" dirty="0">
                <a:solidFill>
                  <a:schemeClr val="tx1"/>
                </a:solidFill>
                <a:highlight>
                  <a:srgbClr val="FFFFFF"/>
                </a:highlight>
                <a:ea typeface="Times New Roman"/>
                <a:cs typeface="Times New Roman"/>
                <a:sym typeface="Times New Roman"/>
              </a:rPr>
              <a:t>There may be a few instances where a large amount of data is unavailable, or other factors that may impede the approach to designing and implementing a face recognition system. </a:t>
            </a:r>
            <a:endParaRPr dirty="0">
              <a:solidFill>
                <a:schemeClr val="tx1"/>
              </a:solidFill>
              <a:highlight>
                <a:srgbClr val="FFFFFF"/>
              </a:highlight>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IN" sz="1400" dirty="0">
                <a:highlight>
                  <a:srgbClr val="FFFFFF"/>
                </a:highlight>
                <a:latin typeface="Arial"/>
                <a:ea typeface="Arial"/>
                <a:cs typeface="Arial"/>
                <a:sym typeface="Arial"/>
              </a:rPr>
              <a:t> </a:t>
            </a:r>
            <a:endParaRPr sz="1400" dirty="0">
              <a:highlight>
                <a:srgbClr val="FFFFFF"/>
              </a:highlight>
              <a:latin typeface="Arial"/>
              <a:ea typeface="Arial"/>
              <a:cs typeface="Arial"/>
              <a:sym typeface="Arial"/>
            </a:endParaRPr>
          </a:p>
          <a:p>
            <a:pPr marL="0" lvl="0" indent="0" algn="l" rtl="0">
              <a:spcBef>
                <a:spcPts val="1000"/>
              </a:spcBef>
              <a:spcAft>
                <a:spcPts val="0"/>
              </a:spcAft>
              <a:buNone/>
            </a:pPr>
            <a:endParaRPr sz="2200" dirty="0">
              <a:latin typeface="Times New Roman"/>
              <a:ea typeface="Times New Roman"/>
              <a:cs typeface="Times New Roman"/>
              <a:sym typeface="Times New Roman"/>
            </a:endParaRPr>
          </a:p>
          <a:p>
            <a:pPr marL="0" lvl="0" indent="0" algn="l" rtl="0">
              <a:spcBef>
                <a:spcPts val="1000"/>
              </a:spcBef>
              <a:spcAft>
                <a:spcPts val="0"/>
              </a:spcAft>
              <a:buNone/>
            </a:pPr>
            <a:endParaRPr sz="2400" dirty="0">
              <a:latin typeface="Times New Roman"/>
              <a:ea typeface="Times New Roman"/>
              <a:cs typeface="Times New Roman"/>
              <a:sym typeface="Times New Roman"/>
            </a:endParaRPr>
          </a:p>
        </p:txBody>
      </p:sp>
      <p:sp>
        <p:nvSpPr>
          <p:cNvPr id="251" name="Google Shape;251;gd7a8979dd9_0_16"/>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Problem Statement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Siamese Network</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33600"/>
            <a:ext cx="9486964" cy="3362325"/>
          </a:xfrm>
          <a:prstGeom prst="rect">
            <a:avLst/>
          </a:prstGeom>
        </p:spPr>
      </p:pic>
    </p:spTree>
    <p:extLst>
      <p:ext uri="{BB962C8B-B14F-4D97-AF65-F5344CB8AC3E}">
        <p14:creationId xmlns:p14="http://schemas.microsoft.com/office/powerpoint/2010/main" val="269406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8" name="Google Shape;258;p18"/>
          <p:cNvPicPr preferRelativeResize="0">
            <a:picLocks noGrp="1"/>
          </p:cNvPicPr>
          <p:nvPr>
            <p:ph idx="1"/>
          </p:nvPr>
        </p:nvPicPr>
        <p:blipFill rotWithShape="1">
          <a:blip r:embed="rId3">
            <a:alphaModFix/>
          </a:blip>
          <a:srcRect/>
          <a:stretch/>
        </p:blipFill>
        <p:spPr>
          <a:xfrm>
            <a:off x="668525" y="2557475"/>
            <a:ext cx="10813200" cy="4172100"/>
          </a:xfrm>
          <a:prstGeom prst="rect">
            <a:avLst/>
          </a:prstGeom>
          <a:noFill/>
          <a:ln>
            <a:noFill/>
          </a:ln>
        </p:spPr>
      </p:pic>
      <p:sp>
        <p:nvSpPr>
          <p:cNvPr id="259" name="Google Shape;259;p18"/>
          <p:cNvSpPr txBox="1"/>
          <p:nvPr/>
        </p:nvSpPr>
        <p:spPr>
          <a:xfrm>
            <a:off x="817325" y="542951"/>
            <a:ext cx="37434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4800" dirty="0">
                <a:solidFill>
                  <a:schemeClr val="bg1"/>
                </a:solidFill>
                <a:latin typeface="Calibri"/>
                <a:ea typeface="Calibri"/>
                <a:cs typeface="Calibri"/>
                <a:sym typeface="Calibri"/>
              </a:rPr>
              <a:t>Methodology</a:t>
            </a:r>
            <a:endParaRPr sz="4800" dirty="0">
              <a:solidFill>
                <a:schemeClr val="bg1"/>
              </a:solidFill>
              <a:latin typeface="Calibri"/>
              <a:ea typeface="Calibri"/>
              <a:cs typeface="Calibri"/>
              <a:sym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129</TotalTime>
  <Words>966</Words>
  <Application>Microsoft Office PowerPoint</Application>
  <PresentationFormat>Widescreen</PresentationFormat>
  <Paragraphs>101</Paragraphs>
  <Slides>24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Candara</vt:lpstr>
      <vt:lpstr>Symbol</vt:lpstr>
      <vt:lpstr>Times New Roman</vt:lpstr>
      <vt:lpstr>Waveform</vt:lpstr>
      <vt:lpstr>METRIC BASED TRANSFER LEARNING APPROACH FOR FACIAL RECOGNITION SYSTEM   BATCH – 7</vt:lpstr>
      <vt:lpstr>Abstract</vt:lpstr>
      <vt:lpstr>PowerPoint Presentation</vt:lpstr>
      <vt:lpstr>Introduction</vt:lpstr>
      <vt:lpstr>ONE-SHOT LEARNING APPROACH</vt:lpstr>
      <vt:lpstr>Drawbacks of Existing Deep Learning Architectures</vt:lpstr>
      <vt:lpstr>Problem Statement</vt:lpstr>
      <vt:lpstr>Siamese Network</vt:lpstr>
      <vt:lpstr>PowerPoint Presentation</vt:lpstr>
      <vt:lpstr>Mathematical Approach </vt:lpstr>
      <vt:lpstr>PowerPoint Presentation</vt:lpstr>
      <vt:lpstr>PowerPoint Presentation</vt:lpstr>
      <vt:lpstr>PowerPoint Presentation</vt:lpstr>
      <vt:lpstr>PowerPoint Presentation</vt:lpstr>
      <vt:lpstr>PowerPoint Presentation</vt:lpstr>
      <vt:lpstr>Cascading</vt:lpstr>
      <vt:lpstr>Implementation</vt:lpstr>
      <vt:lpstr>Using Tensorflow_GPU</vt:lpstr>
      <vt:lpstr>Total Parameters and Layers</vt:lpstr>
      <vt:lpstr>Results</vt:lpstr>
      <vt:lpstr>PowerPoint Presentation</vt:lpstr>
      <vt:lpstr>Conclusion</vt:lpstr>
      <vt:lpstr>References</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 BASED TRANSFER LEARNING APPROACH FOR FACIAL RECOGNITION SYSTEM   BATCH – 7</dc:title>
  <dc:creator>kethu pujitha reddy</dc:creator>
  <cp:lastModifiedBy>Sai Kowshik Ananthula</cp:lastModifiedBy>
  <cp:revision>20</cp:revision>
  <dcterms:created xsi:type="dcterms:W3CDTF">2021-05-04T08:54:37Z</dcterms:created>
  <dcterms:modified xsi:type="dcterms:W3CDTF">2021-11-28T23:32:43Z</dcterms:modified>
</cp:coreProperties>
</file>