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81" r:id="rId3"/>
    <p:sldId id="282" r:id="rId4"/>
    <p:sldId id="258" r:id="rId5"/>
    <p:sldId id="275" r:id="rId6"/>
    <p:sldId id="259" r:id="rId7"/>
    <p:sldId id="290" r:id="rId8"/>
    <p:sldId id="291" r:id="rId9"/>
    <p:sldId id="292" r:id="rId10"/>
    <p:sldId id="293" r:id="rId11"/>
    <p:sldId id="294" r:id="rId12"/>
    <p:sldId id="295" r:id="rId13"/>
    <p:sldId id="296" r:id="rId14"/>
    <p:sldId id="297" r:id="rId15"/>
    <p:sldId id="298" r:id="rId16"/>
    <p:sldId id="289" r:id="rId17"/>
    <p:sldId id="260" r:id="rId18"/>
    <p:sldId id="261" r:id="rId19"/>
    <p:sldId id="266" r:id="rId20"/>
    <p:sldId id="276" r:id="rId21"/>
    <p:sldId id="277" r:id="rId22"/>
    <p:sldId id="286" r:id="rId23"/>
    <p:sldId id="299" r:id="rId24"/>
    <p:sldId id="300" r:id="rId25"/>
    <p:sldId id="280" r:id="rId26"/>
    <p:sldId id="301" r:id="rId27"/>
    <p:sldId id="285" r:id="rId28"/>
    <p:sldId id="263" r:id="rId29"/>
    <p:sldId id="287" r:id="rId30"/>
    <p:sldId id="288" r:id="rId31"/>
    <p:sldId id="2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9CC"/>
    <a:srgbClr val="D7E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2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F320-A3C2-4E9D-AB2A-53F03F39B1F3}"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F320-A3C2-4E9D-AB2A-53F03F39B1F3}"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F320-A3C2-4E9D-AB2A-53F03F39B1F3}"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89F320-A3C2-4E9D-AB2A-53F03F39B1F3}" type="datetimeFigureOut">
              <a:rPr lang="en-US" smtClean="0"/>
              <a:t>4/6/2025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89F320-A3C2-4E9D-AB2A-53F03F39B1F3}" type="datetimeFigureOut">
              <a:rPr lang="en-US" smtClean="0"/>
              <a:t>4/6/2025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743FFD-00CD-4BAD-977D-69D671C472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F320-A3C2-4E9D-AB2A-53F03F39B1F3}"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89F320-A3C2-4E9D-AB2A-53F03F39B1F3}" type="datetimeFigureOut">
              <a:rPr lang="en-US" smtClean="0"/>
              <a:t>4/6/2025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743FFD-00CD-4BAD-977D-69D671C4725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95593" y="2079838"/>
            <a:ext cx="5400838" cy="430887"/>
          </a:xfrm>
          <a:prstGeom prst="rect">
            <a:avLst/>
          </a:prstGeom>
        </p:spPr>
        <p:txBody>
          <a:bodyPr wrap="none">
            <a:spAutoFit/>
          </a:bodyPr>
          <a:lstStyle/>
          <a:p>
            <a:pPr algn="ctr"/>
            <a:r>
              <a:rPr lang="en-US" sz="2200" b="1" kern="0" dirty="0">
                <a:latin typeface="Arial" panose="020B0604020202020204" pitchFamily="34" charset="0"/>
                <a:cs typeface="Arial" panose="020B0604020202020204" pitchFamily="34" charset="0"/>
              </a:rPr>
              <a:t>Department of Information Technology</a:t>
            </a:r>
          </a:p>
        </p:txBody>
      </p:sp>
      <p:sp>
        <p:nvSpPr>
          <p:cNvPr id="8" name="Rectangle 7"/>
          <p:cNvSpPr/>
          <p:nvPr/>
        </p:nvSpPr>
        <p:spPr>
          <a:xfrm>
            <a:off x="362237" y="4832443"/>
            <a:ext cx="3145554" cy="1338828"/>
          </a:xfrm>
          <a:prstGeom prst="rect">
            <a:avLst/>
          </a:prstGeom>
        </p:spPr>
        <p:txBody>
          <a:bodyPr wrap="square">
            <a:spAutoFit/>
          </a:bodyPr>
          <a:lstStyle/>
          <a:p>
            <a:r>
              <a:rPr lang="en-US" sz="1500" b="1" kern="0" dirty="0">
                <a:latin typeface="Arial" panose="020B0604020202020204" pitchFamily="34" charset="0"/>
                <a:cs typeface="Arial" panose="020B0604020202020204" pitchFamily="34" charset="0"/>
              </a:rPr>
              <a:t>TEAM MEMBERS</a:t>
            </a:r>
          </a:p>
          <a:p>
            <a:r>
              <a:rPr lang="en-US" sz="1500" b="1" kern="0" dirty="0">
                <a:latin typeface="Arial" panose="020B0604020202020204" pitchFamily="34" charset="0"/>
                <a:cs typeface="Arial" panose="020B0604020202020204" pitchFamily="34" charset="0"/>
              </a:rPr>
              <a:t>ALEX RAYER A [21UIT009]</a:t>
            </a:r>
          </a:p>
          <a:p>
            <a:r>
              <a:rPr lang="en-US" sz="1500" b="1" kern="0" dirty="0">
                <a:latin typeface="Arial" panose="020B0604020202020204" pitchFamily="34" charset="0"/>
                <a:cs typeface="Arial" panose="020B0604020202020204" pitchFamily="34" charset="0"/>
              </a:rPr>
              <a:t>GUNAAL T [21UIT044]</a:t>
            </a:r>
          </a:p>
          <a:p>
            <a:r>
              <a:rPr lang="en-US" sz="1500" b="1" kern="0" dirty="0">
                <a:latin typeface="Arial" panose="020B0604020202020204" pitchFamily="34" charset="0"/>
                <a:cs typeface="Arial" panose="020B0604020202020204" pitchFamily="34" charset="0"/>
              </a:rPr>
              <a:t>VASANTH R [21UIT175]</a:t>
            </a:r>
          </a:p>
          <a:p>
            <a:pPr algn="ctr"/>
            <a:endParaRPr lang="en-US" sz="2100" b="1" kern="0" dirty="0">
              <a:latin typeface="Arial" panose="020B0604020202020204" pitchFamily="34" charset="0"/>
              <a:cs typeface="Arial" panose="020B0604020202020204" pitchFamily="34" charset="0"/>
            </a:endParaRPr>
          </a:p>
        </p:txBody>
      </p:sp>
      <p:sp>
        <p:nvSpPr>
          <p:cNvPr id="9" name="Rectangle 8"/>
          <p:cNvSpPr/>
          <p:nvPr/>
        </p:nvSpPr>
        <p:spPr>
          <a:xfrm>
            <a:off x="2632551" y="3229884"/>
            <a:ext cx="6926896" cy="430887"/>
          </a:xfrm>
          <a:prstGeom prst="rect">
            <a:avLst/>
          </a:prstGeom>
        </p:spPr>
        <p:txBody>
          <a:bodyPr wrap="none">
            <a:spAutoFit/>
          </a:bodyPr>
          <a:lstStyle/>
          <a:p>
            <a:pPr algn="ctr"/>
            <a:r>
              <a:rPr lang="en-US" sz="2200" b="1" kern="0" dirty="0">
                <a:latin typeface="Arial" panose="020B0604020202020204" pitchFamily="34" charset="0"/>
                <a:cs typeface="Arial" panose="020B0604020202020204" pitchFamily="34" charset="0"/>
              </a:rPr>
              <a:t>“CAREBOT : A PATIENT HISTORY AUTOMATION”</a:t>
            </a:r>
          </a:p>
        </p:txBody>
      </p:sp>
      <p:sp>
        <p:nvSpPr>
          <p:cNvPr id="10" name="Rectangle 9"/>
          <p:cNvSpPr/>
          <p:nvPr/>
        </p:nvSpPr>
        <p:spPr>
          <a:xfrm>
            <a:off x="9277373" y="4832443"/>
            <a:ext cx="2534668" cy="1569660"/>
          </a:xfrm>
          <a:prstGeom prst="rect">
            <a:avLst/>
          </a:prstGeom>
        </p:spPr>
        <p:txBody>
          <a:bodyPr wrap="none">
            <a:spAutoFit/>
          </a:bodyPr>
          <a:lstStyle/>
          <a:p>
            <a:r>
              <a:rPr lang="en-US" sz="1500" b="1" kern="0" dirty="0">
                <a:latin typeface="Arial" panose="020B0604020202020204" pitchFamily="34" charset="0"/>
                <a:cs typeface="Arial" panose="020B0604020202020204" pitchFamily="34" charset="0"/>
              </a:rPr>
              <a:t>Under the Guidance of</a:t>
            </a:r>
          </a:p>
          <a:p>
            <a:r>
              <a:rPr lang="en-US" sz="1500" b="1" kern="0" dirty="0">
                <a:latin typeface="Arial" panose="020B0604020202020204" pitchFamily="34" charset="0"/>
                <a:cs typeface="Arial" panose="020B0604020202020204" pitchFamily="34" charset="0"/>
              </a:rPr>
              <a:t>MISS.</a:t>
            </a:r>
            <a:r>
              <a:rPr lang="en-IN" sz="1500" dirty="0">
                <a:latin typeface="Arial" panose="020B0604020202020204" pitchFamily="34" charset="0"/>
                <a:cs typeface="Arial" panose="020B0604020202020204" pitchFamily="34" charset="0"/>
              </a:rPr>
              <a:t> </a:t>
            </a:r>
            <a:r>
              <a:rPr lang="en-IN" sz="1500" b="1" dirty="0">
                <a:latin typeface="Arial" panose="020B0604020202020204" pitchFamily="34" charset="0"/>
                <a:cs typeface="Arial" panose="020B0604020202020204" pitchFamily="34" charset="0"/>
              </a:rPr>
              <a:t>A.SOWBARNIKA</a:t>
            </a:r>
            <a:endParaRPr lang="en-US" sz="1500" b="1" kern="0" dirty="0">
              <a:latin typeface="Arial" panose="020B0604020202020204" pitchFamily="34" charset="0"/>
              <a:cs typeface="Arial" panose="020B0604020202020204" pitchFamily="34" charset="0"/>
            </a:endParaRPr>
          </a:p>
          <a:p>
            <a:r>
              <a:rPr lang="en-US" sz="1500" b="1" kern="0" dirty="0">
                <a:latin typeface="Arial" panose="020B0604020202020204" pitchFamily="34" charset="0"/>
                <a:cs typeface="Arial" panose="020B0604020202020204" pitchFamily="34" charset="0"/>
              </a:rPr>
              <a:t>ASSISTANT PROFESSOR</a:t>
            </a:r>
          </a:p>
          <a:p>
            <a:endParaRPr lang="en-US" sz="1500" b="1" kern="0" dirty="0">
              <a:latin typeface="Arial" panose="020B0604020202020204" pitchFamily="34" charset="0"/>
              <a:cs typeface="Arial" panose="020B0604020202020204" pitchFamily="34" charset="0"/>
            </a:endParaRPr>
          </a:p>
          <a:p>
            <a:pPr algn="ctr"/>
            <a:endParaRPr lang="en-US" sz="1500" b="1" kern="0" dirty="0">
              <a:latin typeface="Arial" panose="020B0604020202020204" pitchFamily="34" charset="0"/>
              <a:cs typeface="Arial" panose="020B0604020202020204" pitchFamily="34" charset="0"/>
            </a:endParaRPr>
          </a:p>
          <a:p>
            <a:pPr algn="ctr"/>
            <a:endParaRPr lang="en-US" sz="2100" b="1" kern="0" dirty="0">
              <a:latin typeface="Arial" panose="020B0604020202020204" pitchFamily="34" charset="0"/>
              <a:cs typeface="Arial" panose="020B0604020202020204" pitchFamily="34" charset="0"/>
            </a:endParaRPr>
          </a:p>
        </p:txBody>
      </p:sp>
      <p:pic>
        <p:nvPicPr>
          <p:cNvPr id="2" name="Picture 1" title="Image">
            <a:extLst>
              <a:ext uri="{FF2B5EF4-FFF2-40B4-BE49-F238E27FC236}">
                <a16:creationId xmlns:a16="http://schemas.microsoft.com/office/drawing/2014/main" id="{589BE0FE-16A4-6C48-A3D7-C2A3896202D3}"/>
              </a:ext>
            </a:extLst>
          </p:cNvPr>
          <p:cNvPicPr/>
          <p:nvPr/>
        </p:nvPicPr>
        <p:blipFill>
          <a:blip r:embed="rId2" cstate="print"/>
          <a:stretch>
            <a:fillRect/>
          </a:stretch>
        </p:blipFill>
        <p:spPr>
          <a:xfrm>
            <a:off x="1793520" y="347990"/>
            <a:ext cx="8189297" cy="134247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237D9-E1CA-C964-3EBF-15F297BD5D3C}"/>
            </a:ext>
          </a:extLst>
        </p:cNvPr>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8602FCF3-2575-429A-AF42-418D1026A0D9}"/>
              </a:ext>
            </a:extLst>
          </p:cNvPr>
          <p:cNvGraphicFramePr>
            <a:graphicFrameLocks/>
          </p:cNvGraphicFramePr>
          <p:nvPr>
            <p:extLst>
              <p:ext uri="{D42A27DB-BD31-4B8C-83A1-F6EECF244321}">
                <p14:modId xmlns:p14="http://schemas.microsoft.com/office/powerpoint/2010/main" val="496850143"/>
              </p:ext>
            </p:extLst>
          </p:nvPr>
        </p:nvGraphicFramePr>
        <p:xfrm>
          <a:off x="0" y="0"/>
          <a:ext cx="12181115" cy="6858000"/>
        </p:xfrm>
        <a:graphic>
          <a:graphicData uri="http://schemas.openxmlformats.org/drawingml/2006/table">
            <a:tbl>
              <a:tblPr firstRow="1" bandRow="1">
                <a:tableStyleId>{5C22544A-7EE6-4342-B048-85BDC9FD1C3A}</a:tableStyleId>
              </a:tblPr>
              <a:tblGrid>
                <a:gridCol w="530679">
                  <a:extLst>
                    <a:ext uri="{9D8B030D-6E8A-4147-A177-3AD203B41FA5}">
                      <a16:colId xmlns:a16="http://schemas.microsoft.com/office/drawing/2014/main" val="2930851677"/>
                    </a:ext>
                  </a:extLst>
                </a:gridCol>
                <a:gridCol w="2122714">
                  <a:extLst>
                    <a:ext uri="{9D8B030D-6E8A-4147-A177-3AD203B41FA5}">
                      <a16:colId xmlns:a16="http://schemas.microsoft.com/office/drawing/2014/main" val="898719596"/>
                    </a:ext>
                  </a:extLst>
                </a:gridCol>
                <a:gridCol w="1583872">
                  <a:extLst>
                    <a:ext uri="{9D8B030D-6E8A-4147-A177-3AD203B41FA5}">
                      <a16:colId xmlns:a16="http://schemas.microsoft.com/office/drawing/2014/main" val="2897695000"/>
                    </a:ext>
                  </a:extLst>
                </a:gridCol>
                <a:gridCol w="2228850">
                  <a:extLst>
                    <a:ext uri="{9D8B030D-6E8A-4147-A177-3AD203B41FA5}">
                      <a16:colId xmlns:a16="http://schemas.microsoft.com/office/drawing/2014/main" val="454628288"/>
                    </a:ext>
                  </a:extLst>
                </a:gridCol>
                <a:gridCol w="2857500">
                  <a:extLst>
                    <a:ext uri="{9D8B030D-6E8A-4147-A177-3AD203B41FA5}">
                      <a16:colId xmlns:a16="http://schemas.microsoft.com/office/drawing/2014/main" val="471570423"/>
                    </a:ext>
                  </a:extLst>
                </a:gridCol>
                <a:gridCol w="2857500">
                  <a:extLst>
                    <a:ext uri="{9D8B030D-6E8A-4147-A177-3AD203B41FA5}">
                      <a16:colId xmlns:a16="http://schemas.microsoft.com/office/drawing/2014/main" val="2816657109"/>
                    </a:ext>
                  </a:extLst>
                </a:gridCol>
              </a:tblGrid>
              <a:tr h="448245">
                <a:tc>
                  <a:txBody>
                    <a:bodyPr/>
                    <a:lstStyle/>
                    <a:p>
                      <a:pPr marL="0" algn="ctr" defTabSz="914400" rtl="0" eaLnBrk="1" latinLnBrk="0" hangingPunct="1"/>
                      <a:r>
                        <a:rPr lang="en-IN" sz="1000" b="1" kern="1200" dirty="0">
                          <a:solidFill>
                            <a:schemeClr val="lt1"/>
                          </a:solidFill>
                          <a:latin typeface="+mn-lt"/>
                          <a:ea typeface="+mn-ea"/>
                          <a:cs typeface="+mn-cs"/>
                        </a:rPr>
                        <a:t>S.NO.</a:t>
                      </a:r>
                    </a:p>
                  </a:txBody>
                  <a:tcPr/>
                </a:tc>
                <a:tc>
                  <a:txBody>
                    <a:bodyPr/>
                    <a:lstStyle/>
                    <a:p>
                      <a:pPr marL="0" algn="ctr" defTabSz="914400" rtl="0" eaLnBrk="1" latinLnBrk="0" hangingPunct="1"/>
                      <a:r>
                        <a:rPr lang="en-IN" sz="1000" b="1" kern="1200" dirty="0">
                          <a:solidFill>
                            <a:schemeClr val="lt1"/>
                          </a:solidFill>
                          <a:latin typeface="+mn-lt"/>
                          <a:ea typeface="+mn-ea"/>
                          <a:cs typeface="+mn-cs"/>
                        </a:rPr>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Author and Year</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algn="ctr" defTabSz="914400" rtl="0" eaLnBrk="1" latinLnBrk="0" hangingPunct="1"/>
                      <a:r>
                        <a:rPr lang="en-IN" sz="1000" b="1" kern="1200" dirty="0">
                          <a:solidFill>
                            <a:schemeClr val="lt1"/>
                          </a:solidFill>
                          <a:latin typeface="+mn-lt"/>
                          <a:ea typeface="+mn-ea"/>
                          <a:cs typeface="+mn-cs"/>
                        </a:rPr>
                        <a:t>Techniques and Algorithms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Pros</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Cons</a:t>
                      </a:r>
                    </a:p>
                    <a:p>
                      <a:pPr marL="0" algn="ctr" defTabSz="914400" rtl="0" eaLnBrk="1" latinLnBrk="0" hangingPunct="1"/>
                      <a:endParaRPr lang="en-IN" sz="1000" b="1" kern="1200" dirty="0">
                        <a:solidFill>
                          <a:schemeClr val="lt1"/>
                        </a:solidFill>
                        <a:latin typeface="+mn-lt"/>
                        <a:ea typeface="+mn-ea"/>
                        <a:cs typeface="+mn-cs"/>
                      </a:endParaRPr>
                    </a:p>
                  </a:txBody>
                  <a:tcPr/>
                </a:tc>
                <a:extLst>
                  <a:ext uri="{0D108BD9-81ED-4DB2-BD59-A6C34878D82A}">
                    <a16:rowId xmlns:a16="http://schemas.microsoft.com/office/drawing/2014/main" val="2421947819"/>
                  </a:ext>
                </a:extLst>
              </a:tr>
              <a:tr h="2727556">
                <a:tc>
                  <a:txBody>
                    <a:bodyPr/>
                    <a:lstStyle/>
                    <a:p>
                      <a:pPr marL="0" algn="l" defTabSz="914400" rtl="0" eaLnBrk="1" latinLnBrk="0" hangingPunct="1"/>
                      <a:r>
                        <a:rPr lang="en-US" sz="1400" b="0" kern="1200" dirty="0">
                          <a:solidFill>
                            <a:schemeClr val="tx1"/>
                          </a:solidFill>
                          <a:latin typeface="+mn-lt"/>
                          <a:ea typeface="+mn-ea"/>
                          <a:cs typeface="+mn-cs"/>
                        </a:rPr>
                        <a:t>9.</a:t>
                      </a:r>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US" sz="1400" dirty="0" err="1"/>
                        <a:t>HealthAssistantBot</a:t>
                      </a:r>
                      <a:r>
                        <a:rPr lang="en-US" sz="1400" dirty="0"/>
                        <a:t>: A Personal Health Assistant for the Italian Language</a:t>
                      </a:r>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IN" sz="1400" dirty="0"/>
                        <a:t>Marco </a:t>
                      </a:r>
                      <a:r>
                        <a:rPr lang="en-IN" sz="1400" dirty="0" err="1"/>
                        <a:t>Polignano</a:t>
                      </a:r>
                      <a:r>
                        <a:rPr lang="en-IN" sz="1400" dirty="0"/>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8 June  2020.</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IN" sz="1400" b="0" i="0" u="none" kern="1200" baseline="0" dirty="0">
                          <a:solidFill>
                            <a:schemeClr val="dk1"/>
                          </a:solidFill>
                          <a:latin typeface="+mn-lt"/>
                          <a:ea typeface="+mn-ea"/>
                          <a:cs typeface="+mn-cs"/>
                        </a:rPr>
                        <a:t>It uses techniques and algorithms like Tokenization ,Named entity recognition ,Parts of speech tagging and Dependency parsing also includes Supervised ,Unsupervised and Deep learning .</a:t>
                      </a: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err="1">
                          <a:solidFill>
                            <a:schemeClr val="dk1"/>
                          </a:solidFill>
                          <a:latin typeface="+mn-lt"/>
                          <a:ea typeface="+mn-ea"/>
                          <a:cs typeface="+mn-cs"/>
                        </a:rPr>
                        <a:t>HealthAssistantBot</a:t>
                      </a:r>
                      <a:r>
                        <a:rPr lang="en-US" sz="1400" b="0" i="0" u="none" kern="1200" baseline="0" dirty="0">
                          <a:solidFill>
                            <a:schemeClr val="dk1"/>
                          </a:solidFill>
                          <a:latin typeface="+mn-lt"/>
                          <a:ea typeface="+mn-ea"/>
                          <a:cs typeface="+mn-cs"/>
                        </a:rPr>
                        <a:t> can improve patient care by providing personalized recommendations and monitoring treatments and health parameters. The virtual assistant can increase efficiency by automating tasks and providing quick access to health information.</a:t>
                      </a:r>
                      <a:endParaRPr lang="en-IN" sz="1400" b="0" i="0" u="none" kern="1200" baseline="0" dirty="0">
                        <a:solidFill>
                          <a:schemeClr val="dk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latin typeface="+mn-lt"/>
                          <a:ea typeface="+mn-ea"/>
                          <a:cs typeface="+mn-cs"/>
                        </a:rPr>
                        <a:t>The virtual assistant may have limited domain knowledge, which may affect its ability to provide accurate recommendations. The quality of the data used to train the machine learning models may affect the accuracy of the recommendations.</a:t>
                      </a:r>
                      <a:endParaRPr lang="en-IN" sz="1400" b="0" i="0" u="none" kern="1200" baseline="0" dirty="0">
                        <a:solidFill>
                          <a:schemeClr val="dk1"/>
                        </a:solidFill>
                        <a:latin typeface="+mn-lt"/>
                        <a:ea typeface="+mn-ea"/>
                        <a:cs typeface="+mn-cs"/>
                      </a:endParaRPr>
                    </a:p>
                  </a:txBody>
                  <a:tcPr/>
                </a:tc>
                <a:extLst>
                  <a:ext uri="{0D108BD9-81ED-4DB2-BD59-A6C34878D82A}">
                    <a16:rowId xmlns:a16="http://schemas.microsoft.com/office/drawing/2014/main" val="2542116050"/>
                  </a:ext>
                </a:extLst>
              </a:tr>
              <a:tr h="3682199">
                <a:tc>
                  <a:txBody>
                    <a:bodyPr/>
                    <a:lstStyle/>
                    <a:p>
                      <a:pPr marL="0" algn="l" defTabSz="914400" rtl="0" eaLnBrk="1" latinLnBrk="0" hangingPunct="1"/>
                      <a:r>
                        <a:rPr lang="en-US" sz="1400" b="0" kern="1200" dirty="0">
                          <a:solidFill>
                            <a:schemeClr val="tx1"/>
                          </a:solidFill>
                          <a:latin typeface="+mn-lt"/>
                          <a:ea typeface="+mn-ea"/>
                          <a:cs typeface="+mn-cs"/>
                        </a:rPr>
                        <a:t>10.</a:t>
                      </a:r>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US" sz="1400" dirty="0"/>
                        <a:t>An AI-Based Medical Chatbot Model for Infectious Disease Prediction</a:t>
                      </a:r>
                      <a:endParaRPr lang="en-US"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IN" sz="1400" dirty="0"/>
                        <a:t>Mohd Asif Shah.</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6 December 2022.</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IN" sz="1400" b="0" kern="1200" dirty="0">
                          <a:solidFill>
                            <a:schemeClr val="tx1"/>
                          </a:solidFill>
                          <a:latin typeface="+mn-lt"/>
                          <a:ea typeface="+mn-ea"/>
                          <a:cs typeface="+mn-cs"/>
                        </a:rPr>
                        <a:t>It uses techniques and algorithms like Tokenization ,Named entity recognition ,Neural network ,Supervised learning ,Unsupervised learning ,Parts of speech tagging and Dependency Parsing.</a:t>
                      </a: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latin typeface="+mn-lt"/>
                          <a:ea typeface="+mn-ea"/>
                          <a:cs typeface="+mn-cs"/>
                        </a:rPr>
                        <a:t>AI chatbot interaction and prediction models can analyze user input and provide accurate medical solutions, reducing the risk of human error. AI chatbot interaction and prediction models can process large amounts of data quickly and efficiently, reducing the time it takes to provide medical solutions. AI chatbot interaction and prediction models can provide medical solutions to patients in remote or underserved areas, improving access to healthcare.</a:t>
                      </a:r>
                      <a:endParaRPr lang="en-IN" sz="1400" b="0" i="0" u="none" kern="1200" baseline="0" dirty="0">
                        <a:solidFill>
                          <a:schemeClr val="dk1"/>
                        </a:solidFill>
                        <a:latin typeface="+mn-lt"/>
                        <a:ea typeface="+mn-ea"/>
                        <a:cs typeface="+mn-cs"/>
                      </a:endParaRP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latin typeface="+mn-lt"/>
                          <a:ea typeface="+mn-ea"/>
                          <a:cs typeface="+mn-cs"/>
                        </a:rPr>
                        <a:t>AI chatbot interaction and prediction models may not have the same level of domain knowledge as human medical professionals, which can limit their ability to provide accurate medical solutions. AI chatbot interaction and prediction models may lack the human touch and empathy that patients need, which can lead to a negative patient experience.</a:t>
                      </a:r>
                      <a:endParaRPr lang="en-IN" sz="1400" b="0" i="0" u="none" kern="1200" baseline="0" dirty="0">
                        <a:solidFill>
                          <a:schemeClr val="dk1"/>
                        </a:solidFill>
                        <a:latin typeface="+mn-lt"/>
                        <a:ea typeface="+mn-ea"/>
                        <a:cs typeface="+mn-cs"/>
                      </a:endParaRPr>
                    </a:p>
                  </a:txBody>
                  <a:tcPr>
                    <a:solidFill>
                      <a:srgbClr val="F5D9CC"/>
                    </a:solidFill>
                  </a:tcPr>
                </a:tc>
                <a:extLst>
                  <a:ext uri="{0D108BD9-81ED-4DB2-BD59-A6C34878D82A}">
                    <a16:rowId xmlns:a16="http://schemas.microsoft.com/office/drawing/2014/main" val="417763299"/>
                  </a:ext>
                </a:extLst>
              </a:tr>
            </a:tbl>
          </a:graphicData>
        </a:graphic>
      </p:graphicFrame>
    </p:spTree>
    <p:extLst>
      <p:ext uri="{BB962C8B-B14F-4D97-AF65-F5344CB8AC3E}">
        <p14:creationId xmlns:p14="http://schemas.microsoft.com/office/powerpoint/2010/main" val="415728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591CA-D8CF-C44C-7904-E0C682E23657}"/>
            </a:ext>
          </a:extLst>
        </p:cNvPr>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8B3CAB55-59A2-4617-B8BC-78D57D1CA32F}"/>
              </a:ext>
            </a:extLst>
          </p:cNvPr>
          <p:cNvGraphicFramePr>
            <a:graphicFrameLocks/>
          </p:cNvGraphicFramePr>
          <p:nvPr>
            <p:extLst>
              <p:ext uri="{D42A27DB-BD31-4B8C-83A1-F6EECF244321}">
                <p14:modId xmlns:p14="http://schemas.microsoft.com/office/powerpoint/2010/main" val="2700929427"/>
              </p:ext>
            </p:extLst>
          </p:nvPr>
        </p:nvGraphicFramePr>
        <p:xfrm>
          <a:off x="-5442" y="0"/>
          <a:ext cx="12197442" cy="7254240"/>
        </p:xfrm>
        <a:graphic>
          <a:graphicData uri="http://schemas.openxmlformats.org/drawingml/2006/table">
            <a:tbl>
              <a:tblPr firstRow="1" bandRow="1">
                <a:tableStyleId>{5C22544A-7EE6-4342-B048-85BDC9FD1C3A}</a:tableStyleId>
              </a:tblPr>
              <a:tblGrid>
                <a:gridCol w="538843">
                  <a:extLst>
                    <a:ext uri="{9D8B030D-6E8A-4147-A177-3AD203B41FA5}">
                      <a16:colId xmlns:a16="http://schemas.microsoft.com/office/drawing/2014/main" val="2930851677"/>
                    </a:ext>
                  </a:extLst>
                </a:gridCol>
                <a:gridCol w="1894114">
                  <a:extLst>
                    <a:ext uri="{9D8B030D-6E8A-4147-A177-3AD203B41FA5}">
                      <a16:colId xmlns:a16="http://schemas.microsoft.com/office/drawing/2014/main" val="898719596"/>
                    </a:ext>
                  </a:extLst>
                </a:gridCol>
                <a:gridCol w="1804307">
                  <a:extLst>
                    <a:ext uri="{9D8B030D-6E8A-4147-A177-3AD203B41FA5}">
                      <a16:colId xmlns:a16="http://schemas.microsoft.com/office/drawing/2014/main" val="2897695000"/>
                    </a:ext>
                  </a:extLst>
                </a:gridCol>
                <a:gridCol w="2449286">
                  <a:extLst>
                    <a:ext uri="{9D8B030D-6E8A-4147-A177-3AD203B41FA5}">
                      <a16:colId xmlns:a16="http://schemas.microsoft.com/office/drawing/2014/main" val="1105183658"/>
                    </a:ext>
                  </a:extLst>
                </a:gridCol>
                <a:gridCol w="2718707">
                  <a:extLst>
                    <a:ext uri="{9D8B030D-6E8A-4147-A177-3AD203B41FA5}">
                      <a16:colId xmlns:a16="http://schemas.microsoft.com/office/drawing/2014/main" val="471570423"/>
                    </a:ext>
                  </a:extLst>
                </a:gridCol>
                <a:gridCol w="2792185">
                  <a:extLst>
                    <a:ext uri="{9D8B030D-6E8A-4147-A177-3AD203B41FA5}">
                      <a16:colId xmlns:a16="http://schemas.microsoft.com/office/drawing/2014/main" val="2816657109"/>
                    </a:ext>
                  </a:extLst>
                </a:gridCol>
              </a:tblGrid>
              <a:tr h="375801">
                <a:tc>
                  <a:txBody>
                    <a:bodyPr/>
                    <a:lstStyle/>
                    <a:p>
                      <a:pPr marL="0" algn="ctr" defTabSz="914400" rtl="0" eaLnBrk="1" latinLnBrk="0" hangingPunct="1"/>
                      <a:r>
                        <a:rPr lang="en-IN" sz="1000" b="1" kern="1200" dirty="0">
                          <a:solidFill>
                            <a:schemeClr val="lt1"/>
                          </a:solidFill>
                          <a:latin typeface="+mn-lt"/>
                          <a:ea typeface="+mn-ea"/>
                          <a:cs typeface="+mn-cs"/>
                        </a:rPr>
                        <a:t>S.NO.</a:t>
                      </a:r>
                    </a:p>
                  </a:txBody>
                  <a:tcPr/>
                </a:tc>
                <a:tc>
                  <a:txBody>
                    <a:bodyPr/>
                    <a:lstStyle/>
                    <a:p>
                      <a:pPr marL="0" algn="ctr" defTabSz="914400" rtl="0" eaLnBrk="1" latinLnBrk="0" hangingPunct="1"/>
                      <a:r>
                        <a:rPr lang="en-IN" sz="1000" b="1" kern="1200" dirty="0">
                          <a:solidFill>
                            <a:schemeClr val="lt1"/>
                          </a:solidFill>
                          <a:latin typeface="+mn-lt"/>
                          <a:ea typeface="+mn-ea"/>
                          <a:cs typeface="+mn-cs"/>
                        </a:rPr>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Author and Year</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algn="ctr" defTabSz="914400" rtl="0" eaLnBrk="1" latinLnBrk="0" hangingPunct="1"/>
                      <a:r>
                        <a:rPr lang="en-IN" sz="1000" b="1" kern="1200" dirty="0">
                          <a:solidFill>
                            <a:schemeClr val="lt1"/>
                          </a:solidFill>
                          <a:latin typeface="+mn-lt"/>
                          <a:ea typeface="+mn-ea"/>
                          <a:cs typeface="+mn-cs"/>
                        </a:rPr>
                        <a:t>Techniques and Algorithms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Pros</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Cons</a:t>
                      </a:r>
                    </a:p>
                    <a:p>
                      <a:pPr marL="0" algn="ctr" defTabSz="914400" rtl="0" eaLnBrk="1" latinLnBrk="0" hangingPunct="1"/>
                      <a:endParaRPr lang="en-IN" sz="1000" b="1" kern="1200" dirty="0">
                        <a:solidFill>
                          <a:schemeClr val="lt1"/>
                        </a:solidFill>
                        <a:latin typeface="+mn-lt"/>
                        <a:ea typeface="+mn-ea"/>
                        <a:cs typeface="+mn-cs"/>
                      </a:endParaRPr>
                    </a:p>
                  </a:txBody>
                  <a:tcPr/>
                </a:tc>
                <a:extLst>
                  <a:ext uri="{0D108BD9-81ED-4DB2-BD59-A6C34878D82A}">
                    <a16:rowId xmlns:a16="http://schemas.microsoft.com/office/drawing/2014/main" val="2421947819"/>
                  </a:ext>
                </a:extLst>
              </a:tr>
              <a:tr h="2514973">
                <a:tc>
                  <a:txBody>
                    <a:bodyPr/>
                    <a:lstStyle/>
                    <a:p>
                      <a:pPr marL="0" algn="l" defTabSz="914400" rtl="0" eaLnBrk="1" latinLnBrk="0" hangingPunct="1"/>
                      <a:r>
                        <a:rPr lang="en-US" sz="1400" b="0" kern="1200" dirty="0">
                          <a:solidFill>
                            <a:schemeClr val="tx1"/>
                          </a:solidFill>
                          <a:latin typeface="+mn-lt"/>
                          <a:ea typeface="+mn-ea"/>
                          <a:cs typeface="+mn-cs"/>
                        </a:rPr>
                        <a:t>11.</a:t>
                      </a:r>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US" sz="1400" dirty="0"/>
                        <a:t>Design and development of a web-based patient management information system</a:t>
                      </a:r>
                      <a:endParaRPr lang="en-IN" sz="1400" b="0" kern="1200" dirty="0">
                        <a:solidFill>
                          <a:schemeClr val="tx1"/>
                        </a:solidFill>
                        <a:latin typeface="+mn-lt"/>
                        <a:ea typeface="+mn-ea"/>
                        <a:cs typeface="+mn-cs"/>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Hendry </a:t>
                      </a:r>
                      <a:r>
                        <a:rPr lang="en-IN" sz="1400" dirty="0" err="1"/>
                        <a:t>Naufal</a:t>
                      </a:r>
                      <a:r>
                        <a:rPr lang="en-IN" sz="1400" dirty="0"/>
                        <a:t> Marbella, Izzat </a:t>
                      </a:r>
                      <a:r>
                        <a:rPr lang="en-IN" sz="1400" dirty="0" err="1"/>
                        <a:t>Aulia</a:t>
                      </a:r>
                      <a:r>
                        <a:rPr lang="en-IN" sz="1400" dirty="0"/>
                        <a:t> </a:t>
                      </a:r>
                      <a:r>
                        <a:rPr lang="en-IN" sz="1400" dirty="0" err="1"/>
                        <a:t>Akbart</a:t>
                      </a:r>
                      <a:r>
                        <a:rPr lang="en-IN" sz="1400" dirty="0"/>
                        <a:t>, Bambang </a:t>
                      </a:r>
                      <a:r>
                        <a:rPr lang="en-IN" sz="1400" dirty="0" err="1"/>
                        <a:t>Setiawan</a:t>
                      </a:r>
                      <a:r>
                        <a:rPr lang="en-IN" sz="1400" dirty="0"/>
                        <a:t>. 18 March 2023.</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IN" sz="1400" b="0" i="0" u="none" kern="1200" baseline="0" dirty="0">
                          <a:solidFill>
                            <a:schemeClr val="dk1"/>
                          </a:solidFill>
                          <a:latin typeface="+mn-lt"/>
                          <a:ea typeface="+mn-ea"/>
                          <a:cs typeface="+mn-cs"/>
                        </a:rPr>
                        <a:t>It uses various techniques and algorithms like Queue ,Scheduling ,Data retrieval and Remainder algorithm. It also include Database management ,API integration ,Response web design ,Agile development for flexibility and adaptability to change requirements.</a:t>
                      </a: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latin typeface="+mn-lt"/>
                          <a:ea typeface="+mn-ea"/>
                          <a:cs typeface="+mn-cs"/>
                        </a:rPr>
                        <a:t>The software provides patients with easy access to medical records, appointment scheduling, and reminders, improving patient engagement and satisfaction. The web-based interface allows patients and hospital staff to access the software from anywhere, at any time, improving accessibility and convenience.</a:t>
                      </a:r>
                      <a:endParaRPr lang="en-IN" sz="1400" b="0" i="0" u="none" kern="1200" baseline="0" dirty="0">
                        <a:solidFill>
                          <a:schemeClr val="dk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latin typeface="+mn-lt"/>
                          <a:ea typeface="+mn-ea"/>
                          <a:cs typeface="+mn-cs"/>
                        </a:rPr>
                        <a:t>The software may be prone to technical issues, such as bugs, glitches, and downtime, which can affect patient care and hospital operations. The software may require significant training and support for hospital staff, which can be time-consuming and costly. The software may require integration with existing systems and APIs, which can be complex and challenging.</a:t>
                      </a:r>
                      <a:endParaRPr lang="en-IN" sz="1400" b="0" i="0" u="none" kern="1200" baseline="0" dirty="0">
                        <a:solidFill>
                          <a:schemeClr val="dk1"/>
                        </a:solidFill>
                        <a:latin typeface="+mn-lt"/>
                        <a:ea typeface="+mn-ea"/>
                        <a:cs typeface="+mn-cs"/>
                      </a:endParaRPr>
                    </a:p>
                  </a:txBody>
                  <a:tcPr/>
                </a:tc>
                <a:extLst>
                  <a:ext uri="{0D108BD9-81ED-4DB2-BD59-A6C34878D82A}">
                    <a16:rowId xmlns:a16="http://schemas.microsoft.com/office/drawing/2014/main" val="2542116050"/>
                  </a:ext>
                </a:extLst>
              </a:tr>
              <a:tr h="3989268">
                <a:tc>
                  <a:txBody>
                    <a:bodyPr/>
                    <a:lstStyle/>
                    <a:p>
                      <a:pPr marL="0" algn="l" defTabSz="914400" rtl="0" eaLnBrk="1" latinLnBrk="0" hangingPunct="1"/>
                      <a:r>
                        <a:rPr lang="en-US" sz="1400" b="0" kern="1200" dirty="0">
                          <a:solidFill>
                            <a:schemeClr val="tx1"/>
                          </a:solidFill>
                          <a:latin typeface="+mn-lt"/>
                          <a:ea typeface="+mn-ea"/>
                          <a:cs typeface="+mn-cs"/>
                        </a:rPr>
                        <a:t>12.</a:t>
                      </a:r>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US" sz="1400" dirty="0"/>
                        <a:t>Enhancing Predictive Models to Lower Rehospitalization Risk: Utilizing Historical Medical Records for AI-Driven Interventions </a:t>
                      </a:r>
                      <a:endParaRPr lang="en-US"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it-IT" sz="1400" dirty="0"/>
                        <a:t>Giada Confortala , Mika Takata , Naoaki Yokoi, and Masashi Egi.</a:t>
                      </a:r>
                      <a:r>
                        <a:rPr lang="en-US" sz="1400" b="0" kern="1200" dirty="0">
                          <a:solidFill>
                            <a:schemeClr val="tx1"/>
                          </a:solidFill>
                          <a:latin typeface="+mn-lt"/>
                          <a:ea typeface="+mn-ea"/>
                          <a:cs typeface="+mn-cs"/>
                        </a:rPr>
                        <a:t> 15 May 2024</a:t>
                      </a:r>
                      <a:r>
                        <a:rPr lang="en-IN" sz="1400" b="0" kern="1200" dirty="0">
                          <a:solidFill>
                            <a:schemeClr val="tx1"/>
                          </a:solidFill>
                          <a:latin typeface="+mn-lt"/>
                          <a:ea typeface="+mn-ea"/>
                          <a:cs typeface="+mn-cs"/>
                        </a:rPr>
                        <a:t>.</a:t>
                      </a: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b="0" kern="1200" dirty="0">
                          <a:solidFill>
                            <a:schemeClr val="tx1"/>
                          </a:solidFill>
                          <a:latin typeface="+mn-lt"/>
                          <a:ea typeface="+mn-ea"/>
                          <a:cs typeface="+mn-cs"/>
                        </a:rPr>
                        <a:t>It uses various techniques and algorithms like Explainable AI ,Historical data analysis ,Data-driven insights , It also include Predictive </a:t>
                      </a:r>
                      <a:r>
                        <a:rPr lang="en-IN" sz="1400" b="0" kern="1200" dirty="0" err="1">
                          <a:solidFill>
                            <a:schemeClr val="tx1"/>
                          </a:solidFill>
                          <a:latin typeface="+mn-lt"/>
                          <a:ea typeface="+mn-ea"/>
                          <a:cs typeface="+mn-cs"/>
                        </a:rPr>
                        <a:t>modeling</a:t>
                      </a:r>
                      <a:r>
                        <a:rPr lang="en-IN" sz="1400" b="0" kern="1200" dirty="0">
                          <a:solidFill>
                            <a:schemeClr val="tx1"/>
                          </a:solidFill>
                          <a:latin typeface="+mn-lt"/>
                          <a:ea typeface="+mn-ea"/>
                          <a:cs typeface="+mn-cs"/>
                        </a:rPr>
                        <a:t> ,SHARP ,Clustering ,Optimization and Similarity measurement algorithm are used in this concept.</a:t>
                      </a: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dk1"/>
                          </a:solidFill>
                          <a:latin typeface="+mn-lt"/>
                          <a:ea typeface="+mn-ea"/>
                          <a:cs typeface="+mn-cs"/>
                        </a:rPr>
                        <a:t>The use of AI models can lead to more accurate predictions of patient readmission probabilities, allowing for better-informed discharge decisions.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dk1"/>
                          </a:solidFill>
                          <a:latin typeface="+mn-lt"/>
                          <a:ea typeface="+mn-ea"/>
                          <a:cs typeface="+mn-cs"/>
                        </a:rPr>
                        <a:t>The targeted approach aims to lower readmission rates, improving patient outcomes and potentially leading to better health system efficiency. By preventing unnecessary rehospitalizations, the method can significantly reduce costs associated with patient care and hospital resources.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400" b="0" i="0" u="none" kern="1200" baseline="0" dirty="0">
                        <a:solidFill>
                          <a:schemeClr val="dk1"/>
                        </a:solidFill>
                        <a:effectLst/>
                        <a:latin typeface="+mn-lt"/>
                        <a:ea typeface="+mn-ea"/>
                        <a:cs typeface="+mn-cs"/>
                      </a:endParaRPr>
                    </a:p>
                    <a:p>
                      <a:br>
                        <a:rPr lang="en-US" dirty="0"/>
                      </a:br>
                      <a:endParaRPr lang="en-US" sz="1400" b="0" i="0" u="none" kern="1200" baseline="0" dirty="0">
                        <a:solidFill>
                          <a:schemeClr val="dk1"/>
                        </a:solidFill>
                        <a:effectLst/>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dk1"/>
                          </a:solidFill>
                          <a:latin typeface="+mn-lt"/>
                          <a:ea typeface="+mn-ea"/>
                          <a:cs typeface="+mn-cs"/>
                        </a:rPr>
                        <a:t>The effectiveness of the method is contingent on the availability and quality of historical medical records, which may vary across institutions. Integrating the proposed method into existing clinical workflows may require significant training and adjustments, which can be resource-intensive. The use of AI in clinical settings raises ethical concerns regarding patient privacy, data security, and the potential for bias in historical data.</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400" b="0" i="0" u="none" kern="1200" baseline="0" dirty="0">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400" b="0" i="0" u="none" kern="1200" baseline="0" dirty="0">
                        <a:solidFill>
                          <a:schemeClr val="dk1"/>
                        </a:solidFill>
                        <a:effectLst/>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extLst>
                  <a:ext uri="{0D108BD9-81ED-4DB2-BD59-A6C34878D82A}">
                    <a16:rowId xmlns:a16="http://schemas.microsoft.com/office/drawing/2014/main" val="417763299"/>
                  </a:ext>
                </a:extLst>
              </a:tr>
            </a:tbl>
          </a:graphicData>
        </a:graphic>
      </p:graphicFrame>
    </p:spTree>
    <p:extLst>
      <p:ext uri="{BB962C8B-B14F-4D97-AF65-F5344CB8AC3E}">
        <p14:creationId xmlns:p14="http://schemas.microsoft.com/office/powerpoint/2010/main" val="10822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FF893-32B1-6F25-9796-E0CFB8A4A210}"/>
            </a:ext>
          </a:extLst>
        </p:cNvPr>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94FAEC59-D26C-4B0F-AC1E-6BDA65DDD884}"/>
              </a:ext>
            </a:extLst>
          </p:cNvPr>
          <p:cNvGraphicFramePr>
            <a:graphicFrameLocks/>
          </p:cNvGraphicFramePr>
          <p:nvPr>
            <p:extLst>
              <p:ext uri="{D42A27DB-BD31-4B8C-83A1-F6EECF244321}">
                <p14:modId xmlns:p14="http://schemas.microsoft.com/office/powerpoint/2010/main" val="3903622450"/>
              </p:ext>
            </p:extLst>
          </p:nvPr>
        </p:nvGraphicFramePr>
        <p:xfrm>
          <a:off x="0" y="0"/>
          <a:ext cx="12205606" cy="8260080"/>
        </p:xfrm>
        <a:graphic>
          <a:graphicData uri="http://schemas.openxmlformats.org/drawingml/2006/table">
            <a:tbl>
              <a:tblPr firstRow="1" bandRow="1">
                <a:tableStyleId>{5C22544A-7EE6-4342-B048-85BDC9FD1C3A}</a:tableStyleId>
              </a:tblPr>
              <a:tblGrid>
                <a:gridCol w="547006">
                  <a:extLst>
                    <a:ext uri="{9D8B030D-6E8A-4147-A177-3AD203B41FA5}">
                      <a16:colId xmlns:a16="http://schemas.microsoft.com/office/drawing/2014/main" val="2930851677"/>
                    </a:ext>
                  </a:extLst>
                </a:gridCol>
                <a:gridCol w="2032907">
                  <a:extLst>
                    <a:ext uri="{9D8B030D-6E8A-4147-A177-3AD203B41FA5}">
                      <a16:colId xmlns:a16="http://schemas.microsoft.com/office/drawing/2014/main" val="898719596"/>
                    </a:ext>
                  </a:extLst>
                </a:gridCol>
                <a:gridCol w="1681843">
                  <a:extLst>
                    <a:ext uri="{9D8B030D-6E8A-4147-A177-3AD203B41FA5}">
                      <a16:colId xmlns:a16="http://schemas.microsoft.com/office/drawing/2014/main" val="2897695000"/>
                    </a:ext>
                  </a:extLst>
                </a:gridCol>
                <a:gridCol w="2661557">
                  <a:extLst>
                    <a:ext uri="{9D8B030D-6E8A-4147-A177-3AD203B41FA5}">
                      <a16:colId xmlns:a16="http://schemas.microsoft.com/office/drawing/2014/main" val="2946725618"/>
                    </a:ext>
                  </a:extLst>
                </a:gridCol>
                <a:gridCol w="2514600">
                  <a:extLst>
                    <a:ext uri="{9D8B030D-6E8A-4147-A177-3AD203B41FA5}">
                      <a16:colId xmlns:a16="http://schemas.microsoft.com/office/drawing/2014/main" val="471570423"/>
                    </a:ext>
                  </a:extLst>
                </a:gridCol>
                <a:gridCol w="2767693">
                  <a:extLst>
                    <a:ext uri="{9D8B030D-6E8A-4147-A177-3AD203B41FA5}">
                      <a16:colId xmlns:a16="http://schemas.microsoft.com/office/drawing/2014/main" val="2816657109"/>
                    </a:ext>
                  </a:extLst>
                </a:gridCol>
              </a:tblGrid>
              <a:tr h="304597">
                <a:tc>
                  <a:txBody>
                    <a:bodyPr/>
                    <a:lstStyle/>
                    <a:p>
                      <a:pPr marL="0" algn="ctr" defTabSz="914400" rtl="0" eaLnBrk="1" latinLnBrk="0" hangingPunct="1"/>
                      <a:r>
                        <a:rPr lang="en-IN" sz="1000" b="1" kern="1200" dirty="0">
                          <a:solidFill>
                            <a:schemeClr val="lt1"/>
                          </a:solidFill>
                          <a:latin typeface="+mn-lt"/>
                          <a:ea typeface="+mn-ea"/>
                          <a:cs typeface="+mn-cs"/>
                        </a:rPr>
                        <a:t>S.NO.</a:t>
                      </a:r>
                    </a:p>
                  </a:txBody>
                  <a:tcPr/>
                </a:tc>
                <a:tc>
                  <a:txBody>
                    <a:bodyPr/>
                    <a:lstStyle/>
                    <a:p>
                      <a:pPr marL="0" algn="ctr" defTabSz="914400" rtl="0" eaLnBrk="1" latinLnBrk="0" hangingPunct="1"/>
                      <a:r>
                        <a:rPr lang="en-IN" sz="1000" b="1" kern="1200" dirty="0">
                          <a:solidFill>
                            <a:schemeClr val="lt1"/>
                          </a:solidFill>
                          <a:latin typeface="+mn-lt"/>
                          <a:ea typeface="+mn-ea"/>
                          <a:cs typeface="+mn-cs"/>
                        </a:rPr>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Author and Year</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algn="ctr" defTabSz="914400" rtl="0" eaLnBrk="1" latinLnBrk="0" hangingPunct="1"/>
                      <a:r>
                        <a:rPr lang="en-IN" sz="1000" b="1" kern="1200" dirty="0">
                          <a:solidFill>
                            <a:schemeClr val="lt1"/>
                          </a:solidFill>
                          <a:latin typeface="+mn-lt"/>
                          <a:ea typeface="+mn-ea"/>
                          <a:cs typeface="+mn-cs"/>
                        </a:rPr>
                        <a:t>Techniques and Algorithms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Pros</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Cons</a:t>
                      </a:r>
                    </a:p>
                    <a:p>
                      <a:pPr marL="0" algn="ctr" defTabSz="914400" rtl="0" eaLnBrk="1" latinLnBrk="0" hangingPunct="1"/>
                      <a:endParaRPr lang="en-IN" sz="1000" b="1" kern="1200" dirty="0">
                        <a:solidFill>
                          <a:schemeClr val="lt1"/>
                        </a:solidFill>
                        <a:latin typeface="+mn-lt"/>
                        <a:ea typeface="+mn-ea"/>
                        <a:cs typeface="+mn-cs"/>
                      </a:endParaRPr>
                    </a:p>
                  </a:txBody>
                  <a:tcPr/>
                </a:tc>
                <a:extLst>
                  <a:ext uri="{0D108BD9-81ED-4DB2-BD59-A6C34878D82A}">
                    <a16:rowId xmlns:a16="http://schemas.microsoft.com/office/drawing/2014/main" val="2421947819"/>
                  </a:ext>
                </a:extLst>
              </a:tr>
              <a:tr h="1988480">
                <a:tc>
                  <a:txBody>
                    <a:bodyPr/>
                    <a:lstStyle/>
                    <a:p>
                      <a:pPr marL="0" algn="l" defTabSz="914400" rtl="0" eaLnBrk="1" latinLnBrk="0" hangingPunct="1"/>
                      <a:r>
                        <a:rPr lang="en-US" sz="1400" b="0" kern="1200" dirty="0">
                          <a:solidFill>
                            <a:schemeClr val="tx1"/>
                          </a:solidFill>
                          <a:latin typeface="+mn-lt"/>
                          <a:ea typeface="+mn-ea"/>
                          <a:cs typeface="+mn-cs"/>
                        </a:rPr>
                        <a:t>13.</a:t>
                      </a:r>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US" sz="1400" dirty="0"/>
                        <a:t>Secure System Medical Record with Blockchain System: </a:t>
                      </a:r>
                      <a:r>
                        <a:rPr lang="en-US" sz="1400" dirty="0" err="1"/>
                        <a:t>Recchain</a:t>
                      </a:r>
                      <a:r>
                        <a:rPr lang="en-US" sz="1400" dirty="0"/>
                        <a:t> Framework </a:t>
                      </a:r>
                      <a:endParaRPr lang="en-IN" sz="1400" b="0" kern="1200" dirty="0">
                        <a:solidFill>
                          <a:schemeClr val="tx1"/>
                        </a:solidFill>
                        <a:latin typeface="+mn-lt"/>
                        <a:ea typeface="+mn-ea"/>
                        <a:cs typeface="+mn-cs"/>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Hendry </a:t>
                      </a:r>
                      <a:r>
                        <a:rPr lang="en-IN" sz="1400" dirty="0" err="1"/>
                        <a:t>Naufal</a:t>
                      </a:r>
                      <a:r>
                        <a:rPr lang="en-IN" sz="1400" dirty="0"/>
                        <a:t> Marbella, Izzat </a:t>
                      </a:r>
                      <a:r>
                        <a:rPr lang="en-IN" sz="1400" dirty="0" err="1"/>
                        <a:t>Aulia</a:t>
                      </a:r>
                      <a:r>
                        <a:rPr lang="en-IN" sz="1400" dirty="0"/>
                        <a:t> </a:t>
                      </a:r>
                      <a:r>
                        <a:rPr lang="en-IN" sz="1400" dirty="0" err="1"/>
                        <a:t>Akbart</a:t>
                      </a:r>
                      <a:r>
                        <a:rPr lang="en-IN" sz="1400" dirty="0"/>
                        <a:t>, Bambang </a:t>
                      </a:r>
                      <a:r>
                        <a:rPr lang="en-IN" sz="1400" dirty="0" err="1"/>
                        <a:t>Setiawan</a:t>
                      </a:r>
                      <a:r>
                        <a:rPr lang="en-IN" sz="1400" dirty="0"/>
                        <a:t>. 22 September 2024.</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IN" sz="1400" b="0" kern="1200" dirty="0">
                          <a:solidFill>
                            <a:schemeClr val="tx1"/>
                          </a:solidFill>
                          <a:latin typeface="+mn-lt"/>
                          <a:ea typeface="+mn-ea"/>
                          <a:cs typeface="+mn-cs"/>
                        </a:rPr>
                        <a:t>It uses the following techniques and algorithm like Data encryption and security ,Data storage and retrieval ,Consensus mechanism ,Ledger and Hash functions to secure the medical records .It also uses Public key Cryptography ,Access control mechanism to authorize the medical records.</a:t>
                      </a: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Decentralized storage and blockchain technology ensure that medical records are secure and tamper-proof.</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tx1"/>
                          </a:solidFill>
                          <a:latin typeface="+mn-lt"/>
                          <a:ea typeface="+mn-ea"/>
                          <a:cs typeface="+mn-cs"/>
                        </a:rPr>
                        <a:t>Cryptographic hash functions and public-key cryptography provide an additional layer of </a:t>
                      </a:r>
                      <a:r>
                        <a:rPr lang="en-US" sz="1400" b="0" i="0" u="none" kern="1200" baseline="0" dirty="0" err="1">
                          <a:solidFill>
                            <a:schemeClr val="tx1"/>
                          </a:solidFill>
                          <a:latin typeface="+mn-lt"/>
                          <a:ea typeface="+mn-ea"/>
                          <a:cs typeface="+mn-cs"/>
                        </a:rPr>
                        <a:t>security.Smart</a:t>
                      </a:r>
                      <a:r>
                        <a:rPr lang="en-US" sz="1400" b="0" i="0" u="none" kern="1200" baseline="0" dirty="0">
                          <a:solidFill>
                            <a:schemeClr val="tx1"/>
                          </a:solidFill>
                          <a:latin typeface="+mn-lt"/>
                          <a:ea typeface="+mn-ea"/>
                          <a:cs typeface="+mn-cs"/>
                        </a:rPr>
                        <a:t> contracts and DAOs promote transparency and accountability in data management. The decentralized nature of </a:t>
                      </a:r>
                      <a:r>
                        <a:rPr lang="en-US" sz="1400" b="0" i="0" u="none" kern="1200" baseline="0" dirty="0" err="1">
                          <a:solidFill>
                            <a:schemeClr val="tx1"/>
                          </a:solidFill>
                          <a:latin typeface="+mn-lt"/>
                          <a:ea typeface="+mn-ea"/>
                          <a:cs typeface="+mn-cs"/>
                        </a:rPr>
                        <a:t>RecChain</a:t>
                      </a:r>
                      <a:r>
                        <a:rPr lang="en-US" sz="1400" b="0" i="0" u="none" kern="1200" baseline="0" dirty="0">
                          <a:solidFill>
                            <a:schemeClr val="tx1"/>
                          </a:solidFill>
                          <a:latin typeface="+mn-lt"/>
                          <a:ea typeface="+mn-ea"/>
                          <a:cs typeface="+mn-cs"/>
                        </a:rPr>
                        <a:t> enables seamless integration with various healthcare systems and platforms.</a:t>
                      </a:r>
                    </a:p>
                    <a:p>
                      <a:pPr marL="0" indent="0" algn="l" defTabSz="914400" rtl="0" eaLnBrk="1" fontAlgn="base" latinLnBrk="0" hangingPunct="1">
                        <a:lnSpc>
                          <a:spcPct val="100000"/>
                        </a:lnSpc>
                        <a:spcBef>
                          <a:spcPct val="0"/>
                        </a:spcBef>
                        <a:spcAft>
                          <a:spcPct val="0"/>
                        </a:spcAft>
                        <a:buFont typeface="Arial" panose="020B0604020202020204" pitchFamily="34" charset="0"/>
                        <a:buNone/>
                      </a:pPr>
                      <a:endParaRPr lang="en-US" sz="1400" b="0" i="0" u="none" kern="1200" baseline="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The decentralized and blockchain-based nature of </a:t>
                      </a:r>
                      <a:r>
                        <a:rPr lang="en-US" sz="1400" b="0" i="0" u="none" kern="1200" baseline="0" dirty="0" err="1">
                          <a:solidFill>
                            <a:schemeClr val="tx1"/>
                          </a:solidFill>
                          <a:latin typeface="+mn-lt"/>
                          <a:ea typeface="+mn-ea"/>
                          <a:cs typeface="+mn-cs"/>
                        </a:rPr>
                        <a:t>RecChain</a:t>
                      </a:r>
                      <a:r>
                        <a:rPr lang="en-US" sz="1400" b="0" i="0" u="none" kern="1200" baseline="0" dirty="0">
                          <a:solidFill>
                            <a:schemeClr val="tx1"/>
                          </a:solidFill>
                          <a:latin typeface="+mn-lt"/>
                          <a:ea typeface="+mn-ea"/>
                          <a:cs typeface="+mn-cs"/>
                        </a:rPr>
                        <a:t> can be complex and challenging to implement and </a:t>
                      </a:r>
                      <a:r>
                        <a:rPr lang="en-US" sz="1400" b="0" i="0" u="none" kern="1200" baseline="0" dirty="0" err="1">
                          <a:solidFill>
                            <a:schemeClr val="tx1"/>
                          </a:solidFill>
                          <a:latin typeface="+mn-lt"/>
                          <a:ea typeface="+mn-ea"/>
                          <a:cs typeface="+mn-cs"/>
                        </a:rPr>
                        <a:t>maintain.The</a:t>
                      </a:r>
                      <a:r>
                        <a:rPr lang="en-US" sz="1400" b="0" i="0" u="none" kern="1200" baseline="0" dirty="0">
                          <a:solidFill>
                            <a:schemeClr val="tx1"/>
                          </a:solidFill>
                          <a:latin typeface="+mn-lt"/>
                          <a:ea typeface="+mn-ea"/>
                          <a:cs typeface="+mn-cs"/>
                        </a:rPr>
                        <a:t> use of smart contracts and DAOs requires specialized expertise and infrastructure. The decentralized nature of </a:t>
                      </a:r>
                      <a:r>
                        <a:rPr lang="en-US" sz="1400" b="0" i="0" u="none" kern="1200" baseline="0" dirty="0" err="1">
                          <a:solidFill>
                            <a:schemeClr val="tx1"/>
                          </a:solidFill>
                          <a:latin typeface="+mn-lt"/>
                          <a:ea typeface="+mn-ea"/>
                          <a:cs typeface="+mn-cs"/>
                        </a:rPr>
                        <a:t>RecChain</a:t>
                      </a:r>
                      <a:r>
                        <a:rPr lang="en-US" sz="1400" b="0" i="0" u="none" kern="1200" baseline="0" dirty="0">
                          <a:solidFill>
                            <a:schemeClr val="tx1"/>
                          </a:solidFill>
                          <a:latin typeface="+mn-lt"/>
                          <a:ea typeface="+mn-ea"/>
                          <a:cs typeface="+mn-cs"/>
                        </a:rPr>
                        <a:t> can limit its scalability, particularly in large-scale healthcare systems.</a:t>
                      </a:r>
                    </a:p>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The use of blockchain technology can result in slower transaction processing times and higher costs.</a:t>
                      </a:r>
                    </a:p>
                    <a:p>
                      <a:pPr marL="0" indent="0" algn="l" defTabSz="914400" rtl="0" eaLnBrk="1" fontAlgn="base" latinLnBrk="0" hangingPunct="1">
                        <a:lnSpc>
                          <a:spcPct val="100000"/>
                        </a:lnSpc>
                        <a:spcBef>
                          <a:spcPct val="0"/>
                        </a:spcBef>
                        <a:spcAft>
                          <a:spcPct val="0"/>
                        </a:spcAft>
                        <a:buFont typeface="Arial" panose="020B0604020202020204" pitchFamily="34" charset="0"/>
                        <a:buNone/>
                      </a:pPr>
                      <a:endParaRPr lang="en-US" sz="1400" b="0" i="0" u="none" kern="1200" baseline="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extLst>
                  <a:ext uri="{0D108BD9-81ED-4DB2-BD59-A6C34878D82A}">
                    <a16:rowId xmlns:a16="http://schemas.microsoft.com/office/drawing/2014/main" val="2542116050"/>
                  </a:ext>
                </a:extLst>
              </a:tr>
              <a:tr h="2917164">
                <a:tc>
                  <a:txBody>
                    <a:bodyPr/>
                    <a:lstStyle/>
                    <a:p>
                      <a:pPr marL="0" algn="l" defTabSz="914400" rtl="0" eaLnBrk="1" latinLnBrk="0" hangingPunct="1"/>
                      <a:r>
                        <a:rPr lang="en-US" sz="1400" b="0" kern="1200" dirty="0">
                          <a:solidFill>
                            <a:schemeClr val="tx1"/>
                          </a:solidFill>
                          <a:latin typeface="+mn-lt"/>
                          <a:ea typeface="+mn-ea"/>
                          <a:cs typeface="+mn-cs"/>
                        </a:rPr>
                        <a:t>14.</a:t>
                      </a:r>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US" sz="1400" dirty="0"/>
                        <a:t>Identifying Facilitators and Barriers to Implementation of AI‑Assisted Clinical Decision Support in an Electronic Health Record System</a:t>
                      </a:r>
                      <a:endParaRPr lang="en-US"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Joseph Finkelstein, Aileen Gabriel, Susanna </a:t>
                      </a:r>
                      <a:r>
                        <a:rPr lang="en-IN" sz="1400" dirty="0" err="1"/>
                        <a:t>Schmer</a:t>
                      </a:r>
                      <a:r>
                        <a:rPr lang="en-IN" sz="1400" dirty="0"/>
                        <a:t>, Andrew Dunn. 29 August 2024.</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IN" sz="1400" b="0" kern="1200" dirty="0">
                          <a:solidFill>
                            <a:schemeClr val="tx1"/>
                          </a:solidFill>
                          <a:latin typeface="+mn-lt"/>
                          <a:ea typeface="+mn-ea"/>
                          <a:cs typeface="+mn-cs"/>
                        </a:rPr>
                        <a:t>It uses various techniques and algorithms like Supervised learning ,Unsupervised learning ,Regression analysis ,Decision tree ,Pattern recognition ,Association rule mining ,Ontology ,Rule based system ,API integration and Data warehousing.</a:t>
                      </a: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AI-assisted CDS provides healthcare professionals with accurate and timely information to inform clinical decision-</a:t>
                      </a:r>
                      <a:r>
                        <a:rPr lang="en-US" sz="1400" b="0" i="0" u="none" kern="1200" baseline="0" dirty="0" err="1">
                          <a:solidFill>
                            <a:schemeClr val="tx1"/>
                          </a:solidFill>
                          <a:latin typeface="+mn-lt"/>
                          <a:ea typeface="+mn-ea"/>
                          <a:cs typeface="+mn-cs"/>
                        </a:rPr>
                        <a:t>making.The</a:t>
                      </a:r>
                      <a:r>
                        <a:rPr lang="en-US" sz="1400" b="0" i="0" u="none" kern="1200" baseline="0" dirty="0">
                          <a:solidFill>
                            <a:schemeClr val="tx1"/>
                          </a:solidFill>
                          <a:latin typeface="+mn-lt"/>
                          <a:ea typeface="+mn-ea"/>
                          <a:cs typeface="+mn-cs"/>
                        </a:rPr>
                        <a:t> use of machine learning algorithms and predictive analytics enables the identification of high-risk patients and prediction of patient outcomes. AI-assisted CDS can reduce medical errors and improve patient safety by providing healthcare professionals with real-time alerts and warnings.</a:t>
                      </a:r>
                    </a:p>
                    <a:p>
                      <a:pPr marL="0" indent="0" algn="l" defTabSz="914400" rtl="0" eaLnBrk="1" fontAlgn="base" latinLnBrk="0" hangingPunct="1">
                        <a:lnSpc>
                          <a:spcPct val="100000"/>
                        </a:lnSpc>
                        <a:spcBef>
                          <a:spcPct val="0"/>
                        </a:spcBef>
                        <a:spcAft>
                          <a:spcPct val="0"/>
                        </a:spcAft>
                        <a:buFont typeface="Arial" panose="020B0604020202020204" pitchFamily="34" charset="0"/>
                        <a:buNone/>
                      </a:pPr>
                      <a:endParaRPr lang="en-US" sz="1400" b="0" i="0" u="none" kern="1200" baseline="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AI-assisted CDS is only as good as the data it is trained on, and poor data quality can lead to inaccurate or biased results.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tx1"/>
                          </a:solidFill>
                          <a:latin typeface="+mn-lt"/>
                          <a:ea typeface="+mn-ea"/>
                          <a:cs typeface="+mn-cs"/>
                        </a:rPr>
                        <a:t>The use of machine learning algorithms and predictive analytics requires large amounts of high-quality data to function effectively. The use of complex algorithms and models can make it difficult to identify the underlying reasoning and logic.</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tx1"/>
                          </a:solidFill>
                          <a:latin typeface="+mn-lt"/>
                          <a:ea typeface="+mn-ea"/>
                          <a:cs typeface="+mn-cs"/>
                        </a:rPr>
                        <a:t>The use of natural language processing and text analysis may not capture the full complexity of clinical decision-making.</a:t>
                      </a:r>
                    </a:p>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400" b="0" i="0" u="none" kern="1200" baseline="0" dirty="0">
                        <a:solidFill>
                          <a:schemeClr val="dk1"/>
                        </a:solidFill>
                        <a:effectLst/>
                        <a:latin typeface="+mn-lt"/>
                        <a:ea typeface="+mn-ea"/>
                        <a:cs typeface="+mn-cs"/>
                      </a:endParaRPr>
                    </a:p>
                    <a:p>
                      <a:endParaRPr lang="en-US" sz="1400" b="0" i="0" u="none" kern="1200" baseline="0" dirty="0">
                        <a:solidFill>
                          <a:schemeClr val="dk1"/>
                        </a:solidFill>
                        <a:effectLst/>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extLst>
                  <a:ext uri="{0D108BD9-81ED-4DB2-BD59-A6C34878D82A}">
                    <a16:rowId xmlns:a16="http://schemas.microsoft.com/office/drawing/2014/main" val="417763299"/>
                  </a:ext>
                </a:extLst>
              </a:tr>
            </a:tbl>
          </a:graphicData>
        </a:graphic>
      </p:graphicFrame>
    </p:spTree>
    <p:extLst>
      <p:ext uri="{BB962C8B-B14F-4D97-AF65-F5344CB8AC3E}">
        <p14:creationId xmlns:p14="http://schemas.microsoft.com/office/powerpoint/2010/main" val="275591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90A29-CEBC-112C-ED7C-2A40556C700E}"/>
            </a:ext>
          </a:extLst>
        </p:cNvPr>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96B9940F-ACCD-4A8B-9FFF-670065E80371}"/>
              </a:ext>
            </a:extLst>
          </p:cNvPr>
          <p:cNvGraphicFramePr>
            <a:graphicFrameLocks/>
          </p:cNvGraphicFramePr>
          <p:nvPr>
            <p:extLst>
              <p:ext uri="{D42A27DB-BD31-4B8C-83A1-F6EECF244321}">
                <p14:modId xmlns:p14="http://schemas.microsoft.com/office/powerpoint/2010/main" val="1658139762"/>
              </p:ext>
            </p:extLst>
          </p:nvPr>
        </p:nvGraphicFramePr>
        <p:xfrm>
          <a:off x="9525" y="0"/>
          <a:ext cx="12172950" cy="8269418"/>
        </p:xfrm>
        <a:graphic>
          <a:graphicData uri="http://schemas.openxmlformats.org/drawingml/2006/table">
            <a:tbl>
              <a:tblPr firstRow="1" bandRow="1">
                <a:tableStyleId>{5C22544A-7EE6-4342-B048-85BDC9FD1C3A}</a:tableStyleId>
              </a:tblPr>
              <a:tblGrid>
                <a:gridCol w="547007">
                  <a:extLst>
                    <a:ext uri="{9D8B030D-6E8A-4147-A177-3AD203B41FA5}">
                      <a16:colId xmlns:a16="http://schemas.microsoft.com/office/drawing/2014/main" val="2930851677"/>
                    </a:ext>
                  </a:extLst>
                </a:gridCol>
                <a:gridCol w="2302329">
                  <a:extLst>
                    <a:ext uri="{9D8B030D-6E8A-4147-A177-3AD203B41FA5}">
                      <a16:colId xmlns:a16="http://schemas.microsoft.com/office/drawing/2014/main" val="898719596"/>
                    </a:ext>
                  </a:extLst>
                </a:gridCol>
                <a:gridCol w="1902278">
                  <a:extLst>
                    <a:ext uri="{9D8B030D-6E8A-4147-A177-3AD203B41FA5}">
                      <a16:colId xmlns:a16="http://schemas.microsoft.com/office/drawing/2014/main" val="2897695000"/>
                    </a:ext>
                  </a:extLst>
                </a:gridCol>
                <a:gridCol w="2318657">
                  <a:extLst>
                    <a:ext uri="{9D8B030D-6E8A-4147-A177-3AD203B41FA5}">
                      <a16:colId xmlns:a16="http://schemas.microsoft.com/office/drawing/2014/main" val="3505638779"/>
                    </a:ext>
                  </a:extLst>
                </a:gridCol>
                <a:gridCol w="2547258">
                  <a:extLst>
                    <a:ext uri="{9D8B030D-6E8A-4147-A177-3AD203B41FA5}">
                      <a16:colId xmlns:a16="http://schemas.microsoft.com/office/drawing/2014/main" val="471570423"/>
                    </a:ext>
                  </a:extLst>
                </a:gridCol>
                <a:gridCol w="2555421">
                  <a:extLst>
                    <a:ext uri="{9D8B030D-6E8A-4147-A177-3AD203B41FA5}">
                      <a16:colId xmlns:a16="http://schemas.microsoft.com/office/drawing/2014/main" val="2816657109"/>
                    </a:ext>
                  </a:extLst>
                </a:gridCol>
              </a:tblGrid>
              <a:tr h="405578">
                <a:tc>
                  <a:txBody>
                    <a:bodyPr/>
                    <a:lstStyle/>
                    <a:p>
                      <a:pPr marL="0" algn="ctr" defTabSz="914400" rtl="0" eaLnBrk="1" latinLnBrk="0" hangingPunct="1"/>
                      <a:r>
                        <a:rPr lang="en-IN" sz="1000" b="1" kern="1200" dirty="0">
                          <a:solidFill>
                            <a:schemeClr val="lt1"/>
                          </a:solidFill>
                          <a:latin typeface="+mn-lt"/>
                          <a:ea typeface="+mn-ea"/>
                          <a:cs typeface="+mn-cs"/>
                        </a:rPr>
                        <a:t>S.NO.</a:t>
                      </a:r>
                    </a:p>
                  </a:txBody>
                  <a:tcPr/>
                </a:tc>
                <a:tc>
                  <a:txBody>
                    <a:bodyPr/>
                    <a:lstStyle/>
                    <a:p>
                      <a:pPr marL="0" algn="ctr" defTabSz="914400" rtl="0" eaLnBrk="1" latinLnBrk="0" hangingPunct="1"/>
                      <a:r>
                        <a:rPr lang="en-IN" sz="1000" b="1" kern="1200" dirty="0">
                          <a:solidFill>
                            <a:schemeClr val="lt1"/>
                          </a:solidFill>
                          <a:latin typeface="+mn-lt"/>
                          <a:ea typeface="+mn-ea"/>
                          <a:cs typeface="+mn-cs"/>
                        </a:rPr>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Author and Year</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algn="ctr" defTabSz="914400" rtl="0" eaLnBrk="1" latinLnBrk="0" hangingPunct="1"/>
                      <a:r>
                        <a:rPr lang="en-IN" sz="1000" b="1" kern="1200" dirty="0">
                          <a:solidFill>
                            <a:schemeClr val="lt1"/>
                          </a:solidFill>
                          <a:latin typeface="+mn-lt"/>
                          <a:ea typeface="+mn-ea"/>
                          <a:cs typeface="+mn-cs"/>
                        </a:rPr>
                        <a:t>Techniques and Algorithms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Pros</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Cons</a:t>
                      </a:r>
                    </a:p>
                    <a:p>
                      <a:pPr marL="0" algn="ctr" defTabSz="914400" rtl="0" eaLnBrk="1" latinLnBrk="0" hangingPunct="1"/>
                      <a:endParaRPr lang="en-IN" sz="1000" b="1" kern="1200" dirty="0">
                        <a:solidFill>
                          <a:schemeClr val="lt1"/>
                        </a:solidFill>
                        <a:latin typeface="+mn-lt"/>
                        <a:ea typeface="+mn-ea"/>
                        <a:cs typeface="+mn-cs"/>
                      </a:endParaRPr>
                    </a:p>
                  </a:txBody>
                  <a:tcPr/>
                </a:tc>
                <a:extLst>
                  <a:ext uri="{0D108BD9-81ED-4DB2-BD59-A6C34878D82A}">
                    <a16:rowId xmlns:a16="http://schemas.microsoft.com/office/drawing/2014/main" val="2421947819"/>
                  </a:ext>
                </a:extLst>
              </a:tr>
              <a:tr h="2301569">
                <a:tc>
                  <a:txBody>
                    <a:bodyPr/>
                    <a:lstStyle/>
                    <a:p>
                      <a:pPr marL="0" algn="l" defTabSz="914400" rtl="0" eaLnBrk="1" latinLnBrk="0" hangingPunct="1"/>
                      <a:r>
                        <a:rPr lang="en-US" sz="1400" b="0" kern="1200" dirty="0">
                          <a:solidFill>
                            <a:schemeClr val="tx1"/>
                          </a:solidFill>
                          <a:latin typeface="+mn-lt"/>
                          <a:ea typeface="+mn-ea"/>
                          <a:cs typeface="+mn-cs"/>
                        </a:rPr>
                        <a:t>15.</a:t>
                      </a:r>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US" sz="1400" dirty="0"/>
                        <a:t>Knowledge, Attitudes, and Practices about Electronic Personal Health Records: A Cross-Sectional Study in a Region of Northern Italy</a:t>
                      </a:r>
                      <a:endParaRPr lang="en-IN" sz="1400" b="0" kern="1200" dirty="0">
                        <a:solidFill>
                          <a:schemeClr val="tx1"/>
                        </a:solidFill>
                        <a:latin typeface="+mn-lt"/>
                        <a:ea typeface="+mn-ea"/>
                        <a:cs typeface="+mn-cs"/>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it-IT" sz="1400" dirty="0"/>
                        <a:t>Giacomo Scaioli, Manuela Martell, Giuseppina Lo Moro1 .</a:t>
                      </a:r>
                      <a:r>
                        <a:rPr lang="en-IN" sz="1400" dirty="0"/>
                        <a:t> 9 April 2024.</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IN" sz="1400" b="0" kern="1200" dirty="0">
                          <a:solidFill>
                            <a:schemeClr val="tx1"/>
                          </a:solidFill>
                          <a:latin typeface="+mn-lt"/>
                          <a:ea typeface="+mn-ea"/>
                          <a:cs typeface="+mn-cs"/>
                        </a:rPr>
                        <a:t>It uses several techniques and algorithms like Survey research methodology ,Data analysis technique ,</a:t>
                      </a:r>
                      <a:r>
                        <a:rPr lang="en-IN" sz="1400" b="0" kern="1200" dirty="0" err="1">
                          <a:solidFill>
                            <a:schemeClr val="tx1"/>
                          </a:solidFill>
                          <a:latin typeface="+mn-lt"/>
                          <a:ea typeface="+mn-ea"/>
                          <a:cs typeface="+mn-cs"/>
                        </a:rPr>
                        <a:t>Satistical</a:t>
                      </a:r>
                      <a:r>
                        <a:rPr lang="en-IN" sz="1400" b="0" kern="1200" dirty="0">
                          <a:solidFill>
                            <a:schemeClr val="tx1"/>
                          </a:solidFill>
                          <a:latin typeface="+mn-lt"/>
                          <a:ea typeface="+mn-ea"/>
                          <a:cs typeface="+mn-cs"/>
                        </a:rPr>
                        <a:t> </a:t>
                      </a:r>
                      <a:r>
                        <a:rPr lang="en-IN" sz="1400" b="0" kern="1200" dirty="0" err="1">
                          <a:solidFill>
                            <a:schemeClr val="tx1"/>
                          </a:solidFill>
                          <a:latin typeface="+mn-lt"/>
                          <a:ea typeface="+mn-ea"/>
                          <a:cs typeface="+mn-cs"/>
                        </a:rPr>
                        <a:t>modeling</a:t>
                      </a:r>
                      <a:r>
                        <a:rPr lang="en-IN" sz="1400" b="0" kern="1200" dirty="0">
                          <a:solidFill>
                            <a:schemeClr val="tx1"/>
                          </a:solidFill>
                          <a:latin typeface="+mn-lt"/>
                          <a:ea typeface="+mn-ea"/>
                          <a:cs typeface="+mn-cs"/>
                        </a:rPr>
                        <a:t> ,Data visualization , Decision tree ,and Random forest algorithms are used to record personal data.</a:t>
                      </a: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tx1"/>
                          </a:solidFill>
                          <a:latin typeface="+mn-lt"/>
                          <a:ea typeface="+mn-ea"/>
                          <a:cs typeface="+mn-cs"/>
                        </a:rPr>
                        <a:t>The study provides valuable insights into the awareness and acceptance of the EPHR among citizens in northern </a:t>
                      </a:r>
                      <a:r>
                        <a:rPr lang="en-US" sz="1400" b="0" i="0" u="none" kern="1200" baseline="0" dirty="0" err="1">
                          <a:solidFill>
                            <a:schemeClr val="tx1"/>
                          </a:solidFill>
                          <a:latin typeface="+mn-lt"/>
                          <a:ea typeface="+mn-ea"/>
                          <a:cs typeface="+mn-cs"/>
                        </a:rPr>
                        <a:t>Italy.The</a:t>
                      </a:r>
                      <a:r>
                        <a:rPr lang="en-US" sz="1400" b="0" i="0" u="none" kern="1200" baseline="0" dirty="0">
                          <a:solidFill>
                            <a:schemeClr val="tx1"/>
                          </a:solidFill>
                          <a:latin typeface="+mn-lt"/>
                          <a:ea typeface="+mn-ea"/>
                          <a:cs typeface="+mn-cs"/>
                        </a:rPr>
                        <a:t> findings can inform targeted campaigns to increase awareness and adoption of the EPHR. This information can be used to develop targeted interventions to improve health literacy and access to healthcare services.</a:t>
                      </a:r>
                    </a:p>
                    <a:p>
                      <a:endParaRPr lang="en-US" sz="1400" b="0" i="0" u="none" kern="1200" baseline="0" dirty="0">
                        <a:solidFill>
                          <a:schemeClr val="dk1"/>
                        </a:solidFill>
                        <a:effectLst/>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tx1"/>
                          </a:solidFill>
                          <a:latin typeface="+mn-lt"/>
                          <a:ea typeface="+mn-ea"/>
                          <a:cs typeface="+mn-cs"/>
                        </a:rPr>
                        <a:t>The study's reliance on self-reported data may be subject to biases and </a:t>
                      </a:r>
                      <a:r>
                        <a:rPr lang="en-US" sz="1400" b="0" i="0" u="none" kern="1200" baseline="0" dirty="0" err="1">
                          <a:solidFill>
                            <a:schemeClr val="tx1"/>
                          </a:solidFill>
                          <a:latin typeface="+mn-lt"/>
                          <a:ea typeface="+mn-ea"/>
                          <a:cs typeface="+mn-cs"/>
                        </a:rPr>
                        <a:t>limitations.The</a:t>
                      </a:r>
                      <a:r>
                        <a:rPr lang="en-US" sz="1400" b="0" i="0" u="none" kern="1200" baseline="0" dirty="0">
                          <a:solidFill>
                            <a:schemeClr val="tx1"/>
                          </a:solidFill>
                          <a:latin typeface="+mn-lt"/>
                          <a:ea typeface="+mn-ea"/>
                          <a:cs typeface="+mn-cs"/>
                        </a:rPr>
                        <a:t> study's use of a cross-sectional design may not capture the complexities and dynamics of EPHR adoption and usage over time. The study's results may not capture the full range of benefits and challenges associated with EPHR implementation.</a:t>
                      </a:r>
                    </a:p>
                    <a:p>
                      <a:endParaRPr lang="en-US" sz="1400" b="0" i="0" u="none" kern="1200" baseline="0" dirty="0">
                        <a:solidFill>
                          <a:schemeClr val="dk1"/>
                        </a:solidFill>
                        <a:effectLst/>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extLst>
                  <a:ext uri="{0D108BD9-81ED-4DB2-BD59-A6C34878D82A}">
                    <a16:rowId xmlns:a16="http://schemas.microsoft.com/office/drawing/2014/main" val="2542116050"/>
                  </a:ext>
                </a:extLst>
              </a:tr>
              <a:tr h="3331707">
                <a:tc>
                  <a:txBody>
                    <a:bodyPr/>
                    <a:lstStyle/>
                    <a:p>
                      <a:pPr marL="0" algn="l" defTabSz="914400" rtl="0" eaLnBrk="1" latinLnBrk="0" hangingPunct="1"/>
                      <a:r>
                        <a:rPr lang="en-US" sz="1400" b="0" kern="1200" dirty="0">
                          <a:solidFill>
                            <a:schemeClr val="tx1"/>
                          </a:solidFill>
                          <a:latin typeface="+mn-lt"/>
                          <a:ea typeface="+mn-ea"/>
                          <a:cs typeface="+mn-cs"/>
                        </a:rPr>
                        <a:t>16.</a:t>
                      </a:r>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US" sz="1400" dirty="0"/>
                        <a:t>Designing and Evaluating Online Health Consultation Interfaces: A Perspective of Physician-Patient Power Asymmetry </a:t>
                      </a:r>
                      <a:endParaRPr lang="en-US"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err="1"/>
                        <a:t>Lanyun</a:t>
                      </a:r>
                      <a:r>
                        <a:rPr lang="en-IN" sz="1400" dirty="0"/>
                        <a:t> Zhang , </a:t>
                      </a:r>
                      <a:r>
                        <a:rPr lang="en-IN" sz="1400" dirty="0" err="1"/>
                        <a:t>Jiani</a:t>
                      </a:r>
                      <a:r>
                        <a:rPr lang="en-IN" sz="1400" dirty="0"/>
                        <a:t> Zhan, Verena Kwok Wai Wan, And </a:t>
                      </a:r>
                      <a:r>
                        <a:rPr lang="en-IN" sz="1400" dirty="0" err="1"/>
                        <a:t>Yanbin</a:t>
                      </a:r>
                      <a:r>
                        <a:rPr lang="en-IN" sz="1400" dirty="0"/>
                        <a:t> Wang.4 September 2024.</a:t>
                      </a:r>
                      <a:endParaRPr lang="en-IN" sz="1400" b="0" i="0" u="none" kern="1200" baseline="0" dirty="0">
                        <a:solidFill>
                          <a:schemeClr val="dk1"/>
                        </a:solidFill>
                        <a:effectLst/>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IN" sz="1400" b="0" kern="1200" dirty="0">
                          <a:solidFill>
                            <a:schemeClr val="tx1"/>
                          </a:solidFill>
                          <a:latin typeface="+mn-lt"/>
                          <a:ea typeface="+mn-ea"/>
                          <a:cs typeface="+mn-cs"/>
                        </a:rPr>
                        <a:t>It uses techniques and algorithms like NLP ,Human-</a:t>
                      </a:r>
                      <a:r>
                        <a:rPr lang="en-IN" sz="1400" b="0" kern="1200" dirty="0" err="1">
                          <a:solidFill>
                            <a:schemeClr val="tx1"/>
                          </a:solidFill>
                          <a:latin typeface="+mn-lt"/>
                          <a:ea typeface="+mn-ea"/>
                          <a:cs typeface="+mn-cs"/>
                        </a:rPr>
                        <a:t>centered</a:t>
                      </a:r>
                      <a:r>
                        <a:rPr lang="en-IN" sz="1400" b="0" kern="1200" dirty="0">
                          <a:solidFill>
                            <a:schemeClr val="tx1"/>
                          </a:solidFill>
                          <a:latin typeface="+mn-lt"/>
                          <a:ea typeface="+mn-ea"/>
                          <a:cs typeface="+mn-cs"/>
                        </a:rPr>
                        <a:t> design ,Wizard-of-oz design study ,Focus group and nominal brainstorming session ,Data analytics ,Cognitive walkthroughs ,Heuristic evaluation ,Machine learning algorithms ,Data thinking , User experience design used to </a:t>
                      </a:r>
                      <a:r>
                        <a:rPr lang="en-US" sz="1400" b="0" i="0" u="none" kern="1200" baseline="0" dirty="0">
                          <a:solidFill>
                            <a:schemeClr val="dk1"/>
                          </a:solidFill>
                          <a:effectLst/>
                          <a:latin typeface="+mn-lt"/>
                          <a:ea typeface="+mn-ea"/>
                          <a:cs typeface="+mn-cs"/>
                        </a:rPr>
                        <a:t>promote patient-centered care and reduce power asymmetry.</a:t>
                      </a:r>
                      <a:endParaRPr lang="en-IN" sz="1400" b="0" kern="1200" dirty="0">
                        <a:solidFill>
                          <a:schemeClr val="tx1"/>
                        </a:solidFill>
                        <a:latin typeface="+mn-lt"/>
                        <a:ea typeface="+mn-ea"/>
                        <a:cs typeface="+mn-cs"/>
                      </a:endParaRP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By promoting patient empowerment and engagement, OHC platforms can lead to better health outcomes, as patients are more likely to adhere to treatment plans and make informed decisions about their health. OHC platforms that prioritize patient empowerment and user experience are more likely to gain a competitive advantage in the market. By designing UI that promotes patient-centered care, patients are more likely to feel empowered and in control of their health, leading to better health outcomes.</a:t>
                      </a:r>
                    </a:p>
                    <a:p>
                      <a:pPr marL="0" indent="0" algn="l" defTabSz="914400" rtl="0" eaLnBrk="1" fontAlgn="base" latinLnBrk="0" hangingPunct="1">
                        <a:lnSpc>
                          <a:spcPct val="100000"/>
                        </a:lnSpc>
                        <a:spcBef>
                          <a:spcPct val="0"/>
                        </a:spcBef>
                        <a:spcAft>
                          <a:spcPct val="0"/>
                        </a:spcAft>
                        <a:buFont typeface="Arial" panose="020B0604020202020204" pitchFamily="34" charset="0"/>
                        <a:buNone/>
                      </a:pPr>
                      <a:endParaRPr lang="en-IN" sz="1400" b="0" i="0" u="none" kern="1200" baseline="0" dirty="0">
                        <a:solidFill>
                          <a:schemeClr val="tx1"/>
                        </a:solidFill>
                        <a:latin typeface="+mn-lt"/>
                        <a:ea typeface="+mn-ea"/>
                        <a:cs typeface="+mn-cs"/>
                      </a:endParaRP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Designing and developing UI that addresses power asymmetry can be resource-intensive and costly. Addressing power asymmetry requires a deep understanding of user needs, behaviors, and motivations, which can be complex and challenging to navigate. OHC platforms must balance the needs of both patients and healthcare providers, which can be difficult and may lead to conflicts. As OHC platforms grow and scale, it can be challenging to maintain a user-centered design approach that addresses power asymmetry.</a:t>
                      </a:r>
                    </a:p>
                    <a:p>
                      <a:br>
                        <a:rPr lang="en-US" sz="1400" dirty="0"/>
                      </a:br>
                      <a:endParaRPr lang="en-US" sz="1400" b="0" i="0" u="none" kern="1200" baseline="0" dirty="0">
                        <a:solidFill>
                          <a:schemeClr val="dk1"/>
                        </a:solidFill>
                        <a:effectLst/>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extLst>
                  <a:ext uri="{0D108BD9-81ED-4DB2-BD59-A6C34878D82A}">
                    <a16:rowId xmlns:a16="http://schemas.microsoft.com/office/drawing/2014/main" val="417763299"/>
                  </a:ext>
                </a:extLst>
              </a:tr>
            </a:tbl>
          </a:graphicData>
        </a:graphic>
      </p:graphicFrame>
    </p:spTree>
    <p:extLst>
      <p:ext uri="{BB962C8B-B14F-4D97-AF65-F5344CB8AC3E}">
        <p14:creationId xmlns:p14="http://schemas.microsoft.com/office/powerpoint/2010/main" val="406384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679FB-0369-2255-7D8E-A73DFD7A23EE}"/>
            </a:ext>
          </a:extLst>
        </p:cNvPr>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1DD6094D-E73C-471D-9570-B89666EB6EAC}"/>
              </a:ext>
            </a:extLst>
          </p:cNvPr>
          <p:cNvGraphicFramePr>
            <a:graphicFrameLocks/>
          </p:cNvGraphicFramePr>
          <p:nvPr>
            <p:extLst>
              <p:ext uri="{D42A27DB-BD31-4B8C-83A1-F6EECF244321}">
                <p14:modId xmlns:p14="http://schemas.microsoft.com/office/powerpoint/2010/main" val="791939305"/>
              </p:ext>
            </p:extLst>
          </p:nvPr>
        </p:nvGraphicFramePr>
        <p:xfrm>
          <a:off x="2722" y="0"/>
          <a:ext cx="12189278" cy="7029125"/>
        </p:xfrm>
        <a:graphic>
          <a:graphicData uri="http://schemas.openxmlformats.org/drawingml/2006/table">
            <a:tbl>
              <a:tblPr firstRow="1" bandRow="1">
                <a:tableStyleId>{5C22544A-7EE6-4342-B048-85BDC9FD1C3A}</a:tableStyleId>
              </a:tblPr>
              <a:tblGrid>
                <a:gridCol w="571499">
                  <a:extLst>
                    <a:ext uri="{9D8B030D-6E8A-4147-A177-3AD203B41FA5}">
                      <a16:colId xmlns:a16="http://schemas.microsoft.com/office/drawing/2014/main" val="2930851677"/>
                    </a:ext>
                  </a:extLst>
                </a:gridCol>
                <a:gridCol w="1869621">
                  <a:extLst>
                    <a:ext uri="{9D8B030D-6E8A-4147-A177-3AD203B41FA5}">
                      <a16:colId xmlns:a16="http://schemas.microsoft.com/office/drawing/2014/main" val="898719596"/>
                    </a:ext>
                  </a:extLst>
                </a:gridCol>
                <a:gridCol w="1681843">
                  <a:extLst>
                    <a:ext uri="{9D8B030D-6E8A-4147-A177-3AD203B41FA5}">
                      <a16:colId xmlns:a16="http://schemas.microsoft.com/office/drawing/2014/main" val="2897695000"/>
                    </a:ext>
                  </a:extLst>
                </a:gridCol>
                <a:gridCol w="2416629">
                  <a:extLst>
                    <a:ext uri="{9D8B030D-6E8A-4147-A177-3AD203B41FA5}">
                      <a16:colId xmlns:a16="http://schemas.microsoft.com/office/drawing/2014/main" val="2752687752"/>
                    </a:ext>
                  </a:extLst>
                </a:gridCol>
                <a:gridCol w="2808514">
                  <a:extLst>
                    <a:ext uri="{9D8B030D-6E8A-4147-A177-3AD203B41FA5}">
                      <a16:colId xmlns:a16="http://schemas.microsoft.com/office/drawing/2014/main" val="471570423"/>
                    </a:ext>
                  </a:extLst>
                </a:gridCol>
                <a:gridCol w="2841172">
                  <a:extLst>
                    <a:ext uri="{9D8B030D-6E8A-4147-A177-3AD203B41FA5}">
                      <a16:colId xmlns:a16="http://schemas.microsoft.com/office/drawing/2014/main" val="2816657109"/>
                    </a:ext>
                  </a:extLst>
                </a:gridCol>
              </a:tblGrid>
              <a:tr h="405578">
                <a:tc>
                  <a:txBody>
                    <a:bodyPr/>
                    <a:lstStyle/>
                    <a:p>
                      <a:pPr marL="0" algn="ctr" defTabSz="914400" rtl="0" eaLnBrk="1" latinLnBrk="0" hangingPunct="1"/>
                      <a:r>
                        <a:rPr lang="en-IN" sz="1000" b="1" kern="1200" dirty="0">
                          <a:solidFill>
                            <a:schemeClr val="lt1"/>
                          </a:solidFill>
                          <a:latin typeface="+mn-lt"/>
                          <a:ea typeface="+mn-ea"/>
                          <a:cs typeface="+mn-cs"/>
                        </a:rPr>
                        <a:t>S.NO.</a:t>
                      </a:r>
                    </a:p>
                  </a:txBody>
                  <a:tcPr/>
                </a:tc>
                <a:tc>
                  <a:txBody>
                    <a:bodyPr/>
                    <a:lstStyle/>
                    <a:p>
                      <a:pPr marL="0" algn="ctr" defTabSz="914400" rtl="0" eaLnBrk="1" latinLnBrk="0" hangingPunct="1"/>
                      <a:r>
                        <a:rPr lang="en-IN" sz="1000" b="1" kern="1200" dirty="0">
                          <a:solidFill>
                            <a:schemeClr val="lt1"/>
                          </a:solidFill>
                          <a:latin typeface="+mn-lt"/>
                          <a:ea typeface="+mn-ea"/>
                          <a:cs typeface="+mn-cs"/>
                        </a:rPr>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Author and Year</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algn="ctr" defTabSz="914400" rtl="0" eaLnBrk="1" latinLnBrk="0" hangingPunct="1"/>
                      <a:r>
                        <a:rPr lang="en-IN" sz="1000" b="1" kern="1200" dirty="0">
                          <a:solidFill>
                            <a:schemeClr val="lt1"/>
                          </a:solidFill>
                          <a:latin typeface="+mn-lt"/>
                          <a:ea typeface="+mn-ea"/>
                          <a:cs typeface="+mn-cs"/>
                        </a:rPr>
                        <a:t>Techniques and Algorithms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Pros</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Cons</a:t>
                      </a:r>
                    </a:p>
                    <a:p>
                      <a:pPr marL="0" algn="ctr" defTabSz="914400" rtl="0" eaLnBrk="1" latinLnBrk="0" hangingPunct="1"/>
                      <a:endParaRPr lang="en-IN" sz="1000" b="1" kern="1200" dirty="0">
                        <a:solidFill>
                          <a:schemeClr val="lt1"/>
                        </a:solidFill>
                        <a:latin typeface="+mn-lt"/>
                        <a:ea typeface="+mn-ea"/>
                        <a:cs typeface="+mn-cs"/>
                      </a:endParaRPr>
                    </a:p>
                  </a:txBody>
                  <a:tcPr/>
                </a:tc>
                <a:extLst>
                  <a:ext uri="{0D108BD9-81ED-4DB2-BD59-A6C34878D82A}">
                    <a16:rowId xmlns:a16="http://schemas.microsoft.com/office/drawing/2014/main" val="2421947819"/>
                  </a:ext>
                </a:extLst>
              </a:tr>
              <a:tr h="2467932">
                <a:tc>
                  <a:txBody>
                    <a:bodyPr/>
                    <a:lstStyle/>
                    <a:p>
                      <a:pPr marL="0" algn="l" defTabSz="914400" rtl="0" eaLnBrk="1" latinLnBrk="0" hangingPunct="1"/>
                      <a:r>
                        <a:rPr lang="en-US" sz="1400" b="0" kern="1200" dirty="0">
                          <a:solidFill>
                            <a:schemeClr val="tx1"/>
                          </a:solidFill>
                          <a:latin typeface="+mn-lt"/>
                          <a:ea typeface="+mn-ea"/>
                          <a:cs typeface="+mn-cs"/>
                        </a:rPr>
                        <a:t>17.</a:t>
                      </a:r>
                      <a:endParaRPr lang="en-IN" sz="1400" b="0" kern="1200" dirty="0">
                        <a:solidFill>
                          <a:schemeClr val="tx1"/>
                        </a:solidFill>
                        <a:latin typeface="+mn-lt"/>
                        <a:ea typeface="+mn-ea"/>
                        <a:cs typeface="+mn-cs"/>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dk1"/>
                          </a:solidFill>
                          <a:effectLst/>
                          <a:latin typeface="+mn-lt"/>
                          <a:ea typeface="+mn-ea"/>
                          <a:cs typeface="+mn-cs"/>
                        </a:rPr>
                        <a:t>Personal health information management system and its application in referral management</a:t>
                      </a: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b="0" i="0" u="none" kern="1200" baseline="0" dirty="0">
                          <a:solidFill>
                            <a:schemeClr val="dk1"/>
                          </a:solidFill>
                          <a:effectLst/>
                          <a:latin typeface="+mn-lt"/>
                          <a:ea typeface="+mn-ea"/>
                          <a:cs typeface="+mn-cs"/>
                        </a:rPr>
                        <a:t>Maisie Wang,</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b="0" i="0" u="none" kern="1200" baseline="0" dirty="0">
                          <a:solidFill>
                            <a:schemeClr val="dk1"/>
                          </a:solidFill>
                          <a:effectLst/>
                          <a:latin typeface="+mn-lt"/>
                          <a:ea typeface="+mn-ea"/>
                          <a:cs typeface="+mn-cs"/>
                        </a:rPr>
                        <a:t>C. Lau,</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b="0" i="0" u="none" kern="1200" baseline="0" dirty="0">
                          <a:solidFill>
                            <a:schemeClr val="dk1"/>
                          </a:solidFill>
                          <a:effectLst/>
                          <a:latin typeface="+mn-lt"/>
                          <a:ea typeface="+mn-ea"/>
                          <a:cs typeface="+mn-cs"/>
                        </a:rPr>
                        <a:t>Frederick A. </a:t>
                      </a:r>
                      <a:r>
                        <a:rPr lang="en-IN" sz="1400" b="0" i="0" u="none" kern="1200" baseline="0" dirty="0" err="1">
                          <a:solidFill>
                            <a:schemeClr val="dk1"/>
                          </a:solidFill>
                          <a:effectLst/>
                          <a:latin typeface="+mn-lt"/>
                          <a:ea typeface="+mn-ea"/>
                          <a:cs typeface="+mn-cs"/>
                        </a:rPr>
                        <a:t>Matsen</a:t>
                      </a:r>
                      <a:r>
                        <a:rPr lang="en-IN" sz="1400" b="0" i="0" u="none" kern="1200" baseline="0" dirty="0">
                          <a:solidFill>
                            <a:schemeClr val="dk1"/>
                          </a:solidFill>
                          <a:effectLst/>
                          <a:latin typeface="+mn-lt"/>
                          <a:ea typeface="+mn-ea"/>
                          <a:cs typeface="+mn-cs"/>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b="0" i="0" u="none" kern="1200" baseline="0" dirty="0" err="1">
                          <a:solidFill>
                            <a:schemeClr val="dk1"/>
                          </a:solidFill>
                          <a:effectLst/>
                          <a:latin typeface="+mn-lt"/>
                          <a:ea typeface="+mn-ea"/>
                          <a:cs typeface="+mn-cs"/>
                        </a:rPr>
                        <a:t>Yongmin</a:t>
                      </a:r>
                      <a:r>
                        <a:rPr lang="en-IN" sz="1400" b="0" i="0" u="none" kern="1200" baseline="0" dirty="0">
                          <a:solidFill>
                            <a:schemeClr val="dk1"/>
                          </a:solidFill>
                          <a:effectLst/>
                          <a:latin typeface="+mn-lt"/>
                          <a:ea typeface="+mn-ea"/>
                          <a:cs typeface="+mn-cs"/>
                        </a:rPr>
                        <a:t> Kim. 30 September 2004 .</a:t>
                      </a:r>
                    </a:p>
                    <a:p>
                      <a:pPr marL="0" algn="l" defTabSz="914400" rtl="0" eaLnBrk="1" latinLnBrk="0" hangingPunct="1"/>
                      <a:r>
                        <a:rPr lang="it-IT" sz="1400" dirty="0"/>
                        <a:t> </a:t>
                      </a:r>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IN" sz="1400" b="0" kern="1200" dirty="0">
                          <a:solidFill>
                            <a:schemeClr val="tx1"/>
                          </a:solidFill>
                          <a:latin typeface="+mn-lt"/>
                          <a:ea typeface="+mn-ea"/>
                          <a:cs typeface="+mn-cs"/>
                        </a:rPr>
                        <a:t>It uses several algorithms and techniques like Data storage and management system ,User authentication and authorization ,Referral management ,Data analytics and reporting , </a:t>
                      </a:r>
                      <a:r>
                        <a:rPr lang="en-IN" sz="1400" b="0" kern="1200" dirty="0" err="1">
                          <a:solidFill>
                            <a:schemeClr val="tx1"/>
                          </a:solidFill>
                          <a:latin typeface="+mn-lt"/>
                          <a:ea typeface="+mn-ea"/>
                          <a:cs typeface="+mn-cs"/>
                        </a:rPr>
                        <a:t>Integeration</a:t>
                      </a:r>
                      <a:r>
                        <a:rPr lang="en-IN" sz="1400" b="0" kern="1200" dirty="0">
                          <a:solidFill>
                            <a:schemeClr val="tx1"/>
                          </a:solidFill>
                          <a:latin typeface="+mn-lt"/>
                          <a:ea typeface="+mn-ea"/>
                          <a:cs typeface="+mn-cs"/>
                        </a:rPr>
                        <a:t> and interoperability.</a:t>
                      </a: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Web-based PHRs empower patients to take an active role in their healthcare by providing easy access to their medical information, enabling them to make informed decisions, and facilitating communication with healthcare providers. Web-based PHRs facilitate the identification of health trends and patterns, enabling healthcare providers to provide targeted interventions and improve health outcomes.</a:t>
                      </a:r>
                    </a:p>
                    <a:p>
                      <a:br>
                        <a:rPr lang="en-US" sz="1400" dirty="0"/>
                      </a:br>
                      <a:endParaRPr lang="en-IN" sz="1400" b="0" kern="1200" dirty="0">
                        <a:solidFill>
                          <a:schemeClr val="tx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Web-based PHRs are vulnerable to cyber-attacks, data breaches, and unauthorized access, which can compromise patient privacy and confidentiality. Web-based PHRs rely on accurate and up-to-date patient information, which can be compromised by incomplete or inaccurate data entry. Web-based PHRs require significant investment in infrastructure, training, and support, which can be a barrier to implementation.</a:t>
                      </a:r>
                      <a:endParaRPr lang="en-IN" sz="1400" b="0" i="0" u="none" kern="1200" baseline="0" dirty="0">
                        <a:solidFill>
                          <a:schemeClr val="tx1"/>
                        </a:solidFill>
                        <a:latin typeface="+mn-lt"/>
                        <a:ea typeface="+mn-ea"/>
                        <a:cs typeface="+mn-cs"/>
                      </a:endParaRPr>
                    </a:p>
                  </a:txBody>
                  <a:tcPr/>
                </a:tc>
                <a:extLst>
                  <a:ext uri="{0D108BD9-81ED-4DB2-BD59-A6C34878D82A}">
                    <a16:rowId xmlns:a16="http://schemas.microsoft.com/office/drawing/2014/main" val="2542116050"/>
                  </a:ext>
                </a:extLst>
              </a:tr>
              <a:tr h="3331707">
                <a:tc>
                  <a:txBody>
                    <a:bodyPr/>
                    <a:lstStyle/>
                    <a:p>
                      <a:pPr marL="0" algn="l" defTabSz="914400" rtl="0" eaLnBrk="1" latinLnBrk="0" hangingPunct="1"/>
                      <a:r>
                        <a:rPr lang="en-US" sz="1400" b="0" kern="1200" dirty="0">
                          <a:solidFill>
                            <a:schemeClr val="tx1"/>
                          </a:solidFill>
                          <a:latin typeface="+mn-lt"/>
                          <a:ea typeface="+mn-ea"/>
                          <a:cs typeface="+mn-cs"/>
                        </a:rPr>
                        <a:t>18.</a:t>
                      </a:r>
                      <a:endParaRPr lang="en-IN"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dk1"/>
                          </a:solidFill>
                          <a:effectLst/>
                          <a:latin typeface="+mn-lt"/>
                          <a:ea typeface="+mn-ea"/>
                          <a:cs typeface="+mn-cs"/>
                        </a:rPr>
                        <a:t>Meaningful use of patient-centric health records for healthcare transformation</a:t>
                      </a:r>
                    </a:p>
                    <a:p>
                      <a:pPr marL="0" algn="l" defTabSz="914400" rtl="0" eaLnBrk="1" latinLnBrk="0" hangingPunct="1"/>
                      <a:endParaRPr lang="en-US"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Joseph Finkelstein , Aileen Gabriel, Susanna </a:t>
                      </a:r>
                      <a:r>
                        <a:rPr lang="en-IN" sz="1400" dirty="0" err="1"/>
                        <a:t>Schmer</a:t>
                      </a:r>
                      <a:r>
                        <a:rPr lang="en-IN" sz="1400" dirty="0"/>
                        <a:t>, Andrew Dunn. 07 August 2012.</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IN" sz="1400" b="0" kern="1200" dirty="0">
                          <a:solidFill>
                            <a:schemeClr val="tx1"/>
                          </a:solidFill>
                          <a:latin typeface="+mn-lt"/>
                          <a:ea typeface="+mn-ea"/>
                          <a:cs typeface="+mn-cs"/>
                        </a:rPr>
                        <a:t>It uses various techniques and algorithms like Data standardization ,Data </a:t>
                      </a:r>
                      <a:r>
                        <a:rPr lang="en-IN" sz="1400" b="0" kern="1200" dirty="0" err="1">
                          <a:solidFill>
                            <a:schemeClr val="tx1"/>
                          </a:solidFill>
                          <a:latin typeface="+mn-lt"/>
                          <a:ea typeface="+mn-ea"/>
                          <a:cs typeface="+mn-cs"/>
                        </a:rPr>
                        <a:t>integeration</a:t>
                      </a:r>
                      <a:r>
                        <a:rPr lang="en-IN" sz="1400" b="0" kern="1200" dirty="0">
                          <a:solidFill>
                            <a:schemeClr val="tx1"/>
                          </a:solidFill>
                          <a:latin typeface="+mn-lt"/>
                          <a:ea typeface="+mn-ea"/>
                          <a:cs typeface="+mn-cs"/>
                        </a:rPr>
                        <a:t> ,Data analytics ,NLP ,Supervised and Unsupervised learning ,Knowledge representation ,Electronic Health record system ,Data mining used to improve patient care and outcomes.</a:t>
                      </a: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Techniques such as predictive analytics and machine learning enable personalized treatment recommendations, improving patient outcomes. Data analytics and machine learning algorithms can identify potential risks and alert healthcare providers, reducing medical errors. Electronic Health Record (EHR) systems and data integration techniques can automate clinical workflows, reducing administrative burdens.</a:t>
                      </a:r>
                      <a:endParaRPr lang="en-IN" sz="1400" b="0" i="0" u="none" kern="1200" baseline="0" dirty="0">
                        <a:solidFill>
                          <a:schemeClr val="tx1"/>
                        </a:solidFill>
                        <a:latin typeface="+mn-lt"/>
                        <a:ea typeface="+mn-ea"/>
                        <a:cs typeface="+mn-cs"/>
                      </a:endParaRP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Poor data quality can lead to inaccurate insights and decisions, compromising patient care. Electronic Health Record (EHR) systems and data integration techniques can face challenges in exchanging patient data seamlessly across different healthcare providers. Data analytics and machine learning algorithms can be misused, compromising patient data security and privacy.</a:t>
                      </a:r>
                      <a:endParaRPr lang="en-IN" sz="1400" b="0" i="0" u="none" kern="1200" baseline="0" dirty="0">
                        <a:solidFill>
                          <a:schemeClr val="tx1"/>
                        </a:solidFill>
                        <a:latin typeface="+mn-lt"/>
                        <a:ea typeface="+mn-ea"/>
                        <a:cs typeface="+mn-cs"/>
                      </a:endParaRPr>
                    </a:p>
                  </a:txBody>
                  <a:tcPr>
                    <a:solidFill>
                      <a:srgbClr val="F5D9CC"/>
                    </a:solidFill>
                  </a:tcPr>
                </a:tc>
                <a:extLst>
                  <a:ext uri="{0D108BD9-81ED-4DB2-BD59-A6C34878D82A}">
                    <a16:rowId xmlns:a16="http://schemas.microsoft.com/office/drawing/2014/main" val="417763299"/>
                  </a:ext>
                </a:extLst>
              </a:tr>
            </a:tbl>
          </a:graphicData>
        </a:graphic>
      </p:graphicFrame>
    </p:spTree>
    <p:extLst>
      <p:ext uri="{BB962C8B-B14F-4D97-AF65-F5344CB8AC3E}">
        <p14:creationId xmlns:p14="http://schemas.microsoft.com/office/powerpoint/2010/main" val="144997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7F8AB-B468-3E0B-E3D8-B2291AB147D2}"/>
            </a:ext>
          </a:extLst>
        </p:cNvPr>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B5E38BF1-AC29-4EA6-8091-043D5FE53AE9}"/>
              </a:ext>
            </a:extLst>
          </p:cNvPr>
          <p:cNvGraphicFramePr>
            <a:graphicFrameLocks/>
          </p:cNvGraphicFramePr>
          <p:nvPr>
            <p:extLst>
              <p:ext uri="{D42A27DB-BD31-4B8C-83A1-F6EECF244321}">
                <p14:modId xmlns:p14="http://schemas.microsoft.com/office/powerpoint/2010/main" val="543509688"/>
              </p:ext>
            </p:extLst>
          </p:nvPr>
        </p:nvGraphicFramePr>
        <p:xfrm>
          <a:off x="2722" y="0"/>
          <a:ext cx="12189278" cy="6858000"/>
        </p:xfrm>
        <a:graphic>
          <a:graphicData uri="http://schemas.openxmlformats.org/drawingml/2006/table">
            <a:tbl>
              <a:tblPr firstRow="1" bandRow="1">
                <a:tableStyleId>{5C22544A-7EE6-4342-B048-85BDC9FD1C3A}</a:tableStyleId>
              </a:tblPr>
              <a:tblGrid>
                <a:gridCol w="547006">
                  <a:extLst>
                    <a:ext uri="{9D8B030D-6E8A-4147-A177-3AD203B41FA5}">
                      <a16:colId xmlns:a16="http://schemas.microsoft.com/office/drawing/2014/main" val="2930851677"/>
                    </a:ext>
                  </a:extLst>
                </a:gridCol>
                <a:gridCol w="1861457">
                  <a:extLst>
                    <a:ext uri="{9D8B030D-6E8A-4147-A177-3AD203B41FA5}">
                      <a16:colId xmlns:a16="http://schemas.microsoft.com/office/drawing/2014/main" val="898719596"/>
                    </a:ext>
                  </a:extLst>
                </a:gridCol>
                <a:gridCol w="1681843">
                  <a:extLst>
                    <a:ext uri="{9D8B030D-6E8A-4147-A177-3AD203B41FA5}">
                      <a16:colId xmlns:a16="http://schemas.microsoft.com/office/drawing/2014/main" val="2897695000"/>
                    </a:ext>
                  </a:extLst>
                </a:gridCol>
                <a:gridCol w="2343150">
                  <a:extLst>
                    <a:ext uri="{9D8B030D-6E8A-4147-A177-3AD203B41FA5}">
                      <a16:colId xmlns:a16="http://schemas.microsoft.com/office/drawing/2014/main" val="3639553151"/>
                    </a:ext>
                  </a:extLst>
                </a:gridCol>
                <a:gridCol w="2522764">
                  <a:extLst>
                    <a:ext uri="{9D8B030D-6E8A-4147-A177-3AD203B41FA5}">
                      <a16:colId xmlns:a16="http://schemas.microsoft.com/office/drawing/2014/main" val="471570423"/>
                    </a:ext>
                  </a:extLst>
                </a:gridCol>
                <a:gridCol w="3233058">
                  <a:extLst>
                    <a:ext uri="{9D8B030D-6E8A-4147-A177-3AD203B41FA5}">
                      <a16:colId xmlns:a16="http://schemas.microsoft.com/office/drawing/2014/main" val="2816657109"/>
                    </a:ext>
                  </a:extLst>
                </a:gridCol>
              </a:tblGrid>
              <a:tr h="408711">
                <a:tc>
                  <a:txBody>
                    <a:bodyPr/>
                    <a:lstStyle/>
                    <a:p>
                      <a:pPr marL="0" algn="ctr" defTabSz="914400" rtl="0" eaLnBrk="1" latinLnBrk="0" hangingPunct="1"/>
                      <a:r>
                        <a:rPr lang="en-IN" sz="1000" b="1" kern="1200" dirty="0">
                          <a:solidFill>
                            <a:schemeClr val="lt1"/>
                          </a:solidFill>
                          <a:latin typeface="+mn-lt"/>
                          <a:ea typeface="+mn-ea"/>
                          <a:cs typeface="+mn-cs"/>
                        </a:rPr>
                        <a:t>S.NO.</a:t>
                      </a:r>
                    </a:p>
                  </a:txBody>
                  <a:tcPr/>
                </a:tc>
                <a:tc>
                  <a:txBody>
                    <a:bodyPr/>
                    <a:lstStyle/>
                    <a:p>
                      <a:pPr marL="0" algn="ctr" defTabSz="914400" rtl="0" eaLnBrk="1" latinLnBrk="0" hangingPunct="1"/>
                      <a:r>
                        <a:rPr lang="en-IN" sz="1000" b="1" kern="1200" dirty="0">
                          <a:solidFill>
                            <a:schemeClr val="lt1"/>
                          </a:solidFill>
                          <a:latin typeface="+mn-lt"/>
                          <a:ea typeface="+mn-ea"/>
                          <a:cs typeface="+mn-cs"/>
                        </a:rPr>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Author and Year </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algn="ctr" defTabSz="914400" rtl="0" eaLnBrk="1" latinLnBrk="0" hangingPunct="1"/>
                      <a:r>
                        <a:rPr lang="en-IN" sz="1000" b="1" kern="1200" dirty="0">
                          <a:solidFill>
                            <a:schemeClr val="lt1"/>
                          </a:solidFill>
                          <a:latin typeface="+mn-lt"/>
                          <a:ea typeface="+mn-ea"/>
                          <a:cs typeface="+mn-cs"/>
                        </a:rPr>
                        <a:t>Techniques and Algorithms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Pros</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Cons</a:t>
                      </a:r>
                    </a:p>
                    <a:p>
                      <a:pPr marL="0" algn="ctr" defTabSz="914400" rtl="0" eaLnBrk="1" latinLnBrk="0" hangingPunct="1"/>
                      <a:endParaRPr lang="en-IN" sz="1000" b="1" kern="1200" dirty="0">
                        <a:solidFill>
                          <a:schemeClr val="lt1"/>
                        </a:solidFill>
                        <a:latin typeface="+mn-lt"/>
                        <a:ea typeface="+mn-ea"/>
                        <a:cs typeface="+mn-cs"/>
                      </a:endParaRPr>
                    </a:p>
                  </a:txBody>
                  <a:tcPr/>
                </a:tc>
                <a:extLst>
                  <a:ext uri="{0D108BD9-81ED-4DB2-BD59-A6C34878D82A}">
                    <a16:rowId xmlns:a16="http://schemas.microsoft.com/office/drawing/2014/main" val="2421947819"/>
                  </a:ext>
                </a:extLst>
              </a:tr>
              <a:tr h="2486996">
                <a:tc>
                  <a:txBody>
                    <a:bodyPr/>
                    <a:lstStyle/>
                    <a:p>
                      <a:pPr marL="0" algn="l" defTabSz="914400" rtl="0" eaLnBrk="1" latinLnBrk="0" hangingPunct="1"/>
                      <a:r>
                        <a:rPr lang="en-US" sz="1400" b="0" kern="1200" dirty="0">
                          <a:solidFill>
                            <a:schemeClr val="tx1"/>
                          </a:solidFill>
                          <a:latin typeface="+mn-lt"/>
                          <a:ea typeface="+mn-ea"/>
                          <a:cs typeface="+mn-cs"/>
                        </a:rPr>
                        <a:t>19.</a:t>
                      </a:r>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US" sz="1400" dirty="0"/>
                        <a:t>Towards a Knowledge-Based Recommender System for Linking Electronic Patient Records With Continuing Medical Education Information at the Point of Care </a:t>
                      </a:r>
                      <a:endParaRPr lang="en-IN" sz="1400" b="0" kern="1200" dirty="0">
                        <a:solidFill>
                          <a:schemeClr val="tx1"/>
                        </a:solidFill>
                        <a:latin typeface="+mn-lt"/>
                        <a:ea typeface="+mn-ea"/>
                        <a:cs typeface="+mn-cs"/>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Manuel Gil1 , </a:t>
                      </a:r>
                      <a:r>
                        <a:rPr lang="en-IN" sz="1400" dirty="0" err="1"/>
                        <a:t>Reemel</a:t>
                      </a:r>
                      <a:r>
                        <a:rPr lang="en-IN" sz="1400" dirty="0"/>
                        <a:t> Sherif2 , Manon Pluye2 , Benjamin C. M. Fung 1 , (Senior Member, IEEE), Roland Grad2 , and Pierre Pluye2 .</a:t>
                      </a:r>
                      <a:r>
                        <a:rPr lang="en-IN" sz="1400" b="0" i="0" u="none" kern="1200" baseline="0" dirty="0">
                          <a:solidFill>
                            <a:schemeClr val="dk1"/>
                          </a:solidFill>
                          <a:effectLst/>
                          <a:latin typeface="+mn-lt"/>
                          <a:ea typeface="+mn-ea"/>
                          <a:cs typeface="+mn-cs"/>
                        </a:rPr>
                        <a:t> 23 January 2019 .</a:t>
                      </a:r>
                      <a:endParaRPr lang="en-IN" sz="1400" b="0" kern="1200" dirty="0">
                        <a:solidFill>
                          <a:schemeClr val="tx1"/>
                        </a:solidFill>
                        <a:latin typeface="+mn-lt"/>
                        <a:ea typeface="+mn-ea"/>
                        <a:cs typeface="+mn-cs"/>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b="0" kern="1200" dirty="0">
                          <a:solidFill>
                            <a:schemeClr val="tx1"/>
                          </a:solidFill>
                          <a:latin typeface="+mn-lt"/>
                          <a:ea typeface="+mn-ea"/>
                          <a:cs typeface="+mn-cs"/>
                        </a:rPr>
                        <a:t>It uses various techniques and algorithms like Requirement Satisfaction ,Clinical codes and demographic information ,Online and indexing retrieval ,Electronic medical records ,Rule-based system and Decision support system.</a:t>
                      </a:r>
                    </a:p>
                  </a:txBody>
                  <a:tcPr/>
                </a:tc>
                <a:tc>
                  <a:txBody>
                    <a:bodyPr/>
                    <a:lstStyle/>
                    <a:p>
                      <a:r>
                        <a:rPr lang="en-US" sz="1400" b="0" i="0" u="none" kern="1200" baseline="0" dirty="0">
                          <a:solidFill>
                            <a:schemeClr val="dk1"/>
                          </a:solidFill>
                          <a:effectLst/>
                          <a:latin typeface="+mn-lt"/>
                          <a:ea typeface="+mn-ea"/>
                          <a:cs typeface="+mn-cs"/>
                        </a:rPr>
                        <a:t>The system provides high-quality recommendations of clinical information at the point of care, supporting clinicians in making informed </a:t>
                      </a:r>
                      <a:r>
                        <a:rPr lang="en-US" sz="1400" b="0" i="0" u="none" kern="1200" baseline="0" dirty="0" err="1">
                          <a:solidFill>
                            <a:schemeClr val="dk1"/>
                          </a:solidFill>
                          <a:effectLst/>
                          <a:latin typeface="+mn-lt"/>
                          <a:ea typeface="+mn-ea"/>
                          <a:cs typeface="+mn-cs"/>
                        </a:rPr>
                        <a:t>decisions.The</a:t>
                      </a:r>
                      <a:r>
                        <a:rPr lang="en-US" sz="1400" b="0" i="0" u="none" kern="1200" baseline="0" dirty="0">
                          <a:solidFill>
                            <a:schemeClr val="dk1"/>
                          </a:solidFill>
                          <a:effectLst/>
                          <a:latin typeface="+mn-lt"/>
                          <a:ea typeface="+mn-ea"/>
                          <a:cs typeface="+mn-cs"/>
                        </a:rPr>
                        <a:t> system's high precision minimizes the possibility of generating alert fatigue in physicians.</a:t>
                      </a: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dk1"/>
                          </a:solidFill>
                          <a:effectLst/>
                          <a:latin typeface="+mn-lt"/>
                          <a:ea typeface="+mn-ea"/>
                          <a:cs typeface="+mn-cs"/>
                        </a:rPr>
                        <a:t>The system's performance may be limited by the availability and accuracy of clinical codes in electronic medical </a:t>
                      </a:r>
                      <a:r>
                        <a:rPr lang="en-US" sz="1400" b="0" i="0" u="none" kern="1200" baseline="0" dirty="0" err="1">
                          <a:solidFill>
                            <a:schemeClr val="dk1"/>
                          </a:solidFill>
                          <a:effectLst/>
                          <a:latin typeface="+mn-lt"/>
                          <a:ea typeface="+mn-ea"/>
                          <a:cs typeface="+mn-cs"/>
                        </a:rPr>
                        <a:t>records.The</a:t>
                      </a:r>
                      <a:r>
                        <a:rPr lang="en-US" sz="1400" b="0" i="0" u="none" kern="1200" baseline="0" dirty="0">
                          <a:solidFill>
                            <a:schemeClr val="dk1"/>
                          </a:solidFill>
                          <a:effectLst/>
                          <a:latin typeface="+mn-lt"/>
                          <a:ea typeface="+mn-ea"/>
                          <a:cs typeface="+mn-cs"/>
                        </a:rPr>
                        <a:t> system's reliance on clinical codes may lead to errors or inaccuracies in the recommendation process. The system may not be able to provide recommendations for rare or unusual conditions.</a:t>
                      </a:r>
                    </a:p>
                    <a:p>
                      <a:endParaRPr lang="en-US" sz="1400" b="0" i="0" u="none" kern="1200" baseline="0" dirty="0">
                        <a:solidFill>
                          <a:schemeClr val="dk1"/>
                        </a:solidFill>
                        <a:effectLst/>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extLst>
                  <a:ext uri="{0D108BD9-81ED-4DB2-BD59-A6C34878D82A}">
                    <a16:rowId xmlns:a16="http://schemas.microsoft.com/office/drawing/2014/main" val="2542116050"/>
                  </a:ext>
                </a:extLst>
              </a:tr>
              <a:tr h="3962293">
                <a:tc>
                  <a:txBody>
                    <a:bodyPr/>
                    <a:lstStyle/>
                    <a:p>
                      <a:pPr marL="0" algn="l" defTabSz="914400" rtl="0" eaLnBrk="1" latinLnBrk="0" hangingPunct="1"/>
                      <a:r>
                        <a:rPr lang="en-US" sz="1400" b="0" kern="1200" dirty="0">
                          <a:solidFill>
                            <a:schemeClr val="tx1"/>
                          </a:solidFill>
                          <a:latin typeface="+mn-lt"/>
                          <a:ea typeface="+mn-ea"/>
                          <a:cs typeface="+mn-cs"/>
                        </a:rPr>
                        <a:t>20.</a:t>
                      </a:r>
                      <a:endParaRPr lang="en-IN"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NLP Techniques for automating responses to customer </a:t>
                      </a:r>
                      <a:r>
                        <a:rPr lang="en-IN" sz="1400" dirty="0" err="1"/>
                        <a:t>quries</a:t>
                      </a:r>
                      <a:r>
                        <a:rPr lang="en-IN" sz="1400" dirty="0"/>
                        <a:t> : A systematic Review.</a:t>
                      </a:r>
                    </a:p>
                    <a:p>
                      <a:pPr marL="0" algn="l" defTabSz="914400" rtl="0" eaLnBrk="1" latinLnBrk="0" hangingPunct="1"/>
                      <a:endParaRPr lang="en-US"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Peter Adebowale </a:t>
                      </a:r>
                      <a:r>
                        <a:rPr lang="en-IN" sz="1400" dirty="0" err="1"/>
                        <a:t>Olujimi</a:t>
                      </a:r>
                      <a:r>
                        <a:rPr lang="en-IN" sz="1400" dirty="0"/>
                        <a:t> and </a:t>
                      </a:r>
                      <a:r>
                        <a:rPr lang="en-IN" sz="1400" dirty="0" err="1"/>
                        <a:t>Abejide</a:t>
                      </a:r>
                      <a:r>
                        <a:rPr lang="en-IN" sz="1400" dirty="0"/>
                        <a:t> Ade-</a:t>
                      </a:r>
                      <a:r>
                        <a:rPr lang="en-IN" sz="1400" dirty="0" err="1"/>
                        <a:t>Ibijola</a:t>
                      </a:r>
                      <a:r>
                        <a:rPr lang="en-IN" sz="1400" dirty="0"/>
                        <a:t>. 15 May2023.</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IN" sz="1400" dirty="0"/>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It uses several techniques and algorithms like Tokenization ,Parts of speech tagging ,Named entity recognition ,Dependency parsing ,Sentiment analysis ,Intend identification ,Response generation ,NLP ,Dialogue management ,Supervised learning and Unsupervised learning used to train the NLP models.</a:t>
                      </a: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dk1"/>
                          </a:solidFill>
                          <a:effectLst/>
                          <a:latin typeface="+mn-lt"/>
                          <a:ea typeface="+mn-ea"/>
                          <a:cs typeface="+mn-cs"/>
                        </a:rPr>
                        <a:t>The system's ability to understand human language and respond to customer queries automatically</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dk1"/>
                          </a:solidFill>
                          <a:effectLst/>
                          <a:latin typeface="+mn-lt"/>
                          <a:ea typeface="+mn-ea"/>
                          <a:cs typeface="+mn-cs"/>
                        </a:rPr>
                        <a:t>improves the overall customer experience. The system automates routine customer support tasks, freeing up human agents to focus on more complex issues. The system's ability to handle multiple customer queries simultaneously improves the efficiency of customer support operations.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400" b="0" i="0" u="none" kern="1200" baseline="0" dirty="0">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400" b="0" i="0" u="none" kern="1200" baseline="0" dirty="0">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IN"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dk1"/>
                          </a:solidFill>
                          <a:effectLst/>
                          <a:latin typeface="+mn-lt"/>
                          <a:ea typeface="+mn-ea"/>
                          <a:cs typeface="+mn-cs"/>
                        </a:rPr>
                        <a:t>The system may struggle to understand the context of customer queries, leading to inaccurate or irrelevant responses. The system's limited contextual understanding may lead to frustration and dissatisfaction among customers. The system's lack of emotional intelligence may lead to negative customer experiences and a loss of trust in the business. The system's dependence on data quality may lead to inaccurate or irrelevant responses.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400" b="0" i="0" u="none" kern="1200" baseline="0" dirty="0">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400" b="0" i="0" u="none" kern="1200" baseline="0" dirty="0">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400" b="0" i="0" u="none" kern="1200" baseline="0" dirty="0">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IN" sz="1400" dirty="0"/>
                    </a:p>
                  </a:txBody>
                  <a:tcPr>
                    <a:solidFill>
                      <a:srgbClr val="F5D9CC"/>
                    </a:solidFill>
                  </a:tcPr>
                </a:tc>
                <a:extLst>
                  <a:ext uri="{0D108BD9-81ED-4DB2-BD59-A6C34878D82A}">
                    <a16:rowId xmlns:a16="http://schemas.microsoft.com/office/drawing/2014/main" val="417763299"/>
                  </a:ext>
                </a:extLst>
              </a:tr>
            </a:tbl>
          </a:graphicData>
        </a:graphic>
      </p:graphicFrame>
    </p:spTree>
    <p:extLst>
      <p:ext uri="{BB962C8B-B14F-4D97-AF65-F5344CB8AC3E}">
        <p14:creationId xmlns:p14="http://schemas.microsoft.com/office/powerpoint/2010/main" val="247916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72315-20A1-26B4-2075-42A364958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3ED52-375A-FF56-9063-C5906E949E94}"/>
              </a:ext>
            </a:extLst>
          </p:cNvPr>
          <p:cNvSpPr>
            <a:spLocks noGrp="1"/>
          </p:cNvSpPr>
          <p:nvPr>
            <p:ph type="title"/>
          </p:nvPr>
        </p:nvSpPr>
        <p:spPr/>
        <p:txBody>
          <a:bodyPr>
            <a:normAutofit/>
          </a:bodyPr>
          <a:lstStyle/>
          <a:p>
            <a:r>
              <a:rPr lang="en-US" sz="2000" dirty="0"/>
              <a:t>Existing systems </a:t>
            </a:r>
          </a:p>
        </p:txBody>
      </p:sp>
      <p:sp>
        <p:nvSpPr>
          <p:cNvPr id="3" name="Content Placeholder 2">
            <a:extLst>
              <a:ext uri="{FF2B5EF4-FFF2-40B4-BE49-F238E27FC236}">
                <a16:creationId xmlns:a16="http://schemas.microsoft.com/office/drawing/2014/main" id="{C9441C4C-1E74-1093-75E5-1B4E74348CC6}"/>
              </a:ext>
            </a:extLst>
          </p:cNvPr>
          <p:cNvSpPr>
            <a:spLocks noGrp="1"/>
          </p:cNvSpPr>
          <p:nvPr>
            <p:ph idx="1"/>
          </p:nvPr>
        </p:nvSpPr>
        <p:spPr>
          <a:xfrm>
            <a:off x="1097280" y="2074334"/>
            <a:ext cx="10058400" cy="4023360"/>
          </a:xfrm>
        </p:spPr>
        <p:txBody>
          <a:bodyPr/>
          <a:lstStyle/>
          <a:p>
            <a:r>
              <a:rPr lang="en-US" sz="1600" b="1" dirty="0"/>
              <a:t>Electronic Health Record (EHR) Systems</a:t>
            </a:r>
            <a:r>
              <a:rPr lang="en-US" sz="1600" dirty="0"/>
              <a:t>: Many healthcare providers utilize EHR systems that include modules for pre-consultation history taking. These systems allow patients to fill out medical history forms online before their appointments, which are then integrated into their electronic health records for easy access by healthcare professionals.</a:t>
            </a:r>
          </a:p>
          <a:p>
            <a:r>
              <a:rPr lang="en-US" sz="1600" b="1" dirty="0"/>
              <a:t>Mobile Health Applications</a:t>
            </a:r>
            <a:r>
              <a:rPr lang="en-US" sz="1600" dirty="0"/>
              <a:t>: Various mobile health (mHealth) applications are designed to facilitate pre-consultation history taking. These apps allow patients to enter their medical history and health information through their smartphones, making it convenient and accessible.</a:t>
            </a:r>
          </a:p>
          <a:p>
            <a:r>
              <a:rPr lang="en-US" sz="1600" b="1" dirty="0"/>
              <a:t>Clinical Decision Support Systems (CDSS)</a:t>
            </a:r>
            <a:r>
              <a:rPr lang="en-US" sz="1600" dirty="0"/>
              <a:t>: Some CDSS incorporate pre-consultation history taking to enhance clinical decision-making. By collecting detailed patient histories in advance, these systems can provide healthcare providers with relevant recommendations and alerts based on the patient's health data.</a:t>
            </a:r>
          </a:p>
          <a:p>
            <a:r>
              <a:rPr lang="en-US" sz="1600" b="1" dirty="0"/>
              <a:t>Questionnaire and Form Builders</a:t>
            </a:r>
            <a:r>
              <a:rPr lang="en-US" sz="1600" dirty="0"/>
              <a:t>: Healthcare providers can utilize online form builders to create customized pre-consultation questionnaires. These forms can be distributed to patients via email or through patient portals, allowing for tailored data collection.</a:t>
            </a:r>
          </a:p>
          <a:p>
            <a:endParaRPr lang="en-US" sz="1600" dirty="0"/>
          </a:p>
          <a:p>
            <a:endParaRPr lang="en-US" dirty="0"/>
          </a:p>
        </p:txBody>
      </p:sp>
    </p:spTree>
    <p:extLst>
      <p:ext uri="{BB962C8B-B14F-4D97-AF65-F5344CB8AC3E}">
        <p14:creationId xmlns:p14="http://schemas.microsoft.com/office/powerpoint/2010/main" val="2198415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Problem Statement</a:t>
            </a:r>
          </a:p>
        </p:txBody>
      </p:sp>
      <p:sp>
        <p:nvSpPr>
          <p:cNvPr id="3" name="Content Placeholder 2"/>
          <p:cNvSpPr>
            <a:spLocks noGrp="1"/>
          </p:cNvSpPr>
          <p:nvPr>
            <p:ph idx="1"/>
          </p:nvPr>
        </p:nvSpPr>
        <p:spPr>
          <a:xfrm>
            <a:off x="1097280" y="2139648"/>
            <a:ext cx="10058400" cy="4023360"/>
          </a:xfrm>
        </p:spPr>
        <p:txBody>
          <a:bodyPr/>
          <a:lstStyle/>
          <a:p>
            <a:r>
              <a:rPr lang="en-US" sz="1600" b="1" dirty="0"/>
              <a:t>Limitations of Traditional Methods</a:t>
            </a:r>
            <a:r>
              <a:rPr lang="en-US" sz="1600" dirty="0"/>
              <a:t>: Traditional face-to-face consultations often result in incomplete medical histories due to time constraints and communication barriers.</a:t>
            </a:r>
          </a:p>
          <a:p>
            <a:r>
              <a:rPr lang="en-US" sz="1600" b="1" dirty="0"/>
              <a:t>Impact on Patient Care</a:t>
            </a:r>
            <a:r>
              <a:rPr lang="en-US" sz="1600" dirty="0"/>
              <a:t>: Incomplete histories hinder healthcare providers' ability to make accurate diagnoses and develop effective treatment plans, negatively affecting the quality of patient care.</a:t>
            </a:r>
            <a:r>
              <a:rPr lang="en-US" sz="1600" b="1" dirty="0"/>
              <a:t> </a:t>
            </a:r>
          </a:p>
          <a:p>
            <a:r>
              <a:rPr lang="en-US" sz="1600" b="1" dirty="0"/>
              <a:t>Need for Innovative Solutions</a:t>
            </a:r>
            <a:r>
              <a:rPr lang="en-US" sz="1600" dirty="0"/>
              <a:t>: There is a growing need for innovative solutions that facilitate comprehensive data collection prior to patient appointments to enhance consultation efficiency and patient engagement.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Proposed System</a:t>
            </a:r>
          </a:p>
        </p:txBody>
      </p:sp>
      <p:sp>
        <p:nvSpPr>
          <p:cNvPr id="3" name="Content Placeholder 2"/>
          <p:cNvSpPr>
            <a:spLocks noGrp="1"/>
          </p:cNvSpPr>
          <p:nvPr>
            <p:ph idx="1"/>
          </p:nvPr>
        </p:nvSpPr>
        <p:spPr>
          <a:xfrm>
            <a:off x="1097280" y="2180469"/>
            <a:ext cx="10058400" cy="4023360"/>
          </a:xfrm>
        </p:spPr>
        <p:txBody>
          <a:bodyPr/>
          <a:lstStyle/>
          <a:p>
            <a:r>
              <a:rPr lang="en-US" sz="1600" b="1" dirty="0"/>
              <a:t>Web-Based Portals</a:t>
            </a:r>
            <a:r>
              <a:rPr lang="en-US" sz="1600" dirty="0"/>
              <a:t>: Online platforms where patients can log in to fill out their medical history, symptoms, and other relevant information before their appointment.</a:t>
            </a:r>
          </a:p>
          <a:p>
            <a:r>
              <a:rPr lang="en-US" sz="1600" b="1" dirty="0"/>
              <a:t>Mobile Applications</a:t>
            </a:r>
            <a:r>
              <a:rPr lang="en-US" sz="1600" dirty="0"/>
              <a:t>: Smartphone apps that allow patients to enter their medical history and health concerns conveniently, with reminders for completion before consultations.</a:t>
            </a:r>
          </a:p>
          <a:p>
            <a:r>
              <a:rPr lang="en-US" sz="1600" b="1" dirty="0"/>
              <a:t>AI-Powered Chatbots</a:t>
            </a:r>
            <a:r>
              <a:rPr lang="en-US" sz="1600" dirty="0"/>
              <a:t>: Interactive chatbots that guide patients through a series of questions to collect their medical history and symptoms, providing a user-friendly interface for data entry.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Proposed Architecture</a:t>
            </a:r>
          </a:p>
        </p:txBody>
      </p:sp>
      <p:pic>
        <p:nvPicPr>
          <p:cNvPr id="7" name="Content Placeholder 6">
            <a:extLst>
              <a:ext uri="{FF2B5EF4-FFF2-40B4-BE49-F238E27FC236}">
                <a16:creationId xmlns:a16="http://schemas.microsoft.com/office/drawing/2014/main" id="{C9BD7E86-3FB4-4495-8FF5-7A081AE43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815" y="1821771"/>
            <a:ext cx="11029949" cy="448105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B9CB-810E-8E4A-BD30-C5DC118CBF11}"/>
              </a:ext>
            </a:extLst>
          </p:cNvPr>
          <p:cNvSpPr>
            <a:spLocks noGrp="1"/>
          </p:cNvSpPr>
          <p:nvPr>
            <p:ph type="title"/>
          </p:nvPr>
        </p:nvSpPr>
        <p:spPr/>
        <p:txBody>
          <a:bodyPr>
            <a:normAutofit/>
          </a:bodyPr>
          <a:lstStyle/>
          <a:p>
            <a:r>
              <a:rPr lang="en-US" sz="2000" dirty="0"/>
              <a:t>Agenda</a:t>
            </a:r>
          </a:p>
        </p:txBody>
      </p:sp>
      <p:sp>
        <p:nvSpPr>
          <p:cNvPr id="3" name="Content Placeholder 2">
            <a:extLst>
              <a:ext uri="{FF2B5EF4-FFF2-40B4-BE49-F238E27FC236}">
                <a16:creationId xmlns:a16="http://schemas.microsoft.com/office/drawing/2014/main" id="{74E09558-2A27-8244-9ECC-84D001DFB201}"/>
              </a:ext>
            </a:extLst>
          </p:cNvPr>
          <p:cNvSpPr>
            <a:spLocks noGrp="1"/>
          </p:cNvSpPr>
          <p:nvPr>
            <p:ph idx="1"/>
          </p:nvPr>
        </p:nvSpPr>
        <p:spPr>
          <a:xfrm>
            <a:off x="1097280" y="1974383"/>
            <a:ext cx="10058400" cy="4023360"/>
          </a:xfrm>
        </p:spPr>
        <p:txBody>
          <a:bodyPr>
            <a:normAutofit fontScale="25000" lnSpcReduction="20000"/>
          </a:bodyPr>
          <a:lstStyle/>
          <a:p>
            <a:r>
              <a:rPr lang="en-US" sz="6400" dirty="0"/>
              <a:t>Abstract</a:t>
            </a:r>
          </a:p>
          <a:p>
            <a:r>
              <a:rPr lang="en-US" sz="6400" dirty="0"/>
              <a:t>Introduction</a:t>
            </a:r>
          </a:p>
          <a:p>
            <a:r>
              <a:rPr lang="en-US" sz="6400" dirty="0"/>
              <a:t>Motivation </a:t>
            </a:r>
          </a:p>
          <a:p>
            <a:pPr marL="0" indent="0">
              <a:buNone/>
            </a:pPr>
            <a:r>
              <a:rPr lang="en-US" sz="6400" dirty="0"/>
              <a:t>  Literature Survey</a:t>
            </a:r>
          </a:p>
          <a:p>
            <a:r>
              <a:rPr lang="en-US" sz="6400" dirty="0" err="1"/>
              <a:t>Exisisting</a:t>
            </a:r>
            <a:r>
              <a:rPr lang="en-US" sz="6400" dirty="0"/>
              <a:t> System</a:t>
            </a:r>
          </a:p>
          <a:p>
            <a:r>
              <a:rPr lang="en-US" sz="6400" dirty="0"/>
              <a:t>Problem Statement </a:t>
            </a:r>
          </a:p>
          <a:p>
            <a:r>
              <a:rPr lang="en-US" sz="6400" dirty="0"/>
              <a:t>Proposed System</a:t>
            </a:r>
          </a:p>
          <a:p>
            <a:r>
              <a:rPr lang="en-US" sz="6400" dirty="0"/>
              <a:t>Architecture Diagram </a:t>
            </a:r>
          </a:p>
          <a:p>
            <a:r>
              <a:rPr lang="en-US" sz="6400" dirty="0"/>
              <a:t>Modules Identified and Algorithm</a:t>
            </a:r>
          </a:p>
          <a:p>
            <a:r>
              <a:rPr lang="en-US" sz="6400" dirty="0"/>
              <a:t>Implementation Work</a:t>
            </a:r>
          </a:p>
          <a:p>
            <a:r>
              <a:rPr lang="en-US" sz="6400" dirty="0"/>
              <a:t>References</a:t>
            </a:r>
          </a:p>
          <a:p>
            <a:r>
              <a:rPr lang="en-US" sz="6400" dirty="0"/>
              <a:t>Publication</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345227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Modules Identified</a:t>
            </a:r>
          </a:p>
        </p:txBody>
      </p:sp>
      <p:sp>
        <p:nvSpPr>
          <p:cNvPr id="3" name="Content Placeholder 2"/>
          <p:cNvSpPr>
            <a:spLocks noGrp="1"/>
          </p:cNvSpPr>
          <p:nvPr>
            <p:ph idx="1"/>
          </p:nvPr>
        </p:nvSpPr>
        <p:spPr/>
        <p:txBody>
          <a:bodyPr>
            <a:normAutofit fontScale="92500" lnSpcReduction="10000"/>
          </a:bodyPr>
          <a:lstStyle/>
          <a:p>
            <a:r>
              <a:rPr lang="en-US" b="1" dirty="0"/>
              <a:t>User Registration and Authentication Module</a:t>
            </a:r>
            <a:r>
              <a:rPr lang="en-US" dirty="0"/>
              <a:t>:</a:t>
            </a:r>
          </a:p>
          <a:p>
            <a:pPr lvl="1"/>
            <a:r>
              <a:rPr lang="en-US" dirty="0"/>
              <a:t>Allows patients to create accounts, log in securely, and manage their profiles.</a:t>
            </a:r>
          </a:p>
          <a:p>
            <a:pPr lvl="1"/>
            <a:r>
              <a:rPr lang="en-US" dirty="0"/>
              <a:t>Ensures data privacy and security through authentication protocols.</a:t>
            </a:r>
          </a:p>
          <a:p>
            <a:r>
              <a:rPr lang="en-US" b="1" dirty="0"/>
              <a:t>Patient Information Input Module</a:t>
            </a:r>
            <a:r>
              <a:rPr lang="en-US" dirty="0"/>
              <a:t>:</a:t>
            </a:r>
          </a:p>
          <a:p>
            <a:pPr marL="0" indent="0">
              <a:buNone/>
            </a:pPr>
            <a:r>
              <a:rPr lang="en-US" sz="1700" dirty="0"/>
              <a:t>    -Facilitates the entry of personal information, medical history, current medications, allergies, and family health history.</a:t>
            </a:r>
          </a:p>
          <a:p>
            <a:pPr marL="0" indent="0">
              <a:buNone/>
            </a:pPr>
            <a:r>
              <a:rPr lang="en-US" sz="1700" dirty="0"/>
              <a:t>    -Provides user-friendly forms or interfaces for data entry.</a:t>
            </a:r>
          </a:p>
          <a:p>
            <a:r>
              <a:rPr lang="en-US" b="1" dirty="0"/>
              <a:t>Symptom Assessment Module</a:t>
            </a:r>
            <a:r>
              <a:rPr lang="en-US" dirty="0"/>
              <a:t>:</a:t>
            </a:r>
          </a:p>
          <a:p>
            <a:pPr lvl="1"/>
            <a:r>
              <a:rPr lang="en-US" dirty="0"/>
              <a:t>Guides patients through a series of questions to assess their current symptoms and concerns.</a:t>
            </a:r>
          </a:p>
          <a:p>
            <a:pPr lvl="1"/>
            <a:r>
              <a:rPr lang="en-US" dirty="0"/>
              <a:t>Utilizes branching logic to tailor questions based on previous answers.</a:t>
            </a:r>
          </a:p>
          <a:p>
            <a:r>
              <a:rPr lang="en-US" b="1" dirty="0"/>
              <a:t>Data Validation and Error Checking Module</a:t>
            </a:r>
            <a:r>
              <a:rPr lang="en-US" dirty="0"/>
              <a:t>:</a:t>
            </a:r>
          </a:p>
          <a:p>
            <a:pPr lvl="1"/>
            <a:r>
              <a:rPr lang="en-US" dirty="0"/>
              <a:t>Ensures that the information entered by patients is complete and accurate.</a:t>
            </a:r>
          </a:p>
          <a:p>
            <a:pPr lvl="1"/>
            <a:r>
              <a:rPr lang="en-US" dirty="0"/>
              <a:t>Provides prompts for missing information or inconsistencies.</a:t>
            </a:r>
          </a:p>
          <a:p>
            <a:pPr marL="0" indent="0">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Algorithm (Depending on the Project)</a:t>
            </a:r>
          </a:p>
        </p:txBody>
      </p:sp>
      <p:sp>
        <p:nvSpPr>
          <p:cNvPr id="3" name="Rectangle 2">
            <a:extLst>
              <a:ext uri="{FF2B5EF4-FFF2-40B4-BE49-F238E27FC236}">
                <a16:creationId xmlns:a16="http://schemas.microsoft.com/office/drawing/2014/main" id="{2E65B7DB-7488-4280-B3CB-CC3C28F6F09F}"/>
              </a:ext>
            </a:extLst>
          </p:cNvPr>
          <p:cNvSpPr/>
          <p:nvPr/>
        </p:nvSpPr>
        <p:spPr>
          <a:xfrm>
            <a:off x="1097280" y="2104856"/>
            <a:ext cx="9622427" cy="3354765"/>
          </a:xfrm>
          <a:prstGeom prst="rect">
            <a:avLst/>
          </a:prstGeom>
        </p:spPr>
        <p:txBody>
          <a:bodyPr wrap="square">
            <a:spAutoFit/>
          </a:bodyPr>
          <a:lstStyle/>
          <a:p>
            <a:r>
              <a:rPr lang="en-US" sz="1600" b="1" dirty="0">
                <a:latin typeface="__Inter_d65c78"/>
              </a:rPr>
              <a:t> Natural Language Processing (NLP) Algorithms:</a:t>
            </a:r>
          </a:p>
          <a:p>
            <a:pPr>
              <a:buFont typeface="Arial" panose="020B0604020202020204" pitchFamily="34" charset="0"/>
              <a:buChar char="•"/>
            </a:pPr>
            <a:r>
              <a:rPr lang="en-US" sz="1600" b="1" dirty="0">
                <a:solidFill>
                  <a:srgbClr val="374151"/>
                </a:solidFill>
                <a:latin typeface="__Inter_d65c78"/>
              </a:rPr>
              <a:t>Tokenization</a:t>
            </a:r>
            <a:r>
              <a:rPr lang="en-US" sz="1600" dirty="0">
                <a:solidFill>
                  <a:srgbClr val="374151"/>
                </a:solidFill>
                <a:latin typeface="__Inter_d65c78"/>
              </a:rPr>
              <a:t>: Breaking down text into individual words or phrases for analysis.</a:t>
            </a:r>
          </a:p>
          <a:p>
            <a:pPr>
              <a:buFont typeface="Arial" panose="020B0604020202020204" pitchFamily="34" charset="0"/>
              <a:buChar char="•"/>
            </a:pPr>
            <a:r>
              <a:rPr lang="en-US" sz="1600" b="1" dirty="0">
                <a:solidFill>
                  <a:srgbClr val="374151"/>
                </a:solidFill>
                <a:latin typeface="__Inter_d65c78"/>
              </a:rPr>
              <a:t>Named Entity Recognition (NER)</a:t>
            </a:r>
            <a:r>
              <a:rPr lang="en-US" sz="1600" dirty="0">
                <a:solidFill>
                  <a:srgbClr val="374151"/>
                </a:solidFill>
                <a:latin typeface="__Inter_d65c78"/>
              </a:rPr>
              <a:t>: Identifying and classifying key entities in the text, such as patient names, medical conditions, medications, and dates.</a:t>
            </a:r>
          </a:p>
          <a:p>
            <a:pPr>
              <a:buFont typeface="Arial" panose="020B0604020202020204" pitchFamily="34" charset="0"/>
              <a:buChar char="•"/>
            </a:pPr>
            <a:r>
              <a:rPr lang="en-US" sz="1600" b="1" dirty="0">
                <a:solidFill>
                  <a:srgbClr val="374151"/>
                </a:solidFill>
                <a:latin typeface="__Inter_d65c78"/>
              </a:rPr>
              <a:t>Text Classification</a:t>
            </a:r>
            <a:r>
              <a:rPr lang="en-US" sz="1600" dirty="0">
                <a:solidFill>
                  <a:srgbClr val="374151"/>
                </a:solidFill>
                <a:latin typeface="__Inter_d65c78"/>
              </a:rPr>
              <a:t>: Categorizing text data into predefined classes, such as identifying the type of medical issue or urgency level.</a:t>
            </a:r>
          </a:p>
          <a:p>
            <a:pPr>
              <a:buFont typeface="Arial" panose="020B0604020202020204" pitchFamily="34" charset="0"/>
              <a:buChar char="•"/>
            </a:pPr>
            <a:r>
              <a:rPr lang="en-US" sz="1600" b="1" dirty="0">
                <a:solidFill>
                  <a:srgbClr val="374151"/>
                </a:solidFill>
                <a:latin typeface="__Inter_d65c78"/>
              </a:rPr>
              <a:t>Part-of-Speech Tagging</a:t>
            </a:r>
            <a:r>
              <a:rPr lang="en-US" sz="1600" dirty="0">
                <a:solidFill>
                  <a:srgbClr val="374151"/>
                </a:solidFill>
                <a:latin typeface="__Inter_d65c78"/>
              </a:rPr>
              <a:t>: Identifying the grammatical parts of speech in a sentence to understand the structure and meaning.</a:t>
            </a:r>
          </a:p>
          <a:p>
            <a:pPr>
              <a:buFont typeface="Arial" panose="020B0604020202020204" pitchFamily="34" charset="0"/>
              <a:buChar char="•"/>
            </a:pPr>
            <a:r>
              <a:rPr lang="en-US" sz="1600" b="1" dirty="0"/>
              <a:t>Transformers</a:t>
            </a:r>
            <a:r>
              <a:rPr lang="en-US" sz="1600" dirty="0"/>
              <a:t>: Models like BERT (Bidirectional Encoder Representations from Transformers) and GPT (Generative Pre-trained Transformer) are used for understanding context in text data and generating human-like responses.</a:t>
            </a:r>
          </a:p>
          <a:p>
            <a:pPr>
              <a:buFont typeface="Arial" panose="020B0604020202020204" pitchFamily="34" charset="0"/>
              <a:buChar char="•"/>
            </a:pPr>
            <a:endParaRPr lang="en-US" sz="1600" dirty="0">
              <a:solidFill>
                <a:srgbClr val="374151"/>
              </a:solidFill>
              <a:latin typeface="__Inter_d65c78"/>
            </a:endParaRPr>
          </a:p>
          <a:p>
            <a:pPr>
              <a:buFont typeface="Arial" panose="020B0604020202020204" pitchFamily="34" charset="0"/>
              <a:buChar char="•"/>
            </a:pPr>
            <a:endParaRPr lang="en-US" b="0" i="0" dirty="0">
              <a:solidFill>
                <a:srgbClr val="374151"/>
              </a:solidFill>
              <a:effectLst/>
              <a:latin typeface="__Inter_d65c78"/>
            </a:endParaRPr>
          </a:p>
          <a:p>
            <a:endParaRPr lang="en-US" b="0" i="0" dirty="0">
              <a:solidFill>
                <a:srgbClr val="374151"/>
              </a:solidFill>
              <a:effectLst/>
              <a:latin typeface="__Inter_d65c7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2AEA-9151-9C47-9B27-70B688561AAD}"/>
              </a:ext>
            </a:extLst>
          </p:cNvPr>
          <p:cNvSpPr>
            <a:spLocks noGrp="1"/>
          </p:cNvSpPr>
          <p:nvPr>
            <p:ph type="title"/>
          </p:nvPr>
        </p:nvSpPr>
        <p:spPr/>
        <p:txBody>
          <a:bodyPr/>
          <a:lstStyle/>
          <a:p>
            <a:r>
              <a:rPr lang="en-US" sz="2000" dirty="0"/>
              <a:t>Implementation work </a:t>
            </a:r>
          </a:p>
        </p:txBody>
      </p:sp>
      <p:sp>
        <p:nvSpPr>
          <p:cNvPr id="3" name="Rectangle 2">
            <a:extLst>
              <a:ext uri="{FF2B5EF4-FFF2-40B4-BE49-F238E27FC236}">
                <a16:creationId xmlns:a16="http://schemas.microsoft.com/office/drawing/2014/main" id="{A2831B73-4178-4010-B4A5-0C9982620F36}"/>
              </a:ext>
            </a:extLst>
          </p:cNvPr>
          <p:cNvSpPr/>
          <p:nvPr/>
        </p:nvSpPr>
        <p:spPr>
          <a:xfrm>
            <a:off x="1097280" y="2193489"/>
            <a:ext cx="9769384" cy="2339102"/>
          </a:xfrm>
          <a:prstGeom prst="rect">
            <a:avLst/>
          </a:prstGeom>
        </p:spPr>
        <p:txBody>
          <a:bodyPr wrap="square">
            <a:spAutoFit/>
          </a:bodyPr>
          <a:lstStyle/>
          <a:p>
            <a:r>
              <a:rPr lang="en-US" sz="1600" b="1" dirty="0">
                <a:solidFill>
                  <a:srgbClr val="374151"/>
                </a:solidFill>
                <a:latin typeface="__Inter_d65c78"/>
              </a:rPr>
              <a:t>Develop System Architecture</a:t>
            </a:r>
            <a:r>
              <a:rPr lang="en-US" sz="1600" dirty="0">
                <a:solidFill>
                  <a:srgbClr val="374151"/>
                </a:solidFill>
                <a:latin typeface="__Inter_d65c78"/>
              </a:rPr>
              <a:t>: Design the overall architecture of the automated system, including data flow, storage, and integration points with existing systems.</a:t>
            </a:r>
          </a:p>
          <a:p>
            <a:r>
              <a:rPr lang="en-US" sz="1600" b="1" dirty="0">
                <a:solidFill>
                  <a:srgbClr val="374151"/>
                </a:solidFill>
                <a:latin typeface="__Inter_d65c78"/>
              </a:rPr>
              <a:t>Ensure Compliance</a:t>
            </a:r>
            <a:r>
              <a:rPr lang="en-US" sz="1600" dirty="0">
                <a:solidFill>
                  <a:srgbClr val="374151"/>
                </a:solidFill>
                <a:latin typeface="__Inter_d65c78"/>
              </a:rPr>
              <a:t>: Implement necessary security measures to protect patient data and ensure compliance with relevant regulations.</a:t>
            </a:r>
          </a:p>
          <a:p>
            <a:r>
              <a:rPr lang="en-US" sz="1600" b="1" dirty="0"/>
              <a:t>Data Migration</a:t>
            </a:r>
            <a:r>
              <a:rPr lang="en-US" sz="1600" dirty="0"/>
              <a:t>: Plan and execute the migration of existing patient data into the new system, ensuring data integrity and accuracy.</a:t>
            </a:r>
          </a:p>
          <a:p>
            <a:r>
              <a:rPr lang="en-US" sz="1600" b="1" dirty="0"/>
              <a:t>API Integration</a:t>
            </a:r>
            <a:r>
              <a:rPr lang="en-US" sz="1600" dirty="0"/>
              <a:t>: Utilize application programming interfaces (APIs) to connect the automated system with existing EHRs, telehealth platforms, and other relevant systems.</a:t>
            </a:r>
          </a:p>
          <a:p>
            <a:pPr>
              <a:buFont typeface="Arial" panose="020B0604020202020204" pitchFamily="34" charset="0"/>
              <a:buChar char="•"/>
            </a:pPr>
            <a:endParaRPr lang="en-US" b="0" i="0" dirty="0">
              <a:solidFill>
                <a:srgbClr val="374151"/>
              </a:solidFill>
              <a:effectLst/>
              <a:latin typeface="__Inter_d65c78"/>
            </a:endParaRPr>
          </a:p>
        </p:txBody>
      </p:sp>
    </p:spTree>
    <p:extLst>
      <p:ext uri="{BB962C8B-B14F-4D97-AF65-F5344CB8AC3E}">
        <p14:creationId xmlns:p14="http://schemas.microsoft.com/office/powerpoint/2010/main" val="3503141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6EB74-8878-4313-4A31-461C4A0A78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40448-14FE-D6F1-1BBD-E456A07F3A82}"/>
              </a:ext>
            </a:extLst>
          </p:cNvPr>
          <p:cNvSpPr>
            <a:spLocks noGrp="1"/>
          </p:cNvSpPr>
          <p:nvPr>
            <p:ph type="title"/>
          </p:nvPr>
        </p:nvSpPr>
        <p:spPr/>
        <p:txBody>
          <a:bodyPr>
            <a:normAutofit/>
          </a:bodyPr>
          <a:lstStyle/>
          <a:p>
            <a:r>
              <a:rPr lang="en-US" sz="2000" dirty="0"/>
              <a:t>Results-Implementation Screenshots</a:t>
            </a:r>
          </a:p>
        </p:txBody>
      </p:sp>
      <p:pic>
        <p:nvPicPr>
          <p:cNvPr id="6" name="Content Placeholder 5">
            <a:extLst>
              <a:ext uri="{FF2B5EF4-FFF2-40B4-BE49-F238E27FC236}">
                <a16:creationId xmlns:a16="http://schemas.microsoft.com/office/drawing/2014/main" id="{666EAB87-C2C5-4129-956A-886BFB2D0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805" y="1846263"/>
            <a:ext cx="10024715" cy="4022725"/>
          </a:xfrm>
        </p:spPr>
      </p:pic>
    </p:spTree>
    <p:extLst>
      <p:ext uri="{BB962C8B-B14F-4D97-AF65-F5344CB8AC3E}">
        <p14:creationId xmlns:p14="http://schemas.microsoft.com/office/powerpoint/2010/main" val="3128948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099B7-BA85-8540-2B9E-9C6511B7A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6A3EDF-FE7C-63EA-947C-EFBFF6BD5108}"/>
              </a:ext>
            </a:extLst>
          </p:cNvPr>
          <p:cNvSpPr>
            <a:spLocks noGrp="1"/>
          </p:cNvSpPr>
          <p:nvPr>
            <p:ph type="title"/>
          </p:nvPr>
        </p:nvSpPr>
        <p:spPr/>
        <p:txBody>
          <a:bodyPr>
            <a:normAutofit/>
          </a:bodyPr>
          <a:lstStyle/>
          <a:p>
            <a:r>
              <a:rPr lang="en-US" sz="2000" dirty="0"/>
              <a:t>Results-Implementation Screenshots</a:t>
            </a:r>
          </a:p>
        </p:txBody>
      </p:sp>
      <p:pic>
        <p:nvPicPr>
          <p:cNvPr id="7" name="Content Placeholder 6">
            <a:extLst>
              <a:ext uri="{FF2B5EF4-FFF2-40B4-BE49-F238E27FC236}">
                <a16:creationId xmlns:a16="http://schemas.microsoft.com/office/drawing/2014/main" id="{E50A249E-5C94-6988-A522-4565017F4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075" y="1846263"/>
            <a:ext cx="9978852" cy="4022725"/>
          </a:xfrm>
        </p:spPr>
      </p:pic>
    </p:spTree>
    <p:extLst>
      <p:ext uri="{BB962C8B-B14F-4D97-AF65-F5344CB8AC3E}">
        <p14:creationId xmlns:p14="http://schemas.microsoft.com/office/powerpoint/2010/main" val="3733838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Results-Implementation Screenshots</a:t>
            </a:r>
          </a:p>
        </p:txBody>
      </p:sp>
      <p:pic>
        <p:nvPicPr>
          <p:cNvPr id="5" name="Content Placeholder 4">
            <a:extLst>
              <a:ext uri="{FF2B5EF4-FFF2-40B4-BE49-F238E27FC236}">
                <a16:creationId xmlns:a16="http://schemas.microsoft.com/office/drawing/2014/main" id="{7D8D3A32-3CDF-1A06-2A62-5C2288026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228" y="1846263"/>
            <a:ext cx="8771870" cy="402272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Results-Implementation Screenshots</a:t>
            </a:r>
          </a:p>
        </p:txBody>
      </p:sp>
      <p:pic>
        <p:nvPicPr>
          <p:cNvPr id="7" name="Content Placeholder 6">
            <a:extLst>
              <a:ext uri="{FF2B5EF4-FFF2-40B4-BE49-F238E27FC236}">
                <a16:creationId xmlns:a16="http://schemas.microsoft.com/office/drawing/2014/main" id="{CCF6C074-F022-4021-A6E0-B6C82DBA5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493" y="1846263"/>
            <a:ext cx="9813471" cy="4219801"/>
          </a:xfrm>
        </p:spPr>
      </p:pic>
    </p:spTree>
    <p:extLst>
      <p:ext uri="{BB962C8B-B14F-4D97-AF65-F5344CB8AC3E}">
        <p14:creationId xmlns:p14="http://schemas.microsoft.com/office/powerpoint/2010/main" val="2246310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3620-BB6F-2D4F-A12D-BD86ED7D90EB}"/>
              </a:ext>
            </a:extLst>
          </p:cNvPr>
          <p:cNvSpPr>
            <a:spLocks noGrp="1"/>
          </p:cNvSpPr>
          <p:nvPr>
            <p:ph type="title"/>
          </p:nvPr>
        </p:nvSpPr>
        <p:spPr/>
        <p:txBody>
          <a:bodyPr>
            <a:normAutofit/>
          </a:bodyPr>
          <a:lstStyle/>
          <a:p>
            <a:r>
              <a:rPr lang="en-US" sz="2000" dirty="0"/>
              <a:t>Software and Hardware Requirements </a:t>
            </a:r>
          </a:p>
        </p:txBody>
      </p:sp>
      <p:sp>
        <p:nvSpPr>
          <p:cNvPr id="3" name="Content Placeholder 2">
            <a:extLst>
              <a:ext uri="{FF2B5EF4-FFF2-40B4-BE49-F238E27FC236}">
                <a16:creationId xmlns:a16="http://schemas.microsoft.com/office/drawing/2014/main" id="{6928BB38-9B34-D846-B4D6-51C80572A480}"/>
              </a:ext>
            </a:extLst>
          </p:cNvPr>
          <p:cNvSpPr>
            <a:spLocks noGrp="1"/>
          </p:cNvSpPr>
          <p:nvPr>
            <p:ph idx="1"/>
          </p:nvPr>
        </p:nvSpPr>
        <p:spPr>
          <a:xfrm>
            <a:off x="1097280" y="1845734"/>
            <a:ext cx="10058400" cy="4383616"/>
          </a:xfrm>
        </p:spPr>
        <p:txBody>
          <a:bodyPr>
            <a:normAutofit fontScale="85000" lnSpcReduction="20000"/>
          </a:bodyPr>
          <a:lstStyle/>
          <a:p>
            <a:r>
              <a:rPr lang="en-IN" sz="1900" b="1" dirty="0"/>
              <a:t>SOFTWARE REQUIREMENTS:</a:t>
            </a:r>
          </a:p>
          <a:p>
            <a:r>
              <a:rPr lang="en-IN" sz="1900" b="1" dirty="0"/>
              <a:t>Operating System</a:t>
            </a:r>
            <a:r>
              <a:rPr lang="en-IN" sz="1900" dirty="0"/>
              <a:t>: Windows.</a:t>
            </a:r>
          </a:p>
          <a:p>
            <a:r>
              <a:rPr lang="en-IN" sz="1900" b="1" dirty="0"/>
              <a:t>Programming Language</a:t>
            </a:r>
            <a:r>
              <a:rPr lang="en-IN" sz="1900" dirty="0"/>
              <a:t>: Python.</a:t>
            </a:r>
          </a:p>
          <a:p>
            <a:r>
              <a:rPr lang="en-IN" sz="1900" b="1" dirty="0"/>
              <a:t>Database</a:t>
            </a:r>
            <a:r>
              <a:rPr lang="en-IN" sz="1900" dirty="0"/>
              <a:t>: Firebase.</a:t>
            </a:r>
            <a:r>
              <a:rPr lang="en-US" altLang="en-US" sz="1900" dirty="0">
                <a:latin typeface="Arial" panose="020B0604020202020204" pitchFamily="34" charset="0"/>
              </a:rPr>
              <a:t> </a:t>
            </a:r>
            <a:endParaRPr lang="en-IN" sz="1900" dirty="0"/>
          </a:p>
          <a:p>
            <a:r>
              <a:rPr lang="en-IN" sz="1900" b="1" dirty="0"/>
              <a:t>IDE</a:t>
            </a:r>
            <a:r>
              <a:rPr lang="en-IN" sz="1900" dirty="0"/>
              <a:t>: Visual Studio Code.</a:t>
            </a:r>
          </a:p>
          <a:p>
            <a:endParaRPr lang="en-IN" sz="1900" b="1" dirty="0"/>
          </a:p>
          <a:p>
            <a:r>
              <a:rPr lang="en-IN" sz="1900" b="1" dirty="0"/>
              <a:t>HARDWARE REQUIREMENTS: </a:t>
            </a:r>
          </a:p>
          <a:p>
            <a:r>
              <a:rPr lang="en-IN" sz="1900" b="1" dirty="0"/>
              <a:t>Processor</a:t>
            </a:r>
            <a:r>
              <a:rPr lang="en-IN" sz="1900" dirty="0"/>
              <a:t>: Any Processor above 500 MHZ.</a:t>
            </a:r>
          </a:p>
          <a:p>
            <a:r>
              <a:rPr lang="en-IN" sz="1900" b="1" dirty="0"/>
              <a:t>RAM: </a:t>
            </a:r>
            <a:r>
              <a:rPr lang="en-IN" sz="1900" dirty="0"/>
              <a:t>8GB</a:t>
            </a:r>
            <a:r>
              <a:rPr lang="en-IN" sz="1900" b="1" dirty="0"/>
              <a:t>.</a:t>
            </a:r>
          </a:p>
          <a:p>
            <a:r>
              <a:rPr lang="en-IN" sz="1900" b="1" dirty="0"/>
              <a:t>Hard Disk: </a:t>
            </a:r>
            <a:r>
              <a:rPr lang="en-IN" sz="1900" dirty="0"/>
              <a:t>500GB</a:t>
            </a:r>
            <a:r>
              <a:rPr lang="en-IN" sz="1900" b="1" dirty="0"/>
              <a:t>.</a:t>
            </a:r>
          </a:p>
          <a:p>
            <a:r>
              <a:rPr lang="en-IN" sz="1900" b="1" dirty="0"/>
              <a:t>Input device:  </a:t>
            </a:r>
            <a:r>
              <a:rPr lang="en-IN" sz="1900" dirty="0"/>
              <a:t>Standard Keyboard and Mouse.</a:t>
            </a:r>
          </a:p>
          <a:p>
            <a:r>
              <a:rPr lang="en-IN" sz="1900" b="1" dirty="0"/>
              <a:t>Output Device</a:t>
            </a:r>
            <a:r>
              <a:rPr lang="en-IN" sz="1900" dirty="0"/>
              <a:t>: VGA and Monitor.</a:t>
            </a:r>
          </a:p>
          <a:p>
            <a:endParaRPr lang="en-IN" dirty="0"/>
          </a:p>
          <a:p>
            <a:endParaRPr lang="en-US" dirty="0"/>
          </a:p>
        </p:txBody>
      </p:sp>
    </p:spTree>
    <p:extLst>
      <p:ext uri="{BB962C8B-B14F-4D97-AF65-F5344CB8AC3E}">
        <p14:creationId xmlns:p14="http://schemas.microsoft.com/office/powerpoint/2010/main" val="169026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References</a:t>
            </a:r>
          </a:p>
        </p:txBody>
      </p:sp>
      <p:sp>
        <p:nvSpPr>
          <p:cNvPr id="3" name="Content Placeholder 2"/>
          <p:cNvSpPr>
            <a:spLocks noGrp="1"/>
          </p:cNvSpPr>
          <p:nvPr>
            <p:ph idx="1"/>
          </p:nvPr>
        </p:nvSpPr>
        <p:spPr>
          <a:xfrm>
            <a:off x="1097280" y="1845733"/>
            <a:ext cx="10058400" cy="4301973"/>
          </a:xfrm>
        </p:spPr>
        <p:txBody>
          <a:bodyPr>
            <a:normAutofit fontScale="85000" lnSpcReduction="20000"/>
          </a:bodyPr>
          <a:lstStyle/>
          <a:p>
            <a:pPr marL="0" indent="0">
              <a:buNone/>
            </a:pPr>
            <a:r>
              <a:rPr lang="en-US" sz="1900" b="1" dirty="0"/>
              <a:t>[1] </a:t>
            </a:r>
            <a:r>
              <a:rPr lang="en-IN" sz="1900" dirty="0" err="1"/>
              <a:t>Gulnur</a:t>
            </a:r>
            <a:r>
              <a:rPr lang="en-IN" sz="1900" dirty="0"/>
              <a:t> Zhakhina1,2, Karina </a:t>
            </a:r>
            <a:r>
              <a:rPr lang="en-IN" sz="1900" dirty="0" err="1"/>
              <a:t>Tapinova</a:t>
            </a:r>
            <a:r>
              <a:rPr lang="en-IN" sz="1900" dirty="0"/>
              <a:t>.</a:t>
            </a:r>
            <a:r>
              <a:rPr lang="en-US" sz="1900" dirty="0"/>
              <a:t>Pre-consultation history taking systems and their impact on modern practices: Advantages and limitations. Journal Of Clinical Medicine Of Kazakhstan. IEEE Journal.</a:t>
            </a:r>
            <a:r>
              <a:rPr lang="en-IN" sz="1900" dirty="0"/>
              <a:t> 2023</a:t>
            </a:r>
            <a:r>
              <a:rPr lang="en-IN" sz="1900" b="1" dirty="0"/>
              <a:t>. </a:t>
            </a:r>
            <a:endParaRPr lang="en-IN" sz="1900" dirty="0"/>
          </a:p>
          <a:p>
            <a:pPr marL="0" indent="0">
              <a:buNone/>
            </a:pPr>
            <a:r>
              <a:rPr lang="en-US" sz="1900" b="1" dirty="0"/>
              <a:t>[2] </a:t>
            </a:r>
            <a:r>
              <a:rPr lang="en-IN" sz="1900" dirty="0" err="1"/>
              <a:t>Wenxing</a:t>
            </a:r>
            <a:r>
              <a:rPr lang="en-IN" sz="1900" dirty="0"/>
              <a:t> Hong 1 , </a:t>
            </a:r>
            <a:r>
              <a:rPr lang="en-IN" sz="1900" dirty="0" err="1"/>
              <a:t>Ziang</a:t>
            </a:r>
            <a:r>
              <a:rPr lang="en-IN" sz="1900" dirty="0"/>
              <a:t> Xiong1 , </a:t>
            </a:r>
            <a:r>
              <a:rPr lang="en-IN" sz="1900" dirty="0" err="1"/>
              <a:t>Nannan</a:t>
            </a:r>
            <a:r>
              <a:rPr lang="en-IN" sz="1900" dirty="0"/>
              <a:t> Zheng1 , and Yang Weng. </a:t>
            </a:r>
            <a:r>
              <a:rPr lang="en-US" sz="1900" dirty="0"/>
              <a:t>A Medical-History-Based Potential Disease Prediction Algorithm. IEEE Journal Access.</a:t>
            </a:r>
            <a:r>
              <a:rPr lang="en-IN" sz="1900" dirty="0"/>
              <a:t>2019.</a:t>
            </a:r>
            <a:r>
              <a:rPr lang="en-IN" sz="1900" b="1" dirty="0"/>
              <a:t> </a:t>
            </a:r>
            <a:endParaRPr lang="en-IN" sz="1900" dirty="0"/>
          </a:p>
          <a:p>
            <a:pPr marL="0" indent="0">
              <a:buNone/>
            </a:pPr>
            <a:r>
              <a:rPr lang="en-US" sz="1900" b="1" dirty="0"/>
              <a:t>[3]</a:t>
            </a:r>
            <a:r>
              <a:rPr lang="en-US" sz="1900" dirty="0"/>
              <a:t> P. William; </a:t>
            </a:r>
            <a:r>
              <a:rPr lang="en-US" sz="1900" dirty="0" err="1"/>
              <a:t>Yogeesh</a:t>
            </a:r>
            <a:r>
              <a:rPr lang="en-US" sz="1900" dirty="0"/>
              <a:t> N; Vishal M </a:t>
            </a:r>
            <a:r>
              <a:rPr lang="en-US" sz="1900" dirty="0" err="1"/>
              <a:t>Tidake</a:t>
            </a:r>
            <a:r>
              <a:rPr lang="en-US" sz="1900" dirty="0"/>
              <a:t>. Framework for Implementation of Personality Inventory Model on Natural Language Processing with Personality Traits      </a:t>
            </a:r>
            <a:r>
              <a:rPr lang="en-US" sz="1900" dirty="0" err="1"/>
              <a:t>Analysis.IEEE</a:t>
            </a:r>
            <a:r>
              <a:rPr lang="en-US" sz="1900" dirty="0"/>
              <a:t> ACCESS conference.2022.</a:t>
            </a:r>
            <a:r>
              <a:rPr lang="en-US" sz="1900" b="1" dirty="0"/>
              <a:t> </a:t>
            </a:r>
            <a:endParaRPr lang="en-IN" sz="1900" dirty="0"/>
          </a:p>
          <a:p>
            <a:pPr marL="0" indent="0">
              <a:buNone/>
            </a:pPr>
            <a:r>
              <a:rPr lang="en-US" sz="1900" b="1" dirty="0"/>
              <a:t>[4] </a:t>
            </a:r>
            <a:r>
              <a:rPr lang="es-ES" sz="1900" dirty="0"/>
              <a:t>María D. Illescas-Manzano , Noé Vicente López . </a:t>
            </a:r>
            <a:r>
              <a:rPr lang="en-US" sz="1900" dirty="0"/>
              <a:t>Implementation of Chatbot in Online Commerce, and Open Innovation. IEEE Journal.</a:t>
            </a:r>
            <a:r>
              <a:rPr lang="es-ES" sz="1900" dirty="0"/>
              <a:t>2023. </a:t>
            </a:r>
            <a:endParaRPr lang="en-IN" sz="1900" dirty="0"/>
          </a:p>
          <a:p>
            <a:pPr marL="0" indent="0">
              <a:buNone/>
            </a:pPr>
            <a:r>
              <a:rPr lang="es-ES" sz="1900" b="1" dirty="0"/>
              <a:t>[5] </a:t>
            </a:r>
            <a:r>
              <a:rPr lang="en-IN" sz="1900" dirty="0"/>
              <a:t>Alessandro </a:t>
            </a:r>
            <a:r>
              <a:rPr lang="en-IN" sz="1900" dirty="0" err="1"/>
              <a:t>Mazzei;Luca</a:t>
            </a:r>
            <a:r>
              <a:rPr lang="en-IN" sz="1900" dirty="0"/>
              <a:t> </a:t>
            </a:r>
            <a:r>
              <a:rPr lang="en-IN" sz="1900" dirty="0" err="1"/>
              <a:t>Ansemia</a:t>
            </a:r>
            <a:r>
              <a:rPr lang="en-IN" sz="1900" dirty="0"/>
              <a:t>. Anticipating User Interactions in customer care dialogue system.</a:t>
            </a:r>
            <a:r>
              <a:rPr lang="en-US" sz="1900" dirty="0"/>
              <a:t>IEEE ACCESS conference.</a:t>
            </a:r>
            <a:r>
              <a:rPr lang="en-IN" sz="1900" dirty="0"/>
              <a:t>2021.</a:t>
            </a:r>
            <a:r>
              <a:rPr lang="en-IN" sz="1900" b="1" dirty="0"/>
              <a:t> </a:t>
            </a:r>
          </a:p>
          <a:p>
            <a:pPr marL="0" indent="0">
              <a:buNone/>
            </a:pPr>
            <a:r>
              <a:rPr lang="en-US" sz="1900" b="1" dirty="0"/>
              <a:t>[6] </a:t>
            </a:r>
            <a:r>
              <a:rPr lang="en-IN" sz="1900" dirty="0" err="1"/>
              <a:t>Asoke</a:t>
            </a:r>
            <a:r>
              <a:rPr lang="en-IN" sz="1900" dirty="0"/>
              <a:t> Nath , </a:t>
            </a:r>
            <a:r>
              <a:rPr lang="en-IN" sz="1900" dirty="0" err="1"/>
              <a:t>Rupamita</a:t>
            </a:r>
            <a:r>
              <a:rPr lang="en-IN" sz="1900" dirty="0"/>
              <a:t> Sarkar , Swastik Mitra, </a:t>
            </a:r>
            <a:r>
              <a:rPr lang="en-IN" sz="1900" dirty="0" err="1"/>
              <a:t>Rohitaswa</a:t>
            </a:r>
            <a:r>
              <a:rPr lang="en-IN" sz="1900" dirty="0"/>
              <a:t> Pradhan.</a:t>
            </a:r>
            <a:r>
              <a:rPr lang="en-US" sz="1900" dirty="0"/>
              <a:t>Designing and Implementing Conversational Intelligent Chat-bot Using Natural Language </a:t>
            </a:r>
            <a:r>
              <a:rPr lang="en-US" sz="1900" dirty="0" err="1"/>
              <a:t>Processing.IEEE</a:t>
            </a:r>
            <a:r>
              <a:rPr lang="en-US" sz="1900" dirty="0"/>
              <a:t> Journal.</a:t>
            </a:r>
            <a:r>
              <a:rPr lang="en-IN" sz="1900" dirty="0"/>
              <a:t> 2022.</a:t>
            </a:r>
            <a:r>
              <a:rPr lang="en-IN" sz="1900" b="1" dirty="0"/>
              <a:t> </a:t>
            </a:r>
            <a:endParaRPr lang="en-IN" sz="1900" dirty="0"/>
          </a:p>
          <a:p>
            <a:pPr marL="0" indent="0">
              <a:buNone/>
            </a:pPr>
            <a:r>
              <a:rPr lang="en-US" sz="1900" b="1" dirty="0"/>
              <a:t>[7] </a:t>
            </a:r>
            <a:r>
              <a:rPr lang="en-IN" sz="1900" dirty="0"/>
              <a:t>Ganesh Reddy </a:t>
            </a:r>
            <a:r>
              <a:rPr lang="en-IN" sz="1900" dirty="0" err="1"/>
              <a:t>Gunnam</a:t>
            </a:r>
            <a:r>
              <a:rPr lang="en-IN" sz="1900" dirty="0"/>
              <a:t>.</a:t>
            </a:r>
            <a:r>
              <a:rPr lang="en-US" sz="1900" dirty="0"/>
              <a:t> Assessing Performance of Cloud-Based Heterogeneous Chatbot Systems and A Case Study. IEEE Journal Access.</a:t>
            </a:r>
            <a:r>
              <a:rPr lang="en-IN" sz="1900" dirty="0"/>
              <a:t> 2024. </a:t>
            </a:r>
          </a:p>
          <a:p>
            <a:pPr marL="0" indent="0">
              <a:buNone/>
            </a:pPr>
            <a:r>
              <a:rPr lang="en-US" sz="1900" b="1" dirty="0"/>
              <a:t>[8] </a:t>
            </a:r>
            <a:r>
              <a:rPr lang="fi-FI" sz="1900" dirty="0"/>
              <a:t>Taisei Takahashi,Yan Zhihao,Kazumasa Omote. </a:t>
            </a:r>
            <a:r>
              <a:rPr lang="en-US" sz="1900" dirty="0"/>
              <a:t>Emergency Medical Access Control System Based on Public Blockchain. Springer.</a:t>
            </a:r>
            <a:r>
              <a:rPr lang="en-IN" sz="1900" dirty="0"/>
              <a:t> 2024.</a:t>
            </a:r>
            <a:r>
              <a:rPr lang="en-IN" sz="1900" b="1" dirty="0"/>
              <a:t> </a:t>
            </a:r>
            <a:endParaRPr lang="en-IN" sz="1900" dirty="0"/>
          </a:p>
          <a:p>
            <a:pPr marL="0" indent="0">
              <a:buNone/>
            </a:pPr>
            <a:endParaRPr lang="en-IN" sz="1600"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CBC52-A5F0-4911-95D2-F3D59A7A80C4}"/>
              </a:ext>
            </a:extLst>
          </p:cNvPr>
          <p:cNvSpPr>
            <a:spLocks noGrp="1"/>
          </p:cNvSpPr>
          <p:nvPr>
            <p:ph idx="1"/>
          </p:nvPr>
        </p:nvSpPr>
        <p:spPr>
          <a:xfrm>
            <a:off x="1148442" y="1911048"/>
            <a:ext cx="10058400" cy="4023360"/>
          </a:xfrm>
        </p:spPr>
        <p:txBody>
          <a:bodyPr>
            <a:normAutofit/>
          </a:bodyPr>
          <a:lstStyle/>
          <a:p>
            <a:pPr marL="0" indent="0">
              <a:buNone/>
            </a:pPr>
            <a:r>
              <a:rPr lang="en-US" sz="1600" b="1" dirty="0"/>
              <a:t>[9] </a:t>
            </a:r>
            <a:r>
              <a:rPr lang="en-IN" sz="1600" dirty="0"/>
              <a:t>Marco </a:t>
            </a:r>
            <a:r>
              <a:rPr lang="en-IN" sz="1600" dirty="0" err="1"/>
              <a:t>Polignano</a:t>
            </a:r>
            <a:r>
              <a:rPr lang="en-IN" sz="1600" dirty="0"/>
              <a:t>. </a:t>
            </a:r>
            <a:r>
              <a:rPr lang="en-US" sz="1600" dirty="0" err="1"/>
              <a:t>HealthAssistantBot</a:t>
            </a:r>
            <a:r>
              <a:rPr lang="en-US" sz="1600" dirty="0"/>
              <a:t>: A Personal Health Assistant for the Italian Language. IEEE Journal Access.</a:t>
            </a:r>
            <a:r>
              <a:rPr lang="en-IN" sz="1600" dirty="0"/>
              <a:t>2020.</a:t>
            </a:r>
            <a:r>
              <a:rPr lang="en-IN" sz="1600" b="1" dirty="0"/>
              <a:t> </a:t>
            </a:r>
            <a:endParaRPr lang="en-IN" sz="1600" dirty="0"/>
          </a:p>
          <a:p>
            <a:pPr marL="0" indent="0">
              <a:buNone/>
            </a:pPr>
            <a:r>
              <a:rPr lang="en-US" sz="1600" b="1" dirty="0"/>
              <a:t>[10]</a:t>
            </a:r>
            <a:r>
              <a:rPr lang="en-US" sz="1600" dirty="0"/>
              <a:t> </a:t>
            </a:r>
            <a:r>
              <a:rPr lang="en-IN" sz="1600" dirty="0" err="1"/>
              <a:t>Mohd</a:t>
            </a:r>
            <a:r>
              <a:rPr lang="en-IN" sz="1600" dirty="0"/>
              <a:t> Asif Shah. </a:t>
            </a:r>
            <a:r>
              <a:rPr lang="en-US" sz="1600" dirty="0"/>
              <a:t>An AI-Based Medical Chatbot Model for Infectious Disease Prediction. IEEE Journal Access.</a:t>
            </a:r>
            <a:r>
              <a:rPr lang="en-IN" sz="1600" dirty="0"/>
              <a:t>2022.</a:t>
            </a:r>
          </a:p>
          <a:p>
            <a:pPr marL="0" indent="0">
              <a:buNone/>
            </a:pPr>
            <a:r>
              <a:rPr lang="en-US" sz="1600" b="1" dirty="0"/>
              <a:t>[11] </a:t>
            </a:r>
            <a:r>
              <a:rPr lang="en-IN" sz="1600" dirty="0"/>
              <a:t>Hendry </a:t>
            </a:r>
            <a:r>
              <a:rPr lang="en-IN" sz="1600" dirty="0" err="1"/>
              <a:t>Naufal</a:t>
            </a:r>
            <a:r>
              <a:rPr lang="en-IN" sz="1600" dirty="0"/>
              <a:t> Marbella, Izzat </a:t>
            </a:r>
            <a:r>
              <a:rPr lang="en-IN" sz="1600" dirty="0" err="1"/>
              <a:t>Aulia</a:t>
            </a:r>
            <a:r>
              <a:rPr lang="en-IN" sz="1600" dirty="0"/>
              <a:t> </a:t>
            </a:r>
            <a:r>
              <a:rPr lang="en-IN" sz="1600" dirty="0" err="1"/>
              <a:t>Akbart</a:t>
            </a:r>
            <a:r>
              <a:rPr lang="en-IN" sz="1600" dirty="0"/>
              <a:t>, Bambang </a:t>
            </a:r>
            <a:r>
              <a:rPr lang="en-IN" sz="1600" dirty="0" err="1"/>
              <a:t>Setiawan</a:t>
            </a:r>
            <a:r>
              <a:rPr lang="en-IN" sz="1600" dirty="0"/>
              <a:t>.</a:t>
            </a:r>
            <a:r>
              <a:rPr lang="en-US" sz="1600" dirty="0"/>
              <a:t>Design and development of a web-based patient management information system. Elsevier.</a:t>
            </a:r>
            <a:r>
              <a:rPr lang="en-IN" sz="1600" dirty="0"/>
              <a:t> 2023. </a:t>
            </a:r>
          </a:p>
          <a:p>
            <a:pPr marL="0" indent="0">
              <a:buNone/>
            </a:pPr>
            <a:r>
              <a:rPr lang="en-US" sz="1600" b="1" dirty="0"/>
              <a:t>[12] </a:t>
            </a:r>
            <a:r>
              <a:rPr lang="it-IT" sz="1600" dirty="0"/>
              <a:t>Giada Confortala , Mika Takata , Naoaki Yokoi, and Masashi Egi.</a:t>
            </a:r>
            <a:r>
              <a:rPr lang="en-US" sz="1600" dirty="0"/>
              <a:t>Enhancing Predictive Models to Lower Rehospitalization Risk: Utilizing Historical Medical Records for AI-Driven Interventions . IEEE Journal Access.</a:t>
            </a:r>
            <a:r>
              <a:rPr lang="it-IT" sz="1600" dirty="0"/>
              <a:t>2024. </a:t>
            </a:r>
            <a:endParaRPr lang="en-IN" sz="1600" dirty="0"/>
          </a:p>
          <a:p>
            <a:pPr marL="0" indent="0">
              <a:buNone/>
            </a:pPr>
            <a:r>
              <a:rPr lang="en-US" sz="1600" b="1" dirty="0"/>
              <a:t>[13] </a:t>
            </a:r>
            <a:r>
              <a:rPr lang="en-IN" sz="1600" dirty="0"/>
              <a:t>Hendry </a:t>
            </a:r>
            <a:r>
              <a:rPr lang="en-IN" sz="1600" dirty="0" err="1"/>
              <a:t>Naufal</a:t>
            </a:r>
            <a:r>
              <a:rPr lang="en-IN" sz="1600" dirty="0"/>
              <a:t> Marbella, Izzat </a:t>
            </a:r>
            <a:r>
              <a:rPr lang="en-IN" sz="1600" dirty="0" err="1"/>
              <a:t>Aulia</a:t>
            </a:r>
            <a:r>
              <a:rPr lang="en-IN" sz="1600" dirty="0"/>
              <a:t> Akbar†, Bambang </a:t>
            </a:r>
            <a:r>
              <a:rPr lang="en-IN" sz="1600" dirty="0" err="1"/>
              <a:t>Setiawan</a:t>
            </a:r>
            <a:r>
              <a:rPr lang="en-IN" sz="1600" dirty="0"/>
              <a:t>.</a:t>
            </a:r>
            <a:r>
              <a:rPr lang="en-US" sz="1600" dirty="0"/>
              <a:t>Secure System Medical Record with Blockchain System: </a:t>
            </a:r>
            <a:r>
              <a:rPr lang="en-US" sz="1600" dirty="0" err="1"/>
              <a:t>Recchain</a:t>
            </a:r>
            <a:r>
              <a:rPr lang="en-US" sz="1600" dirty="0"/>
              <a:t> Framework. IEEE Journal Access.</a:t>
            </a:r>
            <a:r>
              <a:rPr lang="en-IN" sz="1600" dirty="0"/>
              <a:t> 2024.</a:t>
            </a:r>
            <a:r>
              <a:rPr lang="en-IN" sz="1600" b="1" dirty="0"/>
              <a:t> </a:t>
            </a:r>
            <a:endParaRPr lang="en-IN" sz="1600" dirty="0"/>
          </a:p>
          <a:p>
            <a:pPr marL="0" indent="0">
              <a:buNone/>
            </a:pPr>
            <a:r>
              <a:rPr lang="en-US" sz="1600" b="1" dirty="0"/>
              <a:t>[14</a:t>
            </a:r>
            <a:r>
              <a:rPr lang="en-US" sz="1600" dirty="0"/>
              <a:t>] </a:t>
            </a:r>
            <a:r>
              <a:rPr lang="en-IN" sz="1600" dirty="0"/>
              <a:t>Joseph Finkelstein , Aileen Gabriel, Susanna </a:t>
            </a:r>
            <a:r>
              <a:rPr lang="en-IN" sz="1600" dirty="0" err="1"/>
              <a:t>Schmer</a:t>
            </a:r>
            <a:r>
              <a:rPr lang="en-IN" sz="1600" dirty="0"/>
              <a:t>, Andrew Dunn.</a:t>
            </a:r>
            <a:r>
              <a:rPr lang="en-US" sz="1600" dirty="0"/>
              <a:t>Identifying Facilitators and Barriers to Implementation of AI‑Assisted Clinical Decision Support in an Electronic Health Record System. Springer.</a:t>
            </a:r>
            <a:r>
              <a:rPr lang="en-IN" sz="1600" dirty="0"/>
              <a:t>2024.</a:t>
            </a:r>
          </a:p>
          <a:p>
            <a:pPr marL="0" indent="0">
              <a:buNone/>
            </a:pPr>
            <a:r>
              <a:rPr lang="en-US" sz="1600" b="1" dirty="0"/>
              <a:t>[15] </a:t>
            </a:r>
            <a:r>
              <a:rPr lang="it-IT" sz="1600" dirty="0"/>
              <a:t>Giacomo Scaioli, Manuela Martella, Giuseppina Lo Moro1.</a:t>
            </a:r>
            <a:r>
              <a:rPr lang="en-US" sz="1600" dirty="0"/>
              <a:t> Knowledge, Attitudes, and Practices about Electronic Personal Health Records: A Cross-Sectional Study in a Region of Northern Italy. Springer.</a:t>
            </a:r>
            <a:r>
              <a:rPr lang="it-IT" sz="1600" dirty="0"/>
              <a:t> 2024.</a:t>
            </a:r>
            <a:r>
              <a:rPr lang="en-IN" sz="1600" b="1" dirty="0"/>
              <a:t> </a:t>
            </a:r>
            <a:endParaRPr lang="en-IN" sz="1600" dirty="0"/>
          </a:p>
          <a:p>
            <a:endParaRPr lang="en-IN" dirty="0"/>
          </a:p>
        </p:txBody>
      </p:sp>
    </p:spTree>
    <p:extLst>
      <p:ext uri="{BB962C8B-B14F-4D97-AF65-F5344CB8AC3E}">
        <p14:creationId xmlns:p14="http://schemas.microsoft.com/office/powerpoint/2010/main" val="186258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7CFE-9ADC-CE45-8156-47F8056B31CA}"/>
              </a:ext>
            </a:extLst>
          </p:cNvPr>
          <p:cNvSpPr>
            <a:spLocks noGrp="1"/>
          </p:cNvSpPr>
          <p:nvPr>
            <p:ph type="title"/>
          </p:nvPr>
        </p:nvSpPr>
        <p:spPr>
          <a:xfrm>
            <a:off x="1443643" y="394977"/>
            <a:ext cx="10058400" cy="1450757"/>
          </a:xfrm>
        </p:spPr>
        <p:txBody>
          <a:bodyPr/>
          <a:lstStyle/>
          <a:p>
            <a:r>
              <a:rPr lang="en-US" sz="2000" dirty="0"/>
              <a:t>Abstract</a:t>
            </a:r>
            <a:r>
              <a:rPr lang="en-US" dirty="0"/>
              <a:t> </a:t>
            </a:r>
          </a:p>
        </p:txBody>
      </p:sp>
      <p:sp>
        <p:nvSpPr>
          <p:cNvPr id="3" name="Content Placeholder 2">
            <a:extLst>
              <a:ext uri="{FF2B5EF4-FFF2-40B4-BE49-F238E27FC236}">
                <a16:creationId xmlns:a16="http://schemas.microsoft.com/office/drawing/2014/main" id="{F939DD5C-8573-7E4B-925E-1AFFE9EE9E08}"/>
              </a:ext>
            </a:extLst>
          </p:cNvPr>
          <p:cNvSpPr>
            <a:spLocks noGrp="1"/>
          </p:cNvSpPr>
          <p:nvPr>
            <p:ph idx="1"/>
          </p:nvPr>
        </p:nvSpPr>
        <p:spPr>
          <a:xfrm>
            <a:off x="1129937" y="2098826"/>
            <a:ext cx="10058400" cy="4023360"/>
          </a:xfrm>
        </p:spPr>
        <p:txBody>
          <a:bodyPr>
            <a:normAutofit/>
          </a:bodyPr>
          <a:lstStyle/>
          <a:p>
            <a:r>
              <a:rPr lang="en-US" sz="1600" dirty="0">
                <a:solidFill>
                  <a:schemeClr val="tx1"/>
                </a:solidFill>
              </a:rPr>
              <a:t>The practice of gathering a patient's medical history has been fundamental to healthcare for centuries, serving as the basis for accurate diagnoses and effective treatment plans.</a:t>
            </a:r>
          </a:p>
          <a:p>
            <a:r>
              <a:rPr lang="en-US" sz="1600" dirty="0">
                <a:solidFill>
                  <a:schemeClr val="tx1"/>
                </a:solidFill>
              </a:rPr>
              <a:t>Traditional face-to-face consultations often result in incomplete medical histories due to time constraints and communication barriers.</a:t>
            </a:r>
          </a:p>
          <a:p>
            <a:r>
              <a:rPr lang="en-US" sz="1600" dirty="0" err="1">
                <a:solidFill>
                  <a:schemeClr val="tx1"/>
                </a:solidFill>
              </a:rPr>
              <a:t>Carebot</a:t>
            </a:r>
            <a:r>
              <a:rPr lang="en-US" sz="1600" dirty="0">
                <a:solidFill>
                  <a:schemeClr val="tx1"/>
                </a:solidFill>
              </a:rPr>
              <a:t> history taking systems have emerged as a transformative solution, leveraging technology to enhance data collection and patient engagement.</a:t>
            </a:r>
          </a:p>
          <a:p>
            <a:r>
              <a:rPr lang="en-US" sz="1600" dirty="0">
                <a:solidFill>
                  <a:schemeClr val="tx1"/>
                </a:solidFill>
              </a:rPr>
              <a:t>These systems allow patients to complete questionnaires or surveys before their appointments, enabling them to provide comprehensive medical histories at their own pace.</a:t>
            </a:r>
          </a:p>
        </p:txBody>
      </p:sp>
    </p:spTree>
    <p:extLst>
      <p:ext uri="{BB962C8B-B14F-4D97-AF65-F5344CB8AC3E}">
        <p14:creationId xmlns:p14="http://schemas.microsoft.com/office/powerpoint/2010/main" val="3725080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B6263-2F3E-45FC-82ED-1C63D46396EB}"/>
              </a:ext>
            </a:extLst>
          </p:cNvPr>
          <p:cNvSpPr>
            <a:spLocks noGrp="1"/>
          </p:cNvSpPr>
          <p:nvPr>
            <p:ph idx="1"/>
          </p:nvPr>
        </p:nvSpPr>
        <p:spPr/>
        <p:txBody>
          <a:bodyPr>
            <a:normAutofit/>
          </a:bodyPr>
          <a:lstStyle/>
          <a:p>
            <a:pPr marL="0" indent="0">
              <a:buNone/>
            </a:pPr>
            <a:r>
              <a:rPr lang="en-US" sz="1700" b="1" dirty="0"/>
              <a:t>[16] </a:t>
            </a:r>
            <a:r>
              <a:rPr lang="en-IN" sz="1700" dirty="0" err="1"/>
              <a:t>Lanyun</a:t>
            </a:r>
            <a:r>
              <a:rPr lang="en-IN" sz="1700" dirty="0"/>
              <a:t> Zhang , </a:t>
            </a:r>
            <a:r>
              <a:rPr lang="en-IN" sz="1700" dirty="0" err="1"/>
              <a:t>Jiani</a:t>
            </a:r>
            <a:r>
              <a:rPr lang="en-IN" sz="1700" dirty="0"/>
              <a:t> Zhan, Verena Kwok Wai Wan, And </a:t>
            </a:r>
            <a:r>
              <a:rPr lang="en-IN" sz="1700" dirty="0" err="1"/>
              <a:t>Yanbin</a:t>
            </a:r>
            <a:r>
              <a:rPr lang="en-IN" sz="1700" dirty="0"/>
              <a:t> Wang. </a:t>
            </a:r>
            <a:r>
              <a:rPr lang="en-US" sz="1700" dirty="0"/>
              <a:t>Designing and Evaluating Online Health Consultation Interfaces: A Perspective of Physician-Patient Power Asymmetry .IEEE Journal.</a:t>
            </a:r>
            <a:r>
              <a:rPr lang="en-IN" sz="1700" dirty="0"/>
              <a:t>2024.</a:t>
            </a:r>
            <a:r>
              <a:rPr lang="en-IN" sz="1700" b="1" dirty="0"/>
              <a:t> </a:t>
            </a:r>
          </a:p>
          <a:p>
            <a:pPr marL="0" indent="0">
              <a:buNone/>
            </a:pPr>
            <a:r>
              <a:rPr lang="en-US" sz="1700" b="1" dirty="0"/>
              <a:t>[17</a:t>
            </a:r>
            <a:r>
              <a:rPr lang="en-IN" sz="1700" b="1" dirty="0"/>
              <a:t>] </a:t>
            </a:r>
            <a:r>
              <a:rPr lang="en-IN" sz="1700" dirty="0"/>
              <a:t>Maisie </a:t>
            </a:r>
            <a:r>
              <a:rPr lang="en-IN" sz="1700" dirty="0" err="1"/>
              <a:t>Wang,C</a:t>
            </a:r>
            <a:r>
              <a:rPr lang="en-IN" sz="1700" dirty="0"/>
              <a:t>. </a:t>
            </a:r>
            <a:r>
              <a:rPr lang="en-IN" sz="1700" dirty="0" err="1"/>
              <a:t>Lau,Frederick</a:t>
            </a:r>
            <a:r>
              <a:rPr lang="en-IN" sz="1700" dirty="0"/>
              <a:t> A. </a:t>
            </a:r>
            <a:r>
              <a:rPr lang="en-IN" sz="1700" dirty="0" err="1"/>
              <a:t>Matsen,Yongmin</a:t>
            </a:r>
            <a:r>
              <a:rPr lang="en-IN" sz="1700" dirty="0"/>
              <a:t> Kim.</a:t>
            </a:r>
            <a:r>
              <a:rPr lang="en-US" sz="1700" dirty="0"/>
              <a:t>Personal health information management system and its application in referral management. IEEE Journal Access.</a:t>
            </a:r>
            <a:r>
              <a:rPr lang="en-IN" sz="1700" dirty="0"/>
              <a:t>2004.</a:t>
            </a:r>
            <a:r>
              <a:rPr lang="en-IN" sz="1700" b="1" dirty="0"/>
              <a:t> </a:t>
            </a:r>
            <a:endParaRPr lang="en-IN" sz="1700" dirty="0"/>
          </a:p>
          <a:p>
            <a:pPr marL="0" indent="0">
              <a:buNone/>
            </a:pPr>
            <a:r>
              <a:rPr lang="en-US" sz="1700" b="1" dirty="0"/>
              <a:t>[18] </a:t>
            </a:r>
            <a:r>
              <a:rPr lang="en-IN" sz="1700" dirty="0"/>
              <a:t>Joseph Finkelstein , Aileen Gabriel, Susanna </a:t>
            </a:r>
            <a:r>
              <a:rPr lang="en-IN" sz="1700" dirty="0" err="1"/>
              <a:t>Schmer</a:t>
            </a:r>
            <a:r>
              <a:rPr lang="en-IN" sz="1700" dirty="0"/>
              <a:t>, Andrew Dunn. </a:t>
            </a:r>
            <a:r>
              <a:rPr lang="en-US" sz="1700" dirty="0"/>
              <a:t>Meaningful use of patient-centric health records for healthcare </a:t>
            </a:r>
            <a:r>
              <a:rPr lang="en-US" sz="1700" dirty="0" err="1"/>
              <a:t>transformation.IEEE</a:t>
            </a:r>
            <a:r>
              <a:rPr lang="en-US" sz="1700" dirty="0"/>
              <a:t> Journal.</a:t>
            </a:r>
            <a:r>
              <a:rPr lang="en-IN" sz="1700" dirty="0"/>
              <a:t> 2012. </a:t>
            </a:r>
          </a:p>
          <a:p>
            <a:pPr marL="0" indent="0">
              <a:buNone/>
            </a:pPr>
            <a:r>
              <a:rPr lang="en-US" sz="1700" b="1" dirty="0"/>
              <a:t>[19] </a:t>
            </a:r>
            <a:r>
              <a:rPr lang="en-IN" sz="1700" dirty="0"/>
              <a:t>Manuel Gil1 , </a:t>
            </a:r>
            <a:r>
              <a:rPr lang="en-IN" sz="1700" dirty="0" err="1"/>
              <a:t>Reemel</a:t>
            </a:r>
            <a:r>
              <a:rPr lang="en-IN" sz="1700" dirty="0"/>
              <a:t> Sherif2 , Manon Pluye2 , Benjamin C. M. Fung 1 , (Senior Member, IEEE), Roland Grad2 , and Pierre Pluye2.</a:t>
            </a:r>
            <a:r>
              <a:rPr lang="en-US" sz="1700" dirty="0"/>
              <a:t>Towards a Knowledge-Based Recommender System for Linking Electronic Patient Records With Continuing Medical Education Information at the Point of Care . IEEE Journal Access.</a:t>
            </a:r>
            <a:r>
              <a:rPr lang="en-IN" sz="1700" dirty="0"/>
              <a:t>2019. </a:t>
            </a:r>
          </a:p>
          <a:p>
            <a:pPr marL="0" indent="0">
              <a:buNone/>
            </a:pPr>
            <a:r>
              <a:rPr lang="en-US" sz="1700" b="1" dirty="0"/>
              <a:t>[20</a:t>
            </a:r>
            <a:r>
              <a:rPr lang="en-IN" sz="1700" b="1" dirty="0"/>
              <a:t>] </a:t>
            </a:r>
            <a:r>
              <a:rPr lang="en-IN" sz="1700" dirty="0"/>
              <a:t>Peter Adebowale </a:t>
            </a:r>
            <a:r>
              <a:rPr lang="en-IN" sz="1700" dirty="0" err="1"/>
              <a:t>Olujimi</a:t>
            </a:r>
            <a:r>
              <a:rPr lang="en-IN" sz="1700" dirty="0"/>
              <a:t> and </a:t>
            </a:r>
            <a:r>
              <a:rPr lang="en-IN" sz="1700" dirty="0" err="1"/>
              <a:t>Abejide</a:t>
            </a:r>
            <a:r>
              <a:rPr lang="en-IN" sz="1700" dirty="0"/>
              <a:t> Ade-</a:t>
            </a:r>
            <a:r>
              <a:rPr lang="en-IN" sz="1700" dirty="0" err="1"/>
              <a:t>Ibijola.NLP</a:t>
            </a:r>
            <a:r>
              <a:rPr lang="en-IN" sz="1700" dirty="0"/>
              <a:t> Techniques for automating responses to customer </a:t>
            </a:r>
            <a:r>
              <a:rPr lang="en-IN" sz="1700" dirty="0" err="1"/>
              <a:t>quries:A</a:t>
            </a:r>
            <a:r>
              <a:rPr lang="en-IN" sz="1700" dirty="0"/>
              <a:t> systematic Review. Springer</a:t>
            </a:r>
            <a:r>
              <a:rPr lang="en-US" sz="1700" dirty="0"/>
              <a:t>.</a:t>
            </a:r>
            <a:r>
              <a:rPr lang="en-IN" sz="1700" dirty="0"/>
              <a:t>2023.</a:t>
            </a:r>
            <a:r>
              <a:rPr lang="en-IN" sz="1700" b="1" dirty="0"/>
              <a:t> </a:t>
            </a:r>
            <a:endParaRPr lang="en-IN" sz="1700" dirty="0"/>
          </a:p>
          <a:p>
            <a:endParaRPr lang="en-IN" dirty="0"/>
          </a:p>
        </p:txBody>
      </p:sp>
    </p:spTree>
    <p:extLst>
      <p:ext uri="{BB962C8B-B14F-4D97-AF65-F5344CB8AC3E}">
        <p14:creationId xmlns:p14="http://schemas.microsoft.com/office/powerpoint/2010/main" val="1561475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Publication status </a:t>
            </a:r>
          </a:p>
        </p:txBody>
      </p:sp>
      <p:sp>
        <p:nvSpPr>
          <p:cNvPr id="3" name="Content Placeholder 2"/>
          <p:cNvSpPr>
            <a:spLocks noGrp="1"/>
          </p:cNvSpPr>
          <p:nvPr>
            <p:ph idx="1"/>
          </p:nvPr>
        </p:nvSpPr>
        <p:spPr/>
        <p:txBody>
          <a:bodyPr/>
          <a:lstStyle/>
          <a:p>
            <a:r>
              <a:rPr lang="en-US" b="1" dirty="0"/>
              <a:t>TITLE</a:t>
            </a:r>
            <a:r>
              <a:rPr lang="en-US" dirty="0"/>
              <a:t>: CAREBOT : PATIENT HISTORY AUTOMATION</a:t>
            </a:r>
          </a:p>
          <a:p>
            <a:r>
              <a:rPr lang="en-US" b="1" dirty="0"/>
              <a:t>Authors Name</a:t>
            </a:r>
            <a:r>
              <a:rPr lang="en-US" dirty="0"/>
              <a:t>: </a:t>
            </a:r>
            <a:r>
              <a:rPr lang="en-US" dirty="0" err="1"/>
              <a:t>A.Sowbarnika</a:t>
            </a:r>
            <a:r>
              <a:rPr lang="en-US" dirty="0"/>
              <a:t>, </a:t>
            </a:r>
            <a:r>
              <a:rPr lang="en-US" dirty="0" err="1"/>
              <a:t>Gunaal</a:t>
            </a:r>
            <a:r>
              <a:rPr lang="en-US" dirty="0"/>
              <a:t> T, Vasanth R, Alex </a:t>
            </a:r>
            <a:r>
              <a:rPr lang="en-US" dirty="0" err="1"/>
              <a:t>Rayer</a:t>
            </a:r>
            <a:r>
              <a:rPr lang="en-US" dirty="0"/>
              <a:t> A.</a:t>
            </a:r>
          </a:p>
          <a:p>
            <a:r>
              <a:rPr lang="en-US" b="1" dirty="0"/>
              <a:t>Conference Name</a:t>
            </a:r>
            <a:r>
              <a:rPr lang="en-US" dirty="0"/>
              <a:t>: International Conference on ‘Computing, STEM and Applied Sciences’</a:t>
            </a:r>
          </a:p>
          <a:p>
            <a:r>
              <a:rPr lang="en-US" dirty="0"/>
              <a:t>(</a:t>
            </a:r>
            <a:r>
              <a:rPr lang="en-IN" dirty="0"/>
              <a:t>ICCSIS </a:t>
            </a:r>
            <a:r>
              <a:rPr lang="en-US" dirty="0"/>
              <a:t>-2025).</a:t>
            </a:r>
          </a:p>
          <a:p>
            <a:r>
              <a:rPr lang="en-US" b="1" dirty="0"/>
              <a:t>Organized by</a:t>
            </a:r>
            <a:r>
              <a:rPr lang="en-US" dirty="0"/>
              <a:t>: B. K. Birla College, Kalyan, Maharashtra, India.</a:t>
            </a:r>
          </a:p>
          <a:p>
            <a:r>
              <a:rPr lang="en-US" b="1" dirty="0"/>
              <a:t>Conference Date</a:t>
            </a:r>
            <a:r>
              <a:rPr lang="en-US" dirty="0"/>
              <a:t>: 21th - 22th Mar 2025.</a:t>
            </a:r>
          </a:p>
          <a:p>
            <a:r>
              <a:rPr lang="en-US" b="1" dirty="0"/>
              <a:t>Conference Status</a:t>
            </a:r>
            <a:r>
              <a:rPr lang="en-US" dirty="0"/>
              <a:t>: Abstract accepted and Paper Submitted.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Introduction</a:t>
            </a:r>
          </a:p>
        </p:txBody>
      </p:sp>
      <p:sp>
        <p:nvSpPr>
          <p:cNvPr id="3" name="Content Placeholder 2"/>
          <p:cNvSpPr>
            <a:spLocks noGrp="1"/>
          </p:cNvSpPr>
          <p:nvPr>
            <p:ph idx="1"/>
          </p:nvPr>
        </p:nvSpPr>
        <p:spPr>
          <a:xfrm>
            <a:off x="1097280" y="2131484"/>
            <a:ext cx="10058400" cy="3274907"/>
          </a:xfrm>
        </p:spPr>
        <p:txBody>
          <a:bodyPr/>
          <a:lstStyle/>
          <a:p>
            <a:r>
              <a:rPr lang="en-US" sz="1600" dirty="0">
                <a:solidFill>
                  <a:schemeClr val="tx1"/>
                </a:solidFill>
              </a:rPr>
              <a:t>In the evolving landscape of healthcare, the need for efficient and accurate patient data collection has become increasingly critical.</a:t>
            </a:r>
          </a:p>
          <a:p>
            <a:r>
              <a:rPr lang="en-US" sz="1600" dirty="0">
                <a:solidFill>
                  <a:schemeClr val="tx1"/>
                </a:solidFill>
              </a:rPr>
              <a:t>Traditional methods of gathering patient information often involve time-consuming manual processes and are prone to errors and inconsistencies. </a:t>
            </a:r>
          </a:p>
          <a:p>
            <a:r>
              <a:rPr lang="en-US" sz="1600" dirty="0">
                <a:solidFill>
                  <a:schemeClr val="tx1"/>
                </a:solidFill>
              </a:rPr>
              <a:t>To address these challenges, automated patient data collection systems have emerged as a transformative solution. </a:t>
            </a:r>
          </a:p>
          <a:p>
            <a:r>
              <a:rPr lang="en-US" sz="1600" dirty="0">
                <a:solidFill>
                  <a:schemeClr val="tx1"/>
                </a:solidFill>
              </a:rPr>
              <a:t>The systems leverage advanced technologies such as data analytics, and artificial intelligence to streamline and enhance the process of collecting, storing, and managing patient information.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Motivation</a:t>
            </a:r>
          </a:p>
        </p:txBody>
      </p:sp>
      <p:sp>
        <p:nvSpPr>
          <p:cNvPr id="3" name="Content Placeholder 2"/>
          <p:cNvSpPr>
            <a:spLocks noGrp="1"/>
          </p:cNvSpPr>
          <p:nvPr>
            <p:ph idx="1"/>
          </p:nvPr>
        </p:nvSpPr>
        <p:spPr/>
        <p:txBody>
          <a:bodyPr>
            <a:normAutofit/>
          </a:bodyPr>
          <a:lstStyle/>
          <a:p>
            <a:pPr marL="0" indent="0">
              <a:buNone/>
            </a:pPr>
            <a:r>
              <a:rPr lang="en-US" sz="1700" b="1" dirty="0"/>
              <a:t>Inadequate Patient Histories:</a:t>
            </a:r>
          </a:p>
          <a:p>
            <a:r>
              <a:rPr lang="en-US" sz="1700" dirty="0">
                <a:solidFill>
                  <a:schemeClr val="tx1"/>
                </a:solidFill>
              </a:rPr>
              <a:t>Traditional face-to-face consultations often result in incomplete patient histories due to time constraints and communication barriers. Inadequate histories can lead to misdiagnosis, inappropriate treatment plans, and increased risk of medication errors and adverse drug reactions.</a:t>
            </a:r>
            <a:endParaRPr lang="en-US" sz="1700" b="1" dirty="0">
              <a:solidFill>
                <a:schemeClr val="tx1"/>
              </a:solidFill>
            </a:endParaRPr>
          </a:p>
          <a:p>
            <a:pPr marL="0" indent="0">
              <a:buNone/>
            </a:pPr>
            <a:r>
              <a:rPr lang="en-US" sz="1700" b="1" dirty="0"/>
              <a:t>Shortage of Healthcare Professionals</a:t>
            </a:r>
            <a:r>
              <a:rPr lang="en-US" sz="1700" dirty="0"/>
              <a:t> :</a:t>
            </a:r>
          </a:p>
          <a:p>
            <a:r>
              <a:rPr lang="en-US" sz="1700" dirty="0">
                <a:solidFill>
                  <a:schemeClr val="tx1"/>
                </a:solidFill>
              </a:rPr>
              <a:t>India, like many other countries, faces a severe shortage of doctors and healthcare providers. The high patient-to-doctor ratio makes it challenging to dedicate sufficient time to each patient, affecting the quality of history-taking and overall care.</a:t>
            </a:r>
          </a:p>
          <a:p>
            <a:pPr marL="0" indent="0">
              <a:buNone/>
            </a:pPr>
            <a:r>
              <a:rPr lang="en-US" sz="1700" b="1" dirty="0"/>
              <a:t>Efficiency in Healthcare Delivery:</a:t>
            </a:r>
          </a:p>
          <a:p>
            <a:r>
              <a:rPr lang="en-US" sz="1700" dirty="0">
                <a:solidFill>
                  <a:schemeClr val="tx1"/>
                </a:solidFill>
              </a:rPr>
              <a:t>The healthcare system is under constant pressure to improve efficiency. </a:t>
            </a:r>
            <a:r>
              <a:rPr lang="en-US" sz="1700" dirty="0" err="1">
                <a:solidFill>
                  <a:schemeClr val="tx1"/>
                </a:solidFill>
              </a:rPr>
              <a:t>Carebot</a:t>
            </a:r>
            <a:r>
              <a:rPr lang="en-US" sz="1700" dirty="0">
                <a:solidFill>
                  <a:schemeClr val="tx1"/>
                </a:solidFill>
              </a:rPr>
              <a:t> history-taking systems can streamline the process, allowing healthcare providers to focus on addressing specific concerns during consultations, thus optimizing the use of limited time and resources.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22"/>
            <a:ext cx="10058400" cy="366540"/>
          </a:xfrm>
        </p:spPr>
        <p:txBody>
          <a:bodyPr>
            <a:normAutofit/>
          </a:bodyPr>
          <a:lstStyle/>
          <a:p>
            <a:r>
              <a:rPr lang="en-US" sz="2000" dirty="0"/>
              <a:t>Literature Survey </a:t>
            </a:r>
          </a:p>
        </p:txBody>
      </p:sp>
      <p:graphicFrame>
        <p:nvGraphicFramePr>
          <p:cNvPr id="5" name="Content Placeholder 4">
            <a:extLst>
              <a:ext uri="{FF2B5EF4-FFF2-40B4-BE49-F238E27FC236}">
                <a16:creationId xmlns:a16="http://schemas.microsoft.com/office/drawing/2014/main" id="{59368EF1-C8A8-429C-1070-BB13CAA54648}"/>
              </a:ext>
            </a:extLst>
          </p:cNvPr>
          <p:cNvGraphicFramePr>
            <a:graphicFrameLocks noGrp="1"/>
          </p:cNvGraphicFramePr>
          <p:nvPr>
            <p:ph idx="1"/>
            <p:extLst>
              <p:ext uri="{D42A27DB-BD31-4B8C-83A1-F6EECF244321}">
                <p14:modId xmlns:p14="http://schemas.microsoft.com/office/powerpoint/2010/main" val="2073570608"/>
              </p:ext>
            </p:extLst>
          </p:nvPr>
        </p:nvGraphicFramePr>
        <p:xfrm>
          <a:off x="0" y="492207"/>
          <a:ext cx="12181114" cy="6365793"/>
        </p:xfrm>
        <a:graphic>
          <a:graphicData uri="http://schemas.openxmlformats.org/drawingml/2006/table">
            <a:tbl>
              <a:tblPr firstRow="1" bandRow="1">
                <a:tableStyleId>{5C22544A-7EE6-4342-B048-85BDC9FD1C3A}</a:tableStyleId>
              </a:tblPr>
              <a:tblGrid>
                <a:gridCol w="530679">
                  <a:extLst>
                    <a:ext uri="{9D8B030D-6E8A-4147-A177-3AD203B41FA5}">
                      <a16:colId xmlns:a16="http://schemas.microsoft.com/office/drawing/2014/main" val="1825205305"/>
                    </a:ext>
                  </a:extLst>
                </a:gridCol>
                <a:gridCol w="2238369">
                  <a:extLst>
                    <a:ext uri="{9D8B030D-6E8A-4147-A177-3AD203B41FA5}">
                      <a16:colId xmlns:a16="http://schemas.microsoft.com/office/drawing/2014/main" val="2670689310"/>
                    </a:ext>
                  </a:extLst>
                </a:gridCol>
                <a:gridCol w="1590681">
                  <a:extLst>
                    <a:ext uri="{9D8B030D-6E8A-4147-A177-3AD203B41FA5}">
                      <a16:colId xmlns:a16="http://schemas.microsoft.com/office/drawing/2014/main" val="26435702"/>
                    </a:ext>
                  </a:extLst>
                </a:gridCol>
                <a:gridCol w="2220685">
                  <a:extLst>
                    <a:ext uri="{9D8B030D-6E8A-4147-A177-3AD203B41FA5}">
                      <a16:colId xmlns:a16="http://schemas.microsoft.com/office/drawing/2014/main" val="3670665648"/>
                    </a:ext>
                  </a:extLst>
                </a:gridCol>
                <a:gridCol w="2645229">
                  <a:extLst>
                    <a:ext uri="{9D8B030D-6E8A-4147-A177-3AD203B41FA5}">
                      <a16:colId xmlns:a16="http://schemas.microsoft.com/office/drawing/2014/main" val="29016965"/>
                    </a:ext>
                  </a:extLst>
                </a:gridCol>
                <a:gridCol w="2955471">
                  <a:extLst>
                    <a:ext uri="{9D8B030D-6E8A-4147-A177-3AD203B41FA5}">
                      <a16:colId xmlns:a16="http://schemas.microsoft.com/office/drawing/2014/main" val="2622299295"/>
                    </a:ext>
                  </a:extLst>
                </a:gridCol>
              </a:tblGrid>
              <a:tr h="358650">
                <a:tc>
                  <a:txBody>
                    <a:bodyPr/>
                    <a:lstStyle/>
                    <a:p>
                      <a:r>
                        <a:rPr lang="en-IN" sz="1000" dirty="0"/>
                        <a:t>S.NO.</a:t>
                      </a:r>
                    </a:p>
                  </a:txBody>
                  <a:tcPr/>
                </a:tc>
                <a:tc>
                  <a:txBody>
                    <a:bodyPr/>
                    <a:lstStyle/>
                    <a:p>
                      <a:pPr algn="ctr"/>
                      <a:r>
                        <a:rPr lang="en-IN" sz="1000" dirty="0"/>
                        <a:t>Title</a:t>
                      </a:r>
                    </a:p>
                  </a:txBody>
                  <a:tcPr/>
                </a:tc>
                <a:tc>
                  <a:txBody>
                    <a:bodyPr/>
                    <a:lstStyle/>
                    <a:p>
                      <a:pPr algn="ctr"/>
                      <a:r>
                        <a:rPr lang="en-IN" sz="1000" dirty="0"/>
                        <a:t>Author and Year</a:t>
                      </a:r>
                    </a:p>
                  </a:txBody>
                  <a:tcPr/>
                </a:tc>
                <a:tc>
                  <a:txBody>
                    <a:bodyPr/>
                    <a:lstStyle/>
                    <a:p>
                      <a:pPr algn="ctr"/>
                      <a:r>
                        <a:rPr lang="en-US" sz="1000" dirty="0"/>
                        <a:t>Techniques and Algorithms</a:t>
                      </a:r>
                      <a:endParaRPr lang="en-IN" sz="1000" dirty="0"/>
                    </a:p>
                  </a:txBody>
                  <a:tcPr/>
                </a:tc>
                <a:tc>
                  <a:txBody>
                    <a:bodyPr/>
                    <a:lstStyle/>
                    <a:p>
                      <a:pPr algn="ctr"/>
                      <a:r>
                        <a:rPr lang="en-IN" sz="1000" dirty="0"/>
                        <a:t>Pros</a:t>
                      </a:r>
                    </a:p>
                  </a:txBody>
                  <a:tcPr/>
                </a:tc>
                <a:tc>
                  <a:txBody>
                    <a:bodyPr/>
                    <a:lstStyle/>
                    <a:p>
                      <a:pPr algn="ctr"/>
                      <a:r>
                        <a:rPr lang="en-IN" sz="1000" dirty="0"/>
                        <a:t>Cons</a:t>
                      </a:r>
                    </a:p>
                  </a:txBody>
                  <a:tcPr/>
                </a:tc>
                <a:extLst>
                  <a:ext uri="{0D108BD9-81ED-4DB2-BD59-A6C34878D82A}">
                    <a16:rowId xmlns:a16="http://schemas.microsoft.com/office/drawing/2014/main" val="2506270007"/>
                  </a:ext>
                </a:extLst>
              </a:tr>
              <a:tr h="2539671">
                <a:tc>
                  <a:txBody>
                    <a:bodyPr/>
                    <a:lstStyle/>
                    <a:p>
                      <a:r>
                        <a:rPr lang="en-IN" sz="1400" dirty="0"/>
                        <a:t>1.</a:t>
                      </a:r>
                    </a:p>
                  </a:txBody>
                  <a:tcPr>
                    <a:solidFill>
                      <a:srgbClr val="F5D9CC"/>
                    </a:solidFill>
                  </a:tcPr>
                </a:tc>
                <a:tc>
                  <a:txBody>
                    <a:bodyPr/>
                    <a:lstStyle/>
                    <a:p>
                      <a:r>
                        <a:rPr lang="en-US" sz="1400" dirty="0"/>
                        <a:t>Pre-consultation history taking systems and their impact on modern practices: Advantages and limitations.</a:t>
                      </a:r>
                      <a:endParaRPr lang="en-IN" sz="1400" dirty="0"/>
                    </a:p>
                  </a:txBody>
                  <a:tcPr>
                    <a:solidFill>
                      <a:srgbClr val="F5D9CC"/>
                    </a:solidFill>
                  </a:tcPr>
                </a:tc>
                <a:tc>
                  <a:txBody>
                    <a:bodyPr/>
                    <a:lstStyle/>
                    <a:p>
                      <a:r>
                        <a:rPr lang="en-IN" sz="1400" dirty="0" err="1"/>
                        <a:t>Gulnur</a:t>
                      </a:r>
                      <a:r>
                        <a:rPr lang="en-IN" sz="1400" dirty="0"/>
                        <a:t> Zhakhina1,2, Karina </a:t>
                      </a:r>
                      <a:r>
                        <a:rPr lang="en-IN" sz="1400" dirty="0" err="1"/>
                        <a:t>Tapinova</a:t>
                      </a:r>
                      <a:r>
                        <a:rPr lang="en-IN" sz="1400" dirty="0"/>
                        <a:t>.</a:t>
                      </a:r>
                    </a:p>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28 Nov 2023.</a:t>
                      </a:r>
                    </a:p>
                  </a:txBody>
                  <a:tcPr/>
                </a:tc>
                <a:tc>
                  <a:txBody>
                    <a:bodyPr/>
                    <a:lstStyle/>
                    <a:p>
                      <a:pPr marL="0" indent="0" algn="l" defTabSz="91440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latin typeface="+mn-lt"/>
                          <a:ea typeface="+mn-ea"/>
                          <a:cs typeface="+mn-cs"/>
                        </a:rPr>
                        <a:t>It uses Naive Bayes </a:t>
                      </a:r>
                      <a:r>
                        <a:rPr lang="en-US" sz="1400" b="0" i="0" u="none" kern="1200" baseline="0" dirty="0" err="1">
                          <a:solidFill>
                            <a:schemeClr val="dk1"/>
                          </a:solidFill>
                          <a:latin typeface="+mn-lt"/>
                          <a:ea typeface="+mn-ea"/>
                          <a:cs typeface="+mn-cs"/>
                        </a:rPr>
                        <a:t>Algorithm,Support</a:t>
                      </a:r>
                      <a:r>
                        <a:rPr lang="en-US" sz="1400" b="0" i="0" u="none" kern="1200" baseline="0" dirty="0">
                          <a:solidFill>
                            <a:schemeClr val="dk1"/>
                          </a:solidFill>
                          <a:latin typeface="+mn-lt"/>
                          <a:ea typeface="+mn-ea"/>
                          <a:cs typeface="+mn-cs"/>
                        </a:rPr>
                        <a:t> Vector Machines (SVMs) and Random Forest Algorithm</a:t>
                      </a:r>
                    </a:p>
                    <a:p>
                      <a:pPr marL="0" indent="0" algn="l" defTabSz="91440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latin typeface="+mn-lt"/>
                          <a:ea typeface="+mn-ea"/>
                          <a:cs typeface="+mn-cs"/>
                        </a:rPr>
                        <a:t>Used to identify red flags, and prioritize critical information for healthcare providers.</a:t>
                      </a:r>
                      <a:endParaRPr lang="en-IN" sz="1400" b="0" i="0" u="none" kern="1200" baseline="0" dirty="0">
                        <a:solidFill>
                          <a:schemeClr val="dk1"/>
                        </a:solidFill>
                        <a:latin typeface="+mn-lt"/>
                        <a:ea typeface="+mn-ea"/>
                        <a:cs typeface="+mn-cs"/>
                      </a:endParaRPr>
                    </a:p>
                  </a:txBody>
                  <a:tcPr/>
                </a:tc>
                <a:tc>
                  <a:txBody>
                    <a:bodyPr/>
                    <a:lstStyle/>
                    <a:p>
                      <a:r>
                        <a:rPr lang="en-US" sz="1400" b="0" i="0" u="none" kern="1200" baseline="0" dirty="0">
                          <a:solidFill>
                            <a:schemeClr val="dk1"/>
                          </a:solidFill>
                          <a:effectLst/>
                          <a:latin typeface="+mn-lt"/>
                          <a:ea typeface="+mn-ea"/>
                          <a:cs typeface="+mn-cs"/>
                        </a:rPr>
                        <a:t>Pre-consultation history taking systems enable comprehensive data collection from </a:t>
                      </a:r>
                      <a:r>
                        <a:rPr lang="en-US" sz="1400" b="0" i="0" u="none" kern="1200" baseline="0" dirty="0" err="1">
                          <a:solidFill>
                            <a:schemeClr val="dk1"/>
                          </a:solidFill>
                          <a:effectLst/>
                          <a:latin typeface="+mn-lt"/>
                          <a:ea typeface="+mn-ea"/>
                          <a:cs typeface="+mn-cs"/>
                        </a:rPr>
                        <a:t>patients.These</a:t>
                      </a:r>
                      <a:r>
                        <a:rPr lang="en-US" sz="1400" b="0" i="0" u="none" kern="1200" baseline="0" dirty="0">
                          <a:solidFill>
                            <a:schemeClr val="dk1"/>
                          </a:solidFill>
                          <a:effectLst/>
                          <a:latin typeface="+mn-lt"/>
                          <a:ea typeface="+mn-ea"/>
                          <a:cs typeface="+mn-cs"/>
                        </a:rPr>
                        <a:t> systems provide healthcare providers with enhanced insights into patients' health status and medical history.</a:t>
                      </a:r>
                    </a:p>
                    <a:p>
                      <a:endParaRPr lang="en-IN" sz="1400" dirty="0"/>
                    </a:p>
                  </a:txBody>
                  <a:tcPr/>
                </a:tc>
                <a:tc>
                  <a:txBody>
                    <a:bodyPr/>
                    <a:lstStyle/>
                    <a:p>
                      <a:r>
                        <a:rPr lang="en-US" sz="1400" b="0" i="0" u="none" kern="1200" baseline="0" dirty="0">
                          <a:solidFill>
                            <a:schemeClr val="dk1"/>
                          </a:solidFill>
                          <a:effectLst/>
                          <a:latin typeface="+mn-lt"/>
                          <a:ea typeface="+mn-ea"/>
                          <a:cs typeface="+mn-cs"/>
                        </a:rPr>
                        <a:t>The digital divide can limit access to pre-consultation history taking systems for certain patient populations .Patients with limited  health literacy may struggle to accurately complete questionnaires or surveys, leading to incomplete or inaccurate data.</a:t>
                      </a:r>
                    </a:p>
                    <a:p>
                      <a:endParaRPr lang="en-IN" sz="1400" dirty="0"/>
                    </a:p>
                  </a:txBody>
                  <a:tcPr/>
                </a:tc>
                <a:extLst>
                  <a:ext uri="{0D108BD9-81ED-4DB2-BD59-A6C34878D82A}">
                    <a16:rowId xmlns:a16="http://schemas.microsoft.com/office/drawing/2014/main" val="2384082607"/>
                  </a:ext>
                </a:extLst>
              </a:tr>
              <a:tr h="3467472">
                <a:tc>
                  <a:txBody>
                    <a:bodyPr/>
                    <a:lstStyle/>
                    <a:p>
                      <a:r>
                        <a:rPr lang="en-IN" sz="1400" dirty="0"/>
                        <a:t>2.</a:t>
                      </a: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dirty="0"/>
                        <a:t>A Medical-History-Based Potential Disease Prediction Algorithm.</a:t>
                      </a:r>
                      <a:endParaRPr lang="en-US" sz="1400" b="0" kern="1200" dirty="0">
                        <a:solidFill>
                          <a:schemeClr val="tx1"/>
                        </a:solidFill>
                        <a:latin typeface="+mn-lt"/>
                        <a:ea typeface="+mn-ea"/>
                        <a:cs typeface="+mn-cs"/>
                      </a:endParaRPr>
                    </a:p>
                    <a:p>
                      <a:endParaRPr lang="en-IN" sz="1400" dirty="0"/>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err="1"/>
                        <a:t>Wenxing</a:t>
                      </a:r>
                      <a:r>
                        <a:rPr lang="en-IN" sz="1400" dirty="0"/>
                        <a:t> Hong 1 , </a:t>
                      </a:r>
                      <a:r>
                        <a:rPr lang="en-IN" sz="1400" dirty="0" err="1"/>
                        <a:t>Ziang</a:t>
                      </a:r>
                      <a:r>
                        <a:rPr lang="en-IN" sz="1400" dirty="0"/>
                        <a:t> Xiong1 , </a:t>
                      </a:r>
                      <a:r>
                        <a:rPr lang="en-IN" sz="1400" dirty="0" err="1"/>
                        <a:t>Nannan</a:t>
                      </a:r>
                      <a:r>
                        <a:rPr lang="en-IN" sz="1400" dirty="0"/>
                        <a:t> Zheng1 , and Yang Weng</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11 September 2019.</a:t>
                      </a:r>
                      <a:endParaRPr lang="en-IN" sz="1400" b="0" kern="1200" dirty="0">
                        <a:solidFill>
                          <a:schemeClr val="tx1"/>
                        </a:solidFill>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IN" sz="1400" b="0" kern="1200" dirty="0">
                        <a:solidFill>
                          <a:schemeClr val="tx1"/>
                        </a:solidFill>
                        <a:latin typeface="+mn-lt"/>
                        <a:ea typeface="+mn-ea"/>
                        <a:cs typeface="+mn-cs"/>
                      </a:endParaRPr>
                    </a:p>
                    <a:p>
                      <a:endParaRPr lang="en-IN" sz="1400" dirty="0"/>
                    </a:p>
                  </a:txBody>
                  <a:tcPr>
                    <a:solidFill>
                      <a:srgbClr val="F5D9CC"/>
                    </a:solidFill>
                  </a:tcPr>
                </a:tc>
                <a:tc>
                  <a:txBody>
                    <a:bodyPr/>
                    <a:lstStyle/>
                    <a:p>
                      <a:pPr marL="0" indent="0" algn="l" defTabSz="91440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latin typeface="+mn-lt"/>
                          <a:ea typeface="+mn-ea"/>
                          <a:cs typeface="+mn-cs"/>
                        </a:rPr>
                        <a:t>It uses various deep learning techniques like </a:t>
                      </a:r>
                      <a:r>
                        <a:rPr lang="en-IN" sz="1400" b="0" i="0" u="none" kern="1200" baseline="0" dirty="0">
                          <a:solidFill>
                            <a:schemeClr val="dk1"/>
                          </a:solidFill>
                          <a:latin typeface="+mn-lt"/>
                          <a:ea typeface="+mn-ea"/>
                          <a:cs typeface="+mn-cs"/>
                        </a:rPr>
                        <a:t>Recurrent Neural Networks (RNNs), Convolutional Neural Networks (CNNs), Autoencoders,</a:t>
                      </a:r>
                      <a:r>
                        <a:rPr lang="en-US" sz="1400" b="0" i="0" u="none" kern="1200" baseline="0" dirty="0">
                          <a:solidFill>
                            <a:schemeClr val="dk1"/>
                          </a:solidFill>
                          <a:latin typeface="+mn-lt"/>
                          <a:ea typeface="+mn-ea"/>
                          <a:cs typeface="+mn-cs"/>
                        </a:rPr>
                        <a:t> Long Short-Term Memory (LSTM) networks.</a:t>
                      </a:r>
                      <a:endParaRPr lang="en-IN" sz="1400" b="0" i="0" u="none" kern="1200" baseline="0" dirty="0">
                        <a:solidFill>
                          <a:schemeClr val="dk1"/>
                        </a:solidFill>
                        <a:latin typeface="+mn-lt"/>
                        <a:ea typeface="+mn-ea"/>
                        <a:cs typeface="+mn-cs"/>
                      </a:endParaRPr>
                    </a:p>
                  </a:txBody>
                  <a:tcPr>
                    <a:solidFill>
                      <a:srgbClr val="F5D9CC"/>
                    </a:solidFill>
                  </a:tcPr>
                </a:tc>
                <a:tc>
                  <a:txBody>
                    <a:bodyPr/>
                    <a:lstStyle/>
                    <a:p>
                      <a:r>
                        <a:rPr lang="en-US" sz="1400" b="0" i="0" u="none" kern="1200" baseline="0" dirty="0">
                          <a:solidFill>
                            <a:schemeClr val="dk1"/>
                          </a:solidFill>
                          <a:effectLst/>
                          <a:latin typeface="+mn-lt"/>
                          <a:ea typeface="+mn-ea"/>
                          <a:cs typeface="+mn-cs"/>
                        </a:rPr>
                        <a:t>The integration of healthcare big data analysis with deep learning technology for potential disease prediction has several advantages, including improved accuracy in identifying patterns, enhanced patient outcomes through early detection, the potential for personalized medicine, and reduced delays in treatment.</a:t>
                      </a:r>
                      <a:endParaRPr lang="en-IN" sz="1400" dirty="0"/>
                    </a:p>
                  </a:txBody>
                  <a:tcPr>
                    <a:solidFill>
                      <a:srgbClr val="F5D9CC"/>
                    </a:solidFill>
                  </a:tcPr>
                </a:tc>
                <a:tc>
                  <a:txBody>
                    <a:bodyPr/>
                    <a:lstStyle/>
                    <a:p>
                      <a:r>
                        <a:rPr lang="en-US" sz="1400" b="0" i="0" u="none" kern="1200" baseline="0" dirty="0">
                          <a:solidFill>
                            <a:schemeClr val="dk1"/>
                          </a:solidFill>
                          <a:effectLst/>
                          <a:latin typeface="+mn-lt"/>
                          <a:ea typeface="+mn-ea"/>
                          <a:cs typeface="+mn-cs"/>
                        </a:rPr>
                        <a:t>It also presents disadvantages such as high computational costs, data quality issues, privacy and security concerns, and Deep learning algorithms can be difficult to interpret, making it challenging to understand why a particular prediction was made.</a:t>
                      </a:r>
                      <a:endParaRPr lang="en-IN" sz="1400" dirty="0"/>
                    </a:p>
                  </a:txBody>
                  <a:tcPr>
                    <a:solidFill>
                      <a:srgbClr val="F5D9CC"/>
                    </a:solidFill>
                  </a:tcPr>
                </a:tc>
                <a:extLst>
                  <a:ext uri="{0D108BD9-81ED-4DB2-BD59-A6C34878D82A}">
                    <a16:rowId xmlns:a16="http://schemas.microsoft.com/office/drawing/2014/main" val="413125296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39DC2B-66DA-9CA2-4092-D778119B78BD}"/>
              </a:ext>
            </a:extLst>
          </p:cNvPr>
          <p:cNvGraphicFramePr>
            <a:graphicFrameLocks noGrp="1"/>
          </p:cNvGraphicFramePr>
          <p:nvPr>
            <p:extLst>
              <p:ext uri="{D42A27DB-BD31-4B8C-83A1-F6EECF244321}">
                <p14:modId xmlns:p14="http://schemas.microsoft.com/office/powerpoint/2010/main" val="1982847456"/>
              </p:ext>
            </p:extLst>
          </p:nvPr>
        </p:nvGraphicFramePr>
        <p:xfrm>
          <a:off x="0" y="0"/>
          <a:ext cx="12189279" cy="6858000"/>
        </p:xfrm>
        <a:graphic>
          <a:graphicData uri="http://schemas.openxmlformats.org/drawingml/2006/table">
            <a:tbl>
              <a:tblPr firstRow="1" bandRow="1">
                <a:tableStyleId>{5C22544A-7EE6-4342-B048-85BDC9FD1C3A}</a:tableStyleId>
              </a:tblPr>
              <a:tblGrid>
                <a:gridCol w="563336">
                  <a:extLst>
                    <a:ext uri="{9D8B030D-6E8A-4147-A177-3AD203B41FA5}">
                      <a16:colId xmlns:a16="http://schemas.microsoft.com/office/drawing/2014/main" val="2952931983"/>
                    </a:ext>
                  </a:extLst>
                </a:gridCol>
                <a:gridCol w="2269671">
                  <a:extLst>
                    <a:ext uri="{9D8B030D-6E8A-4147-A177-3AD203B41FA5}">
                      <a16:colId xmlns:a16="http://schemas.microsoft.com/office/drawing/2014/main" val="2376141034"/>
                    </a:ext>
                  </a:extLst>
                </a:gridCol>
                <a:gridCol w="1643459">
                  <a:extLst>
                    <a:ext uri="{9D8B030D-6E8A-4147-A177-3AD203B41FA5}">
                      <a16:colId xmlns:a16="http://schemas.microsoft.com/office/drawing/2014/main" val="723511964"/>
                    </a:ext>
                  </a:extLst>
                </a:gridCol>
                <a:gridCol w="2210937">
                  <a:extLst>
                    <a:ext uri="{9D8B030D-6E8A-4147-A177-3AD203B41FA5}">
                      <a16:colId xmlns:a16="http://schemas.microsoft.com/office/drawing/2014/main" val="2956204422"/>
                    </a:ext>
                  </a:extLst>
                </a:gridCol>
                <a:gridCol w="2579427">
                  <a:extLst>
                    <a:ext uri="{9D8B030D-6E8A-4147-A177-3AD203B41FA5}">
                      <a16:colId xmlns:a16="http://schemas.microsoft.com/office/drawing/2014/main" val="4196933801"/>
                    </a:ext>
                  </a:extLst>
                </a:gridCol>
                <a:gridCol w="2922449">
                  <a:extLst>
                    <a:ext uri="{9D8B030D-6E8A-4147-A177-3AD203B41FA5}">
                      <a16:colId xmlns:a16="http://schemas.microsoft.com/office/drawing/2014/main" val="3419821440"/>
                    </a:ext>
                  </a:extLst>
                </a:gridCol>
              </a:tblGrid>
              <a:tr h="441999">
                <a:tc>
                  <a:txBody>
                    <a:bodyPr/>
                    <a:lstStyle/>
                    <a:p>
                      <a:pPr marL="0" algn="ctr" defTabSz="914400" rtl="0" eaLnBrk="1" latinLnBrk="0" hangingPunct="1"/>
                      <a:r>
                        <a:rPr lang="en-IN" sz="1000" b="1" kern="1200" dirty="0">
                          <a:solidFill>
                            <a:schemeClr val="lt1"/>
                          </a:solidFill>
                          <a:latin typeface="+mn-lt"/>
                          <a:ea typeface="+mn-ea"/>
                          <a:cs typeface="+mn-cs"/>
                        </a:rPr>
                        <a:t>S.NO.</a:t>
                      </a:r>
                    </a:p>
                  </a:txBody>
                  <a:tcPr/>
                </a:tc>
                <a:tc>
                  <a:txBody>
                    <a:bodyPr/>
                    <a:lstStyle/>
                    <a:p>
                      <a:pPr marL="0" algn="ctr" defTabSz="914400" rtl="0" eaLnBrk="1" latinLnBrk="0" hangingPunct="1"/>
                      <a:r>
                        <a:rPr lang="en-IN" sz="1000" b="1" kern="1200" dirty="0">
                          <a:solidFill>
                            <a:schemeClr val="lt1"/>
                          </a:solidFill>
                          <a:latin typeface="+mn-lt"/>
                          <a:ea typeface="+mn-ea"/>
                          <a:cs typeface="+mn-cs"/>
                        </a:rPr>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Author and </a:t>
                      </a:r>
                      <a:r>
                        <a:rPr lang="en-US" sz="1000" b="1" kern="1200" dirty="0">
                          <a:solidFill>
                            <a:schemeClr val="lt1"/>
                          </a:solidFill>
                          <a:latin typeface="+mn-lt"/>
                          <a:ea typeface="+mn-ea"/>
                          <a:cs typeface="+mn-cs"/>
                        </a:rPr>
                        <a:t>Y</a:t>
                      </a:r>
                      <a:r>
                        <a:rPr lang="en-IN" sz="1000" b="1" kern="1200" dirty="0">
                          <a:solidFill>
                            <a:schemeClr val="lt1"/>
                          </a:solidFill>
                          <a:latin typeface="+mn-lt"/>
                          <a:ea typeface="+mn-ea"/>
                          <a:cs typeface="+mn-cs"/>
                        </a:rPr>
                        <a:t>ear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lt1"/>
                          </a:solidFill>
                          <a:latin typeface="+mn-lt"/>
                          <a:ea typeface="+mn-ea"/>
                          <a:cs typeface="+mn-cs"/>
                        </a:rPr>
                        <a:t>Techniques and Algorithms</a:t>
                      </a:r>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Pros</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Cons</a:t>
                      </a:r>
                    </a:p>
                    <a:p>
                      <a:pPr marL="0" algn="ctr" defTabSz="914400" rtl="0" eaLnBrk="1" latinLnBrk="0" hangingPunct="1"/>
                      <a:endParaRPr lang="en-IN" sz="1000" b="1" kern="1200" dirty="0">
                        <a:solidFill>
                          <a:schemeClr val="lt1"/>
                        </a:solidFill>
                        <a:latin typeface="+mn-lt"/>
                        <a:ea typeface="+mn-ea"/>
                        <a:cs typeface="+mn-cs"/>
                      </a:endParaRPr>
                    </a:p>
                  </a:txBody>
                  <a:tcPr/>
                </a:tc>
                <a:extLst>
                  <a:ext uri="{0D108BD9-81ED-4DB2-BD59-A6C34878D82A}">
                    <a16:rowId xmlns:a16="http://schemas.microsoft.com/office/drawing/2014/main" val="898061224"/>
                  </a:ext>
                </a:extLst>
              </a:tr>
              <a:tr h="2650976">
                <a:tc>
                  <a:txBody>
                    <a:bodyPr/>
                    <a:lstStyle/>
                    <a:p>
                      <a:pPr marL="0" algn="l" defTabSz="914400" rtl="0" eaLnBrk="1" latinLnBrk="0" hangingPunct="1"/>
                      <a:r>
                        <a:rPr lang="en-IN" sz="1400" b="0" kern="1200" dirty="0">
                          <a:solidFill>
                            <a:schemeClr val="tx1"/>
                          </a:solidFill>
                          <a:latin typeface="+mn-lt"/>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n-lt"/>
                          <a:ea typeface="+mn-ea"/>
                          <a:cs typeface="+mn-cs"/>
                        </a:rPr>
                        <a:t>Framework for Implementation of Personality Inventory Model on Natural Language Processing with Personality Traits Analysis</a:t>
                      </a: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US" sz="1400" b="0" kern="1200" dirty="0">
                          <a:solidFill>
                            <a:schemeClr val="tx1"/>
                          </a:solidFill>
                          <a:latin typeface="+mn-lt"/>
                          <a:ea typeface="+mn-ea"/>
                          <a:cs typeface="+mn-cs"/>
                        </a:rPr>
                        <a:t>P. William; </a:t>
                      </a:r>
                      <a:r>
                        <a:rPr lang="en-US" sz="1400" b="0" kern="1200" dirty="0" err="1">
                          <a:solidFill>
                            <a:schemeClr val="tx1"/>
                          </a:solidFill>
                          <a:latin typeface="+mn-lt"/>
                          <a:ea typeface="+mn-ea"/>
                          <a:cs typeface="+mn-cs"/>
                        </a:rPr>
                        <a:t>Yogeesh</a:t>
                      </a:r>
                      <a:r>
                        <a:rPr lang="en-US" sz="1400" b="0" kern="1200" dirty="0">
                          <a:solidFill>
                            <a:schemeClr val="tx1"/>
                          </a:solidFill>
                          <a:latin typeface="+mn-lt"/>
                          <a:ea typeface="+mn-ea"/>
                          <a:cs typeface="+mn-cs"/>
                        </a:rPr>
                        <a:t> N; Vishal M </a:t>
                      </a:r>
                      <a:r>
                        <a:rPr lang="en-US" sz="1400" b="0" kern="1200" dirty="0" err="1">
                          <a:solidFill>
                            <a:schemeClr val="tx1"/>
                          </a:solidFill>
                          <a:latin typeface="+mn-lt"/>
                          <a:ea typeface="+mn-ea"/>
                          <a:cs typeface="+mn-cs"/>
                        </a:rPr>
                        <a:t>Tidake</a:t>
                      </a:r>
                      <a:r>
                        <a:rPr lang="en-US" sz="1400" b="0" kern="1200" dirty="0">
                          <a:solidFill>
                            <a:schemeClr val="tx1"/>
                          </a:solidFill>
                          <a:latin typeface="+mn-lt"/>
                          <a:ea typeface="+mn-ea"/>
                          <a:cs typeface="+mn-cs"/>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kern="1200" dirty="0">
                          <a:solidFill>
                            <a:schemeClr val="tx1"/>
                          </a:solidFill>
                          <a:latin typeface="+mn-lt"/>
                          <a:ea typeface="+mn-ea"/>
                          <a:cs typeface="+mn-cs"/>
                        </a:rPr>
                        <a:t>5 March 2022.</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IN" sz="1400" b="0" kern="1200" dirty="0">
                          <a:solidFill>
                            <a:schemeClr val="tx1"/>
                          </a:solidFill>
                          <a:latin typeface="+mn-lt"/>
                          <a:ea typeface="+mn-ea"/>
                          <a:cs typeface="+mn-cs"/>
                        </a:rPr>
                        <a:t>It uses several algorithms like SVM ,Decision tree ,Naive </a:t>
                      </a:r>
                      <a:r>
                        <a:rPr lang="en-IN" sz="1400" b="0" kern="1200" dirty="0" err="1">
                          <a:solidFill>
                            <a:schemeClr val="tx1"/>
                          </a:solidFill>
                          <a:latin typeface="+mn-lt"/>
                          <a:ea typeface="+mn-ea"/>
                          <a:cs typeface="+mn-cs"/>
                        </a:rPr>
                        <a:t>bayes</a:t>
                      </a:r>
                      <a:r>
                        <a:rPr lang="en-IN" sz="1400" b="0" kern="1200" dirty="0">
                          <a:solidFill>
                            <a:schemeClr val="tx1"/>
                          </a:solidFill>
                          <a:latin typeface="+mn-lt"/>
                          <a:ea typeface="+mn-ea"/>
                          <a:cs typeface="+mn-cs"/>
                        </a:rPr>
                        <a:t> ,Logistic regression ,Random forest and techniques like </a:t>
                      </a:r>
                      <a:r>
                        <a:rPr lang="en-US" sz="1400" b="0" i="0" u="none" kern="1200" baseline="0" dirty="0">
                          <a:solidFill>
                            <a:schemeClr val="dk1"/>
                          </a:solidFill>
                          <a:effectLst/>
                          <a:latin typeface="+mn-lt"/>
                          <a:ea typeface="+mn-ea"/>
                          <a:cs typeface="+mn-cs"/>
                        </a:rPr>
                        <a:t>Bags of Words (using </a:t>
                      </a:r>
                      <a:r>
                        <a:rPr lang="en-US" sz="1400" b="0" i="0" u="none" kern="1200" baseline="0" dirty="0" err="1">
                          <a:solidFill>
                            <a:schemeClr val="dk1"/>
                          </a:solidFill>
                          <a:effectLst/>
                          <a:latin typeface="+mn-lt"/>
                          <a:ea typeface="+mn-ea"/>
                          <a:cs typeface="+mn-cs"/>
                        </a:rPr>
                        <a:t>sklearn</a:t>
                      </a:r>
                      <a:r>
                        <a:rPr lang="en-US" sz="1400" b="0" i="0" u="none" kern="1200" baseline="0" dirty="0">
                          <a:solidFill>
                            <a:schemeClr val="dk1"/>
                          </a:solidFill>
                          <a:effectLst/>
                          <a:latin typeface="+mn-lt"/>
                          <a:ea typeface="+mn-ea"/>
                          <a:cs typeface="+mn-cs"/>
                        </a:rPr>
                        <a:t> </a:t>
                      </a:r>
                      <a:r>
                        <a:rPr lang="en-US" sz="1400" b="0" i="0" u="none" kern="1200" baseline="0" dirty="0" err="1">
                          <a:solidFill>
                            <a:schemeClr val="dk1"/>
                          </a:solidFill>
                          <a:effectLst/>
                          <a:latin typeface="+mn-lt"/>
                          <a:ea typeface="+mn-ea"/>
                          <a:cs typeface="+mn-cs"/>
                        </a:rPr>
                        <a:t>CountVectorizer</a:t>
                      </a:r>
                      <a:r>
                        <a:rPr lang="en-US" sz="1400" b="0" i="0" u="none" kern="1200" baseline="0" dirty="0">
                          <a:solidFill>
                            <a:schemeClr val="dk1"/>
                          </a:solidFill>
                          <a:effectLst/>
                          <a:latin typeface="+mn-lt"/>
                          <a:ea typeface="+mn-ea"/>
                          <a:cs typeface="+mn-cs"/>
                        </a:rPr>
                        <a:t>)</a:t>
                      </a:r>
                    </a:p>
                    <a:p>
                      <a:r>
                        <a:rPr lang="en-US" sz="1400" b="0" i="0" u="none" kern="1200" baseline="0" dirty="0" err="1">
                          <a:solidFill>
                            <a:schemeClr val="dk1"/>
                          </a:solidFill>
                          <a:effectLst/>
                          <a:latin typeface="+mn-lt"/>
                          <a:ea typeface="+mn-ea"/>
                          <a:cs typeface="+mn-cs"/>
                        </a:rPr>
                        <a:t>GloVe</a:t>
                      </a:r>
                      <a:r>
                        <a:rPr lang="en-US" sz="1400" b="0" i="0" u="none" kern="1200" baseline="0" dirty="0">
                          <a:solidFill>
                            <a:schemeClr val="dk1"/>
                          </a:solidFill>
                          <a:effectLst/>
                          <a:latin typeface="+mn-lt"/>
                          <a:ea typeface="+mn-ea"/>
                          <a:cs typeface="+mn-cs"/>
                        </a:rPr>
                        <a:t> (pre-trained word embeddings).</a:t>
                      </a: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effectLst/>
                          <a:latin typeface="+mn-lt"/>
                          <a:ea typeface="+mn-ea"/>
                          <a:cs typeface="+mn-cs"/>
                        </a:rPr>
                        <a:t>Multi-model deep learning architectures and pre-trained language models like BERT and </a:t>
                      </a:r>
                      <a:r>
                        <a:rPr lang="en-US" sz="1400" b="0" i="0" u="none" kern="1200" baseline="0" dirty="0" err="1">
                          <a:solidFill>
                            <a:schemeClr val="dk1"/>
                          </a:solidFill>
                          <a:effectLst/>
                          <a:latin typeface="+mn-lt"/>
                          <a:ea typeface="+mn-ea"/>
                          <a:cs typeface="+mn-cs"/>
                        </a:rPr>
                        <a:t>RoBERTa</a:t>
                      </a:r>
                      <a:r>
                        <a:rPr lang="en-US" sz="1400" b="0" i="0" u="none" kern="1200" baseline="0" dirty="0">
                          <a:solidFill>
                            <a:schemeClr val="dk1"/>
                          </a:solidFill>
                          <a:effectLst/>
                          <a:latin typeface="+mn-lt"/>
                          <a:ea typeface="+mn-ea"/>
                          <a:cs typeface="+mn-cs"/>
                        </a:rPr>
                        <a:t> can improve the accuracy of personality prediction. Automated prediction methods can process large amounts of data quickly, making it possible to analyze a big number of users.</a:t>
                      </a:r>
                      <a:endParaRPr lang="en-IN" sz="1400" b="0" i="0" u="none" kern="1200" baseline="0" dirty="0">
                        <a:solidFill>
                          <a:schemeClr val="dk1"/>
                        </a:solidFill>
                        <a:effectLst/>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dk1"/>
                          </a:solidFill>
                          <a:effectLst/>
                          <a:latin typeface="+mn-lt"/>
                          <a:ea typeface="+mn-ea"/>
                          <a:cs typeface="+mn-cs"/>
                        </a:rPr>
                        <a:t>The accuracy of personality prediction depends on the quality of the data used to train the models, which can be affected by biases and noise. Analyzing user activity and textual content raises concerns about data privacy and the potential for misuse.</a:t>
                      </a:r>
                      <a:endParaRPr lang="en-IN" sz="1400" b="0" i="0" u="none" kern="1200" baseline="0" dirty="0">
                        <a:solidFill>
                          <a:schemeClr val="dk1"/>
                        </a:solidFill>
                        <a:effectLst/>
                        <a:latin typeface="+mn-lt"/>
                        <a:ea typeface="+mn-ea"/>
                        <a:cs typeface="+mn-cs"/>
                      </a:endParaRPr>
                    </a:p>
                  </a:txBody>
                  <a:tcPr/>
                </a:tc>
                <a:extLst>
                  <a:ext uri="{0D108BD9-81ED-4DB2-BD59-A6C34878D82A}">
                    <a16:rowId xmlns:a16="http://schemas.microsoft.com/office/drawing/2014/main" val="1589426452"/>
                  </a:ext>
                </a:extLst>
              </a:tr>
              <a:tr h="3765025">
                <a:tc>
                  <a:txBody>
                    <a:bodyPr/>
                    <a:lstStyle/>
                    <a:p>
                      <a:pPr marL="0" algn="l" defTabSz="914400" rtl="0" eaLnBrk="1" latinLnBrk="0" hangingPunct="1"/>
                      <a:r>
                        <a:rPr lang="en-IN" sz="1400" b="0" kern="1200" dirty="0">
                          <a:solidFill>
                            <a:schemeClr val="tx1"/>
                          </a:solidFill>
                          <a:latin typeface="+mn-lt"/>
                          <a:ea typeface="+mn-ea"/>
                          <a:cs typeface="+mn-cs"/>
                        </a:rPr>
                        <a:t>4.</a:t>
                      </a:r>
                    </a:p>
                  </a:txBody>
                  <a:tcPr>
                    <a:solidFill>
                      <a:srgbClr val="F5D9CC"/>
                    </a:solidFill>
                  </a:tcPr>
                </a:tc>
                <a:tc>
                  <a:txBody>
                    <a:bodyPr/>
                    <a:lstStyle/>
                    <a:p>
                      <a:pPr marL="0" algn="l" defTabSz="914400" rtl="0" eaLnBrk="1" latinLnBrk="0" hangingPunct="1"/>
                      <a:r>
                        <a:rPr lang="en-US" sz="1400" b="0" kern="1200" dirty="0">
                          <a:solidFill>
                            <a:schemeClr val="tx1"/>
                          </a:solidFill>
                          <a:latin typeface="+mn-lt"/>
                          <a:ea typeface="+mn-ea"/>
                          <a:cs typeface="+mn-cs"/>
                        </a:rPr>
                        <a:t>Implementation of Chatbot in Online Commerce, and Open Innovation</a:t>
                      </a: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s-ES" sz="1400" b="0" kern="1200" dirty="0">
                          <a:solidFill>
                            <a:schemeClr val="tx1"/>
                          </a:solidFill>
                          <a:latin typeface="+mn-lt"/>
                          <a:ea typeface="+mn-ea"/>
                          <a:cs typeface="+mn-cs"/>
                        </a:rPr>
                        <a:t>María D. Illescas-Manzano , Noé Vicente López .</a:t>
                      </a:r>
                      <a:r>
                        <a:rPr lang="en-US" sz="1400" b="0" kern="1200" dirty="0">
                          <a:solidFill>
                            <a:schemeClr val="tx1"/>
                          </a:solidFill>
                          <a:latin typeface="+mn-lt"/>
                          <a:ea typeface="+mn-ea"/>
                          <a:cs typeface="+mn-cs"/>
                        </a:rPr>
                        <a:t> 1 March 2023.</a:t>
                      </a:r>
                      <a:endParaRPr lang="en-IN" sz="1400" b="0" kern="1200" dirty="0">
                        <a:solidFill>
                          <a:schemeClr val="tx1"/>
                        </a:solidFill>
                        <a:latin typeface="+mn-lt"/>
                        <a:ea typeface="+mn-ea"/>
                        <a:cs typeface="+mn-cs"/>
                      </a:endParaRPr>
                    </a:p>
                    <a:p>
                      <a:pPr marL="0" algn="l" defTabSz="914400" rtl="0" eaLnBrk="1" latinLnBrk="0" hangingPunct="1"/>
                      <a:endParaRPr lang="es-ES"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IN" sz="1400" b="0" kern="1200" dirty="0">
                          <a:solidFill>
                            <a:schemeClr val="tx1"/>
                          </a:solidFill>
                          <a:latin typeface="+mn-lt"/>
                          <a:ea typeface="+mn-ea"/>
                          <a:cs typeface="+mn-cs"/>
                        </a:rPr>
                        <a:t>It uses algorithms like NLP ,Rule-based system ,Lead scoring ,Market automation ,Chat marketing and Lead generation strategies like personalised offers and Nurturing leads and also include Data analysis and Messenger marketing.</a:t>
                      </a: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effectLst/>
                          <a:latin typeface="+mn-lt"/>
                          <a:ea typeface="+mn-ea"/>
                          <a:cs typeface="+mn-cs"/>
                        </a:rPr>
                        <a:t>The chatbot has a positive impact on lead capture compared to traditional methods. The chatbot is an agile and powerful tool for obtaining information about consumers. The chatbot facilitates two-way communication, enabling companies to perform marketing actions more effectively</a:t>
                      </a:r>
                      <a:endParaRPr lang="en-IN" sz="1400" b="0" i="0" u="none" kern="1200" baseline="0" dirty="0">
                        <a:solidFill>
                          <a:schemeClr val="tx1"/>
                        </a:solidFill>
                        <a:effectLst/>
                        <a:latin typeface="+mn-lt"/>
                        <a:ea typeface="+mn-ea"/>
                        <a:cs typeface="+mn-cs"/>
                      </a:endParaRP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effectLst/>
                          <a:latin typeface="+mn-lt"/>
                          <a:ea typeface="+mn-ea"/>
                          <a:cs typeface="+mn-cs"/>
                        </a:rPr>
                        <a:t>The study only focuses on the implementation of a chatbot via Facebook Messenger using the </a:t>
                      </a:r>
                      <a:r>
                        <a:rPr lang="en-US" sz="1400" b="0" i="0" u="none" kern="1200" baseline="0" dirty="0" err="1">
                          <a:solidFill>
                            <a:schemeClr val="tx1"/>
                          </a:solidFill>
                          <a:effectLst/>
                          <a:latin typeface="+mn-lt"/>
                          <a:ea typeface="+mn-ea"/>
                          <a:cs typeface="+mn-cs"/>
                        </a:rPr>
                        <a:t>ManyChat</a:t>
                      </a:r>
                      <a:r>
                        <a:rPr lang="en-US" sz="1400" b="0" i="0" u="none" kern="1200" baseline="0" dirty="0">
                          <a:solidFill>
                            <a:schemeClr val="tx1"/>
                          </a:solidFill>
                          <a:effectLst/>
                          <a:latin typeface="+mn-lt"/>
                          <a:ea typeface="+mn-ea"/>
                          <a:cs typeface="+mn-cs"/>
                        </a:rPr>
                        <a:t> platform. Future research could compare the effectiveness of the </a:t>
                      </a:r>
                      <a:r>
                        <a:rPr lang="en-US" sz="1400" b="0" i="0" u="none" kern="1200" baseline="0" dirty="0" err="1">
                          <a:solidFill>
                            <a:schemeClr val="tx1"/>
                          </a:solidFill>
                          <a:effectLst/>
                          <a:latin typeface="+mn-lt"/>
                          <a:ea typeface="+mn-ea"/>
                          <a:cs typeface="+mn-cs"/>
                        </a:rPr>
                        <a:t>ManyChat</a:t>
                      </a:r>
                      <a:r>
                        <a:rPr lang="en-US" sz="1400" b="0" i="0" u="none" kern="1200" baseline="0" dirty="0">
                          <a:solidFill>
                            <a:schemeClr val="tx1"/>
                          </a:solidFill>
                          <a:effectLst/>
                          <a:latin typeface="+mn-lt"/>
                          <a:ea typeface="+mn-ea"/>
                          <a:cs typeface="+mn-cs"/>
                        </a:rPr>
                        <a:t> platform with other chatbot platforms. Further research is needed to evaluate the long-term impact of chatbot implementation on lead capture and sales.</a:t>
                      </a:r>
                      <a:endParaRPr lang="en-IN" sz="1400" b="0" i="0" u="none" kern="1200" baseline="0" dirty="0">
                        <a:solidFill>
                          <a:schemeClr val="tx1"/>
                        </a:solidFill>
                        <a:effectLst/>
                        <a:latin typeface="+mn-lt"/>
                        <a:ea typeface="+mn-ea"/>
                        <a:cs typeface="+mn-cs"/>
                      </a:endParaRPr>
                    </a:p>
                  </a:txBody>
                  <a:tcPr>
                    <a:solidFill>
                      <a:srgbClr val="F5D9CC"/>
                    </a:solidFill>
                  </a:tcPr>
                </a:tc>
                <a:extLst>
                  <a:ext uri="{0D108BD9-81ED-4DB2-BD59-A6C34878D82A}">
                    <a16:rowId xmlns:a16="http://schemas.microsoft.com/office/drawing/2014/main" val="827145591"/>
                  </a:ext>
                </a:extLst>
              </a:tr>
            </a:tbl>
          </a:graphicData>
        </a:graphic>
      </p:graphicFrame>
    </p:spTree>
    <p:extLst>
      <p:ext uri="{BB962C8B-B14F-4D97-AF65-F5344CB8AC3E}">
        <p14:creationId xmlns:p14="http://schemas.microsoft.com/office/powerpoint/2010/main" val="351527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7E5E5-B494-7578-CC0A-370B19A2AC8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59FCE5-0010-E1B5-958B-8344FD95B864}"/>
              </a:ext>
            </a:extLst>
          </p:cNvPr>
          <p:cNvGraphicFramePr>
            <a:graphicFrameLocks noGrp="1"/>
          </p:cNvGraphicFramePr>
          <p:nvPr>
            <p:extLst>
              <p:ext uri="{D42A27DB-BD31-4B8C-83A1-F6EECF244321}">
                <p14:modId xmlns:p14="http://schemas.microsoft.com/office/powerpoint/2010/main" val="1571785229"/>
              </p:ext>
            </p:extLst>
          </p:nvPr>
        </p:nvGraphicFramePr>
        <p:xfrm>
          <a:off x="0" y="0"/>
          <a:ext cx="12192000" cy="6857999"/>
        </p:xfrm>
        <a:graphic>
          <a:graphicData uri="http://schemas.openxmlformats.org/drawingml/2006/table">
            <a:tbl>
              <a:tblPr firstRow="1" bandRow="1">
                <a:tableStyleId>{5C22544A-7EE6-4342-B048-85BDC9FD1C3A}</a:tableStyleId>
              </a:tblPr>
              <a:tblGrid>
                <a:gridCol w="530679">
                  <a:extLst>
                    <a:ext uri="{9D8B030D-6E8A-4147-A177-3AD203B41FA5}">
                      <a16:colId xmlns:a16="http://schemas.microsoft.com/office/drawing/2014/main" val="2608621843"/>
                    </a:ext>
                  </a:extLst>
                </a:gridCol>
                <a:gridCol w="2073728">
                  <a:extLst>
                    <a:ext uri="{9D8B030D-6E8A-4147-A177-3AD203B41FA5}">
                      <a16:colId xmlns:a16="http://schemas.microsoft.com/office/drawing/2014/main" val="4043978509"/>
                    </a:ext>
                  </a:extLst>
                </a:gridCol>
                <a:gridCol w="1779814">
                  <a:extLst>
                    <a:ext uri="{9D8B030D-6E8A-4147-A177-3AD203B41FA5}">
                      <a16:colId xmlns:a16="http://schemas.microsoft.com/office/drawing/2014/main" val="1452824442"/>
                    </a:ext>
                  </a:extLst>
                </a:gridCol>
                <a:gridCol w="2294371">
                  <a:extLst>
                    <a:ext uri="{9D8B030D-6E8A-4147-A177-3AD203B41FA5}">
                      <a16:colId xmlns:a16="http://schemas.microsoft.com/office/drawing/2014/main" val="499690452"/>
                    </a:ext>
                  </a:extLst>
                </a:gridCol>
                <a:gridCol w="2555215">
                  <a:extLst>
                    <a:ext uri="{9D8B030D-6E8A-4147-A177-3AD203B41FA5}">
                      <a16:colId xmlns:a16="http://schemas.microsoft.com/office/drawing/2014/main" val="1582468919"/>
                    </a:ext>
                  </a:extLst>
                </a:gridCol>
                <a:gridCol w="2958193">
                  <a:extLst>
                    <a:ext uri="{9D8B030D-6E8A-4147-A177-3AD203B41FA5}">
                      <a16:colId xmlns:a16="http://schemas.microsoft.com/office/drawing/2014/main" val="2870550236"/>
                    </a:ext>
                  </a:extLst>
                </a:gridCol>
              </a:tblGrid>
              <a:tr h="464692">
                <a:tc>
                  <a:txBody>
                    <a:bodyPr/>
                    <a:lstStyle/>
                    <a:p>
                      <a:pPr marL="0" algn="ctr" defTabSz="914400" rtl="0" eaLnBrk="1" latinLnBrk="0" hangingPunct="1"/>
                      <a:r>
                        <a:rPr lang="en-IN" sz="1000" b="1" kern="1200" dirty="0">
                          <a:solidFill>
                            <a:schemeClr val="lt1"/>
                          </a:solidFill>
                          <a:latin typeface="+mn-lt"/>
                          <a:ea typeface="+mn-ea"/>
                          <a:cs typeface="+mn-cs"/>
                        </a:rPr>
                        <a:t>S.NO.</a:t>
                      </a:r>
                    </a:p>
                  </a:txBody>
                  <a:tcPr/>
                </a:tc>
                <a:tc>
                  <a:txBody>
                    <a:bodyPr/>
                    <a:lstStyle/>
                    <a:p>
                      <a:pPr marL="0" algn="ctr" defTabSz="914400" rtl="0" eaLnBrk="1" latinLnBrk="0" hangingPunct="1"/>
                      <a:r>
                        <a:rPr lang="en-IN" sz="1000" b="1" kern="1200" dirty="0">
                          <a:solidFill>
                            <a:schemeClr val="lt1"/>
                          </a:solidFill>
                          <a:latin typeface="+mn-lt"/>
                          <a:ea typeface="+mn-ea"/>
                          <a:cs typeface="+mn-cs"/>
                        </a:rPr>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Author and Year</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algn="ctr" defTabSz="914400" rtl="0" eaLnBrk="1" latinLnBrk="0" hangingPunct="1"/>
                      <a:r>
                        <a:rPr lang="en-IN" sz="1000" b="1" kern="1200" dirty="0">
                          <a:solidFill>
                            <a:schemeClr val="lt1"/>
                          </a:solidFill>
                          <a:latin typeface="+mn-lt"/>
                          <a:ea typeface="+mn-ea"/>
                          <a:cs typeface="+mn-cs"/>
                        </a:rPr>
                        <a:t>Techniques and Algorithms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Pros</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Cons</a:t>
                      </a:r>
                    </a:p>
                    <a:p>
                      <a:pPr marL="0" algn="ctr" defTabSz="914400" rtl="0" eaLnBrk="1" latinLnBrk="0" hangingPunct="1"/>
                      <a:endParaRPr lang="en-IN" sz="1000" b="1" kern="1200" dirty="0">
                        <a:solidFill>
                          <a:schemeClr val="lt1"/>
                        </a:solidFill>
                        <a:latin typeface="+mn-lt"/>
                        <a:ea typeface="+mn-ea"/>
                        <a:cs typeface="+mn-cs"/>
                      </a:endParaRPr>
                    </a:p>
                  </a:txBody>
                  <a:tcPr/>
                </a:tc>
                <a:extLst>
                  <a:ext uri="{0D108BD9-81ED-4DB2-BD59-A6C34878D82A}">
                    <a16:rowId xmlns:a16="http://schemas.microsoft.com/office/drawing/2014/main" val="3698010030"/>
                  </a:ext>
                </a:extLst>
              </a:tr>
              <a:tr h="2783007">
                <a:tc>
                  <a:txBody>
                    <a:bodyPr/>
                    <a:lstStyle/>
                    <a:p>
                      <a:pPr marL="0" algn="l" defTabSz="914400" rtl="0" eaLnBrk="1" latinLnBrk="0" hangingPunct="1"/>
                      <a:r>
                        <a:rPr lang="en-US" sz="1400" b="0" kern="1200" dirty="0">
                          <a:solidFill>
                            <a:schemeClr val="tx1"/>
                          </a:solidFill>
                          <a:latin typeface="+mn-lt"/>
                          <a:ea typeface="+mn-ea"/>
                          <a:cs typeface="+mn-cs"/>
                        </a:rPr>
                        <a:t>5</a:t>
                      </a:r>
                      <a:r>
                        <a:rPr lang="en-IN" sz="1400" b="0" kern="1200" dirty="0">
                          <a:solidFill>
                            <a:schemeClr val="tx1"/>
                          </a:solidFill>
                          <a:latin typeface="+mn-lt"/>
                          <a:ea typeface="+mn-ea"/>
                          <a:cs typeface="+mn-cs"/>
                        </a:rPr>
                        <a:t>.</a:t>
                      </a:r>
                    </a:p>
                  </a:txBody>
                  <a:tcPr/>
                </a:tc>
                <a:tc>
                  <a:txBody>
                    <a:bodyPr/>
                    <a:lstStyle/>
                    <a:p>
                      <a:pPr marL="0" algn="l" defTabSz="914400" rtl="0" eaLnBrk="1" latinLnBrk="0" hangingPunct="1"/>
                      <a:r>
                        <a:rPr lang="en-IN" sz="1400" b="0" kern="1200" dirty="0">
                          <a:solidFill>
                            <a:schemeClr val="tx1"/>
                          </a:solidFill>
                          <a:latin typeface="+mn-lt"/>
                          <a:ea typeface="+mn-ea"/>
                          <a:cs typeface="+mn-cs"/>
                        </a:rPr>
                        <a:t>Anticipating User Interactions in customer care dialogue system</a:t>
                      </a: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b="0" kern="1200" dirty="0">
                          <a:solidFill>
                            <a:schemeClr val="tx1"/>
                          </a:solidFill>
                          <a:latin typeface="+mn-lt"/>
                          <a:ea typeface="+mn-ea"/>
                          <a:cs typeface="+mn-cs"/>
                        </a:rPr>
                        <a:t>Alessandro </a:t>
                      </a:r>
                      <a:r>
                        <a:rPr lang="en-IN" sz="1400" b="0" kern="1200" dirty="0" err="1">
                          <a:solidFill>
                            <a:schemeClr val="tx1"/>
                          </a:solidFill>
                          <a:latin typeface="+mn-lt"/>
                          <a:ea typeface="+mn-ea"/>
                          <a:cs typeface="+mn-cs"/>
                        </a:rPr>
                        <a:t>Mazzei;Luca</a:t>
                      </a:r>
                      <a:r>
                        <a:rPr lang="en-IN" sz="1400" b="0" kern="1200" dirty="0">
                          <a:solidFill>
                            <a:schemeClr val="tx1"/>
                          </a:solidFill>
                          <a:latin typeface="+mn-lt"/>
                          <a:ea typeface="+mn-ea"/>
                          <a:cs typeface="+mn-cs"/>
                        </a:rPr>
                        <a:t> </a:t>
                      </a:r>
                      <a:r>
                        <a:rPr lang="en-IN" sz="1400" b="0" kern="1200" dirty="0" err="1">
                          <a:solidFill>
                            <a:schemeClr val="tx1"/>
                          </a:solidFill>
                          <a:latin typeface="+mn-lt"/>
                          <a:ea typeface="+mn-ea"/>
                          <a:cs typeface="+mn-cs"/>
                        </a:rPr>
                        <a:t>Ansemia</a:t>
                      </a:r>
                      <a:r>
                        <a:rPr lang="en-IN" sz="1400" b="0" kern="1200" dirty="0">
                          <a:solidFill>
                            <a:schemeClr val="tx1"/>
                          </a:solidFill>
                          <a:latin typeface="+mn-lt"/>
                          <a:ea typeface="+mn-ea"/>
                          <a:cs typeface="+mn-cs"/>
                        </a:rPr>
                        <a:t>. 5 October 2022.</a:t>
                      </a: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IN" sz="1400" b="0" kern="1200" dirty="0">
                          <a:solidFill>
                            <a:schemeClr val="tx1"/>
                          </a:solidFill>
                          <a:latin typeface="+mn-lt"/>
                          <a:ea typeface="+mn-ea"/>
                          <a:cs typeface="+mn-cs"/>
                        </a:rPr>
                        <a:t>It has some following algorithms and techniques like Symbolic data to text generation , Contextual relational knowledge analysis and Offline human evaluation to give the output of GEN-DS and compare with the original system.</a:t>
                      </a: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GEN-DS generates more relevant answers, improving the utility of the interaction. It provides necessary information to users, increasing the necessity of the interaction. It can lead to faster query resolution, improving the quickness of the interaction.</a:t>
                      </a:r>
                      <a:endParaRPr lang="en-IN" sz="1400" b="0" i="0" u="none" kern="1200" baseline="0" dirty="0">
                        <a:solidFill>
                          <a:schemeClr val="tx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GEN-DS may struggle to understand user requests with complex grammar or semantics. It may not fully understand the context of the user's request, leading to misunderstandings or misinterpretations. It may not be able to adapt to changing user needs or preferences, limiting its flexibility and ability to handle unexpected requests.</a:t>
                      </a:r>
                      <a:endParaRPr lang="en-IN" sz="1400" b="0" i="0" u="none" kern="1200" baseline="0" dirty="0">
                        <a:solidFill>
                          <a:schemeClr val="tx1"/>
                        </a:solidFill>
                        <a:latin typeface="+mn-lt"/>
                        <a:ea typeface="+mn-ea"/>
                        <a:cs typeface="+mn-cs"/>
                      </a:endParaRPr>
                    </a:p>
                  </a:txBody>
                  <a:tcPr/>
                </a:tc>
                <a:extLst>
                  <a:ext uri="{0D108BD9-81ED-4DB2-BD59-A6C34878D82A}">
                    <a16:rowId xmlns:a16="http://schemas.microsoft.com/office/drawing/2014/main" val="3567029017"/>
                  </a:ext>
                </a:extLst>
              </a:tr>
              <a:tr h="3610300">
                <a:tc>
                  <a:txBody>
                    <a:bodyPr/>
                    <a:lstStyle/>
                    <a:p>
                      <a:pPr marL="0" algn="l" defTabSz="914400" rtl="0" eaLnBrk="1" latinLnBrk="0" hangingPunct="1"/>
                      <a:r>
                        <a:rPr lang="en-US" sz="1400" b="0" kern="1200" dirty="0">
                          <a:solidFill>
                            <a:schemeClr val="tx1"/>
                          </a:solidFill>
                          <a:latin typeface="+mn-lt"/>
                          <a:ea typeface="+mn-ea"/>
                          <a:cs typeface="+mn-cs"/>
                        </a:rPr>
                        <a:t>6.</a:t>
                      </a:r>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US" sz="1400" dirty="0"/>
                        <a:t>Designing and Implementing Conversational Intelligent Chat-bot Using Natural Language Processing</a:t>
                      </a:r>
                      <a:endParaRPr lang="en-US"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err="1"/>
                        <a:t>Asoke</a:t>
                      </a:r>
                      <a:r>
                        <a:rPr lang="en-IN" sz="1400" dirty="0"/>
                        <a:t> Nath , </a:t>
                      </a:r>
                      <a:r>
                        <a:rPr lang="en-IN" sz="1400" dirty="0" err="1"/>
                        <a:t>Rupamita</a:t>
                      </a:r>
                      <a:r>
                        <a:rPr lang="en-IN" sz="1400" dirty="0"/>
                        <a:t> Sarkar , Swastik Mitra, </a:t>
                      </a:r>
                      <a:r>
                        <a:rPr lang="en-IN" sz="1400" dirty="0" err="1"/>
                        <a:t>Rohitaswa</a:t>
                      </a:r>
                      <a:r>
                        <a:rPr lang="en-IN" sz="1400" dirty="0"/>
                        <a:t> Pradhan. 15 May 2021.</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IN" sz="1400" b="0" kern="1200" dirty="0">
                          <a:solidFill>
                            <a:schemeClr val="tx1"/>
                          </a:solidFill>
                          <a:latin typeface="+mn-lt"/>
                          <a:ea typeface="+mn-ea"/>
                          <a:cs typeface="+mn-cs"/>
                        </a:rPr>
                        <a:t>It uses following algorithms and techniques like Symbolic NLP ,Neural NLP ,Transformer-based architecture ,Deep neural network to retrieval-based model for NLU and NLG.</a:t>
                      </a: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tx1"/>
                          </a:solidFill>
                          <a:latin typeface="+mn-lt"/>
                          <a:ea typeface="+mn-ea"/>
                          <a:cs typeface="+mn-cs"/>
                        </a:rPr>
                        <a:t>The chatbot can engage in discussions on a wide range of topics, making it versatile and adaptable to various user </a:t>
                      </a:r>
                      <a:r>
                        <a:rPr lang="en-US" sz="1400" b="0" i="0" u="none" kern="1200" baseline="0" dirty="0" err="1">
                          <a:solidFill>
                            <a:schemeClr val="tx1"/>
                          </a:solidFill>
                          <a:latin typeface="+mn-lt"/>
                          <a:ea typeface="+mn-ea"/>
                          <a:cs typeface="+mn-cs"/>
                        </a:rPr>
                        <a:t>interests.The</a:t>
                      </a:r>
                      <a:r>
                        <a:rPr lang="en-US" sz="1400" b="0" i="0" u="none" kern="1200" baseline="0" dirty="0">
                          <a:solidFill>
                            <a:schemeClr val="tx1"/>
                          </a:solidFill>
                          <a:latin typeface="+mn-lt"/>
                          <a:ea typeface="+mn-ea"/>
                          <a:cs typeface="+mn-cs"/>
                        </a:rPr>
                        <a:t> use of deep learning models allows the chatbot to scale effectively, handling multiple conversations simultaneously without degradation in performance. </a:t>
                      </a:r>
                    </a:p>
                    <a:p>
                      <a:br>
                        <a:rPr lang="en-US" dirty="0"/>
                      </a:br>
                      <a:endParaRPr lang="en-US" sz="1400" b="0" i="0" u="none" kern="1200" baseline="0" dirty="0">
                        <a:solidFill>
                          <a:schemeClr val="dk1"/>
                        </a:solidFill>
                        <a:effectLst/>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0" i="0" u="none" kern="1200" baseline="0" dirty="0">
                          <a:solidFill>
                            <a:schemeClr val="tx1"/>
                          </a:solidFill>
                          <a:latin typeface="+mn-lt"/>
                          <a:ea typeface="+mn-ea"/>
                          <a:cs typeface="+mn-cs"/>
                        </a:rPr>
                        <a:t>The chatbot may struggle with understanding user inputs or context, potentially leading to misinterpretations or irrelevant </a:t>
                      </a:r>
                      <a:r>
                        <a:rPr lang="en-US" sz="1400" b="0" i="0" u="none" kern="1200" baseline="0" dirty="0" err="1">
                          <a:solidFill>
                            <a:schemeClr val="tx1"/>
                          </a:solidFill>
                          <a:latin typeface="+mn-lt"/>
                          <a:ea typeface="+mn-ea"/>
                          <a:cs typeface="+mn-cs"/>
                        </a:rPr>
                        <a:t>responses.The</a:t>
                      </a:r>
                      <a:r>
                        <a:rPr lang="en-US" sz="1400" b="0" i="0" u="none" kern="1200" baseline="0" dirty="0">
                          <a:solidFill>
                            <a:schemeClr val="tx1"/>
                          </a:solidFill>
                          <a:latin typeface="+mn-lt"/>
                          <a:ea typeface="+mn-ea"/>
                          <a:cs typeface="+mn-cs"/>
                        </a:rPr>
                        <a:t> performance of both generative and retrieval-based models heavily relies on the quality and quantity of the training data, which can be challenging to obtain.</a:t>
                      </a:r>
                    </a:p>
                    <a:p>
                      <a:pPr marL="0" indent="0" algn="l" defTabSz="914400" rtl="0" eaLnBrk="1" fontAlgn="base" latinLnBrk="0" hangingPunct="1">
                        <a:lnSpc>
                          <a:spcPct val="100000"/>
                        </a:lnSpc>
                        <a:spcBef>
                          <a:spcPct val="0"/>
                        </a:spcBef>
                        <a:spcAft>
                          <a:spcPct val="0"/>
                        </a:spcAft>
                        <a:buFont typeface="Arial" panose="020B0604020202020204" pitchFamily="34" charset="0"/>
                        <a:buNone/>
                      </a:pPr>
                      <a:endParaRPr lang="en-US" sz="1400" b="0" i="0" u="none" kern="1200" baseline="0" dirty="0">
                        <a:solidFill>
                          <a:schemeClr val="tx1"/>
                        </a:solidFill>
                        <a:latin typeface="+mn-lt"/>
                        <a:ea typeface="+mn-ea"/>
                        <a:cs typeface="+mn-cs"/>
                      </a:endParaRPr>
                    </a:p>
                    <a:p>
                      <a:pPr marL="0" indent="0" algn="l" defTabSz="914400" rtl="0" eaLnBrk="1" fontAlgn="base" latinLnBrk="0" hangingPunct="1">
                        <a:lnSpc>
                          <a:spcPct val="100000"/>
                        </a:lnSpc>
                        <a:spcBef>
                          <a:spcPct val="0"/>
                        </a:spcBef>
                        <a:spcAft>
                          <a:spcPct val="0"/>
                        </a:spcAft>
                        <a:buFont typeface="Arial" panose="020B0604020202020204" pitchFamily="34" charset="0"/>
                        <a:buNone/>
                      </a:pPr>
                      <a:br>
                        <a:rPr lang="en-US" sz="1400" b="0" i="0" u="none" kern="1200" baseline="0" dirty="0">
                          <a:solidFill>
                            <a:schemeClr val="tx1"/>
                          </a:solidFill>
                          <a:latin typeface="+mn-lt"/>
                          <a:ea typeface="+mn-ea"/>
                          <a:cs typeface="+mn-cs"/>
                        </a:rPr>
                      </a:br>
                      <a:endParaRPr lang="en-US" sz="1400" b="0" i="0" u="none" kern="1200" baseline="0" dirty="0">
                        <a:solidFill>
                          <a:schemeClr val="tx1"/>
                        </a:solidFill>
                        <a:latin typeface="+mn-lt"/>
                        <a:ea typeface="+mn-ea"/>
                        <a:cs typeface="+mn-cs"/>
                      </a:endParaRPr>
                    </a:p>
                    <a:p>
                      <a:pPr marL="0" indent="0" algn="l" defTabSz="914400" rtl="0" eaLnBrk="1" fontAlgn="base" latinLnBrk="0" hangingPunct="1">
                        <a:lnSpc>
                          <a:spcPct val="100000"/>
                        </a:lnSpc>
                        <a:spcBef>
                          <a:spcPct val="0"/>
                        </a:spcBef>
                        <a:spcAft>
                          <a:spcPct val="0"/>
                        </a:spcAft>
                        <a:buFont typeface="Arial" panose="020B0604020202020204" pitchFamily="34" charset="0"/>
                        <a:buNone/>
                      </a:pPr>
                      <a:br>
                        <a:rPr lang="en-US" sz="1400" b="0" i="0" u="none" kern="1200" baseline="0" dirty="0">
                          <a:solidFill>
                            <a:schemeClr val="tx1"/>
                          </a:solidFill>
                          <a:latin typeface="+mn-lt"/>
                          <a:ea typeface="+mn-ea"/>
                          <a:cs typeface="+mn-cs"/>
                        </a:rPr>
                      </a:br>
                      <a:endParaRPr lang="en-IN" sz="1400" b="0" i="0" u="none" kern="1200" baseline="0" dirty="0">
                        <a:solidFill>
                          <a:schemeClr val="tx1"/>
                        </a:solidFill>
                        <a:latin typeface="+mn-lt"/>
                        <a:ea typeface="+mn-ea"/>
                        <a:cs typeface="+mn-cs"/>
                      </a:endParaRPr>
                    </a:p>
                  </a:txBody>
                  <a:tcPr>
                    <a:solidFill>
                      <a:srgbClr val="F5D9CC"/>
                    </a:solidFill>
                  </a:tcPr>
                </a:tc>
                <a:extLst>
                  <a:ext uri="{0D108BD9-81ED-4DB2-BD59-A6C34878D82A}">
                    <a16:rowId xmlns:a16="http://schemas.microsoft.com/office/drawing/2014/main" val="3008013545"/>
                  </a:ext>
                </a:extLst>
              </a:tr>
            </a:tbl>
          </a:graphicData>
        </a:graphic>
      </p:graphicFrame>
    </p:spTree>
    <p:extLst>
      <p:ext uri="{BB962C8B-B14F-4D97-AF65-F5344CB8AC3E}">
        <p14:creationId xmlns:p14="http://schemas.microsoft.com/office/powerpoint/2010/main" val="355244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9F965-4483-2945-0235-4FBE0753E0C0}"/>
            </a:ext>
          </a:extLst>
        </p:cNvPr>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D721D21F-9739-45B1-8724-DE6A7236CF82}"/>
              </a:ext>
            </a:extLst>
          </p:cNvPr>
          <p:cNvGraphicFramePr>
            <a:graphicFrameLocks/>
          </p:cNvGraphicFramePr>
          <p:nvPr>
            <p:extLst>
              <p:ext uri="{D42A27DB-BD31-4B8C-83A1-F6EECF244321}">
                <p14:modId xmlns:p14="http://schemas.microsoft.com/office/powerpoint/2010/main" val="1593893513"/>
              </p:ext>
            </p:extLst>
          </p:nvPr>
        </p:nvGraphicFramePr>
        <p:xfrm>
          <a:off x="0" y="0"/>
          <a:ext cx="12189278" cy="6858000"/>
        </p:xfrm>
        <a:graphic>
          <a:graphicData uri="http://schemas.openxmlformats.org/drawingml/2006/table">
            <a:tbl>
              <a:tblPr firstRow="1" bandRow="1">
                <a:tableStyleId>{5C22544A-7EE6-4342-B048-85BDC9FD1C3A}</a:tableStyleId>
              </a:tblPr>
              <a:tblGrid>
                <a:gridCol w="530678">
                  <a:extLst>
                    <a:ext uri="{9D8B030D-6E8A-4147-A177-3AD203B41FA5}">
                      <a16:colId xmlns:a16="http://schemas.microsoft.com/office/drawing/2014/main" val="2930851677"/>
                    </a:ext>
                  </a:extLst>
                </a:gridCol>
                <a:gridCol w="2310492">
                  <a:extLst>
                    <a:ext uri="{9D8B030D-6E8A-4147-A177-3AD203B41FA5}">
                      <a16:colId xmlns:a16="http://schemas.microsoft.com/office/drawing/2014/main" val="898719596"/>
                    </a:ext>
                  </a:extLst>
                </a:gridCol>
                <a:gridCol w="1485900">
                  <a:extLst>
                    <a:ext uri="{9D8B030D-6E8A-4147-A177-3AD203B41FA5}">
                      <a16:colId xmlns:a16="http://schemas.microsoft.com/office/drawing/2014/main" val="2897695000"/>
                    </a:ext>
                  </a:extLst>
                </a:gridCol>
                <a:gridCol w="2253343">
                  <a:extLst>
                    <a:ext uri="{9D8B030D-6E8A-4147-A177-3AD203B41FA5}">
                      <a16:colId xmlns:a16="http://schemas.microsoft.com/office/drawing/2014/main" val="540158900"/>
                    </a:ext>
                  </a:extLst>
                </a:gridCol>
                <a:gridCol w="2718708">
                  <a:extLst>
                    <a:ext uri="{9D8B030D-6E8A-4147-A177-3AD203B41FA5}">
                      <a16:colId xmlns:a16="http://schemas.microsoft.com/office/drawing/2014/main" val="471570423"/>
                    </a:ext>
                  </a:extLst>
                </a:gridCol>
                <a:gridCol w="2890157">
                  <a:extLst>
                    <a:ext uri="{9D8B030D-6E8A-4147-A177-3AD203B41FA5}">
                      <a16:colId xmlns:a16="http://schemas.microsoft.com/office/drawing/2014/main" val="2816657109"/>
                    </a:ext>
                  </a:extLst>
                </a:gridCol>
              </a:tblGrid>
              <a:tr h="449402">
                <a:tc>
                  <a:txBody>
                    <a:bodyPr/>
                    <a:lstStyle/>
                    <a:p>
                      <a:pPr marL="0" algn="ctr" defTabSz="914400" rtl="0" eaLnBrk="1" latinLnBrk="0" hangingPunct="1"/>
                      <a:r>
                        <a:rPr lang="en-IN" sz="1000" b="1" kern="1200" dirty="0">
                          <a:solidFill>
                            <a:schemeClr val="lt1"/>
                          </a:solidFill>
                          <a:latin typeface="+mn-lt"/>
                          <a:ea typeface="+mn-ea"/>
                          <a:cs typeface="+mn-cs"/>
                        </a:rPr>
                        <a:t>S.NO.</a:t>
                      </a:r>
                    </a:p>
                  </a:txBody>
                  <a:tcPr/>
                </a:tc>
                <a:tc>
                  <a:txBody>
                    <a:bodyPr/>
                    <a:lstStyle/>
                    <a:p>
                      <a:pPr marL="0" algn="ctr" defTabSz="914400" rtl="0" eaLnBrk="1" latinLnBrk="0" hangingPunct="1"/>
                      <a:r>
                        <a:rPr lang="en-IN" sz="1000" b="1" kern="1200" dirty="0">
                          <a:solidFill>
                            <a:schemeClr val="lt1"/>
                          </a:solidFill>
                          <a:latin typeface="+mn-lt"/>
                          <a:ea typeface="+mn-ea"/>
                          <a:cs typeface="+mn-cs"/>
                        </a:rPr>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Author and Year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Techniques and Algorithms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Pros</a:t>
                      </a:r>
                    </a:p>
                    <a:p>
                      <a:pPr marL="0" algn="ctr" defTabSz="914400" rtl="0" eaLnBrk="1" latinLnBrk="0" hangingPunct="1"/>
                      <a:endParaRPr lang="en-IN" sz="10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lt1"/>
                          </a:solidFill>
                          <a:latin typeface="+mn-lt"/>
                          <a:ea typeface="+mn-ea"/>
                          <a:cs typeface="+mn-cs"/>
                        </a:rPr>
                        <a:t>Cons</a:t>
                      </a:r>
                    </a:p>
                    <a:p>
                      <a:pPr marL="0" algn="ctr" defTabSz="914400" rtl="0" eaLnBrk="1" latinLnBrk="0" hangingPunct="1"/>
                      <a:endParaRPr lang="en-IN" sz="1000" b="1" kern="1200" dirty="0">
                        <a:solidFill>
                          <a:schemeClr val="lt1"/>
                        </a:solidFill>
                        <a:latin typeface="+mn-lt"/>
                        <a:ea typeface="+mn-ea"/>
                        <a:cs typeface="+mn-cs"/>
                      </a:endParaRPr>
                    </a:p>
                  </a:txBody>
                  <a:tcPr/>
                </a:tc>
                <a:extLst>
                  <a:ext uri="{0D108BD9-81ED-4DB2-BD59-A6C34878D82A}">
                    <a16:rowId xmlns:a16="http://schemas.microsoft.com/office/drawing/2014/main" val="2421947819"/>
                  </a:ext>
                </a:extLst>
              </a:tr>
              <a:tr h="2734604">
                <a:tc>
                  <a:txBody>
                    <a:bodyPr/>
                    <a:lstStyle/>
                    <a:p>
                      <a:pPr marL="0" algn="l" defTabSz="914400" rtl="0" eaLnBrk="1" latinLnBrk="0" hangingPunct="1"/>
                      <a:r>
                        <a:rPr lang="en-US" sz="1400" b="0" kern="1200" dirty="0">
                          <a:solidFill>
                            <a:schemeClr val="tx1"/>
                          </a:solidFill>
                          <a:latin typeface="+mn-lt"/>
                          <a:ea typeface="+mn-ea"/>
                          <a:cs typeface="+mn-cs"/>
                        </a:rPr>
                        <a:t>7.</a:t>
                      </a:r>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US" sz="1400" dirty="0"/>
                        <a:t>Assessing Performance of Cloud-Based</a:t>
                      </a:r>
                    </a:p>
                    <a:p>
                      <a:pPr marL="0" algn="l" defTabSz="914400" rtl="0" eaLnBrk="1" latinLnBrk="0" hangingPunct="1"/>
                      <a:r>
                        <a:rPr lang="en-US" sz="1400" dirty="0"/>
                        <a:t>Heterogeneous Chatbot Systems and A Case Study</a:t>
                      </a:r>
                      <a:endParaRPr lang="en-IN" sz="1400" b="0" kern="1200" dirty="0">
                        <a:solidFill>
                          <a:schemeClr val="tx1"/>
                        </a:solidFill>
                        <a:latin typeface="+mn-lt"/>
                        <a:ea typeface="+mn-ea"/>
                        <a:cs typeface="+mn-cs"/>
                      </a:endParaRPr>
                    </a:p>
                  </a:txBody>
                  <a:tcPr/>
                </a:tc>
                <a:tc>
                  <a:txBody>
                    <a:bodyPr/>
                    <a:lstStyle/>
                    <a:p>
                      <a:pPr marL="0" algn="l" defTabSz="914400" rtl="0" eaLnBrk="1" latinLnBrk="0" hangingPunct="1"/>
                      <a:r>
                        <a:rPr lang="en-IN" sz="1400" dirty="0"/>
                        <a:t>Ganesh Reddy </a:t>
                      </a:r>
                      <a:r>
                        <a:rPr lang="en-IN" sz="1400" dirty="0" err="1"/>
                        <a:t>Gunnam</a:t>
                      </a:r>
                      <a:r>
                        <a:rPr lang="en-IN" sz="1400" dirty="0"/>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IN" sz="1400" dirty="0"/>
                        <a:t>6 May 2024.</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IN" sz="1400" b="0" i="0" u="none" kern="1200" baseline="0" dirty="0">
                          <a:solidFill>
                            <a:schemeClr val="tx1"/>
                          </a:solidFill>
                          <a:latin typeface="+mn-lt"/>
                          <a:ea typeface="+mn-ea"/>
                          <a:cs typeface="+mn-cs"/>
                        </a:rPr>
                        <a:t>It uses algorithms and techniques like Split-window method ,Load testing ,Automated protocol chatbot development framework , Real user and Simulated user testing , and also includes NLP.</a:t>
                      </a: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Cloud-based chatbots eliminate the need for on-premise infrastructure, reducing costs associated with hardware, software, and maintenance. Cloud-based chatbots can be accessed from anywhere, at any time, and on any device, making it easier to manage and maintain the chatbot.</a:t>
                      </a:r>
                      <a:endParaRPr lang="en-IN" sz="1400" b="0" i="0" u="none" kern="1200" baseline="0" dirty="0">
                        <a:solidFill>
                          <a:schemeClr val="tx1"/>
                        </a:solidFill>
                        <a:latin typeface="+mn-lt"/>
                        <a:ea typeface="+mn-ea"/>
                        <a:cs typeface="+mn-cs"/>
                      </a:endParaRPr>
                    </a:p>
                  </a:txBody>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Cloud-based chatbots require a stable internet connection to function, which can be a problem in areas with poor connectivity. Cloud-based chatbots are vulnerable to security risks, such as data breaches and cyber attacks, if not properly secured. Cloud-based chatbots can experience downtime, which can impact user experience and satisfaction.</a:t>
                      </a:r>
                      <a:endParaRPr lang="en-IN" sz="1400" b="0" i="0" u="none" kern="1200" baseline="0" dirty="0">
                        <a:solidFill>
                          <a:schemeClr val="tx1"/>
                        </a:solidFill>
                        <a:latin typeface="+mn-lt"/>
                        <a:ea typeface="+mn-ea"/>
                        <a:cs typeface="+mn-cs"/>
                      </a:endParaRPr>
                    </a:p>
                  </a:txBody>
                  <a:tcPr/>
                </a:tc>
                <a:extLst>
                  <a:ext uri="{0D108BD9-81ED-4DB2-BD59-A6C34878D82A}">
                    <a16:rowId xmlns:a16="http://schemas.microsoft.com/office/drawing/2014/main" val="2542116050"/>
                  </a:ext>
                </a:extLst>
              </a:tr>
              <a:tr h="3673994">
                <a:tc>
                  <a:txBody>
                    <a:bodyPr/>
                    <a:lstStyle/>
                    <a:p>
                      <a:pPr marL="0" algn="l" defTabSz="914400" rtl="0" eaLnBrk="1" latinLnBrk="0" hangingPunct="1"/>
                      <a:r>
                        <a:rPr lang="en-US" sz="1400" b="0" kern="1200" dirty="0">
                          <a:solidFill>
                            <a:schemeClr val="tx1"/>
                          </a:solidFill>
                          <a:latin typeface="+mn-lt"/>
                          <a:ea typeface="+mn-ea"/>
                          <a:cs typeface="+mn-cs"/>
                        </a:rPr>
                        <a:t>8.</a:t>
                      </a:r>
                      <a:endParaRPr lang="en-IN" sz="1400" b="0" kern="1200" dirty="0">
                        <a:solidFill>
                          <a:schemeClr val="tx1"/>
                        </a:solidFill>
                        <a:latin typeface="+mn-lt"/>
                        <a:ea typeface="+mn-ea"/>
                        <a:cs typeface="+mn-cs"/>
                      </a:endParaRPr>
                    </a:p>
                  </a:txBody>
                  <a:tcPr>
                    <a:solidFill>
                      <a:srgbClr val="F5D9CC"/>
                    </a:solidFill>
                  </a:tcPr>
                </a:tc>
                <a:tc>
                  <a:txBody>
                    <a:bodyPr/>
                    <a:lstStyle/>
                    <a:p>
                      <a:pPr marL="0" algn="l" defTabSz="914400" rtl="0" eaLnBrk="1" latinLnBrk="0" hangingPunct="1"/>
                      <a:r>
                        <a:rPr lang="en-US" sz="1400" dirty="0"/>
                        <a:t>Emergency Medical Access Control System Based on Public Blockchain</a:t>
                      </a:r>
                      <a:endParaRPr lang="en-US" sz="1400" b="0" kern="1200" dirty="0">
                        <a:solidFill>
                          <a:schemeClr val="tx1"/>
                        </a:solidFill>
                        <a:latin typeface="+mn-lt"/>
                        <a:ea typeface="+mn-ea"/>
                        <a:cs typeface="+mn-cs"/>
                      </a:endParaRPr>
                    </a:p>
                  </a:txBody>
                  <a:tcPr>
                    <a:solidFill>
                      <a:srgbClr val="F5D9CC"/>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fi-FI" sz="1400" dirty="0"/>
                        <a:t>Taisei Takahashi,Yan Zhihao,Kazumasa Omote.</a:t>
                      </a:r>
                      <a:r>
                        <a:rPr lang="en-IN" sz="1400" dirty="0"/>
                        <a:t> 28 </a:t>
                      </a:r>
                      <a:r>
                        <a:rPr lang="en-US" sz="1400" dirty="0"/>
                        <a:t>August </a:t>
                      </a:r>
                      <a:r>
                        <a:rPr lang="en-IN" sz="1400" dirty="0"/>
                        <a:t>2024.</a:t>
                      </a:r>
                      <a:endParaRPr lang="en-IN" sz="1400" b="0" kern="1200" dirty="0">
                        <a:solidFill>
                          <a:schemeClr val="tx1"/>
                        </a:solidFill>
                        <a:latin typeface="+mn-lt"/>
                        <a:ea typeface="+mn-ea"/>
                        <a:cs typeface="+mn-cs"/>
                      </a:endParaRPr>
                    </a:p>
                    <a:p>
                      <a:pPr marL="0" algn="l" defTabSz="914400" rtl="0" eaLnBrk="1" latinLnBrk="0" hangingPunct="1"/>
                      <a:endParaRPr lang="en-IN" sz="1400" b="0" kern="1200" dirty="0">
                        <a:solidFill>
                          <a:schemeClr val="tx1"/>
                        </a:solidFill>
                        <a:latin typeface="+mn-lt"/>
                        <a:ea typeface="+mn-ea"/>
                        <a:cs typeface="+mn-cs"/>
                      </a:endParaRP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IN" sz="1400" b="0" i="0" u="none" kern="1200" baseline="0" dirty="0">
                          <a:solidFill>
                            <a:schemeClr val="tx1"/>
                          </a:solidFill>
                          <a:latin typeface="+mn-lt"/>
                          <a:ea typeface="+mn-ea"/>
                          <a:cs typeface="+mn-cs"/>
                        </a:rPr>
                        <a:t>It uses techniques and algorithms like Public-blockchain technology ,Tamper-proof and Biometric authentication ,Diffie-Hellman key exchange protocol , Security key exchange ,and Biometric authentication.</a:t>
                      </a:r>
                    </a:p>
                  </a:txBody>
                  <a:tcPr>
                    <a:solidFill>
                      <a:srgbClr val="F5D9CC"/>
                    </a:solidFill>
                  </a:tcPr>
                </a:tc>
                <a:tc>
                  <a:txBody>
                    <a:bodyPr/>
                    <a:lstStyle/>
                    <a:p>
                      <a:pPr marL="0" algn="l" defTabSz="914400" rtl="0" eaLnBrk="1" latinLnBrk="0" hangingPunct="1"/>
                      <a:r>
                        <a:rPr lang="en-US" sz="1400" b="0" i="0" u="none" kern="1200" baseline="0" dirty="0">
                          <a:solidFill>
                            <a:schemeClr val="tx1"/>
                          </a:solidFill>
                          <a:latin typeface="+mn-lt"/>
                          <a:ea typeface="+mn-ea"/>
                          <a:cs typeface="+mn-cs"/>
                        </a:rPr>
                        <a:t>The system enables global access to medical records in emergency situations, ensuring that emergency doctors can access critical medical information regardless of the patient's location. The system provides secure sharing of medical records through a public blockchain, ensuring that health records are protected from unauthorized access.</a:t>
                      </a:r>
                      <a:endParaRPr lang="en-IN" sz="1400" b="0" i="0" u="none" kern="1200" baseline="0" dirty="0">
                        <a:solidFill>
                          <a:schemeClr val="tx1"/>
                        </a:solidFill>
                        <a:latin typeface="+mn-lt"/>
                        <a:ea typeface="+mn-ea"/>
                        <a:cs typeface="+mn-cs"/>
                      </a:endParaRPr>
                    </a:p>
                  </a:txBody>
                  <a:tcPr>
                    <a:solidFill>
                      <a:srgbClr val="F5D9CC"/>
                    </a:solidFill>
                  </a:tcPr>
                </a:tc>
                <a:tc>
                  <a:txBody>
                    <a:bodyPr/>
                    <a:lstStyle/>
                    <a:p>
                      <a:pPr mar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400" b="0" i="0" u="none" kern="1200" baseline="0" dirty="0">
                          <a:solidFill>
                            <a:schemeClr val="tx1"/>
                          </a:solidFill>
                          <a:latin typeface="+mn-lt"/>
                          <a:ea typeface="+mn-ea"/>
                          <a:cs typeface="+mn-cs"/>
                        </a:rPr>
                        <a:t>The system relies on tamper-proof and biometric authentication capabilities, which may be vulnerable to technical failures or hacking. The use of a public blockchain may introduce potential security risks, such as 51% attacks or smart contract vulnerabilities. The system may raise concerns about patient privacy, as medical records are shared through a public blockchain.</a:t>
                      </a:r>
                      <a:endParaRPr lang="en-IN" sz="1400" b="0" i="0" u="none" kern="1200" baseline="0" dirty="0">
                        <a:solidFill>
                          <a:schemeClr val="tx1"/>
                        </a:solidFill>
                        <a:latin typeface="+mn-lt"/>
                        <a:ea typeface="+mn-ea"/>
                        <a:cs typeface="+mn-cs"/>
                      </a:endParaRPr>
                    </a:p>
                  </a:txBody>
                  <a:tcPr>
                    <a:solidFill>
                      <a:srgbClr val="F5D9CC"/>
                    </a:solidFill>
                  </a:tcPr>
                </a:tc>
                <a:extLst>
                  <a:ext uri="{0D108BD9-81ED-4DB2-BD59-A6C34878D82A}">
                    <a16:rowId xmlns:a16="http://schemas.microsoft.com/office/drawing/2014/main" val="417763299"/>
                  </a:ext>
                </a:extLst>
              </a:tr>
            </a:tbl>
          </a:graphicData>
        </a:graphic>
      </p:graphicFrame>
    </p:spTree>
    <p:extLst>
      <p:ext uri="{BB962C8B-B14F-4D97-AF65-F5344CB8AC3E}">
        <p14:creationId xmlns:p14="http://schemas.microsoft.com/office/powerpoint/2010/main" val="3889188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285</TotalTime>
  <Words>5498</Words>
  <Application>Microsoft Office PowerPoint</Application>
  <PresentationFormat>Widescreen</PresentationFormat>
  <Paragraphs>343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__Inter_d65c78</vt:lpstr>
      <vt:lpstr>Arial</vt:lpstr>
      <vt:lpstr>Calibri</vt:lpstr>
      <vt:lpstr>Calibri Light</vt:lpstr>
      <vt:lpstr>Retrospect</vt:lpstr>
      <vt:lpstr>PowerPoint Presentation</vt:lpstr>
      <vt:lpstr>Agenda</vt:lpstr>
      <vt:lpstr>Abstract </vt:lpstr>
      <vt:lpstr>Introduction</vt:lpstr>
      <vt:lpstr>Motivation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systems </vt:lpstr>
      <vt:lpstr>Problem Statement</vt:lpstr>
      <vt:lpstr>Proposed System</vt:lpstr>
      <vt:lpstr>Proposed Architecture</vt:lpstr>
      <vt:lpstr>Modules Identified</vt:lpstr>
      <vt:lpstr>Algorithm (Depending on the Project)</vt:lpstr>
      <vt:lpstr>Implementation work </vt:lpstr>
      <vt:lpstr>Results-Implementation Screenshots</vt:lpstr>
      <vt:lpstr>Results-Implementation Screenshots</vt:lpstr>
      <vt:lpstr>Results-Implementation Screenshots</vt:lpstr>
      <vt:lpstr>Results-Implementation Screenshots</vt:lpstr>
      <vt:lpstr>Software and Hardware Requirements </vt:lpstr>
      <vt:lpstr>References</vt:lpstr>
      <vt:lpstr>PowerPoint Presentation</vt:lpstr>
      <vt:lpstr>PowerPoint Presentation</vt:lpstr>
      <vt:lpstr>Publication status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tguna</cp:lastModifiedBy>
  <cp:revision>56</cp:revision>
  <dcterms:created xsi:type="dcterms:W3CDTF">2023-04-17T11:37:00Z</dcterms:created>
  <dcterms:modified xsi:type="dcterms:W3CDTF">2025-04-06T12:27:49Z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B99F456F912540F8ABED7A61693E981C_13</vt:lpwstr>
  </property>
  <property fmtid="{D5CDD505-2E9C-101B-9397-08002B2CF9AE}" pid="3" name="KSOProductBuildVer">
    <vt:lpwstr>1033-12.2.0.13359</vt:lpwstr>
  </property>
</Properties>
</file>