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02" r:id="rId3"/>
    <p:sldId id="282" r:id="rId4"/>
    <p:sldId id="258" r:id="rId5"/>
    <p:sldId id="275" r:id="rId6"/>
    <p:sldId id="260" r:id="rId7"/>
    <p:sldId id="261" r:id="rId8"/>
    <p:sldId id="266" r:id="rId9"/>
    <p:sldId id="276" r:id="rId10"/>
    <p:sldId id="277" r:id="rId11"/>
    <p:sldId id="286" r:id="rId12"/>
    <p:sldId id="304" r:id="rId13"/>
    <p:sldId id="305" r:id="rId14"/>
    <p:sldId id="299" r:id="rId15"/>
    <p:sldId id="300" r:id="rId16"/>
    <p:sldId id="280" r:id="rId17"/>
    <p:sldId id="301" r:id="rId18"/>
    <p:sldId id="285" r:id="rId19"/>
    <p:sldId id="263" r:id="rId20"/>
    <p:sldId id="287" r:id="rId21"/>
    <p:sldId id="288" r:id="rId22"/>
    <p:sldId id="264"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CC"/>
    <a:srgbClr val="D7E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8" d="100"/>
          <a:sy n="78" d="100"/>
        </p:scale>
        <p:origin x="2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F320-A3C2-4E9D-AB2A-53F03F39B1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F320-A3C2-4E9D-AB2A-53F03F39B1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43FFD-00CD-4BAD-977D-69D671C47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F320-A3C2-4E9D-AB2A-53F03F39B1F3}"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F320-A3C2-4E9D-AB2A-53F03F39B1F3}"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F320-A3C2-4E9D-AB2A-53F03F39B1F3}"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89F320-A3C2-4E9D-AB2A-53F03F39B1F3}" type="datetimeFigureOut">
              <a:rPr lang="en-US" smtClean="0"/>
              <a:t>2/27/2025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89F320-A3C2-4E9D-AB2A-53F03F39B1F3}" type="datetimeFigureOut">
              <a:rPr lang="en-US" smtClean="0"/>
              <a:t>2/27/2025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743FFD-00CD-4BAD-977D-69D671C472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F320-A3C2-4E9D-AB2A-53F03F39B1F3}"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43FFD-00CD-4BAD-977D-69D671C472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89F320-A3C2-4E9D-AB2A-53F03F39B1F3}" type="datetimeFigureOut">
              <a:rPr lang="en-US" smtClean="0"/>
              <a:t>2/27/2025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743FFD-00CD-4BAD-977D-69D671C472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95593" y="2079838"/>
            <a:ext cx="5400837" cy="1446550"/>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Department of Information Technology</a:t>
            </a:r>
          </a:p>
          <a:p>
            <a:pPr algn="ctr"/>
            <a:r>
              <a:rPr lang="en-US" sz="2200" b="1" kern="0" dirty="0">
                <a:latin typeface="Arial" panose="020B0604020202020204" pitchFamily="34" charset="0"/>
                <a:cs typeface="Arial" panose="020B0604020202020204" pitchFamily="34" charset="0"/>
              </a:rPr>
              <a:t>Project Phase -  II</a:t>
            </a:r>
          </a:p>
          <a:p>
            <a:pPr algn="ctr"/>
            <a:r>
              <a:rPr lang="en-US" sz="2200" b="1" kern="0" dirty="0">
                <a:latin typeface="Arial" panose="020B0604020202020204" pitchFamily="34" charset="0"/>
                <a:cs typeface="Arial" panose="020B0604020202020204" pitchFamily="34" charset="0"/>
              </a:rPr>
              <a:t>Review - II</a:t>
            </a:r>
          </a:p>
          <a:p>
            <a:pPr algn="ctr"/>
            <a:endParaRPr lang="en-US" sz="2200" b="1" kern="0" dirty="0">
              <a:latin typeface="Arial" panose="020B0604020202020204" pitchFamily="34" charset="0"/>
              <a:cs typeface="Arial" panose="020B0604020202020204" pitchFamily="34" charset="0"/>
            </a:endParaRPr>
          </a:p>
        </p:txBody>
      </p:sp>
      <p:sp>
        <p:nvSpPr>
          <p:cNvPr id="8" name="Rectangle 7"/>
          <p:cNvSpPr/>
          <p:nvPr/>
        </p:nvSpPr>
        <p:spPr>
          <a:xfrm>
            <a:off x="362237" y="4832443"/>
            <a:ext cx="3145554" cy="1338828"/>
          </a:xfrm>
          <a:prstGeom prst="rect">
            <a:avLst/>
          </a:prstGeom>
        </p:spPr>
        <p:txBody>
          <a:bodyPr wrap="square">
            <a:spAutoFit/>
          </a:bodyPr>
          <a:lstStyle/>
          <a:p>
            <a:r>
              <a:rPr lang="en-US" sz="1500" b="1" kern="0" dirty="0">
                <a:latin typeface="Arial" panose="020B0604020202020204" pitchFamily="34" charset="0"/>
                <a:cs typeface="Arial" panose="020B0604020202020204" pitchFamily="34" charset="0"/>
              </a:rPr>
              <a:t>TEAM MEMBERS</a:t>
            </a:r>
          </a:p>
          <a:p>
            <a:r>
              <a:rPr lang="en-US" sz="1500" b="1" kern="0" dirty="0">
                <a:latin typeface="Arial" panose="020B0604020202020204" pitchFamily="34" charset="0"/>
                <a:cs typeface="Arial" panose="020B0604020202020204" pitchFamily="34" charset="0"/>
              </a:rPr>
              <a:t>ALEX RAYER A [21UIT009]</a:t>
            </a:r>
          </a:p>
          <a:p>
            <a:r>
              <a:rPr lang="en-US" sz="1500" b="1" kern="0" dirty="0">
                <a:latin typeface="Arial" panose="020B0604020202020204" pitchFamily="34" charset="0"/>
                <a:cs typeface="Arial" panose="020B0604020202020204" pitchFamily="34" charset="0"/>
              </a:rPr>
              <a:t>GUNAAL T [21UIT044]</a:t>
            </a:r>
          </a:p>
          <a:p>
            <a:r>
              <a:rPr lang="en-US" sz="1500" b="1" kern="0" dirty="0">
                <a:latin typeface="Arial" panose="020B0604020202020204" pitchFamily="34" charset="0"/>
                <a:cs typeface="Arial" panose="020B0604020202020204" pitchFamily="34" charset="0"/>
              </a:rPr>
              <a:t>VASANTH R [21UIT175]</a:t>
            </a:r>
          </a:p>
          <a:p>
            <a:pPr algn="ctr"/>
            <a:endParaRPr lang="en-US" sz="2100" b="1" kern="0" dirty="0">
              <a:latin typeface="Arial" panose="020B0604020202020204" pitchFamily="34" charset="0"/>
              <a:cs typeface="Arial" panose="020B0604020202020204" pitchFamily="34" charset="0"/>
            </a:endParaRPr>
          </a:p>
        </p:txBody>
      </p:sp>
      <p:sp>
        <p:nvSpPr>
          <p:cNvPr id="9" name="Rectangle 8"/>
          <p:cNvSpPr/>
          <p:nvPr/>
        </p:nvSpPr>
        <p:spPr>
          <a:xfrm>
            <a:off x="2773615" y="3695248"/>
            <a:ext cx="6644768" cy="430887"/>
          </a:xfrm>
          <a:prstGeom prst="rect">
            <a:avLst/>
          </a:prstGeom>
        </p:spPr>
        <p:txBody>
          <a:bodyPr wrap="none">
            <a:spAutoFit/>
          </a:bodyPr>
          <a:lstStyle/>
          <a:p>
            <a:pPr algn="ctr"/>
            <a:r>
              <a:rPr lang="en-US" sz="2200" b="1" kern="0" dirty="0">
                <a:latin typeface="Arial" panose="020B0604020202020204" pitchFamily="34" charset="0"/>
                <a:cs typeface="Arial" panose="020B0604020202020204" pitchFamily="34" charset="0"/>
              </a:rPr>
              <a:t>“CAREBOT : PATIENT HISTORY AUTOMATION”</a:t>
            </a:r>
          </a:p>
        </p:txBody>
      </p:sp>
      <p:sp>
        <p:nvSpPr>
          <p:cNvPr id="10" name="Rectangle 9"/>
          <p:cNvSpPr/>
          <p:nvPr/>
        </p:nvSpPr>
        <p:spPr>
          <a:xfrm>
            <a:off x="9277373" y="5150850"/>
            <a:ext cx="3002745" cy="1800493"/>
          </a:xfrm>
          <a:prstGeom prst="rect">
            <a:avLst/>
          </a:prstGeom>
        </p:spPr>
        <p:txBody>
          <a:bodyPr wrap="none">
            <a:spAutoFit/>
          </a:bodyPr>
          <a:lstStyle/>
          <a:p>
            <a:r>
              <a:rPr lang="en-US" sz="1500" b="1" kern="0" dirty="0">
                <a:latin typeface="Arial" panose="020B0604020202020204" pitchFamily="34" charset="0"/>
                <a:cs typeface="Arial" panose="020B0604020202020204" pitchFamily="34" charset="0"/>
              </a:rPr>
              <a:t>Under the Guidance of</a:t>
            </a:r>
          </a:p>
          <a:p>
            <a:r>
              <a:rPr lang="en-US" sz="1500" b="1" kern="0" dirty="0">
                <a:latin typeface="Arial" panose="020B0604020202020204" pitchFamily="34" charset="0"/>
                <a:cs typeface="Arial" panose="020B0604020202020204" pitchFamily="34" charset="0"/>
              </a:rPr>
              <a:t>MISS.</a:t>
            </a:r>
            <a:r>
              <a:rPr lang="en-IN" sz="1500" dirty="0">
                <a:latin typeface="Arial" panose="020B0604020202020204" pitchFamily="34" charset="0"/>
                <a:cs typeface="Arial" panose="020B0604020202020204" pitchFamily="34" charset="0"/>
              </a:rPr>
              <a:t> </a:t>
            </a:r>
            <a:r>
              <a:rPr lang="en-IN" sz="1500" b="1" dirty="0">
                <a:latin typeface="Arial" panose="020B0604020202020204" pitchFamily="34" charset="0"/>
                <a:cs typeface="Arial" panose="020B0604020202020204" pitchFamily="34" charset="0"/>
              </a:rPr>
              <a:t>A.SOWBARNIKA</a:t>
            </a:r>
            <a:endParaRPr lang="en-US" sz="1500" b="1" kern="0" dirty="0">
              <a:latin typeface="Arial" panose="020B0604020202020204" pitchFamily="34" charset="0"/>
              <a:cs typeface="Arial" panose="020B0604020202020204" pitchFamily="34" charset="0"/>
            </a:endParaRPr>
          </a:p>
          <a:p>
            <a:r>
              <a:rPr lang="en-US" sz="1500" b="1" kern="0" dirty="0">
                <a:latin typeface="Arial" panose="020B0604020202020204" pitchFamily="34" charset="0"/>
                <a:cs typeface="Arial" panose="020B0604020202020204" pitchFamily="34" charset="0"/>
              </a:rPr>
              <a:t>ASSISTANT PROFESSOR</a:t>
            </a:r>
          </a:p>
          <a:p>
            <a:r>
              <a:rPr lang="en-US" sz="1500" b="1" kern="0" dirty="0">
                <a:latin typeface="Arial" panose="020B0604020202020204" pitchFamily="34" charset="0"/>
                <a:cs typeface="Arial" panose="020B0604020202020204" pitchFamily="34" charset="0"/>
              </a:rPr>
              <a:t>INFORMATION </a:t>
            </a:r>
            <a:r>
              <a:rPr lang="en-IN" sz="1500" b="1" kern="0" dirty="0">
                <a:latin typeface="Arial" panose="020B0604020202020204" pitchFamily="34" charset="0"/>
                <a:cs typeface="Arial" panose="020B0604020202020204" pitchFamily="34" charset="0"/>
              </a:rPr>
              <a:t>TECHNOLOGY </a:t>
            </a:r>
            <a:endParaRPr lang="en-US" sz="1500" b="1" kern="0" dirty="0">
              <a:latin typeface="Arial" panose="020B0604020202020204" pitchFamily="34" charset="0"/>
              <a:cs typeface="Arial" panose="020B0604020202020204" pitchFamily="34" charset="0"/>
            </a:endParaRPr>
          </a:p>
          <a:p>
            <a:endParaRPr lang="en-US" sz="1500" b="1" kern="0" dirty="0">
              <a:latin typeface="Arial" panose="020B0604020202020204" pitchFamily="34" charset="0"/>
              <a:cs typeface="Arial" panose="020B0604020202020204" pitchFamily="34" charset="0"/>
            </a:endParaRPr>
          </a:p>
          <a:p>
            <a:pPr algn="ctr"/>
            <a:endParaRPr lang="en-US" sz="1500" b="1" kern="0" dirty="0">
              <a:latin typeface="Arial" panose="020B0604020202020204" pitchFamily="34" charset="0"/>
              <a:cs typeface="Arial" panose="020B0604020202020204" pitchFamily="34" charset="0"/>
            </a:endParaRPr>
          </a:p>
          <a:p>
            <a:pPr algn="ctr"/>
            <a:endParaRPr lang="en-US" sz="2100" b="1" kern="0" dirty="0">
              <a:latin typeface="Arial" panose="020B0604020202020204" pitchFamily="34" charset="0"/>
              <a:cs typeface="Arial" panose="020B0604020202020204" pitchFamily="34" charset="0"/>
            </a:endParaRPr>
          </a:p>
        </p:txBody>
      </p:sp>
      <p:pic>
        <p:nvPicPr>
          <p:cNvPr id="2" name="Picture 1" title="Image">
            <a:extLst>
              <a:ext uri="{FF2B5EF4-FFF2-40B4-BE49-F238E27FC236}">
                <a16:creationId xmlns:a16="http://schemas.microsoft.com/office/drawing/2014/main" id="{589BE0FE-16A4-6C48-A3D7-C2A3896202D3}"/>
              </a:ext>
            </a:extLst>
          </p:cNvPr>
          <p:cNvPicPr/>
          <p:nvPr/>
        </p:nvPicPr>
        <p:blipFill>
          <a:blip r:embed="rId2" cstate="print"/>
          <a:stretch>
            <a:fillRect/>
          </a:stretch>
        </p:blipFill>
        <p:spPr>
          <a:xfrm>
            <a:off x="1793520" y="347990"/>
            <a:ext cx="8189297" cy="134247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Algorithms and Techniques used:</a:t>
            </a:r>
          </a:p>
        </p:txBody>
      </p:sp>
      <p:sp>
        <p:nvSpPr>
          <p:cNvPr id="3" name="Rectangle 2">
            <a:extLst>
              <a:ext uri="{FF2B5EF4-FFF2-40B4-BE49-F238E27FC236}">
                <a16:creationId xmlns:a16="http://schemas.microsoft.com/office/drawing/2014/main" id="{2E65B7DB-7488-4280-B3CB-CC3C28F6F09F}"/>
              </a:ext>
            </a:extLst>
          </p:cNvPr>
          <p:cNvSpPr/>
          <p:nvPr/>
        </p:nvSpPr>
        <p:spPr>
          <a:xfrm>
            <a:off x="1097280" y="2104856"/>
            <a:ext cx="9622427" cy="4093428"/>
          </a:xfrm>
          <a:prstGeom prst="rect">
            <a:avLst/>
          </a:prstGeom>
        </p:spPr>
        <p:txBody>
          <a:bodyPr wrap="square">
            <a:spAutoFit/>
          </a:bodyPr>
          <a:lstStyle/>
          <a:p>
            <a:r>
              <a:rPr lang="en-US" sz="1600" b="1" dirty="0">
                <a:latin typeface="__Inter_d65c78"/>
              </a:rPr>
              <a:t> Natural Language Processing Algorithms:</a:t>
            </a:r>
          </a:p>
          <a:p>
            <a:endParaRPr lang="en-US" sz="1600" b="1" dirty="0">
              <a:latin typeface="__Inter_d65c78"/>
            </a:endParaRPr>
          </a:p>
          <a:p>
            <a:pPr>
              <a:buFont typeface="Arial" panose="020B0604020202020204" pitchFamily="34" charset="0"/>
              <a:buChar char="•"/>
            </a:pPr>
            <a:r>
              <a:rPr lang="en-US" sz="1600" b="1" dirty="0">
                <a:solidFill>
                  <a:srgbClr val="374151"/>
                </a:solidFill>
                <a:latin typeface="__Inter_d65c78"/>
              </a:rPr>
              <a:t>Named Entity Recognition (NER)</a:t>
            </a:r>
            <a:r>
              <a:rPr lang="en-US" sz="1600" dirty="0">
                <a:solidFill>
                  <a:srgbClr val="374151"/>
                </a:solidFill>
                <a:latin typeface="__Inter_d65c78"/>
              </a:rPr>
              <a:t>: Identifying and classifying key entities in the text, such as patient names, medical conditions, medications, and dates.</a:t>
            </a:r>
          </a:p>
          <a:p>
            <a:pPr>
              <a:buFont typeface="Arial" panose="020B0604020202020204" pitchFamily="34" charset="0"/>
              <a:buChar char="•"/>
            </a:pPr>
            <a:r>
              <a:rPr lang="en-US" sz="1600" b="1" dirty="0">
                <a:solidFill>
                  <a:srgbClr val="374151"/>
                </a:solidFill>
                <a:latin typeface="__Inter_d65c78"/>
              </a:rPr>
              <a:t>Text Classification</a:t>
            </a:r>
            <a:r>
              <a:rPr lang="en-US" sz="1600" dirty="0">
                <a:solidFill>
                  <a:srgbClr val="374151"/>
                </a:solidFill>
                <a:latin typeface="__Inter_d65c78"/>
              </a:rPr>
              <a:t>: Categorizing text data into predefined classes, such as identifying the type of medical issue or urgency level.</a:t>
            </a:r>
          </a:p>
          <a:p>
            <a:pPr>
              <a:buFont typeface="Arial" panose="020B0604020202020204" pitchFamily="34" charset="0"/>
              <a:buChar char="•"/>
            </a:pPr>
            <a:r>
              <a:rPr lang="en-US" sz="1600" b="1" dirty="0">
                <a:solidFill>
                  <a:srgbClr val="374151"/>
                </a:solidFill>
                <a:latin typeface="__Inter_d65c78"/>
              </a:rPr>
              <a:t>Part-of-Speech Tagging</a:t>
            </a:r>
            <a:r>
              <a:rPr lang="en-US" sz="1600" dirty="0">
                <a:solidFill>
                  <a:srgbClr val="374151"/>
                </a:solidFill>
                <a:latin typeface="__Inter_d65c78"/>
              </a:rPr>
              <a:t>: Identifying the grammatical parts of speech in a sentence to understand the structure and meaning.</a:t>
            </a:r>
          </a:p>
          <a:p>
            <a:pPr>
              <a:buFont typeface="Arial" panose="020B0604020202020204" pitchFamily="34" charset="0"/>
              <a:buChar char="•"/>
            </a:pPr>
            <a:r>
              <a:rPr lang="en-US" sz="1600" b="1" dirty="0"/>
              <a:t>Transformers</a:t>
            </a:r>
            <a:r>
              <a:rPr lang="en-US" sz="1600" dirty="0"/>
              <a:t>: Models like BERT (Bidirectional Encoder Representations from Transformers) and GPT (Generative Pre-trained Transformer) are used for understanding context in text data and generating human-like responses.</a:t>
            </a:r>
          </a:p>
          <a:p>
            <a:pPr>
              <a:buFont typeface="Arial" panose="020B0604020202020204" pitchFamily="34" charset="0"/>
              <a:buChar char="•"/>
            </a:pPr>
            <a:r>
              <a:rPr lang="en-US" sz="1600" b="1" dirty="0"/>
              <a:t>DOM</a:t>
            </a:r>
            <a:r>
              <a:rPr lang="en-US" sz="1600" dirty="0"/>
              <a:t>:  Document Object model is used to connect from </a:t>
            </a:r>
            <a:r>
              <a:rPr lang="en-US" sz="1600" dirty="0" err="1"/>
              <a:t>javascript</a:t>
            </a:r>
            <a:r>
              <a:rPr lang="en-US" sz="1600" dirty="0"/>
              <a:t> file to access the text to speech or speech to text content.</a:t>
            </a:r>
          </a:p>
          <a:p>
            <a:pPr>
              <a:buFont typeface="Arial" panose="020B0604020202020204" pitchFamily="34" charset="0"/>
              <a:buChar char="•"/>
            </a:pPr>
            <a:r>
              <a:rPr lang="en-US" sz="1600" b="1" dirty="0"/>
              <a:t>BOM: </a:t>
            </a:r>
            <a:r>
              <a:rPr lang="en-US" sz="1600" dirty="0"/>
              <a:t>Browser Object model is used to connect the sever by generating the URL for this project.</a:t>
            </a:r>
          </a:p>
          <a:p>
            <a:pPr>
              <a:buFont typeface="Arial" panose="020B0604020202020204" pitchFamily="34" charset="0"/>
              <a:buChar char="•"/>
            </a:pPr>
            <a:endParaRPr lang="en-US" sz="1600" dirty="0">
              <a:solidFill>
                <a:srgbClr val="374151"/>
              </a:solidFill>
              <a:latin typeface="__Inter_d65c78"/>
            </a:endParaRPr>
          </a:p>
          <a:p>
            <a:pPr>
              <a:buFont typeface="Arial" panose="020B0604020202020204" pitchFamily="34" charset="0"/>
              <a:buChar char="•"/>
            </a:pPr>
            <a:endParaRPr lang="en-US" b="0" i="0" dirty="0">
              <a:solidFill>
                <a:srgbClr val="374151"/>
              </a:solidFill>
              <a:effectLst/>
              <a:latin typeface="__Inter_d65c78"/>
            </a:endParaRPr>
          </a:p>
          <a:p>
            <a:endParaRPr lang="en-US" b="0" i="0" dirty="0">
              <a:solidFill>
                <a:srgbClr val="374151"/>
              </a:solidFill>
              <a:effectLst/>
              <a:latin typeface="__Inter_d65c7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2AEA-9151-9C47-9B27-70B688561AAD}"/>
              </a:ext>
            </a:extLst>
          </p:cNvPr>
          <p:cNvSpPr>
            <a:spLocks noGrp="1"/>
          </p:cNvSpPr>
          <p:nvPr>
            <p:ph type="title"/>
          </p:nvPr>
        </p:nvSpPr>
        <p:spPr/>
        <p:txBody>
          <a:bodyPr/>
          <a:lstStyle/>
          <a:p>
            <a:r>
              <a:rPr lang="en-US" sz="2000" dirty="0"/>
              <a:t>Implementation work(100%) </a:t>
            </a:r>
          </a:p>
        </p:txBody>
      </p:sp>
      <p:sp>
        <p:nvSpPr>
          <p:cNvPr id="3" name="Rectangle 2">
            <a:extLst>
              <a:ext uri="{FF2B5EF4-FFF2-40B4-BE49-F238E27FC236}">
                <a16:creationId xmlns:a16="http://schemas.microsoft.com/office/drawing/2014/main" id="{A2831B73-4178-4010-B4A5-0C9982620F36}"/>
              </a:ext>
            </a:extLst>
          </p:cNvPr>
          <p:cNvSpPr/>
          <p:nvPr/>
        </p:nvSpPr>
        <p:spPr>
          <a:xfrm>
            <a:off x="1097280" y="2193489"/>
            <a:ext cx="9769384" cy="2339102"/>
          </a:xfrm>
          <a:prstGeom prst="rect">
            <a:avLst/>
          </a:prstGeom>
        </p:spPr>
        <p:txBody>
          <a:bodyPr wrap="square">
            <a:spAutoFit/>
          </a:bodyPr>
          <a:lstStyle/>
          <a:p>
            <a:r>
              <a:rPr lang="en-US" sz="1600" b="1" dirty="0">
                <a:solidFill>
                  <a:srgbClr val="374151"/>
                </a:solidFill>
                <a:latin typeface="__Inter_d65c78"/>
              </a:rPr>
              <a:t>Develop System Architecture</a:t>
            </a:r>
            <a:r>
              <a:rPr lang="en-US" sz="1600" dirty="0">
                <a:solidFill>
                  <a:srgbClr val="374151"/>
                </a:solidFill>
                <a:latin typeface="__Inter_d65c78"/>
              </a:rPr>
              <a:t>: Design the overall architecture of the automated system, including data flow, storage, and integration points with existing systems.</a:t>
            </a:r>
          </a:p>
          <a:p>
            <a:r>
              <a:rPr lang="en-US" sz="1600" b="1" dirty="0">
                <a:solidFill>
                  <a:srgbClr val="374151"/>
                </a:solidFill>
                <a:latin typeface="__Inter_d65c78"/>
              </a:rPr>
              <a:t>Ensure Compliance</a:t>
            </a:r>
            <a:r>
              <a:rPr lang="en-US" sz="1600" dirty="0">
                <a:solidFill>
                  <a:srgbClr val="374151"/>
                </a:solidFill>
                <a:latin typeface="__Inter_d65c78"/>
              </a:rPr>
              <a:t>: Implement necessary security measures to protect patient data and ensure compliance with relevant regulations.</a:t>
            </a:r>
          </a:p>
          <a:p>
            <a:r>
              <a:rPr lang="en-US" sz="1600" b="1" dirty="0"/>
              <a:t>Data Migration</a:t>
            </a:r>
            <a:r>
              <a:rPr lang="en-US" sz="1600" dirty="0"/>
              <a:t>: Plan and execute the migration of existing patient data into the new system, ensuring data integrity and accuracy.</a:t>
            </a:r>
          </a:p>
          <a:p>
            <a:r>
              <a:rPr lang="en-US" sz="1600" b="1" dirty="0"/>
              <a:t>API Integration</a:t>
            </a:r>
            <a:r>
              <a:rPr lang="en-US" sz="1600" dirty="0"/>
              <a:t>: Utilize application programming interfaces (APIs) to connect the automated system with existing EHRs, telehealth platforms, and other relevant systems.</a:t>
            </a:r>
          </a:p>
          <a:p>
            <a:pPr>
              <a:buFont typeface="Arial" panose="020B0604020202020204" pitchFamily="34" charset="0"/>
              <a:buChar char="•"/>
            </a:pPr>
            <a:endParaRPr lang="en-US" b="0" i="0" dirty="0">
              <a:solidFill>
                <a:srgbClr val="374151"/>
              </a:solidFill>
              <a:effectLst/>
              <a:latin typeface="__Inter_d65c78"/>
            </a:endParaRPr>
          </a:p>
        </p:txBody>
      </p:sp>
    </p:spTree>
    <p:extLst>
      <p:ext uri="{BB962C8B-B14F-4D97-AF65-F5344CB8AC3E}">
        <p14:creationId xmlns:p14="http://schemas.microsoft.com/office/powerpoint/2010/main" val="350314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E6D4-2AC1-4C21-AEFA-575D9088D1E3}"/>
              </a:ext>
            </a:extLst>
          </p:cNvPr>
          <p:cNvSpPr>
            <a:spLocks noGrp="1"/>
          </p:cNvSpPr>
          <p:nvPr>
            <p:ph type="title"/>
          </p:nvPr>
        </p:nvSpPr>
        <p:spPr/>
        <p:txBody>
          <a:bodyPr>
            <a:normAutofit/>
          </a:bodyPr>
          <a:lstStyle/>
          <a:p>
            <a:r>
              <a:rPr lang="en-US" sz="2000" dirty="0"/>
              <a:t>Results-Implementation Screenshots(Doctor portal)</a:t>
            </a:r>
            <a:endParaRPr lang="en-IN" sz="2000" dirty="0"/>
          </a:p>
        </p:txBody>
      </p:sp>
      <p:pic>
        <p:nvPicPr>
          <p:cNvPr id="4" name="Picture 3">
            <a:extLst>
              <a:ext uri="{FF2B5EF4-FFF2-40B4-BE49-F238E27FC236}">
                <a16:creationId xmlns:a16="http://schemas.microsoft.com/office/drawing/2014/main" id="{4652EB77-1CBF-4A76-9CD3-730749A1B513}"/>
              </a:ext>
            </a:extLst>
          </p:cNvPr>
          <p:cNvPicPr>
            <a:picLocks noChangeAspect="1"/>
          </p:cNvPicPr>
          <p:nvPr/>
        </p:nvPicPr>
        <p:blipFill>
          <a:blip r:embed="rId2"/>
          <a:stretch>
            <a:fillRect/>
          </a:stretch>
        </p:blipFill>
        <p:spPr>
          <a:xfrm>
            <a:off x="432706" y="1828800"/>
            <a:ext cx="11013623" cy="4531179"/>
          </a:xfrm>
          <a:prstGeom prst="rect">
            <a:avLst/>
          </a:prstGeom>
        </p:spPr>
      </p:pic>
    </p:spTree>
    <p:extLst>
      <p:ext uri="{BB962C8B-B14F-4D97-AF65-F5344CB8AC3E}">
        <p14:creationId xmlns:p14="http://schemas.microsoft.com/office/powerpoint/2010/main" val="17020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9D9-6AF1-4B45-998C-0C62852E37C5}"/>
              </a:ext>
            </a:extLst>
          </p:cNvPr>
          <p:cNvSpPr>
            <a:spLocks noGrp="1"/>
          </p:cNvSpPr>
          <p:nvPr>
            <p:ph type="title"/>
          </p:nvPr>
        </p:nvSpPr>
        <p:spPr/>
        <p:txBody>
          <a:bodyPr>
            <a:normAutofit/>
          </a:bodyPr>
          <a:lstStyle/>
          <a:p>
            <a:r>
              <a:rPr lang="en-US" sz="2000" dirty="0"/>
              <a:t>Results-Implementation Screenshots</a:t>
            </a:r>
            <a:endParaRPr lang="en-IN" sz="2000" dirty="0"/>
          </a:p>
        </p:txBody>
      </p:sp>
      <p:pic>
        <p:nvPicPr>
          <p:cNvPr id="3" name="Picture 2">
            <a:extLst>
              <a:ext uri="{FF2B5EF4-FFF2-40B4-BE49-F238E27FC236}">
                <a16:creationId xmlns:a16="http://schemas.microsoft.com/office/drawing/2014/main" id="{556F0CEB-C4A9-48F5-884C-7BC46A09A14D}"/>
              </a:ext>
            </a:extLst>
          </p:cNvPr>
          <p:cNvPicPr>
            <a:picLocks noChangeAspect="1"/>
          </p:cNvPicPr>
          <p:nvPr/>
        </p:nvPicPr>
        <p:blipFill>
          <a:blip r:embed="rId2"/>
          <a:stretch>
            <a:fillRect/>
          </a:stretch>
        </p:blipFill>
        <p:spPr>
          <a:xfrm>
            <a:off x="989511" y="1843495"/>
            <a:ext cx="10212977" cy="4451169"/>
          </a:xfrm>
          <a:prstGeom prst="rect">
            <a:avLst/>
          </a:prstGeom>
        </p:spPr>
      </p:pic>
    </p:spTree>
    <p:extLst>
      <p:ext uri="{BB962C8B-B14F-4D97-AF65-F5344CB8AC3E}">
        <p14:creationId xmlns:p14="http://schemas.microsoft.com/office/powerpoint/2010/main" val="138795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6EB74-8878-4313-4A31-461C4A0A7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40448-14FE-D6F1-1BBD-E456A07F3A82}"/>
              </a:ext>
            </a:extLst>
          </p:cNvPr>
          <p:cNvSpPr>
            <a:spLocks noGrp="1"/>
          </p:cNvSpPr>
          <p:nvPr>
            <p:ph type="title"/>
          </p:nvPr>
        </p:nvSpPr>
        <p:spPr/>
        <p:txBody>
          <a:bodyPr>
            <a:normAutofit/>
          </a:bodyPr>
          <a:lstStyle/>
          <a:p>
            <a:r>
              <a:rPr lang="en-US" sz="2000" dirty="0"/>
              <a:t>Results-Implementation Screenshots(Patient portal)</a:t>
            </a:r>
          </a:p>
        </p:txBody>
      </p:sp>
      <p:pic>
        <p:nvPicPr>
          <p:cNvPr id="6" name="Content Placeholder 5">
            <a:extLst>
              <a:ext uri="{FF2B5EF4-FFF2-40B4-BE49-F238E27FC236}">
                <a16:creationId xmlns:a16="http://schemas.microsoft.com/office/drawing/2014/main" id="{666EAB87-C2C5-4129-956A-886BFB2D0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05" y="1846263"/>
            <a:ext cx="10024715" cy="4022725"/>
          </a:xfrm>
        </p:spPr>
      </p:pic>
    </p:spTree>
    <p:extLst>
      <p:ext uri="{BB962C8B-B14F-4D97-AF65-F5344CB8AC3E}">
        <p14:creationId xmlns:p14="http://schemas.microsoft.com/office/powerpoint/2010/main" val="312894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099B7-BA85-8540-2B9E-9C6511B7A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6A3EDF-FE7C-63EA-947C-EFBFF6BD5108}"/>
              </a:ext>
            </a:extLst>
          </p:cNvPr>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E50A249E-5C94-6988-A522-4565017F4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8075" y="1846263"/>
            <a:ext cx="9978852" cy="4022725"/>
          </a:xfrm>
        </p:spPr>
      </p:pic>
    </p:spTree>
    <p:extLst>
      <p:ext uri="{BB962C8B-B14F-4D97-AF65-F5344CB8AC3E}">
        <p14:creationId xmlns:p14="http://schemas.microsoft.com/office/powerpoint/2010/main" val="373383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5" name="Content Placeholder 4">
            <a:extLst>
              <a:ext uri="{FF2B5EF4-FFF2-40B4-BE49-F238E27FC236}">
                <a16:creationId xmlns:a16="http://schemas.microsoft.com/office/drawing/2014/main" id="{7D8D3A32-3CDF-1A06-2A62-5C2288026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228" y="1846263"/>
            <a:ext cx="8771870" cy="40227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Results-Implementation Screenshots</a:t>
            </a:r>
          </a:p>
        </p:txBody>
      </p:sp>
      <p:pic>
        <p:nvPicPr>
          <p:cNvPr id="7" name="Content Placeholder 6">
            <a:extLst>
              <a:ext uri="{FF2B5EF4-FFF2-40B4-BE49-F238E27FC236}">
                <a16:creationId xmlns:a16="http://schemas.microsoft.com/office/drawing/2014/main" id="{CCF6C074-F022-4021-A6E0-B6C82DBA5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493" y="1846263"/>
            <a:ext cx="9813471" cy="4219801"/>
          </a:xfrm>
        </p:spPr>
      </p:pic>
    </p:spTree>
    <p:extLst>
      <p:ext uri="{BB962C8B-B14F-4D97-AF65-F5344CB8AC3E}">
        <p14:creationId xmlns:p14="http://schemas.microsoft.com/office/powerpoint/2010/main" val="224631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3620-BB6F-2D4F-A12D-BD86ED7D90EB}"/>
              </a:ext>
            </a:extLst>
          </p:cNvPr>
          <p:cNvSpPr>
            <a:spLocks noGrp="1"/>
          </p:cNvSpPr>
          <p:nvPr>
            <p:ph type="title"/>
          </p:nvPr>
        </p:nvSpPr>
        <p:spPr/>
        <p:txBody>
          <a:bodyPr>
            <a:normAutofit/>
          </a:bodyPr>
          <a:lstStyle/>
          <a:p>
            <a:r>
              <a:rPr lang="en-US" sz="2000" dirty="0"/>
              <a:t>Software and Hardware Requirements </a:t>
            </a:r>
          </a:p>
        </p:txBody>
      </p:sp>
      <p:sp>
        <p:nvSpPr>
          <p:cNvPr id="3" name="Content Placeholder 2">
            <a:extLst>
              <a:ext uri="{FF2B5EF4-FFF2-40B4-BE49-F238E27FC236}">
                <a16:creationId xmlns:a16="http://schemas.microsoft.com/office/drawing/2014/main" id="{6928BB38-9B34-D846-B4D6-51C80572A480}"/>
              </a:ext>
            </a:extLst>
          </p:cNvPr>
          <p:cNvSpPr>
            <a:spLocks noGrp="1"/>
          </p:cNvSpPr>
          <p:nvPr>
            <p:ph idx="1"/>
          </p:nvPr>
        </p:nvSpPr>
        <p:spPr>
          <a:xfrm>
            <a:off x="1097280" y="1845734"/>
            <a:ext cx="10058400" cy="4383616"/>
          </a:xfrm>
        </p:spPr>
        <p:txBody>
          <a:bodyPr>
            <a:normAutofit fontScale="85000" lnSpcReduction="20000"/>
          </a:bodyPr>
          <a:lstStyle/>
          <a:p>
            <a:r>
              <a:rPr lang="en-IN" sz="1900" b="1" dirty="0"/>
              <a:t>SOFTWARE REQUIREMENTS:</a:t>
            </a:r>
          </a:p>
          <a:p>
            <a:r>
              <a:rPr lang="en-IN" sz="1900" b="1" dirty="0"/>
              <a:t>Operating System</a:t>
            </a:r>
            <a:r>
              <a:rPr lang="en-IN" sz="1900" dirty="0"/>
              <a:t>: Windows.</a:t>
            </a:r>
          </a:p>
          <a:p>
            <a:r>
              <a:rPr lang="en-IN" sz="1900" b="1" dirty="0"/>
              <a:t>Programming Language</a:t>
            </a:r>
            <a:r>
              <a:rPr lang="en-IN" sz="1900" dirty="0"/>
              <a:t>: Python.</a:t>
            </a:r>
          </a:p>
          <a:p>
            <a:r>
              <a:rPr lang="en-IN" sz="1900" b="1" dirty="0"/>
              <a:t>Database</a:t>
            </a:r>
            <a:r>
              <a:rPr lang="en-IN" sz="1900" dirty="0"/>
              <a:t>: Firebase.</a:t>
            </a:r>
            <a:r>
              <a:rPr lang="en-US" altLang="en-US" sz="1900" dirty="0">
                <a:latin typeface="Arial" panose="020B0604020202020204" pitchFamily="34" charset="0"/>
              </a:rPr>
              <a:t> </a:t>
            </a:r>
            <a:endParaRPr lang="en-IN" sz="1900" dirty="0"/>
          </a:p>
          <a:p>
            <a:r>
              <a:rPr lang="en-IN" sz="1900" b="1" dirty="0"/>
              <a:t>IDE</a:t>
            </a:r>
            <a:r>
              <a:rPr lang="en-IN" sz="1900" dirty="0"/>
              <a:t>: Visual Studio Code.</a:t>
            </a:r>
          </a:p>
          <a:p>
            <a:endParaRPr lang="en-IN" sz="1900" b="1" dirty="0"/>
          </a:p>
          <a:p>
            <a:r>
              <a:rPr lang="en-IN" sz="1900" b="1" dirty="0"/>
              <a:t>HARDWARE REQUIREMENTS: </a:t>
            </a:r>
          </a:p>
          <a:p>
            <a:r>
              <a:rPr lang="en-IN" sz="1900" b="1" dirty="0"/>
              <a:t>Processor</a:t>
            </a:r>
            <a:r>
              <a:rPr lang="en-IN" sz="1900" dirty="0"/>
              <a:t>: Any Processor above 500 MHZ.</a:t>
            </a:r>
          </a:p>
          <a:p>
            <a:r>
              <a:rPr lang="en-IN" sz="1900" b="1" dirty="0"/>
              <a:t>RAM: </a:t>
            </a:r>
            <a:r>
              <a:rPr lang="en-IN" sz="1900" dirty="0"/>
              <a:t>8GB</a:t>
            </a:r>
            <a:r>
              <a:rPr lang="en-IN" sz="1900" b="1" dirty="0"/>
              <a:t>.</a:t>
            </a:r>
          </a:p>
          <a:p>
            <a:r>
              <a:rPr lang="en-IN" sz="1900" b="1" dirty="0"/>
              <a:t>Hard Disk: </a:t>
            </a:r>
            <a:r>
              <a:rPr lang="en-IN" sz="1900" dirty="0"/>
              <a:t>500GB</a:t>
            </a:r>
            <a:r>
              <a:rPr lang="en-IN" sz="1900" b="1" dirty="0"/>
              <a:t>.</a:t>
            </a:r>
          </a:p>
          <a:p>
            <a:r>
              <a:rPr lang="en-IN" sz="1900" b="1" dirty="0"/>
              <a:t>Input device:  </a:t>
            </a:r>
            <a:r>
              <a:rPr lang="en-IN" sz="1900" dirty="0"/>
              <a:t>Standard Keyboard and Mouse.</a:t>
            </a:r>
          </a:p>
          <a:p>
            <a:r>
              <a:rPr lang="en-IN" sz="1900" b="1" dirty="0"/>
              <a:t>Output Device</a:t>
            </a:r>
            <a:r>
              <a:rPr lang="en-IN" sz="1900" dirty="0"/>
              <a:t>: VGA and Monitor.</a:t>
            </a:r>
          </a:p>
          <a:p>
            <a:endParaRPr lang="en-IN" dirty="0"/>
          </a:p>
          <a:p>
            <a:endParaRPr lang="en-US" dirty="0"/>
          </a:p>
        </p:txBody>
      </p:sp>
    </p:spTree>
    <p:extLst>
      <p:ext uri="{BB962C8B-B14F-4D97-AF65-F5344CB8AC3E}">
        <p14:creationId xmlns:p14="http://schemas.microsoft.com/office/powerpoint/2010/main" val="16902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References</a:t>
            </a:r>
          </a:p>
        </p:txBody>
      </p:sp>
      <p:sp>
        <p:nvSpPr>
          <p:cNvPr id="3" name="Content Placeholder 2"/>
          <p:cNvSpPr>
            <a:spLocks noGrp="1"/>
          </p:cNvSpPr>
          <p:nvPr>
            <p:ph idx="1"/>
          </p:nvPr>
        </p:nvSpPr>
        <p:spPr>
          <a:xfrm>
            <a:off x="1097280" y="1845733"/>
            <a:ext cx="10058400" cy="4301973"/>
          </a:xfrm>
        </p:spPr>
        <p:txBody>
          <a:bodyPr>
            <a:normAutofit fontScale="85000" lnSpcReduction="20000"/>
          </a:bodyPr>
          <a:lstStyle/>
          <a:p>
            <a:pPr marL="0" indent="0">
              <a:buNone/>
            </a:pPr>
            <a:r>
              <a:rPr lang="en-US" sz="1900" b="1" dirty="0"/>
              <a:t>[1] </a:t>
            </a:r>
            <a:r>
              <a:rPr lang="en-IN" sz="1900" dirty="0" err="1"/>
              <a:t>Gulnur</a:t>
            </a:r>
            <a:r>
              <a:rPr lang="en-IN" sz="1900" dirty="0"/>
              <a:t> Zhakhina1,2, Karina </a:t>
            </a:r>
            <a:r>
              <a:rPr lang="en-IN" sz="1900" dirty="0" err="1"/>
              <a:t>Tapinova</a:t>
            </a:r>
            <a:r>
              <a:rPr lang="en-IN" sz="1900" dirty="0"/>
              <a:t>.</a:t>
            </a:r>
            <a:r>
              <a:rPr lang="en-US" sz="1900" dirty="0"/>
              <a:t>Pre-consultation history taking systems and their impact on modern practices: Advantages and limitations. Journal Of Clinical Medicine Of Kazakhstan. IEEE Journal.</a:t>
            </a:r>
            <a:r>
              <a:rPr lang="en-IN" sz="1900" dirty="0"/>
              <a:t> 2023</a:t>
            </a:r>
            <a:r>
              <a:rPr lang="en-IN" sz="1900" b="1" dirty="0"/>
              <a:t>. </a:t>
            </a:r>
            <a:endParaRPr lang="en-IN" sz="1900" dirty="0"/>
          </a:p>
          <a:p>
            <a:pPr marL="0" indent="0">
              <a:buNone/>
            </a:pPr>
            <a:r>
              <a:rPr lang="en-US" sz="1900" b="1" dirty="0"/>
              <a:t>[2] </a:t>
            </a:r>
            <a:r>
              <a:rPr lang="en-IN" sz="1900" dirty="0" err="1"/>
              <a:t>Wenxing</a:t>
            </a:r>
            <a:r>
              <a:rPr lang="en-IN" sz="1900" dirty="0"/>
              <a:t> Hong 1 , </a:t>
            </a:r>
            <a:r>
              <a:rPr lang="en-IN" sz="1900" dirty="0" err="1"/>
              <a:t>Ziang</a:t>
            </a:r>
            <a:r>
              <a:rPr lang="en-IN" sz="1900" dirty="0"/>
              <a:t> Xiong1 , </a:t>
            </a:r>
            <a:r>
              <a:rPr lang="en-IN" sz="1900" dirty="0" err="1"/>
              <a:t>Nannan</a:t>
            </a:r>
            <a:r>
              <a:rPr lang="en-IN" sz="1900" dirty="0"/>
              <a:t> Zheng1 , and Yang Weng. </a:t>
            </a:r>
            <a:r>
              <a:rPr lang="en-US" sz="1900" dirty="0"/>
              <a:t>A Medical-History-Based Potential Disease Prediction Algorithm. IEEE Journal Access.</a:t>
            </a:r>
            <a:r>
              <a:rPr lang="en-IN" sz="1900" dirty="0"/>
              <a:t>2019.</a:t>
            </a:r>
            <a:r>
              <a:rPr lang="en-IN" sz="1900" b="1" dirty="0"/>
              <a:t> </a:t>
            </a:r>
            <a:endParaRPr lang="en-IN" sz="1900" dirty="0"/>
          </a:p>
          <a:p>
            <a:pPr marL="0" indent="0">
              <a:buNone/>
            </a:pPr>
            <a:r>
              <a:rPr lang="en-US" sz="1900" b="1" dirty="0"/>
              <a:t>[3]</a:t>
            </a:r>
            <a:r>
              <a:rPr lang="en-US" sz="1900" dirty="0"/>
              <a:t> P. William; </a:t>
            </a:r>
            <a:r>
              <a:rPr lang="en-US" sz="1900" dirty="0" err="1"/>
              <a:t>Yogeesh</a:t>
            </a:r>
            <a:r>
              <a:rPr lang="en-US" sz="1900" dirty="0"/>
              <a:t> N; Vishal M </a:t>
            </a:r>
            <a:r>
              <a:rPr lang="en-US" sz="1900" dirty="0" err="1"/>
              <a:t>Tidake</a:t>
            </a:r>
            <a:r>
              <a:rPr lang="en-US" sz="1900" dirty="0"/>
              <a:t>. Framework for Implementation of Personality Inventory Model on Natural Language Processing with Personality Traits      </a:t>
            </a:r>
            <a:r>
              <a:rPr lang="en-US" sz="1900" dirty="0" err="1"/>
              <a:t>Analysis.IEEE</a:t>
            </a:r>
            <a:r>
              <a:rPr lang="en-US" sz="1900" dirty="0"/>
              <a:t> ACCESS conference.2022.</a:t>
            </a:r>
            <a:r>
              <a:rPr lang="en-US" sz="1900" b="1" dirty="0"/>
              <a:t> </a:t>
            </a:r>
            <a:endParaRPr lang="en-IN" sz="1900" dirty="0"/>
          </a:p>
          <a:p>
            <a:pPr marL="0" indent="0">
              <a:buNone/>
            </a:pPr>
            <a:r>
              <a:rPr lang="en-US" sz="1900" b="1" dirty="0"/>
              <a:t>[4] </a:t>
            </a:r>
            <a:r>
              <a:rPr lang="es-ES" sz="1900" dirty="0"/>
              <a:t>María D. Illescas-Manzano , Noé Vicente López . </a:t>
            </a:r>
            <a:r>
              <a:rPr lang="en-US" sz="1900" dirty="0"/>
              <a:t>Implementation of Chatbot in Online Commerce, and Open Innovation. IEEE Journal.</a:t>
            </a:r>
            <a:r>
              <a:rPr lang="es-ES" sz="1900" dirty="0"/>
              <a:t>2023. </a:t>
            </a:r>
            <a:endParaRPr lang="en-IN" sz="1900" dirty="0"/>
          </a:p>
          <a:p>
            <a:pPr marL="0" indent="0">
              <a:buNone/>
            </a:pPr>
            <a:r>
              <a:rPr lang="es-ES" sz="1900" b="1" dirty="0"/>
              <a:t>[5] </a:t>
            </a:r>
            <a:r>
              <a:rPr lang="en-IN" sz="1900" dirty="0"/>
              <a:t>Alessandro </a:t>
            </a:r>
            <a:r>
              <a:rPr lang="en-IN" sz="1900" dirty="0" err="1"/>
              <a:t>Mazzei;Luca</a:t>
            </a:r>
            <a:r>
              <a:rPr lang="en-IN" sz="1900" dirty="0"/>
              <a:t> </a:t>
            </a:r>
            <a:r>
              <a:rPr lang="en-IN" sz="1900" dirty="0" err="1"/>
              <a:t>Ansemia</a:t>
            </a:r>
            <a:r>
              <a:rPr lang="en-IN" sz="1900" dirty="0"/>
              <a:t>. Anticipating User Interactions in customer care dialogue system.</a:t>
            </a:r>
            <a:r>
              <a:rPr lang="en-US" sz="1900" dirty="0"/>
              <a:t>IEEE ACCESS conference.</a:t>
            </a:r>
            <a:r>
              <a:rPr lang="en-IN" sz="1900" dirty="0"/>
              <a:t>2021.</a:t>
            </a:r>
            <a:r>
              <a:rPr lang="en-IN" sz="1900" b="1" dirty="0"/>
              <a:t> </a:t>
            </a:r>
          </a:p>
          <a:p>
            <a:pPr marL="0" indent="0">
              <a:buNone/>
            </a:pPr>
            <a:r>
              <a:rPr lang="en-US" sz="1900" b="1" dirty="0"/>
              <a:t>[6] </a:t>
            </a:r>
            <a:r>
              <a:rPr lang="en-IN" sz="1900" dirty="0" err="1"/>
              <a:t>Asoke</a:t>
            </a:r>
            <a:r>
              <a:rPr lang="en-IN" sz="1900" dirty="0"/>
              <a:t> Nath , </a:t>
            </a:r>
            <a:r>
              <a:rPr lang="en-IN" sz="1900" dirty="0" err="1"/>
              <a:t>Rupamita</a:t>
            </a:r>
            <a:r>
              <a:rPr lang="en-IN" sz="1900" dirty="0"/>
              <a:t> Sarkar , Swastik Mitra, </a:t>
            </a:r>
            <a:r>
              <a:rPr lang="en-IN" sz="1900" dirty="0" err="1"/>
              <a:t>Rohitaswa</a:t>
            </a:r>
            <a:r>
              <a:rPr lang="en-IN" sz="1900" dirty="0"/>
              <a:t> Pradhan.</a:t>
            </a:r>
            <a:r>
              <a:rPr lang="en-US" sz="1900" dirty="0"/>
              <a:t>Designing and Implementing Conversational Intelligent Chat-bot Using Natural Language </a:t>
            </a:r>
            <a:r>
              <a:rPr lang="en-US" sz="1900" dirty="0" err="1"/>
              <a:t>Processing.IEEE</a:t>
            </a:r>
            <a:r>
              <a:rPr lang="en-US" sz="1900" dirty="0"/>
              <a:t> Journal.</a:t>
            </a:r>
            <a:r>
              <a:rPr lang="en-IN" sz="1900" dirty="0"/>
              <a:t> 2022.</a:t>
            </a:r>
            <a:r>
              <a:rPr lang="en-IN" sz="1900" b="1" dirty="0"/>
              <a:t> </a:t>
            </a:r>
            <a:endParaRPr lang="en-IN" sz="1900" dirty="0"/>
          </a:p>
          <a:p>
            <a:pPr marL="0" indent="0">
              <a:buNone/>
            </a:pPr>
            <a:r>
              <a:rPr lang="en-US" sz="1900" b="1" dirty="0"/>
              <a:t>[7] </a:t>
            </a:r>
            <a:r>
              <a:rPr lang="en-IN" sz="1900" dirty="0"/>
              <a:t>Ganesh Reddy </a:t>
            </a:r>
            <a:r>
              <a:rPr lang="en-IN" sz="1900" dirty="0" err="1"/>
              <a:t>Gunnam</a:t>
            </a:r>
            <a:r>
              <a:rPr lang="en-IN" sz="1900" dirty="0"/>
              <a:t>.</a:t>
            </a:r>
            <a:r>
              <a:rPr lang="en-US" sz="1900" dirty="0"/>
              <a:t> Assessing Performance of Cloud-Based Heterogeneous Chatbot Systems and A Case Study. IEEE Journal Access.</a:t>
            </a:r>
            <a:r>
              <a:rPr lang="en-IN" sz="1900" dirty="0"/>
              <a:t> 2024. </a:t>
            </a:r>
          </a:p>
          <a:p>
            <a:pPr marL="0" indent="0">
              <a:buNone/>
            </a:pPr>
            <a:r>
              <a:rPr lang="en-US" sz="1900" b="1" dirty="0"/>
              <a:t>[8] </a:t>
            </a:r>
            <a:r>
              <a:rPr lang="fi-FI" sz="1900" dirty="0"/>
              <a:t>Taisei Takahashi,Yan Zhihao,Kazumasa Omote. </a:t>
            </a:r>
            <a:r>
              <a:rPr lang="en-US" sz="1900" dirty="0"/>
              <a:t>Emergency Medical Access Control System Based on Public Blockchain. Springer.</a:t>
            </a:r>
            <a:r>
              <a:rPr lang="en-IN" sz="1900" dirty="0"/>
              <a:t> 2024.</a:t>
            </a:r>
            <a:r>
              <a:rPr lang="en-IN" sz="1900" b="1" dirty="0"/>
              <a:t> </a:t>
            </a:r>
            <a:endParaRPr lang="en-IN" sz="1900" dirty="0"/>
          </a:p>
          <a:p>
            <a:pPr marL="0" indent="0">
              <a:buNone/>
            </a:pPr>
            <a:endParaRPr lang="en-IN" sz="16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B9CB-810E-8E4A-BD30-C5DC118CBF11}"/>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4E09558-2A27-8244-9ECC-84D001DFB201}"/>
              </a:ext>
            </a:extLst>
          </p:cNvPr>
          <p:cNvSpPr>
            <a:spLocks noGrp="1"/>
          </p:cNvSpPr>
          <p:nvPr>
            <p:ph idx="1"/>
          </p:nvPr>
        </p:nvSpPr>
        <p:spPr>
          <a:xfrm>
            <a:off x="1192696" y="1989182"/>
            <a:ext cx="9075429" cy="4218781"/>
          </a:xfrm>
        </p:spPr>
        <p:txBody>
          <a:bodyPr>
            <a:normAutofit/>
          </a:bodyPr>
          <a:lstStyle/>
          <a:p>
            <a:pPr marL="0" indent="0">
              <a:lnSpc>
                <a:spcPct val="110000"/>
              </a:lnSpc>
              <a:buNone/>
            </a:pPr>
            <a:r>
              <a:rPr lang="en-US" sz="1600" dirty="0">
                <a:solidFill>
                  <a:schemeClr val="tx1"/>
                </a:solidFill>
                <a:latin typeface="Times New Roman" panose="02020603050405020304" pitchFamily="18" charset="0"/>
                <a:cs typeface="Times New Roman" panose="02020603050405020304" pitchFamily="18" charset="0"/>
              </a:rPr>
              <a:t>Abstract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Motivation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Problem Statement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Proposed System</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Modules                                                                                                                                                        Algorithms                                                                                                                                                                      Implementation Work                                                                                                                                                                        Conclusion                                                                                                                                                                                                                                                                                                                                  Publication</a:t>
            </a:r>
          </a:p>
        </p:txBody>
      </p:sp>
      <p:sp>
        <p:nvSpPr>
          <p:cNvPr id="4" name="Slide Number Placeholder 3">
            <a:extLst>
              <a:ext uri="{FF2B5EF4-FFF2-40B4-BE49-F238E27FC236}">
                <a16:creationId xmlns:a16="http://schemas.microsoft.com/office/drawing/2014/main" id="{BD273E33-FD90-BC32-FAAA-19FCE5CEAEAC}"/>
              </a:ext>
            </a:extLst>
          </p:cNvPr>
          <p:cNvSpPr>
            <a:spLocks noGrp="1"/>
          </p:cNvSpPr>
          <p:nvPr>
            <p:ph type="sldNum" sz="quarter" idx="12"/>
          </p:nvPr>
        </p:nvSpPr>
        <p:spPr/>
        <p:txBody>
          <a:bodyPr/>
          <a:lstStyle/>
          <a:p>
            <a:fld id="{B2743FFD-00CD-4BAD-977D-69D671C4725D}" type="slidenum">
              <a:rPr lang="en-US" smtClean="0"/>
              <a:t>2</a:t>
            </a:fld>
            <a:endParaRPr lang="en-US"/>
          </a:p>
        </p:txBody>
      </p:sp>
    </p:spTree>
    <p:extLst>
      <p:ext uri="{BB962C8B-B14F-4D97-AF65-F5344CB8AC3E}">
        <p14:creationId xmlns:p14="http://schemas.microsoft.com/office/powerpoint/2010/main" val="314586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CBC52-A5F0-4911-95D2-F3D59A7A80C4}"/>
              </a:ext>
            </a:extLst>
          </p:cNvPr>
          <p:cNvSpPr>
            <a:spLocks noGrp="1"/>
          </p:cNvSpPr>
          <p:nvPr>
            <p:ph idx="1"/>
          </p:nvPr>
        </p:nvSpPr>
        <p:spPr>
          <a:xfrm>
            <a:off x="1148442" y="1911048"/>
            <a:ext cx="10058400" cy="4023360"/>
          </a:xfrm>
        </p:spPr>
        <p:txBody>
          <a:bodyPr>
            <a:normAutofit/>
          </a:bodyPr>
          <a:lstStyle/>
          <a:p>
            <a:pPr marL="0" indent="0">
              <a:buNone/>
            </a:pPr>
            <a:r>
              <a:rPr lang="en-US" sz="1600" b="1" dirty="0"/>
              <a:t>[9] </a:t>
            </a:r>
            <a:r>
              <a:rPr lang="en-IN" sz="1600" dirty="0"/>
              <a:t>Marco </a:t>
            </a:r>
            <a:r>
              <a:rPr lang="en-IN" sz="1600" dirty="0" err="1"/>
              <a:t>Polignano</a:t>
            </a:r>
            <a:r>
              <a:rPr lang="en-IN" sz="1600" dirty="0"/>
              <a:t>. </a:t>
            </a:r>
            <a:r>
              <a:rPr lang="en-US" sz="1600" dirty="0" err="1"/>
              <a:t>HealthAssistantBot</a:t>
            </a:r>
            <a:r>
              <a:rPr lang="en-US" sz="1600" dirty="0"/>
              <a:t>: A Personal Health Assistant for the Italian Language. IEEE Journal Access.</a:t>
            </a:r>
            <a:r>
              <a:rPr lang="en-IN" sz="1600" dirty="0"/>
              <a:t>2020.</a:t>
            </a:r>
            <a:r>
              <a:rPr lang="en-IN" sz="1600" b="1" dirty="0"/>
              <a:t> </a:t>
            </a:r>
            <a:endParaRPr lang="en-IN" sz="1600" dirty="0"/>
          </a:p>
          <a:p>
            <a:pPr marL="0" indent="0">
              <a:buNone/>
            </a:pPr>
            <a:r>
              <a:rPr lang="en-US" sz="1600" b="1" dirty="0"/>
              <a:t>[10]</a:t>
            </a:r>
            <a:r>
              <a:rPr lang="en-US" sz="1600" dirty="0"/>
              <a:t> </a:t>
            </a:r>
            <a:r>
              <a:rPr lang="en-IN" sz="1600" dirty="0" err="1"/>
              <a:t>Mohd</a:t>
            </a:r>
            <a:r>
              <a:rPr lang="en-IN" sz="1600" dirty="0"/>
              <a:t> Asif Shah. </a:t>
            </a:r>
            <a:r>
              <a:rPr lang="en-US" sz="1600" dirty="0"/>
              <a:t>An AI-Based Medical Chatbot Model for Infectious Disease Prediction. IEEE Journal Access.</a:t>
            </a:r>
            <a:r>
              <a:rPr lang="en-IN" sz="1600" dirty="0"/>
              <a:t>2022.</a:t>
            </a:r>
          </a:p>
          <a:p>
            <a:pPr marL="0" indent="0">
              <a:buNone/>
            </a:pPr>
            <a:r>
              <a:rPr lang="en-US" sz="1600" b="1" dirty="0"/>
              <a:t>[11] </a:t>
            </a:r>
            <a:r>
              <a:rPr lang="en-IN" sz="1600" dirty="0"/>
              <a:t>Hendry </a:t>
            </a:r>
            <a:r>
              <a:rPr lang="en-IN" sz="1600" dirty="0" err="1"/>
              <a:t>Naufal</a:t>
            </a:r>
            <a:r>
              <a:rPr lang="en-IN" sz="1600" dirty="0"/>
              <a:t> Marbella, Izzat </a:t>
            </a:r>
            <a:r>
              <a:rPr lang="en-IN" sz="1600" dirty="0" err="1"/>
              <a:t>Aulia</a:t>
            </a:r>
            <a:r>
              <a:rPr lang="en-IN" sz="1600" dirty="0"/>
              <a:t> </a:t>
            </a:r>
            <a:r>
              <a:rPr lang="en-IN" sz="1600" dirty="0" err="1"/>
              <a:t>Akbart</a:t>
            </a:r>
            <a:r>
              <a:rPr lang="en-IN" sz="1600" dirty="0"/>
              <a:t>, Bambang </a:t>
            </a:r>
            <a:r>
              <a:rPr lang="en-IN" sz="1600" dirty="0" err="1"/>
              <a:t>Setiawan</a:t>
            </a:r>
            <a:r>
              <a:rPr lang="en-IN" sz="1600" dirty="0"/>
              <a:t>.</a:t>
            </a:r>
            <a:r>
              <a:rPr lang="en-US" sz="1600" dirty="0"/>
              <a:t>Design and development of a web-based patient management information system. Elsevier.</a:t>
            </a:r>
            <a:r>
              <a:rPr lang="en-IN" sz="1600" dirty="0"/>
              <a:t> 2023. </a:t>
            </a:r>
          </a:p>
          <a:p>
            <a:pPr marL="0" indent="0">
              <a:buNone/>
            </a:pPr>
            <a:r>
              <a:rPr lang="en-US" sz="1600" b="1" dirty="0"/>
              <a:t>[12] </a:t>
            </a:r>
            <a:r>
              <a:rPr lang="it-IT" sz="1600" dirty="0"/>
              <a:t>Giada Confortala , Mika Takata , Naoaki Yokoi, and Masashi Egi.</a:t>
            </a:r>
            <a:r>
              <a:rPr lang="en-US" sz="1600" dirty="0"/>
              <a:t>Enhancing Predictive Models to Lower Rehospitalization Risk: Utilizing Historical Medical Records for AI-Driven Interventions . IEEE Journal Access.</a:t>
            </a:r>
            <a:r>
              <a:rPr lang="it-IT" sz="1600" dirty="0"/>
              <a:t>2024. </a:t>
            </a:r>
            <a:endParaRPr lang="en-IN" sz="1600" dirty="0"/>
          </a:p>
          <a:p>
            <a:pPr marL="0" indent="0">
              <a:buNone/>
            </a:pPr>
            <a:r>
              <a:rPr lang="en-US" sz="1600" b="1" dirty="0"/>
              <a:t>[13] </a:t>
            </a:r>
            <a:r>
              <a:rPr lang="en-IN" sz="1600" dirty="0"/>
              <a:t>Hendry </a:t>
            </a:r>
            <a:r>
              <a:rPr lang="en-IN" sz="1600" dirty="0" err="1"/>
              <a:t>Naufal</a:t>
            </a:r>
            <a:r>
              <a:rPr lang="en-IN" sz="1600" dirty="0"/>
              <a:t> Marbella, Izzat </a:t>
            </a:r>
            <a:r>
              <a:rPr lang="en-IN" sz="1600" dirty="0" err="1"/>
              <a:t>Aulia</a:t>
            </a:r>
            <a:r>
              <a:rPr lang="en-IN" sz="1600" dirty="0"/>
              <a:t> Akbar†, Bambang </a:t>
            </a:r>
            <a:r>
              <a:rPr lang="en-IN" sz="1600" dirty="0" err="1"/>
              <a:t>Setiawan</a:t>
            </a:r>
            <a:r>
              <a:rPr lang="en-IN" sz="1600" dirty="0"/>
              <a:t>.</a:t>
            </a:r>
            <a:r>
              <a:rPr lang="en-US" sz="1600" dirty="0"/>
              <a:t>Secure System Medical Record with Blockchain System: </a:t>
            </a:r>
            <a:r>
              <a:rPr lang="en-US" sz="1600" dirty="0" err="1"/>
              <a:t>Recchain</a:t>
            </a:r>
            <a:r>
              <a:rPr lang="en-US" sz="1600" dirty="0"/>
              <a:t> Framework. IEEE Journal Access.</a:t>
            </a:r>
            <a:r>
              <a:rPr lang="en-IN" sz="1600" dirty="0"/>
              <a:t> 2024.</a:t>
            </a:r>
            <a:r>
              <a:rPr lang="en-IN" sz="1600" b="1" dirty="0"/>
              <a:t> </a:t>
            </a:r>
            <a:endParaRPr lang="en-IN" sz="1600" dirty="0"/>
          </a:p>
          <a:p>
            <a:pPr marL="0" indent="0">
              <a:buNone/>
            </a:pPr>
            <a:r>
              <a:rPr lang="en-US" sz="1600" b="1" dirty="0"/>
              <a:t>[14</a:t>
            </a:r>
            <a:r>
              <a:rPr lang="en-US" sz="1600" dirty="0"/>
              <a:t>] </a:t>
            </a:r>
            <a:r>
              <a:rPr lang="en-IN" sz="1600" dirty="0"/>
              <a:t>Joseph Finkelstein , Aileen Gabriel, Susanna </a:t>
            </a:r>
            <a:r>
              <a:rPr lang="en-IN" sz="1600" dirty="0" err="1"/>
              <a:t>Schmer</a:t>
            </a:r>
            <a:r>
              <a:rPr lang="en-IN" sz="1600" dirty="0"/>
              <a:t>, Andrew Dunn.</a:t>
            </a:r>
            <a:r>
              <a:rPr lang="en-US" sz="1600" dirty="0"/>
              <a:t>Identifying Facilitators and Barriers to Implementation of AI‑Assisted Clinical Decision Support in an Electronic Health Record System. Springer.</a:t>
            </a:r>
            <a:r>
              <a:rPr lang="en-IN" sz="1600" dirty="0"/>
              <a:t>2024.</a:t>
            </a:r>
          </a:p>
          <a:p>
            <a:pPr marL="0" indent="0">
              <a:buNone/>
            </a:pPr>
            <a:r>
              <a:rPr lang="en-US" sz="1600" b="1" dirty="0"/>
              <a:t>[15] </a:t>
            </a:r>
            <a:r>
              <a:rPr lang="it-IT" sz="1600" dirty="0"/>
              <a:t>Giacomo Scaioli, Manuela Martella, Giuseppina Lo Moro1.</a:t>
            </a:r>
            <a:r>
              <a:rPr lang="en-US" sz="1600" dirty="0"/>
              <a:t> Knowledge, Attitudes, and Practices about Electronic Personal Health Records: A Cross-Sectional Study in a Region of Northern Italy. Springer.</a:t>
            </a:r>
            <a:r>
              <a:rPr lang="it-IT" sz="1600" dirty="0"/>
              <a:t> 2024.</a:t>
            </a:r>
            <a:r>
              <a:rPr lang="en-IN" sz="1600" b="1" dirty="0"/>
              <a:t> </a:t>
            </a:r>
            <a:endParaRPr lang="en-IN" sz="1600" dirty="0"/>
          </a:p>
          <a:p>
            <a:endParaRPr lang="en-IN" dirty="0"/>
          </a:p>
        </p:txBody>
      </p:sp>
    </p:spTree>
    <p:extLst>
      <p:ext uri="{BB962C8B-B14F-4D97-AF65-F5344CB8AC3E}">
        <p14:creationId xmlns:p14="http://schemas.microsoft.com/office/powerpoint/2010/main" val="186258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B6263-2F3E-45FC-82ED-1C63D46396EB}"/>
              </a:ext>
            </a:extLst>
          </p:cNvPr>
          <p:cNvSpPr>
            <a:spLocks noGrp="1"/>
          </p:cNvSpPr>
          <p:nvPr>
            <p:ph idx="1"/>
          </p:nvPr>
        </p:nvSpPr>
        <p:spPr/>
        <p:txBody>
          <a:bodyPr>
            <a:normAutofit/>
          </a:bodyPr>
          <a:lstStyle/>
          <a:p>
            <a:pPr marL="0" indent="0">
              <a:buNone/>
            </a:pPr>
            <a:r>
              <a:rPr lang="en-US" sz="1700" b="1" dirty="0"/>
              <a:t>[16] </a:t>
            </a:r>
            <a:r>
              <a:rPr lang="en-IN" sz="1700" dirty="0" err="1"/>
              <a:t>Lanyun</a:t>
            </a:r>
            <a:r>
              <a:rPr lang="en-IN" sz="1700" dirty="0"/>
              <a:t> Zhang , </a:t>
            </a:r>
            <a:r>
              <a:rPr lang="en-IN" sz="1700" dirty="0" err="1"/>
              <a:t>Jiani</a:t>
            </a:r>
            <a:r>
              <a:rPr lang="en-IN" sz="1700" dirty="0"/>
              <a:t> Zhan, Verena Kwok Wai Wan, And </a:t>
            </a:r>
            <a:r>
              <a:rPr lang="en-IN" sz="1700" dirty="0" err="1"/>
              <a:t>Yanbin</a:t>
            </a:r>
            <a:r>
              <a:rPr lang="en-IN" sz="1700" dirty="0"/>
              <a:t> Wang. </a:t>
            </a:r>
            <a:r>
              <a:rPr lang="en-US" sz="1700" dirty="0"/>
              <a:t>Designing and Evaluating Online Health Consultation Interfaces: A Perspective of Physician-Patient Power Asymmetry .IEEE Journal.</a:t>
            </a:r>
            <a:r>
              <a:rPr lang="en-IN" sz="1700" dirty="0"/>
              <a:t>2024.</a:t>
            </a:r>
            <a:r>
              <a:rPr lang="en-IN" sz="1700" b="1" dirty="0"/>
              <a:t> </a:t>
            </a:r>
          </a:p>
          <a:p>
            <a:pPr marL="0" indent="0">
              <a:buNone/>
            </a:pPr>
            <a:r>
              <a:rPr lang="en-US" sz="1700" b="1" dirty="0"/>
              <a:t>[17</a:t>
            </a:r>
            <a:r>
              <a:rPr lang="en-IN" sz="1700" b="1" dirty="0"/>
              <a:t>] </a:t>
            </a:r>
            <a:r>
              <a:rPr lang="en-IN" sz="1700" dirty="0"/>
              <a:t>Maisie </a:t>
            </a:r>
            <a:r>
              <a:rPr lang="en-IN" sz="1700" dirty="0" err="1"/>
              <a:t>Wang,C</a:t>
            </a:r>
            <a:r>
              <a:rPr lang="en-IN" sz="1700" dirty="0"/>
              <a:t>. </a:t>
            </a:r>
            <a:r>
              <a:rPr lang="en-IN" sz="1700" dirty="0" err="1"/>
              <a:t>Lau,Frederick</a:t>
            </a:r>
            <a:r>
              <a:rPr lang="en-IN" sz="1700" dirty="0"/>
              <a:t> A. </a:t>
            </a:r>
            <a:r>
              <a:rPr lang="en-IN" sz="1700" dirty="0" err="1"/>
              <a:t>Matsen,Yongmin</a:t>
            </a:r>
            <a:r>
              <a:rPr lang="en-IN" sz="1700" dirty="0"/>
              <a:t> Kim.</a:t>
            </a:r>
            <a:r>
              <a:rPr lang="en-US" sz="1700" dirty="0"/>
              <a:t>Personal health information management system and its application in referral management. IEEE Journal Access.</a:t>
            </a:r>
            <a:r>
              <a:rPr lang="en-IN" sz="1700" dirty="0"/>
              <a:t>2004.</a:t>
            </a:r>
            <a:r>
              <a:rPr lang="en-IN" sz="1700" b="1" dirty="0"/>
              <a:t> </a:t>
            </a:r>
            <a:endParaRPr lang="en-IN" sz="1700" dirty="0"/>
          </a:p>
          <a:p>
            <a:pPr marL="0" indent="0">
              <a:buNone/>
            </a:pPr>
            <a:r>
              <a:rPr lang="en-US" sz="1700" b="1" dirty="0"/>
              <a:t>[18] </a:t>
            </a:r>
            <a:r>
              <a:rPr lang="en-IN" sz="1700" dirty="0"/>
              <a:t>Joseph Finkelstein , Aileen Gabriel, Susanna </a:t>
            </a:r>
            <a:r>
              <a:rPr lang="en-IN" sz="1700" dirty="0" err="1"/>
              <a:t>Schmer</a:t>
            </a:r>
            <a:r>
              <a:rPr lang="en-IN" sz="1700" dirty="0"/>
              <a:t>, Andrew Dunn. </a:t>
            </a:r>
            <a:r>
              <a:rPr lang="en-US" sz="1700" dirty="0"/>
              <a:t>Meaningful use of patient-centric health records for healthcare </a:t>
            </a:r>
            <a:r>
              <a:rPr lang="en-US" sz="1700" dirty="0" err="1"/>
              <a:t>transformation.IEEE</a:t>
            </a:r>
            <a:r>
              <a:rPr lang="en-US" sz="1700" dirty="0"/>
              <a:t> Journal.</a:t>
            </a:r>
            <a:r>
              <a:rPr lang="en-IN" sz="1700" dirty="0"/>
              <a:t> 2012. </a:t>
            </a:r>
          </a:p>
          <a:p>
            <a:pPr marL="0" indent="0">
              <a:buNone/>
            </a:pPr>
            <a:r>
              <a:rPr lang="en-US" sz="1700" b="1" dirty="0"/>
              <a:t>[19] </a:t>
            </a:r>
            <a:r>
              <a:rPr lang="en-IN" sz="1700" dirty="0"/>
              <a:t>Manuel Gil1 , </a:t>
            </a:r>
            <a:r>
              <a:rPr lang="en-IN" sz="1700" dirty="0" err="1"/>
              <a:t>Reemel</a:t>
            </a:r>
            <a:r>
              <a:rPr lang="en-IN" sz="1700" dirty="0"/>
              <a:t> Sherif2 , Manon Pluye2 , Benjamin C. M. Fung 1 , (Senior Member, IEEE), Roland Grad2 , and Pierre Pluye2.</a:t>
            </a:r>
            <a:r>
              <a:rPr lang="en-US" sz="1700" dirty="0"/>
              <a:t>Towards a Knowledge-Based Recommender System for Linking Electronic Patient Records With Continuing Medical Education Information at the Point of Care . IEEE Journal Access.</a:t>
            </a:r>
            <a:r>
              <a:rPr lang="en-IN" sz="1700" dirty="0"/>
              <a:t>2019. </a:t>
            </a:r>
          </a:p>
          <a:p>
            <a:pPr marL="0" indent="0">
              <a:buNone/>
            </a:pPr>
            <a:r>
              <a:rPr lang="en-US" sz="1700" b="1" dirty="0"/>
              <a:t>[20</a:t>
            </a:r>
            <a:r>
              <a:rPr lang="en-IN" sz="1700" b="1" dirty="0"/>
              <a:t>] </a:t>
            </a:r>
            <a:r>
              <a:rPr lang="en-IN" sz="1700" dirty="0"/>
              <a:t>Peter Adebowale </a:t>
            </a:r>
            <a:r>
              <a:rPr lang="en-IN" sz="1700" dirty="0" err="1"/>
              <a:t>Olujimi</a:t>
            </a:r>
            <a:r>
              <a:rPr lang="en-IN" sz="1700" dirty="0"/>
              <a:t> and </a:t>
            </a:r>
            <a:r>
              <a:rPr lang="en-IN" sz="1700" dirty="0" err="1"/>
              <a:t>Abejide</a:t>
            </a:r>
            <a:r>
              <a:rPr lang="en-IN" sz="1700" dirty="0"/>
              <a:t> Ade-</a:t>
            </a:r>
            <a:r>
              <a:rPr lang="en-IN" sz="1700" dirty="0" err="1"/>
              <a:t>Ibijola.NLP</a:t>
            </a:r>
            <a:r>
              <a:rPr lang="en-IN" sz="1700" dirty="0"/>
              <a:t> Techniques for automating responses to customer </a:t>
            </a:r>
            <a:r>
              <a:rPr lang="en-IN" sz="1700" dirty="0" err="1"/>
              <a:t>quries:A</a:t>
            </a:r>
            <a:r>
              <a:rPr lang="en-IN" sz="1700" dirty="0"/>
              <a:t> systematic Review. Springer</a:t>
            </a:r>
            <a:r>
              <a:rPr lang="en-US" sz="1700" dirty="0"/>
              <a:t>.</a:t>
            </a:r>
            <a:r>
              <a:rPr lang="en-IN" sz="1700" dirty="0"/>
              <a:t>2023.</a:t>
            </a:r>
            <a:r>
              <a:rPr lang="en-IN" sz="1700" b="1" dirty="0"/>
              <a:t> </a:t>
            </a:r>
            <a:endParaRPr lang="en-IN" sz="1700" dirty="0"/>
          </a:p>
          <a:p>
            <a:endParaRPr lang="en-IN" dirty="0"/>
          </a:p>
        </p:txBody>
      </p:sp>
    </p:spTree>
    <p:extLst>
      <p:ext uri="{BB962C8B-B14F-4D97-AF65-F5344CB8AC3E}">
        <p14:creationId xmlns:p14="http://schemas.microsoft.com/office/powerpoint/2010/main" val="156147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Publication status </a:t>
            </a:r>
          </a:p>
        </p:txBody>
      </p:sp>
      <p:sp>
        <p:nvSpPr>
          <p:cNvPr id="3" name="Content Placeholder 2"/>
          <p:cNvSpPr>
            <a:spLocks noGrp="1"/>
          </p:cNvSpPr>
          <p:nvPr>
            <p:ph idx="1"/>
          </p:nvPr>
        </p:nvSpPr>
        <p:spPr/>
        <p:txBody>
          <a:bodyPr/>
          <a:lstStyle/>
          <a:p>
            <a:r>
              <a:rPr lang="en-US" b="1" dirty="0"/>
              <a:t>TITLE</a:t>
            </a:r>
            <a:r>
              <a:rPr lang="en-US" dirty="0"/>
              <a:t>: CAREBOT : PATIENT HISTORY AUTOMATION</a:t>
            </a:r>
          </a:p>
          <a:p>
            <a:r>
              <a:rPr lang="en-US" b="1" dirty="0"/>
              <a:t>Authors Name</a:t>
            </a:r>
            <a:r>
              <a:rPr lang="en-US" dirty="0"/>
              <a:t>: </a:t>
            </a:r>
            <a:r>
              <a:rPr lang="en-US" dirty="0" err="1"/>
              <a:t>A.Sowbarnika</a:t>
            </a:r>
            <a:r>
              <a:rPr lang="en-US" dirty="0"/>
              <a:t>, </a:t>
            </a:r>
            <a:r>
              <a:rPr lang="en-US" dirty="0" err="1"/>
              <a:t>Gunaal</a:t>
            </a:r>
            <a:r>
              <a:rPr lang="en-US" dirty="0"/>
              <a:t> T, Vasanth R, Alex </a:t>
            </a:r>
            <a:r>
              <a:rPr lang="en-US" dirty="0" err="1"/>
              <a:t>Rayer</a:t>
            </a:r>
            <a:r>
              <a:rPr lang="en-US" dirty="0"/>
              <a:t> A.</a:t>
            </a:r>
          </a:p>
          <a:p>
            <a:r>
              <a:rPr lang="en-US" b="1" dirty="0"/>
              <a:t>Conference Name</a:t>
            </a:r>
            <a:r>
              <a:rPr lang="en-US" dirty="0"/>
              <a:t>: International Conference on ‘Computing, STEM and Applied Sciences’</a:t>
            </a:r>
          </a:p>
          <a:p>
            <a:r>
              <a:rPr lang="en-US" dirty="0"/>
              <a:t>(</a:t>
            </a:r>
            <a:r>
              <a:rPr lang="en-IN" dirty="0"/>
              <a:t>ICCSIS </a:t>
            </a:r>
            <a:r>
              <a:rPr lang="en-US" dirty="0"/>
              <a:t>-2025).</a:t>
            </a:r>
          </a:p>
          <a:p>
            <a:r>
              <a:rPr lang="en-US" b="1" dirty="0"/>
              <a:t>Organized by</a:t>
            </a:r>
            <a:r>
              <a:rPr lang="en-US" dirty="0"/>
              <a:t>: B. K. Birla College, Kalyan, Maharashtra, India.</a:t>
            </a:r>
          </a:p>
          <a:p>
            <a:r>
              <a:rPr lang="en-US" b="1" dirty="0"/>
              <a:t>Conference Date</a:t>
            </a:r>
            <a:r>
              <a:rPr lang="en-US" dirty="0"/>
              <a:t>: 21th - 22th Mar 2025.</a:t>
            </a:r>
          </a:p>
          <a:p>
            <a:r>
              <a:rPr lang="en-US" b="1" dirty="0"/>
              <a:t>Conference Status</a:t>
            </a:r>
            <a:r>
              <a:rPr lang="en-US" dirty="0"/>
              <a:t>: Abstract accepted and Paper Submitted.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E50B43-2A48-4761-ABA2-83881928CFAA}"/>
              </a:ext>
            </a:extLst>
          </p:cNvPr>
          <p:cNvPicPr>
            <a:picLocks noGrp="1" noChangeAspect="1"/>
          </p:cNvPicPr>
          <p:nvPr>
            <p:ph idx="1"/>
          </p:nvPr>
        </p:nvPicPr>
        <p:blipFill>
          <a:blip r:embed="rId2"/>
          <a:stretch>
            <a:fillRect/>
          </a:stretch>
        </p:blipFill>
        <p:spPr>
          <a:xfrm>
            <a:off x="1020536" y="1846263"/>
            <a:ext cx="10229850" cy="4317773"/>
          </a:xfrm>
          <a:prstGeom prst="rect">
            <a:avLst/>
          </a:prstGeom>
        </p:spPr>
      </p:pic>
    </p:spTree>
    <p:extLst>
      <p:ext uri="{BB962C8B-B14F-4D97-AF65-F5344CB8AC3E}">
        <p14:creationId xmlns:p14="http://schemas.microsoft.com/office/powerpoint/2010/main" val="289396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7CFE-9ADC-CE45-8156-47F8056B31CA}"/>
              </a:ext>
            </a:extLst>
          </p:cNvPr>
          <p:cNvSpPr>
            <a:spLocks noGrp="1"/>
          </p:cNvSpPr>
          <p:nvPr>
            <p:ph type="title"/>
          </p:nvPr>
        </p:nvSpPr>
        <p:spPr>
          <a:xfrm>
            <a:off x="1443643" y="394977"/>
            <a:ext cx="10058400" cy="1450757"/>
          </a:xfrm>
        </p:spPr>
        <p:txBody>
          <a:bodyPr/>
          <a:lstStyle/>
          <a:p>
            <a:r>
              <a:rPr lang="en-US" sz="2000" dirty="0"/>
              <a:t>Abstract</a:t>
            </a:r>
            <a:r>
              <a:rPr lang="en-US" dirty="0"/>
              <a:t> </a:t>
            </a:r>
          </a:p>
        </p:txBody>
      </p:sp>
      <p:sp>
        <p:nvSpPr>
          <p:cNvPr id="3" name="Content Placeholder 2">
            <a:extLst>
              <a:ext uri="{FF2B5EF4-FFF2-40B4-BE49-F238E27FC236}">
                <a16:creationId xmlns:a16="http://schemas.microsoft.com/office/drawing/2014/main" id="{F939DD5C-8573-7E4B-925E-1AFFE9EE9E08}"/>
              </a:ext>
            </a:extLst>
          </p:cNvPr>
          <p:cNvSpPr>
            <a:spLocks noGrp="1"/>
          </p:cNvSpPr>
          <p:nvPr>
            <p:ph idx="1"/>
          </p:nvPr>
        </p:nvSpPr>
        <p:spPr>
          <a:xfrm>
            <a:off x="1129937" y="2098826"/>
            <a:ext cx="10058400" cy="4023360"/>
          </a:xfrm>
        </p:spPr>
        <p:txBody>
          <a:bodyPr>
            <a:normAutofit/>
          </a:bodyPr>
          <a:lstStyle/>
          <a:p>
            <a:r>
              <a:rPr lang="en-US" sz="1600" dirty="0"/>
              <a:t>The practice of gathering a patient's medical history has been fundamental to healthcare for centuries, serving as the basis for accurate diagnoses and effective treatment plans.</a:t>
            </a:r>
          </a:p>
          <a:p>
            <a:r>
              <a:rPr lang="en-US" sz="1600" dirty="0"/>
              <a:t>Traditional face-to-face consultations often result in incomplete medical histories due to time constraints and communication barriers.</a:t>
            </a:r>
          </a:p>
          <a:p>
            <a:r>
              <a:rPr lang="en-US" sz="1600" dirty="0" err="1"/>
              <a:t>Carebot</a:t>
            </a:r>
            <a:r>
              <a:rPr lang="en-US" sz="1600" dirty="0"/>
              <a:t> history taking systems have emerged as a transformative solution, leveraging technology to enhance data collection and patient engagement.</a:t>
            </a:r>
          </a:p>
          <a:p>
            <a:r>
              <a:rPr lang="en-US" sz="1600" dirty="0"/>
              <a:t>These systems allow patients to complete questionnaires or surveys before their appointments, enabling them to provide comprehensive medical histories at their own pace.</a:t>
            </a:r>
          </a:p>
        </p:txBody>
      </p:sp>
    </p:spTree>
    <p:extLst>
      <p:ext uri="{BB962C8B-B14F-4D97-AF65-F5344CB8AC3E}">
        <p14:creationId xmlns:p14="http://schemas.microsoft.com/office/powerpoint/2010/main" val="372508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Introduction</a:t>
            </a:r>
          </a:p>
        </p:txBody>
      </p:sp>
      <p:sp>
        <p:nvSpPr>
          <p:cNvPr id="3" name="Content Placeholder 2"/>
          <p:cNvSpPr>
            <a:spLocks noGrp="1"/>
          </p:cNvSpPr>
          <p:nvPr>
            <p:ph idx="1"/>
          </p:nvPr>
        </p:nvSpPr>
        <p:spPr>
          <a:xfrm>
            <a:off x="1097280" y="2131484"/>
            <a:ext cx="10058400" cy="3274907"/>
          </a:xfrm>
        </p:spPr>
        <p:txBody>
          <a:bodyPr/>
          <a:lstStyle/>
          <a:p>
            <a:r>
              <a:rPr lang="en-US" sz="1600" dirty="0"/>
              <a:t>In the evolving landscape of healthcare, the need for efficient and accurate patient data collection has become increasingly critical.</a:t>
            </a:r>
          </a:p>
          <a:p>
            <a:r>
              <a:rPr lang="en-US" sz="1600" dirty="0"/>
              <a:t>Traditional methods of gathering patient information often involve time-consuming manual processes and are prone to errors and inconsistencies. </a:t>
            </a:r>
          </a:p>
          <a:p>
            <a:r>
              <a:rPr lang="en-US" sz="1600" dirty="0"/>
              <a:t>To address these challenges, automated patient data collection systems have emerged as a transformative solution. </a:t>
            </a:r>
          </a:p>
          <a:p>
            <a:r>
              <a:rPr lang="en-US" sz="1600" dirty="0"/>
              <a:t>The systems leverage advanced technologies such as data analytics, and artificial intelligence to streamline and enhance the process of collecting, storing, and managing patient information.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Motivation</a:t>
            </a:r>
          </a:p>
        </p:txBody>
      </p:sp>
      <p:sp>
        <p:nvSpPr>
          <p:cNvPr id="3" name="Content Placeholder 2"/>
          <p:cNvSpPr>
            <a:spLocks noGrp="1"/>
          </p:cNvSpPr>
          <p:nvPr>
            <p:ph idx="1"/>
          </p:nvPr>
        </p:nvSpPr>
        <p:spPr/>
        <p:txBody>
          <a:bodyPr>
            <a:normAutofit/>
          </a:bodyPr>
          <a:lstStyle/>
          <a:p>
            <a:pPr marL="0" indent="0">
              <a:buNone/>
            </a:pPr>
            <a:r>
              <a:rPr lang="en-US" sz="1700" b="1" dirty="0"/>
              <a:t>Inadequate Patient Histories:</a:t>
            </a:r>
          </a:p>
          <a:p>
            <a:r>
              <a:rPr lang="en-US" sz="1700" dirty="0"/>
              <a:t>Traditional face-to-face consultations often result in incomplete patient histories due to time constraints and communication barriers. Inadequate histories can lead to misdiagnosis, inappropriate treatment plans, and increased risk of medication errors and adverse drug reactions.</a:t>
            </a:r>
            <a:endParaRPr lang="en-US" sz="1700" b="1" dirty="0"/>
          </a:p>
          <a:p>
            <a:pPr marL="0" indent="0">
              <a:buNone/>
            </a:pPr>
            <a:r>
              <a:rPr lang="en-US" sz="1700" b="1" dirty="0"/>
              <a:t>Shortage of Healthcare Professionals</a:t>
            </a:r>
            <a:r>
              <a:rPr lang="en-US" sz="1700" dirty="0"/>
              <a:t> :</a:t>
            </a:r>
          </a:p>
          <a:p>
            <a:r>
              <a:rPr lang="en-US" sz="1700" dirty="0"/>
              <a:t>India, like many other countries, faces a severe shortage of doctors and healthcare providers. The high patient-to-doctor ratio makes it challenging to dedicate sufficient time to each patient, affecting the quality of history-taking and overall care.</a:t>
            </a:r>
          </a:p>
          <a:p>
            <a:pPr marL="0" indent="0">
              <a:buNone/>
            </a:pPr>
            <a:r>
              <a:rPr lang="en-US" sz="1700" b="1" dirty="0"/>
              <a:t>Efficiency in Healthcare Delivery:</a:t>
            </a:r>
          </a:p>
          <a:p>
            <a:r>
              <a:rPr lang="en-US" sz="1700" dirty="0"/>
              <a:t>The healthcare system is under constant pressure to improve efficiency. </a:t>
            </a:r>
            <a:r>
              <a:rPr lang="en-US" sz="1700" dirty="0" err="1"/>
              <a:t>Carebot</a:t>
            </a:r>
            <a:r>
              <a:rPr lang="en-US" sz="1700" dirty="0"/>
              <a:t> history-taking systems can streamline the process, allowing healthcare providers to focus on addressing specific concerns during consultations, thus optimizing the use of limited time and resources.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Problem Statement</a:t>
            </a:r>
          </a:p>
        </p:txBody>
      </p:sp>
      <p:sp>
        <p:nvSpPr>
          <p:cNvPr id="3" name="Content Placeholder 2"/>
          <p:cNvSpPr>
            <a:spLocks noGrp="1"/>
          </p:cNvSpPr>
          <p:nvPr>
            <p:ph idx="1"/>
          </p:nvPr>
        </p:nvSpPr>
        <p:spPr>
          <a:xfrm>
            <a:off x="1097280" y="2139648"/>
            <a:ext cx="10058400" cy="4023360"/>
          </a:xfrm>
        </p:spPr>
        <p:txBody>
          <a:bodyPr/>
          <a:lstStyle/>
          <a:p>
            <a:r>
              <a:rPr lang="en-US" sz="1600" b="1" dirty="0"/>
              <a:t>Limitations of Traditional Methods</a:t>
            </a:r>
            <a:r>
              <a:rPr lang="en-US" sz="1600" dirty="0"/>
              <a:t>: Traditional face-to-face consultations often result in incomplete medical histories due to time constraints and communication barriers.</a:t>
            </a:r>
          </a:p>
          <a:p>
            <a:r>
              <a:rPr lang="en-US" sz="1600" b="1" dirty="0"/>
              <a:t>Impact on Patient Care</a:t>
            </a:r>
            <a:r>
              <a:rPr lang="en-US" sz="1600" dirty="0"/>
              <a:t>: Incomplete histories hinder healthcare providers' ability to make accurate diagnoses and develop effective treatment plans, negatively affecting the quality of patient care.</a:t>
            </a:r>
            <a:r>
              <a:rPr lang="en-US" sz="1600" b="1" dirty="0"/>
              <a:t> </a:t>
            </a:r>
          </a:p>
          <a:p>
            <a:r>
              <a:rPr lang="en-US" sz="1600" b="1" dirty="0"/>
              <a:t>Need for Innovative Solutions</a:t>
            </a:r>
            <a:r>
              <a:rPr lang="en-US" sz="1600" dirty="0"/>
              <a:t>: There is a growing need for innovative solutions that facilitate comprehensive data collection prior to patient appointments to enhance consultation efficiency and patient engagement.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System</a:t>
            </a:r>
          </a:p>
        </p:txBody>
      </p:sp>
      <p:sp>
        <p:nvSpPr>
          <p:cNvPr id="3" name="Content Placeholder 2"/>
          <p:cNvSpPr>
            <a:spLocks noGrp="1"/>
          </p:cNvSpPr>
          <p:nvPr>
            <p:ph idx="1"/>
          </p:nvPr>
        </p:nvSpPr>
        <p:spPr>
          <a:xfrm>
            <a:off x="1097280" y="2180469"/>
            <a:ext cx="10058400" cy="4023360"/>
          </a:xfrm>
        </p:spPr>
        <p:txBody>
          <a:bodyPr/>
          <a:lstStyle/>
          <a:p>
            <a:r>
              <a:rPr lang="en-US" sz="1600" b="1" dirty="0"/>
              <a:t>Web-Based Portals</a:t>
            </a:r>
            <a:r>
              <a:rPr lang="en-US" sz="1600" dirty="0"/>
              <a:t>: Online platforms where patients can log in to fill out their medical history, symptoms, and other relevant information before their appointment.</a:t>
            </a:r>
          </a:p>
          <a:p>
            <a:r>
              <a:rPr lang="en-US" sz="1600" b="1" dirty="0"/>
              <a:t>Mobile Applications</a:t>
            </a:r>
            <a:r>
              <a:rPr lang="en-US" sz="1600" dirty="0"/>
              <a:t>: Smartphone apps that allow patients to enter their medical history and health concerns conveniently, with reminders for completion before consultations.</a:t>
            </a:r>
          </a:p>
          <a:p>
            <a:r>
              <a:rPr lang="en-US" sz="1600" b="1" dirty="0"/>
              <a:t>AI-Powered Chatbots</a:t>
            </a:r>
            <a:r>
              <a:rPr lang="en-US" sz="1600" dirty="0"/>
              <a:t>: Interactive chatbots that guide patients through a series of questions to collect their medical history and symptoms, providing a user-friendly interface for data entry.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Proposed Architecture</a:t>
            </a:r>
          </a:p>
        </p:txBody>
      </p:sp>
      <p:pic>
        <p:nvPicPr>
          <p:cNvPr id="7" name="Content Placeholder 6">
            <a:extLst>
              <a:ext uri="{FF2B5EF4-FFF2-40B4-BE49-F238E27FC236}">
                <a16:creationId xmlns:a16="http://schemas.microsoft.com/office/drawing/2014/main" id="{C9BD7E86-3FB4-4495-8FF5-7A081AE43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815" y="1821771"/>
            <a:ext cx="11029949" cy="448105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Modules Identified</a:t>
            </a:r>
          </a:p>
        </p:txBody>
      </p:sp>
      <p:sp>
        <p:nvSpPr>
          <p:cNvPr id="3" name="Content Placeholder 2"/>
          <p:cNvSpPr>
            <a:spLocks noGrp="1"/>
          </p:cNvSpPr>
          <p:nvPr>
            <p:ph idx="1"/>
          </p:nvPr>
        </p:nvSpPr>
        <p:spPr>
          <a:xfrm>
            <a:off x="1097280" y="1845733"/>
            <a:ext cx="10058400" cy="4342795"/>
          </a:xfrm>
        </p:spPr>
        <p:txBody>
          <a:bodyPr>
            <a:normAutofit/>
          </a:bodyPr>
          <a:lstStyle/>
          <a:p>
            <a:r>
              <a:rPr lang="en-US" b="1" dirty="0"/>
              <a:t>User Registration and Authentication Module</a:t>
            </a:r>
            <a:r>
              <a:rPr lang="en-US" dirty="0"/>
              <a:t>:</a:t>
            </a:r>
          </a:p>
          <a:p>
            <a:pPr lvl="1"/>
            <a:r>
              <a:rPr lang="en-US" dirty="0"/>
              <a:t>Allows patients to log in securely, and manage their profiles.</a:t>
            </a:r>
          </a:p>
          <a:p>
            <a:pPr lvl="1"/>
            <a:r>
              <a:rPr lang="en-US" dirty="0"/>
              <a:t>Ensures data privacy and security through authentication protocols.</a:t>
            </a:r>
          </a:p>
          <a:p>
            <a:r>
              <a:rPr lang="en-US" b="1" dirty="0"/>
              <a:t>Symptom Assessment Module</a:t>
            </a:r>
            <a:r>
              <a:rPr lang="en-US" dirty="0"/>
              <a:t>:</a:t>
            </a:r>
          </a:p>
          <a:p>
            <a:pPr lvl="1"/>
            <a:r>
              <a:rPr lang="en-US" dirty="0"/>
              <a:t>Guides patients through a series of questions to assess their current symptoms and concerns.</a:t>
            </a:r>
          </a:p>
          <a:p>
            <a:pPr lvl="1"/>
            <a:r>
              <a:rPr lang="en-US" dirty="0"/>
              <a:t>Utilizes branching logic to tailor questions based on previous answers.</a:t>
            </a:r>
          </a:p>
          <a:p>
            <a:r>
              <a:rPr lang="en-US" b="1" dirty="0"/>
              <a:t>Data Validation and Error Checking Module</a:t>
            </a:r>
            <a:r>
              <a:rPr lang="en-US" dirty="0"/>
              <a:t>:</a:t>
            </a:r>
          </a:p>
          <a:p>
            <a:pPr lvl="1"/>
            <a:r>
              <a:rPr lang="en-US" dirty="0"/>
              <a:t>Ensures that the information entered by patients is complete and accurate.</a:t>
            </a:r>
          </a:p>
          <a:p>
            <a:pPr lvl="1"/>
            <a:r>
              <a:rPr lang="en-US" dirty="0"/>
              <a:t>Provides prompts for missing information or inconsistencies.</a:t>
            </a:r>
          </a:p>
          <a:p>
            <a:pPr marL="0" indent="0">
              <a:buNone/>
            </a:pPr>
            <a:r>
              <a:rPr lang="en-US" b="1" dirty="0"/>
              <a:t>  Voice Module:</a:t>
            </a:r>
          </a:p>
          <a:p>
            <a:pPr lvl="1"/>
            <a:r>
              <a:rPr lang="en-US" dirty="0"/>
              <a:t>Added interaction voice module for understanding conversation .</a:t>
            </a:r>
          </a:p>
          <a:p>
            <a:pPr lvl="1"/>
            <a:r>
              <a:rPr lang="en-US" dirty="0"/>
              <a:t>It is also helpful for blind people interaction.</a:t>
            </a:r>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TotalTime>
  <Words>1748</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__Inter_d65c78</vt:lpstr>
      <vt:lpstr>Arial</vt:lpstr>
      <vt:lpstr>Calibri</vt:lpstr>
      <vt:lpstr>Calibri Light</vt:lpstr>
      <vt:lpstr>Times New Roman</vt:lpstr>
      <vt:lpstr>Retrospect</vt:lpstr>
      <vt:lpstr>PowerPoint Presentation</vt:lpstr>
      <vt:lpstr>Agenda</vt:lpstr>
      <vt:lpstr>Abstract </vt:lpstr>
      <vt:lpstr>Introduction</vt:lpstr>
      <vt:lpstr>Motivation</vt:lpstr>
      <vt:lpstr>Problem Statement</vt:lpstr>
      <vt:lpstr>Proposed System</vt:lpstr>
      <vt:lpstr>Proposed Architecture</vt:lpstr>
      <vt:lpstr>Modules Identified</vt:lpstr>
      <vt:lpstr>Algorithms and Techniques used:</vt:lpstr>
      <vt:lpstr>Implementation work(100%) </vt:lpstr>
      <vt:lpstr>Results-Implementation Screenshots(Doctor portal)</vt:lpstr>
      <vt:lpstr>Results-Implementation Screenshots</vt:lpstr>
      <vt:lpstr>Results-Implementation Screenshots(Patient portal)</vt:lpstr>
      <vt:lpstr>Results-Implementation Screenshots</vt:lpstr>
      <vt:lpstr>Results-Implementation Screenshots</vt:lpstr>
      <vt:lpstr>Results-Implementation Screenshots</vt:lpstr>
      <vt:lpstr>Software and Hardware Requirements </vt:lpstr>
      <vt:lpstr>References</vt:lpstr>
      <vt:lpstr>PowerPoint Presentation</vt:lpstr>
      <vt:lpstr>PowerPoint Presentation</vt:lpstr>
      <vt:lpstr>Publication status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tguna</cp:lastModifiedBy>
  <cp:revision>62</cp:revision>
  <dcterms:created xsi:type="dcterms:W3CDTF">2023-04-17T11:37:00Z</dcterms:created>
  <dcterms:modified xsi:type="dcterms:W3CDTF">2025-02-27T10:19:02Z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B99F456F912540F8ABED7A61693E981C_13</vt:lpwstr>
  </property>
  <property fmtid="{D5CDD505-2E9C-101B-9397-08002B2CF9AE}" pid="3" name="KSOProductBuildVer">
    <vt:lpwstr>1033-12.2.0.13359</vt:lpwstr>
  </property>
</Properties>
</file>