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12192000" cy="6858000"/>
  <p:notesSz cx="12192000" cy="6858000"/>
  <p:embeddedFontLst>
    <p:embeddedFont>
      <p:font typeface="LGVGHO+ArialRoundedMTBold,Bold"/>
      <p:regular r:id="rId31"/>
    </p:embeddedFont>
    <p:embeddedFont>
      <p:font typeface="ENRRVR+Arial-Black"/>
      <p:regular r:id="rId32"/>
    </p:embeddedFont>
    <p:embeddedFont>
      <p:font typeface="UFHGQO+Calibri"/>
      <p:regular r:id="rId33"/>
    </p:embeddedFont>
    <p:embeddedFont>
      <p:font typeface="OCIUJO+Arial-BoldMT"/>
      <p:regular r:id="rId34"/>
    </p:embeddedFont>
    <p:embeddedFont>
      <p:font typeface="LUITFG+ArialMT"/>
      <p:regular r:id="rId35"/>
    </p:embeddedFont>
    <p:embeddedFont>
      <p:font typeface="RBTWTK+Wingdings-Regular"/>
      <p:regular r:id="rId36"/>
    </p:embeddedFont>
    <p:embeddedFont>
      <p:font typeface="FJCJOR+TimesNewRomanPSMT"/>
      <p:regular r:id="rId37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slide" Target="slides/slide13.xml" /><Relationship Id="rId19" Type="http://schemas.openxmlformats.org/officeDocument/2006/relationships/slide" Target="slides/slide14.xml" /><Relationship Id="rId2" Type="http://schemas.openxmlformats.org/officeDocument/2006/relationships/tableStyles" Target="tableStyles.xml" /><Relationship Id="rId20" Type="http://schemas.openxmlformats.org/officeDocument/2006/relationships/slide" Target="slides/slide15.xml" /><Relationship Id="rId21" Type="http://schemas.openxmlformats.org/officeDocument/2006/relationships/slide" Target="slides/slide16.xml" /><Relationship Id="rId22" Type="http://schemas.openxmlformats.org/officeDocument/2006/relationships/slide" Target="slides/slide17.xml" /><Relationship Id="rId23" Type="http://schemas.openxmlformats.org/officeDocument/2006/relationships/slide" Target="slides/slide18.xml" /><Relationship Id="rId24" Type="http://schemas.openxmlformats.org/officeDocument/2006/relationships/slide" Target="slides/slide19.xml" /><Relationship Id="rId25" Type="http://schemas.openxmlformats.org/officeDocument/2006/relationships/slide" Target="slides/slide20.xml" /><Relationship Id="rId26" Type="http://schemas.openxmlformats.org/officeDocument/2006/relationships/slide" Target="slides/slide21.xml" /><Relationship Id="rId27" Type="http://schemas.openxmlformats.org/officeDocument/2006/relationships/slide" Target="slides/slide22.xml" /><Relationship Id="rId28" Type="http://schemas.openxmlformats.org/officeDocument/2006/relationships/slide" Target="slides/slide23.xml" /><Relationship Id="rId29" Type="http://schemas.openxmlformats.org/officeDocument/2006/relationships/slide" Target="slides/slide24.xml" /><Relationship Id="rId3" Type="http://schemas.openxmlformats.org/officeDocument/2006/relationships/viewProps" Target="viewProps.xml" /><Relationship Id="rId30" Type="http://schemas.openxmlformats.org/officeDocument/2006/relationships/slide" Target="slides/slide25.xml" /><Relationship Id="rId31" Type="http://schemas.openxmlformats.org/officeDocument/2006/relationships/font" Target="fonts/font1.fntdata" /><Relationship Id="rId32" Type="http://schemas.openxmlformats.org/officeDocument/2006/relationships/font" Target="fonts/font2.fntdata" /><Relationship Id="rId33" Type="http://schemas.openxmlformats.org/officeDocument/2006/relationships/font" Target="fonts/font3.fntdata" /><Relationship Id="rId34" Type="http://schemas.openxmlformats.org/officeDocument/2006/relationships/font" Target="fonts/font4.fntdata" /><Relationship Id="rId35" Type="http://schemas.openxmlformats.org/officeDocument/2006/relationships/font" Target="fonts/font5.fntdata" /><Relationship Id="rId36" Type="http://schemas.openxmlformats.org/officeDocument/2006/relationships/font" Target="fonts/font6.fntdata" /><Relationship Id="rId37" Type="http://schemas.openxmlformats.org/officeDocument/2006/relationships/font" Target="fonts/font7.fntdata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3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4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5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6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7.pn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8.pn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9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0.png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1.png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2.png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3.png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4.png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5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522662" y="2277895"/>
            <a:ext cx="5304085" cy="6259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628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1c4587"/>
                </a:solidFill>
                <a:latin typeface="LGVGHO+ArialRoundedMTBold,Bold"/>
                <a:cs typeface="LGVGHO+ArialRoundedMTBold,Bold"/>
              </a:rPr>
              <a:t>MICROPROCESSOR: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748086" y="3368068"/>
            <a:ext cx="4845478" cy="7565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7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1c4587"/>
                </a:solidFill>
                <a:latin typeface="LGVGHO+ArialRoundedMTBold,Bold"/>
                <a:cs typeface="LGVGHO+ArialRoundedMTBold,Bold"/>
              </a:rPr>
              <a:t>A</a:t>
            </a:r>
            <a:r>
              <a:rPr dirty="0" sz="2400">
                <a:solidFill>
                  <a:srgbClr val="1c4587"/>
                </a:solidFill>
                <a:latin typeface="LGVGHO+ArialRoundedMTBold,Bold"/>
                <a:cs typeface="LGVGHO+ArialRoundedMTBold,Bold"/>
              </a:rPr>
              <a:t> </a:t>
            </a:r>
            <a:r>
              <a:rPr dirty="0" sz="2400">
                <a:solidFill>
                  <a:srgbClr val="1c4587"/>
                </a:solidFill>
                <a:latin typeface="LGVGHO+ArialRoundedMTBold,Bold"/>
                <a:cs typeface="LGVGHO+ArialRoundedMTBold,Bold"/>
              </a:rPr>
              <a:t>REVOLUTION</a:t>
            </a:r>
            <a:r>
              <a:rPr dirty="0" sz="2400">
                <a:solidFill>
                  <a:srgbClr val="1c4587"/>
                </a:solidFill>
                <a:latin typeface="LGVGHO+ArialRoundedMTBold,Bold"/>
                <a:cs typeface="LGVGHO+ArialRoundedMTBold,Bold"/>
              </a:rPr>
              <a:t> </a:t>
            </a:r>
            <a:r>
              <a:rPr dirty="0" sz="2400">
                <a:solidFill>
                  <a:srgbClr val="1c4587"/>
                </a:solidFill>
                <a:latin typeface="LGVGHO+ArialRoundedMTBold,Bold"/>
                <a:cs typeface="LGVGHO+ArialRoundedMTBold,Bold"/>
              </a:rPr>
              <a:t>TO</a:t>
            </a:r>
            <a:r>
              <a:rPr dirty="0" sz="2400">
                <a:solidFill>
                  <a:srgbClr val="1c4587"/>
                </a:solidFill>
                <a:latin typeface="LGVGHO+ArialRoundedMTBold,Bold"/>
                <a:cs typeface="LGVGHO+ArialRoundedMTBold,Bold"/>
              </a:rPr>
              <a:t> </a:t>
            </a:r>
            <a:r>
              <a:rPr dirty="0" sz="2400">
                <a:solidFill>
                  <a:srgbClr val="1c4587"/>
                </a:solidFill>
                <a:latin typeface="LGVGHO+ArialRoundedMTBold,Bold"/>
                <a:cs typeface="LGVGHO+ArialRoundedMTBold,Bold"/>
              </a:rPr>
              <a:t>COMPUTER</a:t>
            </a:r>
          </a:p>
          <a:p>
            <a:pPr marL="1257300" marR="0">
              <a:lnSpc>
                <a:spcPts val="2777"/>
              </a:lnSpc>
              <a:spcBef>
                <a:spcPts val="102"/>
              </a:spcBef>
              <a:spcAft>
                <a:spcPts val="0"/>
              </a:spcAft>
            </a:pPr>
            <a:r>
              <a:rPr dirty="0" sz="2400">
                <a:solidFill>
                  <a:srgbClr val="1c4587"/>
                </a:solidFill>
                <a:latin typeface="LGVGHO+ArialRoundedMTBold,Bold"/>
                <a:cs typeface="LGVGHO+ArialRoundedMTBold,Bold"/>
              </a:rPr>
              <a:t>TECHNOLOGY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530850" y="697062"/>
            <a:ext cx="1282501" cy="11731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0" b="1">
                <a:solidFill>
                  <a:srgbClr val="1c4587"/>
                </a:solidFill>
                <a:latin typeface="OCIUJO+Arial-BoldMT"/>
                <a:cs typeface="OCIUJO+Arial-BoldMT"/>
              </a:rPr>
              <a:t>03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36008" y="1811046"/>
            <a:ext cx="2945379" cy="7544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640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1c4587"/>
                </a:solidFill>
                <a:latin typeface="ENRRVR+Arial-Black"/>
                <a:cs typeface="ENRRVR+Arial-Black"/>
              </a:rPr>
              <a:t>TYPES</a:t>
            </a:r>
            <a:r>
              <a:rPr dirty="0" sz="4000">
                <a:solidFill>
                  <a:srgbClr val="1c4587"/>
                </a:solidFill>
                <a:latin typeface="ENRRVR+Arial-Black"/>
                <a:cs typeface="ENRRVR+Arial-Black"/>
              </a:rPr>
              <a:t> </a:t>
            </a:r>
            <a:r>
              <a:rPr dirty="0" sz="4000">
                <a:solidFill>
                  <a:srgbClr val="1c4587"/>
                </a:solidFill>
                <a:latin typeface="ENRRVR+Arial-Black"/>
                <a:cs typeface="ENRRVR+Arial-Black"/>
              </a:rPr>
              <a:t>OF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560390" y="2359686"/>
            <a:ext cx="5711378" cy="7544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640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1c4587"/>
                </a:solidFill>
                <a:latin typeface="ENRRVR+Arial-Black"/>
                <a:cs typeface="ENRRVR+Arial-Black"/>
              </a:rPr>
              <a:t>MICROPROCESSOR: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71679" y="395168"/>
            <a:ext cx="4008388" cy="109886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512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1c4587"/>
                </a:solidFill>
                <a:latin typeface="ENRRVR+Arial-Black"/>
                <a:cs typeface="ENRRVR+Arial-Black"/>
              </a:rPr>
              <a:t>Different</a:t>
            </a:r>
            <a:r>
              <a:rPr dirty="0" sz="3200">
                <a:solidFill>
                  <a:srgbClr val="1c4587"/>
                </a:solidFill>
                <a:latin typeface="ENRRVR+Arial-Black"/>
                <a:cs typeface="ENRRVR+Arial-Black"/>
              </a:rPr>
              <a:t> </a:t>
            </a:r>
            <a:r>
              <a:rPr dirty="0" sz="3200">
                <a:solidFill>
                  <a:srgbClr val="1c4587"/>
                </a:solidFill>
                <a:latin typeface="ENRRVR+Arial-Black"/>
                <a:cs typeface="ENRRVR+Arial-Black"/>
              </a:rPr>
              <a:t>types</a:t>
            </a:r>
            <a:r>
              <a:rPr dirty="0" sz="3200">
                <a:solidFill>
                  <a:srgbClr val="1c4587"/>
                </a:solidFill>
                <a:latin typeface="ENRRVR+Arial-Black"/>
                <a:cs typeface="ENRRVR+Arial-Black"/>
              </a:rPr>
              <a:t> </a:t>
            </a:r>
            <a:r>
              <a:rPr dirty="0" sz="3200">
                <a:solidFill>
                  <a:srgbClr val="1c4587"/>
                </a:solidFill>
                <a:latin typeface="ENRRVR+Arial-Black"/>
                <a:cs typeface="ENRRVR+Arial-Black"/>
              </a:rPr>
              <a:t>of</a:t>
            </a:r>
          </a:p>
          <a:p>
            <a:pPr marL="0" marR="0">
              <a:lnSpc>
                <a:spcPts val="3839"/>
              </a:lnSpc>
              <a:spcBef>
                <a:spcPts val="50"/>
              </a:spcBef>
              <a:spcAft>
                <a:spcPts val="0"/>
              </a:spcAft>
            </a:pPr>
            <a:r>
              <a:rPr dirty="0" sz="3200">
                <a:solidFill>
                  <a:srgbClr val="1c4587"/>
                </a:solidFill>
                <a:latin typeface="ENRRVR+Arial-Black"/>
                <a:cs typeface="ENRRVR+Arial-Black"/>
              </a:rPr>
              <a:t>Microprocessors: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38759" y="808409"/>
            <a:ext cx="1817538" cy="3962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2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1c4587"/>
                </a:solidFill>
                <a:latin typeface="ENRRVR+Arial-Black"/>
                <a:cs typeface="ENRRVR+Arial-Black"/>
              </a:rPr>
              <a:t>Superscalar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985790" y="1483985"/>
            <a:ext cx="4984533" cy="12649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Itꢀ</a:t>
            </a:r>
            <a:r>
              <a:rPr dirty="0" sz="2100" spc="1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isꢀ</a:t>
            </a:r>
            <a:r>
              <a:rPr dirty="0" sz="2100" spc="1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capableꢀ</a:t>
            </a:r>
            <a:r>
              <a:rPr dirty="0" sz="2100" spc="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ofꢀ</a:t>
            </a:r>
            <a:r>
              <a:rPr dirty="0" sz="2100" spc="1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implementingꢀ</a:t>
            </a:r>
            <a:r>
              <a:rPr dirty="0" sz="2100" spc="10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instructionꢀ</a:t>
            </a:r>
          </a:p>
          <a:p>
            <a:pPr marL="0" marR="0">
              <a:lnSpc>
                <a:spcPts val="2100"/>
              </a:lnSpc>
              <a:spcBef>
                <a:spcPts val="420"/>
              </a:spcBef>
              <a:spcAft>
                <a:spcPts val="0"/>
              </a:spcAft>
            </a:pP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levelꢀ</a:t>
            </a:r>
            <a:r>
              <a:rPr dirty="0" sz="2100" spc="44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parallelism,ꢀ</a:t>
            </a:r>
            <a:r>
              <a:rPr dirty="0" sz="2100" spc="43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alsoꢀ</a:t>
            </a:r>
            <a:r>
              <a:rPr dirty="0" sz="2100" spc="45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executesꢀ</a:t>
            </a:r>
            <a:r>
              <a:rPr dirty="0" sz="2100" spc="35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multipleꢀ</a:t>
            </a:r>
          </a:p>
          <a:p>
            <a:pPr marL="0" marR="0">
              <a:lnSpc>
                <a:spcPts val="2100"/>
              </a:lnSpc>
              <a:spcBef>
                <a:spcPts val="419"/>
              </a:spcBef>
              <a:spcAft>
                <a:spcPts val="0"/>
              </a:spcAft>
            </a:pP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instructionsꢀ</a:t>
            </a:r>
            <a:r>
              <a:rPr dirty="0" sz="2100" spc="21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perꢀ</a:t>
            </a:r>
            <a:r>
              <a:rPr dirty="0" sz="2100" spc="24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clockꢀ</a:t>
            </a:r>
            <a:r>
              <a:rPr dirty="0" sz="2100" spc="2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cycle.ꢀ</a:t>
            </a:r>
            <a:r>
              <a:rPr dirty="0" sz="2100" spc="2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Resultingꢀ</a:t>
            </a:r>
            <a:r>
              <a:rPr dirty="0" sz="2100" spc="19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inꢀ</a:t>
            </a:r>
          </a:p>
          <a:p>
            <a:pPr marL="0" marR="0">
              <a:lnSpc>
                <a:spcPts val="2100"/>
              </a:lnSpc>
              <a:spcBef>
                <a:spcPts val="469"/>
              </a:spcBef>
              <a:spcAft>
                <a:spcPts val="0"/>
              </a:spcAft>
            </a:pP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thatꢀtheseꢀmicroprocessorsꢀareꢀveryꢀfast.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12157" y="2000863"/>
            <a:ext cx="965299" cy="4679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84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1c4587"/>
                </a:solidFill>
                <a:latin typeface="ENRRVR+Arial-Black"/>
                <a:cs typeface="ENRRVR+Arial-Black"/>
              </a:rPr>
              <a:t>CISC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74248" y="2742295"/>
            <a:ext cx="5058516" cy="12649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Complexꢀ</a:t>
            </a:r>
            <a:r>
              <a:rPr dirty="0" sz="2100" spc="-34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Instructionꢀ</a:t>
            </a:r>
            <a:r>
              <a:rPr dirty="0" sz="2100" spc="-36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Setꢀ</a:t>
            </a:r>
            <a:r>
              <a:rPr dirty="0" sz="2100" spc="-3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Computerꢀ</a:t>
            </a:r>
            <a:r>
              <a:rPr dirty="0" sz="2100" spc="-3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executesꢀ</a:t>
            </a:r>
          </a:p>
          <a:p>
            <a:pPr marL="0" marR="0">
              <a:lnSpc>
                <a:spcPts val="2100"/>
              </a:lnSpc>
              <a:spcBef>
                <a:spcPts val="420"/>
              </a:spcBef>
              <a:spcAft>
                <a:spcPts val="0"/>
              </a:spcAft>
            </a:pP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singleꢀinstructionsꢀwithꢀlow-levelꢀoperations.ꢀ</a:t>
            </a:r>
          </a:p>
          <a:p>
            <a:pPr marL="0" marR="0">
              <a:lnSpc>
                <a:spcPts val="2100"/>
              </a:lnSpc>
              <a:spcBef>
                <a:spcPts val="419"/>
              </a:spcBef>
              <a:spcAft>
                <a:spcPts val="0"/>
              </a:spcAft>
            </a:pP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Theseꢀ</a:t>
            </a:r>
            <a:r>
              <a:rPr dirty="0" sz="2100" spc="195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loadꢀ</a:t>
            </a:r>
            <a:r>
              <a:rPr dirty="0" sz="2100" spc="19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memoryꢀ</a:t>
            </a:r>
            <a:r>
              <a:rPr dirty="0" sz="2100" spc="195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andꢀ</a:t>
            </a:r>
            <a:r>
              <a:rPr dirty="0" sz="2100" spc="19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complexꢀ</a:t>
            </a:r>
          </a:p>
          <a:p>
            <a:pPr marL="0" marR="0">
              <a:lnSpc>
                <a:spcPts val="2100"/>
              </a:lnSpc>
              <a:spcBef>
                <a:spcPts val="469"/>
              </a:spcBef>
              <a:spcAft>
                <a:spcPts val="0"/>
              </a:spcAft>
            </a:pP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computations.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036287" y="2889453"/>
            <a:ext cx="632246" cy="3962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2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1c4587"/>
                </a:solidFill>
                <a:latin typeface="ENRRVR+Arial-Black"/>
                <a:cs typeface="ENRRVR+Arial-Black"/>
              </a:rPr>
              <a:t>API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985790" y="3665083"/>
            <a:ext cx="4984815" cy="9448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Applicationꢀ</a:t>
            </a:r>
            <a:r>
              <a:rPr dirty="0" sz="2100" spc="-1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Specificꢀ</a:t>
            </a:r>
            <a:r>
              <a:rPr dirty="0" sz="2100" spc="-10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Integratedꢀ</a:t>
            </a:r>
            <a:r>
              <a:rPr dirty="0" sz="2100" spc="-2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Circuitsꢀ</a:t>
            </a:r>
            <a:r>
              <a:rPr dirty="0" sz="2100" spc="-11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areꢀ</a:t>
            </a:r>
          </a:p>
          <a:p>
            <a:pPr marL="0" marR="0">
              <a:lnSpc>
                <a:spcPts val="2100"/>
              </a:lnSpc>
              <a:spcBef>
                <a:spcPts val="420"/>
              </a:spcBef>
              <a:spcAft>
                <a:spcPts val="0"/>
              </a:spcAft>
            </a:pP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forꢀspecificꢀpurposesꢀonly.ꢀTheyꢀareꢀmodernꢀ</a:t>
            </a:r>
          </a:p>
          <a:p>
            <a:pPr marL="0" marR="0">
              <a:lnSpc>
                <a:spcPts val="2100"/>
              </a:lnSpc>
              <a:spcBef>
                <a:spcPts val="419"/>
              </a:spcBef>
              <a:spcAft>
                <a:spcPts val="0"/>
              </a:spcAft>
            </a:pP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andꢀentireꢀmicroprocessorꢀisꢀinꢀsingleꢀchip.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541862" y="4158761"/>
            <a:ext cx="829816" cy="3962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2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1c4587"/>
                </a:solidFill>
                <a:latin typeface="ENRRVR+Arial-Black"/>
                <a:cs typeface="ENRRVR+Arial-Black"/>
              </a:rPr>
              <a:t>RISC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74040" y="4702387"/>
            <a:ext cx="5010936" cy="9448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Reducedꢀ</a:t>
            </a:r>
            <a:r>
              <a:rPr dirty="0" sz="2100" spc="4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Instructionꢀ</a:t>
            </a:r>
            <a:r>
              <a:rPr dirty="0" sz="2100" spc="43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Setꢀ</a:t>
            </a:r>
            <a:r>
              <a:rPr dirty="0" sz="2100" spc="45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computerꢀ</a:t>
            </a:r>
            <a:r>
              <a:rPr dirty="0" sz="2100" spc="43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workꢀ</a:t>
            </a:r>
          </a:p>
          <a:p>
            <a:pPr marL="0" marR="0">
              <a:lnSpc>
                <a:spcPts val="2100"/>
              </a:lnSpc>
              <a:spcBef>
                <a:spcPts val="420"/>
              </a:spcBef>
              <a:spcAft>
                <a:spcPts val="0"/>
              </a:spcAft>
            </a:pPr>
            <a:r>
              <a:rPr dirty="0" sz="2100" spc="17">
                <a:solidFill>
                  <a:srgbClr val="000000"/>
                </a:solidFill>
                <a:latin typeface="UFHGQO+Calibri"/>
                <a:cs typeface="UFHGQO+Calibri"/>
              </a:rPr>
              <a:t>withꢀfewerꢀinstructionꢀcycles.ꢀThisꢀtheꢀmostꢀ</a:t>
            </a:r>
          </a:p>
          <a:p>
            <a:pPr marL="0" marR="0">
              <a:lnSpc>
                <a:spcPts val="2100"/>
              </a:lnSpc>
              <a:spcBef>
                <a:spcPts val="419"/>
              </a:spcBef>
              <a:spcAft>
                <a:spcPts val="0"/>
              </a:spcAft>
            </a:pP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commonlyꢀusedꢀprocessor.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530576" y="4792984"/>
            <a:ext cx="3592600" cy="3962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2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1c4587"/>
                </a:solidFill>
                <a:latin typeface="ENRRVR+Arial-Black"/>
                <a:cs typeface="ENRRVR+Arial-Black"/>
              </a:rPr>
              <a:t>Bit-Slice</a:t>
            </a:r>
            <a:r>
              <a:rPr dirty="0" sz="2000" spc="231">
                <a:solidFill>
                  <a:srgbClr val="1c4587"/>
                </a:solidFill>
                <a:latin typeface="ENRRVR+Arial-Black"/>
                <a:cs typeface="ENRRVR+Arial-Black"/>
              </a:rPr>
              <a:t> </a:t>
            </a:r>
            <a:r>
              <a:rPr dirty="0" sz="2000">
                <a:solidFill>
                  <a:srgbClr val="1c4587"/>
                </a:solidFill>
                <a:latin typeface="ENRRVR+Arial-Black"/>
                <a:cs typeface="ENRRVR+Arial-Black"/>
              </a:rPr>
              <a:t>Microprocessor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081711" y="5360668"/>
            <a:ext cx="4490442" cy="1264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BSMꢀisꢀaꢀspecialꢀtypeꢀofꢀmicroprocessorꢀ</a:t>
            </a:r>
          </a:p>
          <a:p>
            <a:pPr marL="0" marR="0">
              <a:lnSpc>
                <a:spcPts val="2100"/>
              </a:lnSpc>
              <a:spcBef>
                <a:spcPts val="419"/>
              </a:spcBef>
              <a:spcAft>
                <a:spcPts val="0"/>
              </a:spcAft>
            </a:pP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whoseꢀmainꢀpurposeꢀisꢀtoꢀformꢀaꢀ</a:t>
            </a:r>
          </a:p>
          <a:p>
            <a:pPr marL="0" marR="0">
              <a:lnSpc>
                <a:spcPts val="2100"/>
              </a:lnSpc>
              <a:spcBef>
                <a:spcPts val="420"/>
              </a:spcBef>
              <a:spcAft>
                <a:spcPts val="0"/>
              </a:spcAft>
            </a:pP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microprocessorꢀofꢀdesiredꢀwordꢀsizeꢀbyꢀ</a:t>
            </a:r>
          </a:p>
          <a:p>
            <a:pPr marL="0" marR="0">
              <a:lnSpc>
                <a:spcPts val="2100"/>
              </a:lnSpc>
              <a:spcBef>
                <a:spcPts val="470"/>
              </a:spcBef>
              <a:spcAft>
                <a:spcPts val="0"/>
              </a:spcAft>
            </a:pP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combiningꢀidenticalꢀBSMs.ꢀ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64633" y="975968"/>
            <a:ext cx="2717507" cy="3962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2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1c4587"/>
                </a:solidFill>
                <a:latin typeface="ENRRVR+Arial-Black"/>
                <a:cs typeface="ENRRVR+Arial-Black"/>
              </a:rPr>
              <a:t>Graphic</a:t>
            </a:r>
            <a:r>
              <a:rPr dirty="0" sz="2000">
                <a:solidFill>
                  <a:srgbClr val="1c4587"/>
                </a:solidFill>
                <a:latin typeface="ENRRVR+Arial-Black"/>
                <a:cs typeface="ENRRVR+Arial-Black"/>
              </a:rPr>
              <a:t> </a:t>
            </a:r>
            <a:r>
              <a:rPr dirty="0" sz="2000">
                <a:solidFill>
                  <a:srgbClr val="1c4587"/>
                </a:solidFill>
                <a:latin typeface="ENRRVR+Arial-Black"/>
                <a:cs typeface="ENRRVR+Arial-Black"/>
              </a:rPr>
              <a:t>Processor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27097" y="1160028"/>
            <a:ext cx="1888108" cy="3962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2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1c4587"/>
                </a:solidFill>
                <a:latin typeface="ENRRVR+Arial-Black"/>
                <a:cs typeface="ENRRVR+Arial-Black"/>
              </a:rPr>
              <a:t>Input/Output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16752" y="1684563"/>
            <a:ext cx="4265934" cy="15849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GraphicsꢀProcessorsꢀareꢀspeciallyꢀ</a:t>
            </a:r>
          </a:p>
          <a:p>
            <a:pPr marL="0" marR="0">
              <a:lnSpc>
                <a:spcPts val="2100"/>
              </a:lnSpc>
              <a:spcBef>
                <a:spcPts val="419"/>
              </a:spcBef>
              <a:spcAft>
                <a:spcPts val="0"/>
              </a:spcAft>
            </a:pP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designedꢀprocessorsꢀforꢀgraphics.ꢀItꢀisꢀ</a:t>
            </a:r>
          </a:p>
          <a:p>
            <a:pPr marL="0" marR="0">
              <a:lnSpc>
                <a:spcPts val="2100"/>
              </a:lnSpc>
              <a:spcBef>
                <a:spcPts val="420"/>
              </a:spcBef>
              <a:spcAft>
                <a:spcPts val="0"/>
              </a:spcAft>
            </a:pP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designedꢀmostlyꢀforꢀsuchꢀheavyꢀ</a:t>
            </a:r>
          </a:p>
          <a:p>
            <a:pPr marL="0" marR="0">
              <a:lnSpc>
                <a:spcPts val="2100"/>
              </a:lnSpc>
              <a:spcBef>
                <a:spcPts val="470"/>
              </a:spcBef>
              <a:spcAft>
                <a:spcPts val="0"/>
              </a:spcAft>
            </a:pP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multimediaꢀusesꢀasꢀgamesꢀandꢀ</a:t>
            </a:r>
          </a:p>
          <a:p>
            <a:pPr marL="0" marR="0">
              <a:lnSpc>
                <a:spcPts val="2100"/>
              </a:lnSpc>
              <a:spcBef>
                <a:spcPts val="419"/>
              </a:spcBef>
              <a:spcAft>
                <a:spcPts val="0"/>
              </a:spcAft>
            </a:pP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movies.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135894" y="1847678"/>
            <a:ext cx="4700636" cy="1264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Itꢀ</a:t>
            </a:r>
            <a:r>
              <a:rPr dirty="0" sz="2100" spc="-15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isꢀ</a:t>
            </a:r>
            <a:r>
              <a:rPr dirty="0" sz="2100" spc="-13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usedꢀ</a:t>
            </a:r>
            <a:r>
              <a:rPr dirty="0" sz="2100" spc="-14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toꢀ</a:t>
            </a:r>
            <a:r>
              <a:rPr dirty="0" sz="2100" spc="-16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controlꢀ</a:t>
            </a:r>
            <a:r>
              <a:rPr dirty="0" sz="2100" spc="-1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IOꢀ</a:t>
            </a:r>
            <a:r>
              <a:rPr dirty="0" sz="2100" spc="-15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devices.ꢀ</a:t>
            </a:r>
            <a:r>
              <a:rPr dirty="0" sz="2100" spc="-13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Oneꢀ</a:t>
            </a:r>
            <a:r>
              <a:rPr dirty="0" sz="2100" spc="-14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ofꢀ</a:t>
            </a:r>
          </a:p>
          <a:p>
            <a:pPr marL="0" marR="0">
              <a:lnSpc>
                <a:spcPts val="2100"/>
              </a:lnSpc>
              <a:spcBef>
                <a:spcPts val="419"/>
              </a:spcBef>
              <a:spcAft>
                <a:spcPts val="0"/>
              </a:spcAft>
            </a:pP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theꢀ</a:t>
            </a:r>
            <a:r>
              <a:rPr dirty="0" sz="2100" spc="-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exampleꢀ</a:t>
            </a:r>
            <a:r>
              <a:rPr dirty="0" sz="2100" spc="-11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isꢀ</a:t>
            </a:r>
            <a:r>
              <a:rPr dirty="0" sz="2100" spc="-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DMAꢀ</a:t>
            </a:r>
            <a:r>
              <a:rPr dirty="0" sz="2100" spc="-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controlꢀ</a:t>
            </a:r>
            <a:r>
              <a:rPr dirty="0" sz="2100" spc="-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andꢀ</a:t>
            </a:r>
            <a:r>
              <a:rPr dirty="0" sz="2100" spc="-6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theseꢀ</a:t>
            </a:r>
          </a:p>
          <a:p>
            <a:pPr marL="0" marR="0">
              <a:lnSpc>
                <a:spcPts val="2100"/>
              </a:lnSpc>
              <a:spcBef>
                <a:spcPts val="420"/>
              </a:spcBef>
              <a:spcAft>
                <a:spcPts val="0"/>
              </a:spcAft>
            </a:pP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typesꢀ</a:t>
            </a:r>
            <a:r>
              <a:rPr dirty="0" sz="2100" spc="60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ofꢀ</a:t>
            </a:r>
            <a:r>
              <a:rPr dirty="0" sz="2100" spc="60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processorsꢀ</a:t>
            </a:r>
            <a:r>
              <a:rPr dirty="0" sz="2100" spc="57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haveꢀ</a:t>
            </a:r>
            <a:r>
              <a:rPr dirty="0" sz="2100" spc="54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theirꢀ</a:t>
            </a:r>
            <a:r>
              <a:rPr dirty="0" sz="2100" spc="6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ownꢀ</a:t>
            </a:r>
          </a:p>
          <a:p>
            <a:pPr marL="0" marR="0">
              <a:lnSpc>
                <a:spcPts val="2100"/>
              </a:lnSpc>
              <a:spcBef>
                <a:spcPts val="470"/>
              </a:spcBef>
              <a:spcAft>
                <a:spcPts val="0"/>
              </a:spcAft>
            </a:pP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memory.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275949" y="3653276"/>
            <a:ext cx="3478745" cy="3962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2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1c4587"/>
                </a:solidFill>
                <a:latin typeface="ENRRVR+Arial-Black"/>
                <a:cs typeface="ENRRVR+Arial-Black"/>
              </a:rPr>
              <a:t>Digital</a:t>
            </a:r>
            <a:r>
              <a:rPr dirty="0" sz="2000">
                <a:solidFill>
                  <a:srgbClr val="1c4587"/>
                </a:solidFill>
                <a:latin typeface="ENRRVR+Arial-Black"/>
                <a:cs typeface="ENRRVR+Arial-Black"/>
              </a:rPr>
              <a:t> </a:t>
            </a:r>
            <a:r>
              <a:rPr dirty="0" sz="2000">
                <a:solidFill>
                  <a:srgbClr val="1c4587"/>
                </a:solidFill>
                <a:latin typeface="ENRRVR+Arial-Black"/>
                <a:cs typeface="ENRRVR+Arial-Black"/>
              </a:rPr>
              <a:t>Signal</a:t>
            </a:r>
            <a:r>
              <a:rPr dirty="0" sz="2000">
                <a:solidFill>
                  <a:srgbClr val="1c4587"/>
                </a:solidFill>
                <a:latin typeface="ENRRVR+Arial-Black"/>
                <a:cs typeface="ENRRVR+Arial-Black"/>
              </a:rPr>
              <a:t> </a:t>
            </a:r>
            <a:r>
              <a:rPr dirty="0" sz="2000">
                <a:solidFill>
                  <a:srgbClr val="1c4587"/>
                </a:solidFill>
                <a:latin typeface="ENRRVR+Arial-Black"/>
                <a:cs typeface="ENRRVR+Arial-Black"/>
              </a:rPr>
              <a:t>Processor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75283" y="3972562"/>
            <a:ext cx="1902246" cy="3962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2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1c4587"/>
                </a:solidFill>
                <a:latin typeface="ENRRVR+Arial-Black"/>
                <a:cs typeface="ENRRVR+Arial-Black"/>
              </a:rPr>
              <a:t>Coprocessor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976784" y="4567476"/>
            <a:ext cx="4863351" cy="12649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Digitalꢀ</a:t>
            </a:r>
            <a:r>
              <a:rPr dirty="0" sz="2100" spc="64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Signalꢀ</a:t>
            </a:r>
            <a:r>
              <a:rPr dirty="0" sz="2100" spc="66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processorsꢀ</a:t>
            </a:r>
            <a:r>
              <a:rPr dirty="0" sz="2100" spc="63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requireꢀ</a:t>
            </a:r>
            <a:r>
              <a:rPr dirty="0" sz="2100" spc="63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termꢀ</a:t>
            </a:r>
          </a:p>
          <a:p>
            <a:pPr marL="0" marR="0">
              <a:lnSpc>
                <a:spcPts val="2100"/>
              </a:lnSpc>
              <a:spcBef>
                <a:spcPts val="420"/>
              </a:spcBef>
              <a:spcAft>
                <a:spcPts val="0"/>
              </a:spcAft>
            </a:pP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memory,ꢀ</a:t>
            </a:r>
            <a:r>
              <a:rPr dirty="0" sz="2100" spc="13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input/outputꢀ</a:t>
            </a:r>
            <a:r>
              <a:rPr dirty="0" sz="2100" spc="146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memoryꢀ</a:t>
            </a:r>
            <a:r>
              <a:rPr dirty="0" sz="2100" spc="15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andꢀ</a:t>
            </a:r>
          </a:p>
          <a:p>
            <a:pPr marL="0" marR="0">
              <a:lnSpc>
                <a:spcPts val="2100"/>
              </a:lnSpc>
              <a:spcBef>
                <a:spcPts val="419"/>
              </a:spcBef>
              <a:spcAft>
                <a:spcPts val="0"/>
              </a:spcAft>
            </a:pP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programꢀ</a:t>
            </a:r>
            <a:r>
              <a:rPr dirty="0" sz="2100" spc="127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memory.ꢀ</a:t>
            </a:r>
            <a:r>
              <a:rPr dirty="0" sz="2100" spc="12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Mainlyꢀ</a:t>
            </a:r>
            <a:r>
              <a:rPr dirty="0" sz="2100" spc="135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usedꢀ</a:t>
            </a:r>
            <a:r>
              <a:rPr dirty="0" sz="2100" spc="134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forꢀ</a:t>
            </a:r>
          </a:p>
          <a:p>
            <a:pPr marL="0" marR="0">
              <a:lnSpc>
                <a:spcPts val="2100"/>
              </a:lnSpc>
              <a:spcBef>
                <a:spcPts val="469"/>
              </a:spcBef>
              <a:spcAft>
                <a:spcPts val="0"/>
              </a:spcAft>
            </a:pP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processingꢀanalogꢀtoꢀdigitalꢀsignals.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38989" y="4753681"/>
            <a:ext cx="4708862" cy="12649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Theseꢀ</a:t>
            </a:r>
            <a:r>
              <a:rPr dirty="0" sz="2100" spc="73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areꢀ</a:t>
            </a:r>
            <a:r>
              <a:rPr dirty="0" sz="2100" spc="70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usedꢀ</a:t>
            </a:r>
            <a:r>
              <a:rPr dirty="0" sz="2100" spc="7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toꢀ</a:t>
            </a:r>
            <a:r>
              <a:rPr dirty="0" sz="2100" spc="70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handleꢀ</a:t>
            </a:r>
            <a:r>
              <a:rPr dirty="0" sz="2100" spc="72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practicalꢀ</a:t>
            </a:r>
          </a:p>
          <a:p>
            <a:pPr marL="0" marR="0">
              <a:lnSpc>
                <a:spcPts val="2100"/>
              </a:lnSpc>
              <a:spcBef>
                <a:spcPts val="420"/>
              </a:spcBef>
              <a:spcAft>
                <a:spcPts val="0"/>
              </a:spcAft>
            </a:pP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operationsꢀinꢀaꢀmuchꢀfasterꢀwayꢀthanꢀtheꢀ</a:t>
            </a:r>
          </a:p>
          <a:p>
            <a:pPr marL="0" marR="0">
              <a:lnSpc>
                <a:spcPts val="2100"/>
              </a:lnSpc>
              <a:spcBef>
                <a:spcPts val="419"/>
              </a:spcBef>
              <a:spcAft>
                <a:spcPts val="0"/>
              </a:spcAft>
            </a:pPr>
            <a:r>
              <a:rPr dirty="0" sz="2100" spc="10">
                <a:solidFill>
                  <a:srgbClr val="000000"/>
                </a:solidFill>
                <a:latin typeface="UFHGQO+Calibri"/>
                <a:cs typeface="UFHGQO+Calibri"/>
              </a:rPr>
              <a:t>normalꢀprocessor.ꢀOneꢀofꢀsuchꢀprocessorꢀ</a:t>
            </a:r>
          </a:p>
          <a:p>
            <a:pPr marL="0" marR="0">
              <a:lnSpc>
                <a:spcPts val="2100"/>
              </a:lnSpc>
              <a:spcBef>
                <a:spcPts val="469"/>
              </a:spcBef>
              <a:spcAft>
                <a:spcPts val="0"/>
              </a:spcAft>
            </a:pP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isꢀ8007processor.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837587" y="1084792"/>
            <a:ext cx="1282501" cy="11731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0" b="1">
                <a:solidFill>
                  <a:srgbClr val="1c4587"/>
                </a:solidFill>
                <a:latin typeface="OCIUJO+Arial-BoldMT"/>
                <a:cs typeface="OCIUJO+Arial-BoldMT"/>
              </a:rPr>
              <a:t>04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35822" y="2460444"/>
            <a:ext cx="3876544" cy="7544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640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1c4587"/>
                </a:solidFill>
                <a:latin typeface="ENRRVR+Arial-Black"/>
                <a:cs typeface="ENRRVR+Arial-Black"/>
              </a:rPr>
              <a:t>WORKING</a:t>
            </a:r>
            <a:r>
              <a:rPr dirty="0" sz="4000">
                <a:solidFill>
                  <a:srgbClr val="1c4587"/>
                </a:solidFill>
                <a:latin typeface="ENRRVR+Arial-Black"/>
                <a:cs typeface="ENRRVR+Arial-Black"/>
              </a:rPr>
              <a:t> </a:t>
            </a:r>
            <a:r>
              <a:rPr dirty="0" sz="4000">
                <a:solidFill>
                  <a:srgbClr val="1c4587"/>
                </a:solidFill>
                <a:latin typeface="ENRRVR+Arial-Black"/>
                <a:cs typeface="ENRRVR+Arial-Black"/>
              </a:rPr>
              <a:t>OF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323382" y="3009083"/>
            <a:ext cx="5711378" cy="7544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640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1c4587"/>
                </a:solidFill>
                <a:latin typeface="ENRRVR+Arial-Black"/>
                <a:cs typeface="ENRRVR+Arial-Black"/>
              </a:rPr>
              <a:t>MICROPROCESSOR: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59999" y="754089"/>
            <a:ext cx="6299203" cy="6056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68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b="1">
                <a:solidFill>
                  <a:srgbClr val="1c4587"/>
                </a:solidFill>
                <a:latin typeface="OCIUJO+Arial-BoldMT"/>
                <a:cs typeface="OCIUJO+Arial-BoldMT"/>
              </a:rPr>
              <a:t>Design</a:t>
            </a:r>
            <a:r>
              <a:rPr dirty="0" sz="4000" b="1">
                <a:solidFill>
                  <a:srgbClr val="1c4587"/>
                </a:solidFill>
                <a:latin typeface="OCIUJO+Arial-BoldMT"/>
                <a:cs typeface="OCIUJO+Arial-BoldMT"/>
              </a:rPr>
              <a:t> </a:t>
            </a:r>
            <a:r>
              <a:rPr dirty="0" sz="4000" b="1">
                <a:solidFill>
                  <a:srgbClr val="1c4587"/>
                </a:solidFill>
                <a:latin typeface="OCIUJO+Arial-BoldMT"/>
                <a:cs typeface="OCIUJO+Arial-BoldMT"/>
              </a:rPr>
              <a:t>and</a:t>
            </a:r>
            <a:r>
              <a:rPr dirty="0" sz="4000" b="1">
                <a:solidFill>
                  <a:srgbClr val="1c4587"/>
                </a:solidFill>
                <a:latin typeface="OCIUJO+Arial-BoldMT"/>
                <a:cs typeface="OCIUJO+Arial-BoldMT"/>
              </a:rPr>
              <a:t> </a:t>
            </a:r>
            <a:r>
              <a:rPr dirty="0" sz="4000" b="1">
                <a:solidFill>
                  <a:srgbClr val="1c4587"/>
                </a:solidFill>
                <a:latin typeface="OCIUJO+Arial-BoldMT"/>
                <a:cs typeface="OCIUJO+Arial-BoldMT"/>
              </a:rPr>
              <a:t>Constituents: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40232" y="1558068"/>
            <a:ext cx="5147437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Design</a:t>
            </a: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constituents</a:t>
            </a: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ALU,</a:t>
            </a: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Registers</a:t>
            </a: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Control</a:t>
            </a: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Unit: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427" y="1882106"/>
            <a:ext cx="244450" cy="12841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1c4587"/>
                </a:solidFill>
                <a:latin typeface="LUITFG+ArialMT"/>
                <a:cs typeface="LUITFG+ArialMT"/>
              </a:rPr>
              <a:t>●</a:t>
            </a:r>
          </a:p>
          <a:p>
            <a:pPr marL="0" marR="0">
              <a:lnSpc>
                <a:spcPts val="1340"/>
              </a:lnSpc>
              <a:spcBef>
                <a:spcPts val="2944"/>
              </a:spcBef>
              <a:spcAft>
                <a:spcPts val="0"/>
              </a:spcAft>
            </a:pPr>
            <a:r>
              <a:rPr dirty="0" sz="1200">
                <a:solidFill>
                  <a:srgbClr val="1c4587"/>
                </a:solidFill>
                <a:latin typeface="LUITFG+ArialMT"/>
                <a:cs typeface="LUITFG+ArialMT"/>
              </a:rPr>
              <a:t>●</a:t>
            </a:r>
          </a:p>
          <a:p>
            <a:pPr marL="0" marR="0">
              <a:lnSpc>
                <a:spcPts val="1340"/>
              </a:lnSpc>
              <a:spcBef>
                <a:spcPts val="2894"/>
              </a:spcBef>
              <a:spcAft>
                <a:spcPts val="0"/>
              </a:spcAft>
            </a:pPr>
            <a:r>
              <a:rPr dirty="0" sz="1200">
                <a:solidFill>
                  <a:srgbClr val="1c4587"/>
                </a:solidFill>
                <a:latin typeface="LUITFG+ArialMT"/>
                <a:cs typeface="LUITFG+ArialMT"/>
              </a:rPr>
              <a:t>●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49817" y="1855002"/>
            <a:ext cx="9660913" cy="4826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32"/>
              </a:lnSpc>
              <a:spcBef>
                <a:spcPts val="0"/>
              </a:spcBef>
              <a:spcAft>
                <a:spcPts val="0"/>
              </a:spcAft>
            </a:pPr>
            <a:r>
              <a:rPr dirty="0" sz="1750">
                <a:solidFill>
                  <a:srgbClr val="000000"/>
                </a:solidFill>
                <a:latin typeface="UFHGQO+Calibri"/>
                <a:cs typeface="UFHGQO+Calibri"/>
              </a:rPr>
              <a:t>AsꢀweꢀknowꢀMicroprocessorꢀcontrolsꢀallꢀtheꢀpartsꢀofꢀcomputerꢀbasisꢀofꢀtheꢀꢀinstructionsꢀgivenꢀbyꢀtheꢀinputꢀ</a:t>
            </a:r>
          </a:p>
          <a:p>
            <a:pPr marL="0" marR="0">
              <a:lnSpc>
                <a:spcPts val="1732"/>
              </a:lnSpc>
              <a:spcBef>
                <a:spcPts val="84"/>
              </a:spcBef>
              <a:spcAft>
                <a:spcPts val="0"/>
              </a:spcAft>
            </a:pPr>
            <a:r>
              <a:rPr dirty="0" sz="1750">
                <a:solidFill>
                  <a:srgbClr val="000000"/>
                </a:solidFill>
                <a:latin typeface="UFHGQO+Calibri"/>
                <a:cs typeface="UFHGQO+Calibri"/>
              </a:rPr>
              <a:t>dataꢀtoꢀtheꢀcomputer.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49817" y="2392887"/>
            <a:ext cx="9406538" cy="4826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32"/>
              </a:lnSpc>
              <a:spcBef>
                <a:spcPts val="0"/>
              </a:spcBef>
              <a:spcAft>
                <a:spcPts val="0"/>
              </a:spcAft>
            </a:pPr>
            <a:r>
              <a:rPr dirty="0" sz="1750">
                <a:solidFill>
                  <a:srgbClr val="000000"/>
                </a:solidFill>
                <a:latin typeface="UFHGQO+Calibri"/>
                <a:cs typeface="UFHGQO+Calibri"/>
              </a:rPr>
              <a:t>DesignꢀofꢀALUꢀfromꢀtheꢀnameꢀitselfꢀweꢀcanꢀunderstandꢀthatꢀitꢀisꢀfunctionedꢀasꢀtoꢀoperateꢀmathematicalꢀ</a:t>
            </a:r>
          </a:p>
          <a:p>
            <a:pPr marL="0" marR="0">
              <a:lnSpc>
                <a:spcPts val="1732"/>
              </a:lnSpc>
              <a:spcBef>
                <a:spcPts val="84"/>
              </a:spcBef>
              <a:spcAft>
                <a:spcPts val="0"/>
              </a:spcAft>
            </a:pPr>
            <a:r>
              <a:rPr dirty="0" sz="1750">
                <a:solidFill>
                  <a:srgbClr val="000000"/>
                </a:solidFill>
                <a:latin typeface="UFHGQO+Calibri"/>
                <a:cs typeface="UFHGQO+Calibri"/>
              </a:rPr>
              <a:t>andꢀlogicalꢀoperations.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549817" y="2930773"/>
            <a:ext cx="9686812" cy="4826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32"/>
              </a:lnSpc>
              <a:spcBef>
                <a:spcPts val="0"/>
              </a:spcBef>
              <a:spcAft>
                <a:spcPts val="0"/>
              </a:spcAft>
            </a:pPr>
            <a:r>
              <a:rPr dirty="0" sz="1750">
                <a:solidFill>
                  <a:srgbClr val="000000"/>
                </a:solidFill>
                <a:latin typeface="UFHGQO+Calibri"/>
                <a:cs typeface="UFHGQO+Calibri"/>
              </a:rPr>
              <a:t>Registerꢀarraysꢀconsistꢀofꢀregistersꢀidentifiedꢀbyꢀlettersꢀlikeꢀ</a:t>
            </a:r>
            <a:r>
              <a:rPr dirty="0" sz="1750" spc="-10">
                <a:solidFill>
                  <a:srgbClr val="1c4587"/>
                </a:solidFill>
                <a:latin typeface="UFHGQO+Calibri"/>
                <a:cs typeface="UFHGQO+Calibri"/>
              </a:rPr>
              <a:t>B,ꢀC,ꢀD,ꢀE,ꢀH,ꢀLꢀ</a:t>
            </a:r>
            <a:r>
              <a:rPr dirty="0" sz="1750">
                <a:solidFill>
                  <a:srgbClr val="000000"/>
                </a:solidFill>
                <a:latin typeface="UFHGQO+Calibri"/>
                <a:cs typeface="UFHGQO+Calibri"/>
              </a:rPr>
              <a:t>andꢀaccumulatorꢀandꢀtheꢀcontrolꢀ</a:t>
            </a:r>
          </a:p>
          <a:p>
            <a:pPr marL="0" marR="0">
              <a:lnSpc>
                <a:spcPts val="1732"/>
              </a:lnSpc>
              <a:spcBef>
                <a:spcPts val="84"/>
              </a:spcBef>
              <a:spcAft>
                <a:spcPts val="0"/>
              </a:spcAft>
            </a:pPr>
            <a:r>
              <a:rPr dirty="0" sz="1750">
                <a:solidFill>
                  <a:srgbClr val="000000"/>
                </a:solidFill>
                <a:latin typeface="UFHGQO+Calibri"/>
                <a:cs typeface="UFHGQO+Calibri"/>
              </a:rPr>
              <a:t>unitꢀcontrolsꢀtheꢀflowꢀofꢀdataꢀandꢀinputꢀinstructions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43427" y="3468659"/>
            <a:ext cx="2700806" cy="258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32"/>
              </a:lnSpc>
              <a:spcBef>
                <a:spcPts val="0"/>
              </a:spcBef>
              <a:spcAft>
                <a:spcPts val="0"/>
              </a:spcAft>
            </a:pPr>
            <a:r>
              <a:rPr dirty="0" sz="1750" spc="-10" b="1">
                <a:solidFill>
                  <a:srgbClr val="000000"/>
                </a:solidFill>
                <a:latin typeface="Calibri"/>
                <a:cs typeface="Calibri"/>
              </a:rPr>
              <a:t>Working</a:t>
            </a:r>
            <a:r>
              <a:rPr dirty="0" sz="175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750" spc="-10" b="1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75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750" b="1">
                <a:solidFill>
                  <a:srgbClr val="000000"/>
                </a:solidFill>
                <a:latin typeface="Calibri"/>
                <a:cs typeface="Calibri"/>
              </a:rPr>
              <a:t>Microprocessor: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753012" y="3809156"/>
            <a:ext cx="244450" cy="52175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1c4587"/>
                </a:solidFill>
                <a:latin typeface="LUITFG+ArialMT"/>
                <a:cs typeface="LUITFG+ArialMT"/>
              </a:rPr>
              <a:t>●</a:t>
            </a:r>
          </a:p>
          <a:p>
            <a:pPr marL="0" marR="0">
              <a:lnSpc>
                <a:spcPts val="1340"/>
              </a:lnSpc>
              <a:spcBef>
                <a:spcPts val="1177"/>
              </a:spcBef>
              <a:spcAft>
                <a:spcPts val="0"/>
              </a:spcAft>
            </a:pPr>
            <a:r>
              <a:rPr dirty="0" sz="1200">
                <a:solidFill>
                  <a:srgbClr val="1c4587"/>
                </a:solidFill>
                <a:latin typeface="LUITFG+ArialMT"/>
                <a:cs typeface="LUITFG+ArialMT"/>
              </a:rPr>
              <a:t>●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159402" y="3782052"/>
            <a:ext cx="8916061" cy="258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32"/>
              </a:lnSpc>
              <a:spcBef>
                <a:spcPts val="0"/>
              </a:spcBef>
              <a:spcAft>
                <a:spcPts val="0"/>
              </a:spcAft>
            </a:pPr>
            <a:r>
              <a:rPr dirty="0" sz="1750">
                <a:solidFill>
                  <a:srgbClr val="000000"/>
                </a:solidFill>
                <a:latin typeface="UFHGQO+Calibri"/>
                <a:cs typeface="UFHGQO+Calibri"/>
              </a:rPr>
              <a:t>Weꢀhavꢀseenꢀinꢀtheꢀpreviousꢀslidesꢀthatꢀtheꢀprocessorꢀincludesꢀ3ꢀstepsꢀFetch,ꢀDecodeꢀandꢀexecute.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159402" y="4095444"/>
            <a:ext cx="8959370" cy="7071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32"/>
              </a:lnSpc>
              <a:spcBef>
                <a:spcPts val="0"/>
              </a:spcBef>
              <a:spcAft>
                <a:spcPts val="0"/>
              </a:spcAft>
            </a:pPr>
            <a:r>
              <a:rPr dirty="0" sz="1750">
                <a:solidFill>
                  <a:srgbClr val="000000"/>
                </a:solidFill>
                <a:latin typeface="UFHGQO+Calibri"/>
                <a:cs typeface="UFHGQO+Calibri"/>
              </a:rPr>
              <a:t>Theseꢀareꢀnothingꢀbutꢀworkingꢀofꢀprocessors,ꢀInitiallyꢀinstructionsꢀareꢀstoredꢀinꢀtheꢀmemoryꢀofꢀtheꢀ</a:t>
            </a:r>
          </a:p>
          <a:p>
            <a:pPr marL="0" marR="0">
              <a:lnSpc>
                <a:spcPts val="1732"/>
              </a:lnSpc>
              <a:spcBef>
                <a:spcPts val="84"/>
              </a:spcBef>
              <a:spcAft>
                <a:spcPts val="0"/>
              </a:spcAft>
            </a:pPr>
            <a:r>
              <a:rPr dirty="0" sz="1750" spc="-18">
                <a:solidFill>
                  <a:srgbClr val="000000"/>
                </a:solidFill>
                <a:latin typeface="UFHGQO+Calibri"/>
                <a:cs typeface="UFHGQO+Calibri"/>
              </a:rPr>
              <a:t>computer,ꢀnextꢀitꢀ</a:t>
            </a:r>
            <a:r>
              <a:rPr dirty="0" sz="1750" spc="-18">
                <a:solidFill>
                  <a:srgbClr val="1c4587"/>
                </a:solidFill>
                <a:latin typeface="UFHGQO+Calibri"/>
                <a:cs typeface="UFHGQO+Calibri"/>
              </a:rPr>
              <a:t>fetches</a:t>
            </a:r>
            <a:r>
              <a:rPr dirty="0" sz="1750">
                <a:solidFill>
                  <a:srgbClr val="000000"/>
                </a:solidFill>
                <a:latin typeface="UFHGQO+Calibri"/>
                <a:cs typeface="UFHGQO+Calibri"/>
              </a:rPr>
              <a:t>ꢀtheꢀinstructionsꢀandꢀ</a:t>
            </a:r>
            <a:r>
              <a:rPr dirty="0" sz="1750" spc="-10">
                <a:solidFill>
                  <a:srgbClr val="1c4587"/>
                </a:solidFill>
                <a:latin typeface="UFHGQO+Calibri"/>
                <a:cs typeface="UFHGQO+Calibri"/>
              </a:rPr>
              <a:t>decodes</a:t>
            </a:r>
            <a:r>
              <a:rPr dirty="0" sz="1750">
                <a:solidFill>
                  <a:srgbClr val="000000"/>
                </a:solidFill>
                <a:latin typeface="UFHGQO+Calibri"/>
                <a:cs typeface="UFHGQO+Calibri"/>
              </a:rPr>
              <a:t>ꢀitꢀinꢀmemoryꢀandꢀfinallyꢀ</a:t>
            </a:r>
            <a:r>
              <a:rPr dirty="0" sz="1750" spc="-18">
                <a:solidFill>
                  <a:srgbClr val="1c4587"/>
                </a:solidFill>
                <a:latin typeface="UFHGQO+Calibri"/>
                <a:cs typeface="UFHGQO+Calibri"/>
              </a:rPr>
              <a:t>executes</a:t>
            </a:r>
            <a:r>
              <a:rPr dirty="0" sz="1750">
                <a:solidFill>
                  <a:srgbClr val="000000"/>
                </a:solidFill>
                <a:latin typeface="UFHGQO+Calibri"/>
                <a:cs typeface="UFHGQO+Calibri"/>
              </a:rPr>
              <a:t>ꢀtheꢀ</a:t>
            </a:r>
          </a:p>
          <a:p>
            <a:pPr marL="0" marR="0">
              <a:lnSpc>
                <a:spcPts val="1732"/>
              </a:lnSpc>
              <a:spcBef>
                <a:spcPts val="84"/>
              </a:spcBef>
              <a:spcAft>
                <a:spcPts val="0"/>
              </a:spcAft>
            </a:pPr>
            <a:r>
              <a:rPr dirty="0" sz="1750">
                <a:solidFill>
                  <a:srgbClr val="000000"/>
                </a:solidFill>
                <a:latin typeface="UFHGQO+Calibri"/>
                <a:cs typeface="UFHGQO+Calibri"/>
              </a:rPr>
              <a:t>output.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753012" y="4884928"/>
            <a:ext cx="244450" cy="7462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1c4587"/>
                </a:solidFill>
                <a:latin typeface="LUITFG+ArialMT"/>
                <a:cs typeface="LUITFG+ArialMT"/>
              </a:rPr>
              <a:t>●</a:t>
            </a:r>
          </a:p>
          <a:p>
            <a:pPr marL="0" marR="0">
              <a:lnSpc>
                <a:spcPts val="1340"/>
              </a:lnSpc>
              <a:spcBef>
                <a:spcPts val="2944"/>
              </a:spcBef>
              <a:spcAft>
                <a:spcPts val="0"/>
              </a:spcAft>
            </a:pPr>
            <a:r>
              <a:rPr dirty="0" sz="1200">
                <a:solidFill>
                  <a:srgbClr val="1c4587"/>
                </a:solidFill>
                <a:latin typeface="LUITFG+ArialMT"/>
                <a:cs typeface="LUITFG+ArialMT"/>
              </a:rPr>
              <a:t>●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159402" y="4857823"/>
            <a:ext cx="8716175" cy="4826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32"/>
              </a:lnSpc>
              <a:spcBef>
                <a:spcPts val="0"/>
              </a:spcBef>
              <a:spcAft>
                <a:spcPts val="0"/>
              </a:spcAft>
            </a:pPr>
            <a:r>
              <a:rPr dirty="0" sz="1750">
                <a:solidFill>
                  <a:srgbClr val="000000"/>
                </a:solidFill>
                <a:latin typeface="UFHGQO+Calibri"/>
                <a:cs typeface="UFHGQO+Calibri"/>
              </a:rPr>
              <a:t>Laterꢀonꢀitꢀresultsꢀtheꢀbinaryꢀoutputꢀ,thenꢀitꢀisꢀpassedꢀtoꢀALUꢀwhereꢀarithmeticꢀoperationsꢀtakesꢀ</a:t>
            </a:r>
          </a:p>
          <a:p>
            <a:pPr marL="0" marR="0">
              <a:lnSpc>
                <a:spcPts val="1732"/>
              </a:lnSpc>
              <a:spcBef>
                <a:spcPts val="84"/>
              </a:spcBef>
              <a:spcAft>
                <a:spcPts val="0"/>
              </a:spcAft>
            </a:pPr>
            <a:r>
              <a:rPr dirty="0" sz="1750" spc="-10">
                <a:solidFill>
                  <a:srgbClr val="000000"/>
                </a:solidFill>
                <a:latin typeface="UFHGQO+Calibri"/>
                <a:cs typeface="UFHGQO+Calibri"/>
              </a:rPr>
              <a:t>placaꢀandꢀ</a:t>
            </a:r>
            <a:r>
              <a:rPr dirty="0" sz="1750" spc="-41">
                <a:solidFill>
                  <a:srgbClr val="1c4587"/>
                </a:solidFill>
                <a:latin typeface="UFHGQO+Calibri"/>
                <a:cs typeface="UFHGQO+Calibri"/>
              </a:rPr>
              <a:t>1’s</a:t>
            </a:r>
            <a:r>
              <a:rPr dirty="0" sz="1750">
                <a:solidFill>
                  <a:srgbClr val="000000"/>
                </a:solidFill>
                <a:latin typeface="UFHGQO+Calibri"/>
                <a:cs typeface="UFHGQO+Calibri"/>
              </a:rPr>
              <a:t>ꢀandꢀ</a:t>
            </a:r>
            <a:r>
              <a:rPr dirty="0" sz="1750" spc="-41">
                <a:solidFill>
                  <a:srgbClr val="1c4587"/>
                </a:solidFill>
                <a:latin typeface="UFHGQO+Calibri"/>
                <a:cs typeface="UFHGQO+Calibri"/>
              </a:rPr>
              <a:t>0’s</a:t>
            </a:r>
            <a:r>
              <a:rPr dirty="0" sz="1750" spc="-14">
                <a:solidFill>
                  <a:srgbClr val="000000"/>
                </a:solidFill>
                <a:latin typeface="UFHGQO+Calibri"/>
                <a:cs typeface="UFHGQO+Calibri"/>
              </a:rPr>
              <a:t>ꢀareꢀ</a:t>
            </a:r>
            <a:r>
              <a:rPr dirty="0" sz="1750" spc="-15">
                <a:solidFill>
                  <a:srgbClr val="1c4587"/>
                </a:solidFill>
                <a:latin typeface="UFHGQO+Calibri"/>
                <a:cs typeface="UFHGQO+Calibri"/>
              </a:rPr>
              <a:t>converted</a:t>
            </a:r>
            <a:r>
              <a:rPr dirty="0" sz="1750">
                <a:solidFill>
                  <a:srgbClr val="000000"/>
                </a:solidFill>
                <a:latin typeface="UFHGQO+Calibri"/>
                <a:cs typeface="UFHGQO+Calibri"/>
              </a:rPr>
              <a:t>ꢀuserꢀrequiredꢀoutput.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159402" y="5395709"/>
            <a:ext cx="8574105" cy="4826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32"/>
              </a:lnSpc>
              <a:spcBef>
                <a:spcPts val="0"/>
              </a:spcBef>
              <a:spcAft>
                <a:spcPts val="0"/>
              </a:spcAft>
            </a:pPr>
            <a:r>
              <a:rPr dirty="0" sz="1750">
                <a:solidFill>
                  <a:srgbClr val="000000"/>
                </a:solidFill>
                <a:latin typeface="UFHGQO+Calibri"/>
                <a:cs typeface="UFHGQO+Calibri"/>
              </a:rPr>
              <a:t>TermsꢀwhichꢀareꢀgenerallyꢀusedꢀinꢀMicroprocessorꢀareꢀInstructionꢀset,ꢀBandwidth,Clockspeed,ꢀ</a:t>
            </a:r>
          </a:p>
          <a:p>
            <a:pPr marL="0" marR="0">
              <a:lnSpc>
                <a:spcPts val="1732"/>
              </a:lnSpc>
              <a:spcBef>
                <a:spcPts val="84"/>
              </a:spcBef>
              <a:spcAft>
                <a:spcPts val="0"/>
              </a:spcAft>
            </a:pPr>
            <a:r>
              <a:rPr dirty="0" sz="1750">
                <a:solidFill>
                  <a:srgbClr val="000000"/>
                </a:solidFill>
                <a:latin typeface="UFHGQO+Calibri"/>
                <a:cs typeface="UFHGQO+Calibri"/>
              </a:rPr>
              <a:t>CacheꢀMemory,ꢀBus,ꢀWordꢀLengthꢀandꢀDataꢀtypes.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238190" y="185791"/>
            <a:ext cx="3494470" cy="9209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b="1">
                <a:solidFill>
                  <a:srgbClr val="1c4587"/>
                </a:solidFill>
                <a:latin typeface="OCIUJO+Arial-BoldMT"/>
                <a:cs typeface="OCIUJO+Arial-BoldMT"/>
              </a:rPr>
              <a:t>Common</a:t>
            </a:r>
            <a:r>
              <a:rPr dirty="0" sz="3000" b="1">
                <a:solidFill>
                  <a:srgbClr val="1c4587"/>
                </a:solidFill>
                <a:latin typeface="OCIUJO+Arial-BoldMT"/>
                <a:cs typeface="OCIUJO+Arial-BoldMT"/>
              </a:rPr>
              <a:t> </a:t>
            </a:r>
            <a:r>
              <a:rPr dirty="0" sz="3000" b="1">
                <a:solidFill>
                  <a:srgbClr val="1c4587"/>
                </a:solidFill>
                <a:latin typeface="OCIUJO+Arial-BoldMT"/>
                <a:cs typeface="OCIUJO+Arial-BoldMT"/>
              </a:rPr>
              <a:t>Terms</a:t>
            </a:r>
            <a:r>
              <a:rPr dirty="0" sz="3000" b="1">
                <a:solidFill>
                  <a:srgbClr val="1c4587"/>
                </a:solidFill>
                <a:latin typeface="OCIUJO+Arial-BoldMT"/>
                <a:cs typeface="OCIUJO+Arial-BoldMT"/>
              </a:rPr>
              <a:t> </a:t>
            </a:r>
            <a:r>
              <a:rPr dirty="0" sz="3000" b="1">
                <a:solidFill>
                  <a:srgbClr val="1c4587"/>
                </a:solidFill>
                <a:latin typeface="OCIUJO+Arial-BoldMT"/>
                <a:cs typeface="OCIUJO+Arial-BoldMT"/>
              </a:rPr>
              <a:t>in</a:t>
            </a:r>
          </a:p>
          <a:p>
            <a:pPr marL="333672" marR="0">
              <a:lnSpc>
                <a:spcPts val="3351"/>
              </a:lnSpc>
              <a:spcBef>
                <a:spcPts val="248"/>
              </a:spcBef>
              <a:spcAft>
                <a:spcPts val="0"/>
              </a:spcAft>
            </a:pPr>
            <a:r>
              <a:rPr dirty="0" sz="3000" b="1">
                <a:solidFill>
                  <a:srgbClr val="1c4587"/>
                </a:solidFill>
                <a:latin typeface="OCIUJO+Arial-BoldMT"/>
                <a:cs typeface="OCIUJO+Arial-BoldMT"/>
              </a:rPr>
              <a:t>Microprocessor: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08699" y="1461889"/>
            <a:ext cx="9349796" cy="292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RBTWTK+Wingdings-Regular"/>
                <a:cs typeface="RBTWTK+Wingdings-Regular"/>
              </a:rPr>
              <a:t>q</a:t>
            </a:r>
            <a:r>
              <a:rPr dirty="0" sz="1600" spc="117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c4587"/>
                </a:solidFill>
                <a:latin typeface="UFHGQO+Calibri"/>
                <a:cs typeface="UFHGQO+Calibri"/>
              </a:rPr>
              <a:t>InstructionꢀSet:</a:t>
            </a:r>
            <a:r>
              <a:rPr dirty="0" sz="2000">
                <a:solidFill>
                  <a:srgbClr val="000000"/>
                </a:solidFill>
                <a:latin typeface="UFHGQO+Calibri"/>
                <a:cs typeface="UFHGQO+Calibri"/>
              </a:rPr>
              <a:t>ꢀItꢀgivesꢀinstructionsꢀtoꢀtheꢀprocessorꢀandꢀconvertsꢀtheꢀinputꢀtoꢀBinary.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08699" y="2071489"/>
            <a:ext cx="9265513" cy="151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RBTWTK+Wingdings-Regular"/>
                <a:cs typeface="RBTWTK+Wingdings-Regular"/>
              </a:rPr>
              <a:t>q</a:t>
            </a:r>
            <a:r>
              <a:rPr dirty="0" sz="1600" spc="117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c4587"/>
                </a:solidFill>
                <a:latin typeface="UFHGQO+Calibri"/>
                <a:cs typeface="UFHGQO+Calibri"/>
              </a:rPr>
              <a:t>BandꢀWidth:ꢀ</a:t>
            </a:r>
            <a:r>
              <a:rPr dirty="0" sz="2000">
                <a:solidFill>
                  <a:srgbClr val="000000"/>
                </a:solidFill>
                <a:latin typeface="UFHGQO+Calibri"/>
                <a:cs typeface="UFHGQO+Calibri"/>
              </a:rPr>
              <a:t>Numberꢀofꢀbitsꢀprocessedꢀinꢀaꢀsingleꢀstepꢀisꢀnothingꢀbutꢀwidthꢀofꢀbytes.ꢀ</a:t>
            </a:r>
          </a:p>
          <a:p>
            <a:pPr marL="0" marR="0">
              <a:lnSpc>
                <a:spcPts val="2000"/>
              </a:lnSpc>
              <a:spcBef>
                <a:spcPts val="280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RBTWTK+Wingdings-Regular"/>
                <a:cs typeface="RBTWTK+Wingdings-Regular"/>
              </a:rPr>
              <a:t>q</a:t>
            </a:r>
            <a:r>
              <a:rPr dirty="0" sz="1600" spc="117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c4587"/>
                </a:solidFill>
                <a:latin typeface="UFHGQO+Calibri"/>
                <a:cs typeface="UFHGQO+Calibri"/>
              </a:rPr>
              <a:t>ClockꢀSpeed:ꢀ</a:t>
            </a:r>
            <a:r>
              <a:rPr dirty="0" sz="2000">
                <a:solidFill>
                  <a:srgbClr val="000000"/>
                </a:solidFill>
                <a:latin typeface="UFHGQO+Calibri"/>
                <a:cs typeface="UFHGQO+Calibri"/>
              </a:rPr>
              <a:t>Itꢀdecidesꢀnumberꢀofꢀoperationsꢀtheꢀprocessorꢀcanꢀperformꢀperꢀsecond.</a:t>
            </a:r>
          </a:p>
          <a:p>
            <a:pPr marL="0" marR="0">
              <a:lnSpc>
                <a:spcPts val="2000"/>
              </a:lnSpc>
              <a:spcBef>
                <a:spcPts val="280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RBTWTK+Wingdings-Regular"/>
                <a:cs typeface="RBTWTK+Wingdings-Regular"/>
              </a:rPr>
              <a:t>q</a:t>
            </a:r>
            <a:r>
              <a:rPr dirty="0" sz="1600" spc="117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c4587"/>
                </a:solidFill>
                <a:latin typeface="UFHGQO+Calibri"/>
                <a:cs typeface="UFHGQO+Calibri"/>
              </a:rPr>
              <a:t>CacheꢀMemory:ꢀ</a:t>
            </a:r>
            <a:r>
              <a:rPr dirty="0" sz="2000">
                <a:solidFill>
                  <a:srgbClr val="000000"/>
                </a:solidFill>
                <a:latin typeface="UFHGQO+Calibri"/>
                <a:cs typeface="UFHGQO+Calibri"/>
              </a:rPr>
              <a:t>RAMꢀisꢀintegratedꢀinꢀcacheꢀmemoryꢀso,ꢀitꢀcanꢀaccessꢀdataꢀfaster.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08699" y="3900289"/>
            <a:ext cx="9696014" cy="596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RBTWTK+Wingdings-Regular"/>
                <a:cs typeface="RBTWTK+Wingdings-Regular"/>
              </a:rPr>
              <a:t>q</a:t>
            </a:r>
            <a:r>
              <a:rPr dirty="0" sz="1600" spc="117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c4587"/>
                </a:solidFill>
                <a:latin typeface="UFHGQO+Calibri"/>
                <a:cs typeface="UFHGQO+Calibri"/>
              </a:rPr>
              <a:t>Bus:</a:t>
            </a:r>
            <a:r>
              <a:rPr dirty="0" sz="2000">
                <a:solidFill>
                  <a:srgbClr val="000000"/>
                </a:solidFill>
                <a:latin typeface="UFHGQO+Calibri"/>
                <a:cs typeface="UFHGQO+Calibri"/>
              </a:rPr>
              <a:t>ꢀItꢀisꢀsetꢀofꢀconductorsꢀwhichꢀintendꢀtoꢀtransmitꢀdata.ꢀAddressingꢀandꢀcontrollingꢀtheꢀ</a:t>
            </a:r>
          </a:p>
          <a:p>
            <a:pPr marL="380989" marR="0">
              <a:lnSpc>
                <a:spcPts val="2000"/>
              </a:lnSpc>
              <a:spcBef>
                <a:spcPts val="40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UFHGQO+Calibri"/>
                <a:cs typeface="UFHGQO+Calibri"/>
              </a:rPr>
              <a:t>information.ꢀThereꢀareꢀData,ꢀControl,ꢀandꢀAddressꢀBusꢀtoꢀaccessꢀtheꢀdata.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08699" y="4814689"/>
            <a:ext cx="9871197" cy="596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RBTWTK+Wingdings-Regular"/>
                <a:cs typeface="RBTWTK+Wingdings-Regular"/>
              </a:rPr>
              <a:t>q</a:t>
            </a:r>
            <a:r>
              <a:rPr dirty="0" sz="1600" spc="117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spc="-11">
                <a:solidFill>
                  <a:srgbClr val="1c4587"/>
                </a:solidFill>
                <a:latin typeface="UFHGQO+Calibri"/>
                <a:cs typeface="UFHGQO+Calibri"/>
              </a:rPr>
              <a:t>Wordꢀlength:</a:t>
            </a:r>
            <a:r>
              <a:rPr dirty="0" sz="2000">
                <a:solidFill>
                  <a:srgbClr val="000000"/>
                </a:solidFill>
                <a:latin typeface="UFHGQO+Calibri"/>
                <a:cs typeface="UFHGQO+Calibri"/>
              </a:rPr>
              <a:t>ꢀLengthꢀrangesꢀfromꢀ4ꢀtoꢀ64ꢀbitsꢀbasedꢀonꢀtheꢀinternalꢀdataꢀbus,ꢀregistersꢀandꢀ</a:t>
            </a:r>
          </a:p>
          <a:p>
            <a:pPr marL="380989" marR="0">
              <a:lnSpc>
                <a:spcPts val="2000"/>
              </a:lnSpc>
              <a:spcBef>
                <a:spcPts val="40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UFHGQO+Calibri"/>
                <a:cs typeface="UFHGQO+Calibri"/>
              </a:rPr>
              <a:t>ALU.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308699" y="5729089"/>
            <a:ext cx="6919064" cy="292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RBTWTK+Wingdings-Regular"/>
                <a:cs typeface="RBTWTK+Wingdings-Regular"/>
              </a:rPr>
              <a:t>q</a:t>
            </a:r>
            <a:r>
              <a:rPr dirty="0" sz="1600" spc="117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c4587"/>
                </a:solidFill>
                <a:latin typeface="UFHGQO+Calibri"/>
                <a:cs typeface="UFHGQO+Calibri"/>
              </a:rPr>
              <a:t>Dataꢀtypes:ꢀ</a:t>
            </a:r>
            <a:r>
              <a:rPr dirty="0" sz="2000">
                <a:solidFill>
                  <a:srgbClr val="000000"/>
                </a:solidFill>
                <a:latin typeface="UFHGQO+Calibri"/>
                <a:cs typeface="UFHGQO+Calibri"/>
              </a:rPr>
              <a:t>ConvertingꢀtheꢀinputꢀintoꢀASCII,ꢀBinaryꢀorꢀBCDꢀetc.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652006" y="1482040"/>
            <a:ext cx="1282501" cy="11731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0" b="1">
                <a:solidFill>
                  <a:srgbClr val="1c4587"/>
                </a:solidFill>
                <a:latin typeface="OCIUJO+Arial-BoldMT"/>
                <a:cs typeface="OCIUJO+Arial-BoldMT"/>
              </a:rPr>
              <a:t>05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58494" y="2551409"/>
            <a:ext cx="3226730" cy="7544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640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1c4587"/>
                </a:solidFill>
                <a:latin typeface="ENRRVR+Arial-Black"/>
                <a:cs typeface="ENRRVR+Arial-Black"/>
              </a:rPr>
              <a:t>CORE</a:t>
            </a:r>
            <a:r>
              <a:rPr dirty="0" sz="4000">
                <a:solidFill>
                  <a:srgbClr val="1c4587"/>
                </a:solidFill>
                <a:latin typeface="ENRRVR+Arial-Black"/>
                <a:cs typeface="ENRRVR+Arial-Black"/>
              </a:rPr>
              <a:t> </a:t>
            </a:r>
            <a:r>
              <a:rPr dirty="0" sz="4000">
                <a:solidFill>
                  <a:srgbClr val="1c4587"/>
                </a:solidFill>
                <a:latin typeface="ENRRVR+Arial-Black"/>
                <a:cs typeface="ENRRVR+Arial-Black"/>
              </a:rPr>
              <a:t>OF</a:t>
            </a:r>
            <a:r>
              <a:rPr dirty="0" sz="4000">
                <a:solidFill>
                  <a:srgbClr val="1c4587"/>
                </a:solidFill>
                <a:latin typeface="ENRRVR+Arial-Black"/>
                <a:cs typeface="ENRRVR+Arial-Black"/>
              </a:rPr>
              <a:t> </a:t>
            </a:r>
            <a:r>
              <a:rPr dirty="0" sz="4000">
                <a:solidFill>
                  <a:srgbClr val="1c4587"/>
                </a:solidFill>
                <a:latin typeface="ENRRVR+Arial-Black"/>
                <a:cs typeface="ENRRVR+Arial-Black"/>
              </a:rPr>
              <a:t>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709889" y="3100049"/>
            <a:ext cx="5542210" cy="7544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640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1c4587"/>
                </a:solidFill>
                <a:latin typeface="ENRRVR+Arial-Black"/>
                <a:cs typeface="ENRRVR+Arial-Black"/>
              </a:rPr>
              <a:t>MICROPROCESSOR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350586" y="669665"/>
            <a:ext cx="3155064" cy="5753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230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>
                <a:solidFill>
                  <a:srgbClr val="1c4587"/>
                </a:solidFill>
                <a:latin typeface="ENRRVR+Arial-Black"/>
                <a:cs typeface="ENRRVR+Arial-Black"/>
              </a:rPr>
              <a:t>Core</a:t>
            </a:r>
            <a:r>
              <a:rPr dirty="0" sz="3000">
                <a:solidFill>
                  <a:srgbClr val="1c4587"/>
                </a:solidFill>
                <a:latin typeface="ENRRVR+Arial-Black"/>
                <a:cs typeface="ENRRVR+Arial-Black"/>
              </a:rPr>
              <a:t> </a:t>
            </a:r>
            <a:r>
              <a:rPr dirty="0" sz="3000">
                <a:solidFill>
                  <a:srgbClr val="1c4587"/>
                </a:solidFill>
                <a:latin typeface="ENRRVR+Arial-Black"/>
                <a:cs typeface="ENRRVR+Arial-Black"/>
              </a:rPr>
              <a:t>in</a:t>
            </a:r>
            <a:r>
              <a:rPr dirty="0" sz="3000">
                <a:solidFill>
                  <a:srgbClr val="1c4587"/>
                </a:solidFill>
                <a:latin typeface="ENRRVR+Arial-Black"/>
                <a:cs typeface="ENRRVR+Arial-Black"/>
              </a:rPr>
              <a:t> </a:t>
            </a:r>
            <a:r>
              <a:rPr dirty="0" sz="3000">
                <a:solidFill>
                  <a:srgbClr val="1c4587"/>
                </a:solidFill>
                <a:latin typeface="ENRRVR+Arial-Black"/>
                <a:cs typeface="ENRRVR+Arial-Black"/>
              </a:rPr>
              <a:t>a</a:t>
            </a:r>
            <a:r>
              <a:rPr dirty="0" sz="3000">
                <a:solidFill>
                  <a:srgbClr val="1c4587"/>
                </a:solidFill>
                <a:latin typeface="ENRRVR+Arial-Black"/>
                <a:cs typeface="ENRRVR+Arial-Black"/>
              </a:rPr>
              <a:t> </a:t>
            </a:r>
            <a:r>
              <a:rPr dirty="0" sz="3000">
                <a:solidFill>
                  <a:srgbClr val="1c4587"/>
                </a:solidFill>
                <a:latin typeface="ENRRVR+Arial-Black"/>
                <a:cs typeface="ENRRVR+Arial-Black"/>
              </a:rPr>
              <a:t>CPU: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36246" y="1563905"/>
            <a:ext cx="3459074" cy="12649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RBTWTK+Wingdings-Regular"/>
                <a:cs typeface="RBTWTK+Wingdings-Regular"/>
              </a:rPr>
              <a:t>q</a:t>
            </a:r>
            <a:r>
              <a:rPr dirty="0" sz="1600" spc="117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Core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gets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guidelines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and</a:t>
            </a:r>
          </a:p>
          <a:p>
            <a:pPr marL="506198" marR="0">
              <a:lnSpc>
                <a:spcPts val="2100"/>
              </a:lnSpc>
              <a:spcBef>
                <a:spcPts val="420"/>
              </a:spcBef>
              <a:spcAft>
                <a:spcPts val="0"/>
              </a:spcAft>
            </a:pP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performs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computation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or</a:t>
            </a:r>
          </a:p>
          <a:p>
            <a:pPr marL="691985" marR="0">
              <a:lnSpc>
                <a:spcPts val="2100"/>
              </a:lnSpc>
              <a:spcBef>
                <a:spcPts val="419"/>
              </a:spcBef>
              <a:spcAft>
                <a:spcPts val="0"/>
              </a:spcAft>
            </a:pP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activities.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So,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CPU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can</a:t>
            </a:r>
          </a:p>
          <a:p>
            <a:pPr marL="1065128" marR="0">
              <a:lnSpc>
                <a:spcPts val="2100"/>
              </a:lnSpc>
              <a:spcBef>
                <a:spcPts val="469"/>
              </a:spcBef>
              <a:spcAft>
                <a:spcPts val="0"/>
              </a:spcAft>
            </a:pP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have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multiple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cores.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58306" y="3164105"/>
            <a:ext cx="3234230" cy="1264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These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cores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contain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single</a:t>
            </a:r>
          </a:p>
          <a:p>
            <a:pPr marL="135768" marR="0">
              <a:lnSpc>
                <a:spcPts val="2100"/>
              </a:lnSpc>
              <a:spcBef>
                <a:spcPts val="420"/>
              </a:spcBef>
              <a:spcAft>
                <a:spcPts val="0"/>
              </a:spcAft>
            </a:pP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or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multiple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processors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and</a:t>
            </a:r>
          </a:p>
          <a:p>
            <a:pPr marL="399113" marR="0">
              <a:lnSpc>
                <a:spcPts val="2100"/>
              </a:lnSpc>
              <a:spcBef>
                <a:spcPts val="420"/>
              </a:spcBef>
              <a:spcAft>
                <a:spcPts val="0"/>
              </a:spcAft>
            </a:pP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they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perform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their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tasks</a:t>
            </a:r>
          </a:p>
          <a:p>
            <a:pPr marL="1585645" marR="0">
              <a:lnSpc>
                <a:spcPts val="2100"/>
              </a:lnSpc>
              <a:spcBef>
                <a:spcPts val="470"/>
              </a:spcBef>
              <a:spcAft>
                <a:spcPts val="0"/>
              </a:spcAft>
            </a:pP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independent.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357497" y="4764305"/>
            <a:ext cx="3383107" cy="1264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RBTWTK+Wingdings-Regular"/>
                <a:cs typeface="RBTWTK+Wingdings-Regular"/>
              </a:rPr>
              <a:t>q</a:t>
            </a:r>
            <a:r>
              <a:rPr dirty="0" sz="1600" spc="164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According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cores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in</a:t>
            </a:r>
          </a:p>
          <a:p>
            <a:pPr marL="232881" marR="0">
              <a:lnSpc>
                <a:spcPts val="2100"/>
              </a:lnSpc>
              <a:spcBef>
                <a:spcPts val="420"/>
              </a:spcBef>
              <a:spcAft>
                <a:spcPts val="0"/>
              </a:spcAft>
            </a:pP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computers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it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depends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on</a:t>
            </a:r>
          </a:p>
          <a:p>
            <a:pPr marL="559088" marR="0">
              <a:lnSpc>
                <a:spcPts val="2100"/>
              </a:lnSpc>
              <a:spcBef>
                <a:spcPts val="420"/>
              </a:spcBef>
              <a:spcAft>
                <a:spcPts val="0"/>
              </a:spcAft>
            </a:pP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how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efficient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faster</a:t>
            </a:r>
          </a:p>
          <a:p>
            <a:pPr marL="408052" marR="0">
              <a:lnSpc>
                <a:spcPts val="2100"/>
              </a:lnSpc>
              <a:spcBef>
                <a:spcPts val="470"/>
              </a:spcBef>
              <a:spcAft>
                <a:spcPts val="0"/>
              </a:spcAft>
            </a:pP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computer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working</a:t>
            </a: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.ꢀ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479211" y="657508"/>
            <a:ext cx="3387092" cy="5753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230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>
                <a:solidFill>
                  <a:srgbClr val="1c4587"/>
                </a:solidFill>
                <a:latin typeface="ENRRVR+Arial-Black"/>
                <a:cs typeface="ENRRVR+Arial-Black"/>
              </a:rPr>
              <a:t>Types</a:t>
            </a:r>
            <a:r>
              <a:rPr dirty="0" sz="3000">
                <a:solidFill>
                  <a:srgbClr val="1c4587"/>
                </a:solidFill>
                <a:latin typeface="ENRRVR+Arial-Black"/>
                <a:cs typeface="ENRRVR+Arial-Black"/>
              </a:rPr>
              <a:t> </a:t>
            </a:r>
            <a:r>
              <a:rPr dirty="0" sz="3000">
                <a:solidFill>
                  <a:srgbClr val="1c4587"/>
                </a:solidFill>
                <a:latin typeface="ENRRVR+Arial-Black"/>
                <a:cs typeface="ENRRVR+Arial-Black"/>
              </a:rPr>
              <a:t>of</a:t>
            </a:r>
            <a:r>
              <a:rPr dirty="0" sz="3000">
                <a:solidFill>
                  <a:srgbClr val="1c4587"/>
                </a:solidFill>
                <a:latin typeface="ENRRVR+Arial-Black"/>
                <a:cs typeface="ENRRVR+Arial-Black"/>
              </a:rPr>
              <a:t> </a:t>
            </a:r>
            <a:r>
              <a:rPr dirty="0" sz="3000">
                <a:solidFill>
                  <a:srgbClr val="1c4587"/>
                </a:solidFill>
                <a:latin typeface="ENRRVR+Arial-Black"/>
                <a:cs typeface="ENRRVR+Arial-Black"/>
              </a:rPr>
              <a:t>Cores: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23392" y="1830270"/>
            <a:ext cx="1013246" cy="3962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2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1c4587"/>
                </a:solidFill>
                <a:latin typeface="ENRRVR+Arial-Black"/>
                <a:cs typeface="ENRRVR+Arial-Black"/>
              </a:rPr>
              <a:t>Single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797042" y="1866427"/>
            <a:ext cx="773385" cy="3962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2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1c4587"/>
                </a:solidFill>
                <a:latin typeface="ENRRVR+Arial-Black"/>
                <a:cs typeface="ENRRVR+Arial-Black"/>
              </a:rPr>
              <a:t>Dual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088637" y="1877762"/>
            <a:ext cx="872232" cy="3962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2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1c4587"/>
                </a:solidFill>
                <a:latin typeface="ENRRVR+Arial-Black"/>
                <a:cs typeface="ENRRVR+Arial-Black"/>
              </a:rPr>
              <a:t>Quad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25762" y="2514531"/>
            <a:ext cx="2818487" cy="12649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Aꢀprocessorꢀwithꢀsingleꢀ</a:t>
            </a:r>
          </a:p>
          <a:p>
            <a:pPr marL="239365" marR="0">
              <a:lnSpc>
                <a:spcPts val="2100"/>
              </a:lnSpc>
              <a:spcBef>
                <a:spcPts val="420"/>
              </a:spcBef>
              <a:spcAft>
                <a:spcPts val="0"/>
              </a:spcAft>
            </a:pP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core.ꢀItꢀisꢀtheꢀfirstꢀandꢀ</a:t>
            </a:r>
          </a:p>
          <a:p>
            <a:pPr marL="414479" marR="0">
              <a:lnSpc>
                <a:spcPts val="2100"/>
              </a:lnSpc>
              <a:spcBef>
                <a:spcPts val="419"/>
              </a:spcBef>
              <a:spcAft>
                <a:spcPts val="0"/>
              </a:spcAft>
            </a:pP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oldestꢀtypeꢀofꢀCPUꢀ</a:t>
            </a:r>
          </a:p>
          <a:p>
            <a:pPr marL="1146097" marR="0">
              <a:lnSpc>
                <a:spcPts val="2100"/>
              </a:lnSpc>
              <a:spcBef>
                <a:spcPts val="469"/>
              </a:spcBef>
              <a:spcAft>
                <a:spcPts val="0"/>
              </a:spcAft>
            </a:pP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core.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594919" y="2503197"/>
            <a:ext cx="7079641" cy="6468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Aꢀprocessorꢀwithꢀtwoꢀcores.ꢀ</a:t>
            </a:r>
            <a:r>
              <a:rPr dirty="0" sz="2100" spc="181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Aꢀprocessorꢀwithꢀfourꢀcores.ꢀItꢀisꢀ</a:t>
            </a:r>
          </a:p>
          <a:p>
            <a:pPr marL="97070" marR="0">
              <a:lnSpc>
                <a:spcPts val="2100"/>
              </a:lnSpc>
              <a:spcBef>
                <a:spcPts val="246"/>
              </a:spcBef>
              <a:spcAft>
                <a:spcPts val="0"/>
              </a:spcAft>
            </a:pP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ItꢀisꢀaꢀsingleꢀCPUꢀcoreꢀthatꢀ</a:t>
            </a:r>
            <a:r>
              <a:rPr dirty="0" sz="2100" spc="244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similarꢀtoꢀdualꢀcoreꢀbut,ꢀhasꢀfourꢀ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634408" y="3143277"/>
            <a:ext cx="3141836" cy="624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canꢀfunctionꢀwithꢀdualꢀCPUꢀ</a:t>
            </a:r>
          </a:p>
          <a:p>
            <a:pPr marL="1071249" marR="0">
              <a:lnSpc>
                <a:spcPts val="2100"/>
              </a:lnSpc>
              <a:spcBef>
                <a:spcPts val="420"/>
              </a:spcBef>
              <a:spcAft>
                <a:spcPts val="0"/>
              </a:spcAft>
            </a:pP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actingꢀ.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584308" y="3165248"/>
            <a:ext cx="2393435" cy="304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separateꢀprocessors.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385924" y="4329491"/>
            <a:ext cx="872232" cy="3962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2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1c4587"/>
                </a:solidFill>
                <a:latin typeface="ENRRVR+Arial-Black"/>
                <a:cs typeface="ENRRVR+Arial-Black"/>
              </a:rPr>
              <a:t>Hexa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764212" y="4329491"/>
            <a:ext cx="815553" cy="3962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2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1c4587"/>
                </a:solidFill>
                <a:latin typeface="ENRRVR+Arial-Black"/>
                <a:cs typeface="ENRRVR+Arial-Black"/>
              </a:rPr>
              <a:t>Octa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095781" y="4329491"/>
            <a:ext cx="858217" cy="3962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2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1c4587"/>
                </a:solidFill>
                <a:latin typeface="ENRRVR+Arial-Black"/>
                <a:cs typeface="ENRRVR+Arial-Black"/>
              </a:rPr>
              <a:t>Deca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199625" y="4983693"/>
            <a:ext cx="10775808" cy="6248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Aꢀprocessorꢀwithꢀsixꢀcores.ꢀItꢀ</a:t>
            </a:r>
            <a:r>
              <a:rPr dirty="0" sz="2100" spc="148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Aꢀprocessorꢀwithꢀeightꢀcores.ꢀ</a:t>
            </a:r>
            <a:r>
              <a:rPr dirty="0" sz="2100" spc="140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Aꢀprocessorꢀwithꢀtenꢀcores.ꢀItꢀcanꢀ</a:t>
            </a:r>
          </a:p>
          <a:p>
            <a:pPr marL="6752504" marR="0">
              <a:lnSpc>
                <a:spcPts val="2100"/>
              </a:lnSpc>
              <a:spcBef>
                <a:spcPts val="419"/>
              </a:spcBef>
              <a:spcAft>
                <a:spcPts val="0"/>
              </a:spcAft>
            </a:pP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executeꢀandꢀmanageꢀaꢀtaskꢀrapidly.ꢀ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159029" y="5303732"/>
            <a:ext cx="3393690" cy="624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worksꢀrapidlyꢀthanꢀquad-coreꢀ</a:t>
            </a:r>
          </a:p>
          <a:p>
            <a:pPr marL="900707" marR="0">
              <a:lnSpc>
                <a:spcPts val="2100"/>
              </a:lnSpc>
              <a:spcBef>
                <a:spcPts val="420"/>
              </a:spcBef>
              <a:spcAft>
                <a:spcPts val="0"/>
              </a:spcAft>
            </a:pP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processores.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789653" y="5303732"/>
            <a:ext cx="7025980" cy="944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82302" marR="0">
              <a:lnSpc>
                <a:spcPts val="2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Itꢀcanꢀexecuteꢀaꢀtaskꢀ</a:t>
            </a:r>
          </a:p>
          <a:p>
            <a:pPr marL="0" marR="0">
              <a:lnSpc>
                <a:spcPts val="2100"/>
              </a:lnSpc>
              <a:spcBef>
                <a:spcPts val="420"/>
              </a:spcBef>
              <a:spcAft>
                <a:spcPts val="0"/>
              </a:spcAft>
            </a:pP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effectivelyꢀandꢀefficiently.</a:t>
            </a:r>
            <a:r>
              <a:rPr dirty="0" sz="2100" spc="333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Decaꢀisꢀtheꢀsucesssfulꢀcoresꢀthanꢀ</a:t>
            </a:r>
          </a:p>
          <a:p>
            <a:pPr marL="3943034" marR="0">
              <a:lnSpc>
                <a:spcPts val="2100"/>
              </a:lnSpc>
              <a:spcBef>
                <a:spcPts val="420"/>
              </a:spcBef>
              <a:spcAft>
                <a:spcPts val="0"/>
              </a:spcAft>
            </a:pP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comparedꢀtoꢀothers.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530850" y="1178535"/>
            <a:ext cx="1282501" cy="11731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0" b="1">
                <a:solidFill>
                  <a:srgbClr val="1c4587"/>
                </a:solidFill>
                <a:latin typeface="OCIUJO+Arial-BoldMT"/>
                <a:cs typeface="OCIUJO+Arial-BoldMT"/>
              </a:rPr>
              <a:t>06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74567" y="2606378"/>
            <a:ext cx="5160878" cy="8977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768"/>
              </a:lnSpc>
              <a:spcBef>
                <a:spcPts val="0"/>
              </a:spcBef>
              <a:spcAft>
                <a:spcPts val="0"/>
              </a:spcAft>
            </a:pPr>
            <a:r>
              <a:rPr dirty="0" sz="4800">
                <a:solidFill>
                  <a:srgbClr val="1c4587"/>
                </a:solidFill>
                <a:latin typeface="ENRRVR+Arial-Black"/>
                <a:cs typeface="ENRRVR+Arial-Black"/>
              </a:rPr>
              <a:t>MOORE’S</a:t>
            </a:r>
            <a:r>
              <a:rPr dirty="0" sz="4800">
                <a:solidFill>
                  <a:srgbClr val="1c4587"/>
                </a:solidFill>
                <a:latin typeface="ENRRVR+Arial-Black"/>
                <a:cs typeface="ENRRVR+Arial-Black"/>
              </a:rPr>
              <a:t> </a:t>
            </a:r>
            <a:r>
              <a:rPr dirty="0" sz="4800">
                <a:solidFill>
                  <a:srgbClr val="1c4587"/>
                </a:solidFill>
                <a:latin typeface="ENRRVR+Arial-Black"/>
                <a:cs typeface="ENRRVR+Arial-Black"/>
              </a:rPr>
              <a:t>LAW: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60000" y="653342"/>
            <a:ext cx="4099291" cy="6111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512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1c4587"/>
                </a:solidFill>
                <a:latin typeface="ENRRVR+Arial-Black"/>
                <a:cs typeface="ENRRVR+Arial-Black"/>
              </a:rPr>
              <a:t>Table</a:t>
            </a:r>
            <a:r>
              <a:rPr dirty="0" sz="3200">
                <a:solidFill>
                  <a:srgbClr val="1c4587"/>
                </a:solidFill>
                <a:latin typeface="ENRRVR+Arial-Black"/>
                <a:cs typeface="ENRRVR+Arial-Black"/>
              </a:rPr>
              <a:t> </a:t>
            </a:r>
            <a:r>
              <a:rPr dirty="0" sz="3200">
                <a:solidFill>
                  <a:srgbClr val="1c4587"/>
                </a:solidFill>
                <a:latin typeface="ENRRVR+Arial-Black"/>
                <a:cs typeface="ENRRVR+Arial-Black"/>
              </a:rPr>
              <a:t>of</a:t>
            </a:r>
            <a:r>
              <a:rPr dirty="0" sz="3200">
                <a:solidFill>
                  <a:srgbClr val="1c4587"/>
                </a:solidFill>
                <a:latin typeface="ENRRVR+Arial-Black"/>
                <a:cs typeface="ENRRVR+Arial-Black"/>
              </a:rPr>
              <a:t> </a:t>
            </a:r>
            <a:r>
              <a:rPr dirty="0" sz="3200">
                <a:solidFill>
                  <a:srgbClr val="1c4587"/>
                </a:solidFill>
                <a:latin typeface="ENRRVR+Arial-Black"/>
                <a:cs typeface="ENRRVR+Arial-Black"/>
              </a:rPr>
              <a:t>Contents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25131" y="2199350"/>
            <a:ext cx="1859954" cy="3962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2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1c4587"/>
                </a:solidFill>
                <a:latin typeface="ENRRVR+Arial-Black"/>
                <a:cs typeface="ENRRVR+Arial-Black"/>
              </a:rPr>
              <a:t>Introduction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824658" y="2189899"/>
            <a:ext cx="984969" cy="3962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2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1c4587"/>
                </a:solidFill>
                <a:latin typeface="ENRRVR+Arial-Black"/>
                <a:cs typeface="ENRRVR+Arial-Black"/>
              </a:rPr>
              <a:t>Types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04701" y="2764025"/>
            <a:ext cx="3378225" cy="3089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32"/>
              </a:lnSpc>
              <a:spcBef>
                <a:spcPts val="0"/>
              </a:spcBef>
              <a:spcAft>
                <a:spcPts val="0"/>
              </a:spcAft>
            </a:pPr>
            <a:r>
              <a:rPr dirty="0" sz="2150">
                <a:solidFill>
                  <a:srgbClr val="000000"/>
                </a:solidFill>
                <a:latin typeface="UFHGQO+Calibri"/>
                <a:cs typeface="UFHGQO+Calibri"/>
              </a:rPr>
              <a:t>InventionꢀofꢀMicroprocessors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296603" y="2818434"/>
            <a:ext cx="2118400" cy="6248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Differentꢀtypesꢀofꢀ</a:t>
            </a:r>
          </a:p>
          <a:p>
            <a:pPr marL="45891" marR="0">
              <a:lnSpc>
                <a:spcPts val="2100"/>
              </a:lnSpc>
              <a:spcBef>
                <a:spcPts val="419"/>
              </a:spcBef>
              <a:spcAft>
                <a:spcPts val="0"/>
              </a:spcAft>
            </a:pP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Microprocessors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512493" y="4342411"/>
            <a:ext cx="886122" cy="3962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2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1c4587"/>
                </a:solidFill>
                <a:latin typeface="ENRRVR+Arial-Black"/>
                <a:cs typeface="ENRRVR+Arial-Black"/>
              </a:rPr>
              <a:t>Why?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674850" y="4422641"/>
            <a:ext cx="1281385" cy="3962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2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1c4587"/>
                </a:solidFill>
                <a:latin typeface="ENRRVR+Arial-Black"/>
                <a:cs typeface="ENRRVR+Arial-Black"/>
              </a:rPr>
              <a:t>Working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38336" y="4976171"/>
            <a:ext cx="2694123" cy="6248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UseꢀandꢀAdvantagesꢀofꢀ</a:t>
            </a:r>
          </a:p>
          <a:p>
            <a:pPr marL="336407" marR="0">
              <a:lnSpc>
                <a:spcPts val="2100"/>
              </a:lnSpc>
              <a:spcBef>
                <a:spcPts val="419"/>
              </a:spcBef>
              <a:spcAft>
                <a:spcPts val="0"/>
              </a:spcAft>
            </a:pP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Microprocessors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709706" y="5056542"/>
            <a:ext cx="3283911" cy="6248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Designꢀandꢀconstituentsꢀofꢀaꢀ</a:t>
            </a:r>
          </a:p>
          <a:p>
            <a:pPr marL="999836" marR="0">
              <a:lnSpc>
                <a:spcPts val="2100"/>
              </a:lnSpc>
              <a:spcBef>
                <a:spcPts val="419"/>
              </a:spcBef>
              <a:spcAft>
                <a:spcPts val="0"/>
              </a:spcAft>
            </a:pP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processor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879050" y="745566"/>
            <a:ext cx="3515163" cy="9209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b="1">
                <a:solidFill>
                  <a:srgbClr val="1c4587"/>
                </a:solidFill>
                <a:latin typeface="OCIUJO+Arial-BoldMT"/>
                <a:cs typeface="OCIUJO+Arial-BoldMT"/>
              </a:rPr>
              <a:t>Postulates</a:t>
            </a:r>
            <a:r>
              <a:rPr dirty="0" sz="3000" b="1">
                <a:solidFill>
                  <a:srgbClr val="1c4587"/>
                </a:solidFill>
                <a:latin typeface="OCIUJO+Arial-BoldMT"/>
                <a:cs typeface="OCIUJO+Arial-BoldMT"/>
              </a:rPr>
              <a:t> </a:t>
            </a:r>
            <a:r>
              <a:rPr dirty="0" sz="3000" b="1">
                <a:solidFill>
                  <a:srgbClr val="1c4587"/>
                </a:solidFill>
                <a:latin typeface="OCIUJO+Arial-BoldMT"/>
                <a:cs typeface="OCIUJO+Arial-BoldMT"/>
              </a:rPr>
              <a:t>and</a:t>
            </a:r>
            <a:r>
              <a:rPr dirty="0" sz="3000" b="1">
                <a:solidFill>
                  <a:srgbClr val="1c4587"/>
                </a:solidFill>
                <a:latin typeface="OCIUJO+Arial-BoldMT"/>
                <a:cs typeface="OCIUJO+Arial-BoldMT"/>
              </a:rPr>
              <a:t> </a:t>
            </a:r>
            <a:r>
              <a:rPr dirty="0" sz="3000" b="1">
                <a:solidFill>
                  <a:srgbClr val="1c4587"/>
                </a:solidFill>
                <a:latin typeface="OCIUJO+Arial-BoldMT"/>
                <a:cs typeface="OCIUJO+Arial-BoldMT"/>
              </a:rPr>
              <a:t>it’s</a:t>
            </a:r>
          </a:p>
          <a:p>
            <a:pPr marL="1068536" marR="0">
              <a:lnSpc>
                <a:spcPts val="3351"/>
              </a:lnSpc>
              <a:spcBef>
                <a:spcPts val="248"/>
              </a:spcBef>
              <a:spcAft>
                <a:spcPts val="0"/>
              </a:spcAft>
            </a:pPr>
            <a:r>
              <a:rPr dirty="0" sz="3000" b="1">
                <a:solidFill>
                  <a:srgbClr val="1c4587"/>
                </a:solidFill>
                <a:latin typeface="OCIUJO+Arial-BoldMT"/>
                <a:cs typeface="OCIUJO+Arial-BoldMT"/>
              </a:rPr>
              <a:t>Advantages!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11003" y="2630433"/>
            <a:ext cx="9803215" cy="25450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Moore'sꢀlawꢀstatesꢀthatꢀ</a:t>
            </a:r>
            <a:r>
              <a:rPr dirty="0" sz="2100">
                <a:solidFill>
                  <a:srgbClr val="1c4587"/>
                </a:solidFill>
                <a:latin typeface="UFHGQO+Calibri"/>
                <a:cs typeface="UFHGQO+Calibri"/>
              </a:rPr>
              <a:t>numberꢀofꢀtransistorsꢀinꢀmicrochipꢀdoublesꢀeveryꢀtwoꢀyears</a:t>
            </a: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,ꢀ</a:t>
            </a:r>
          </a:p>
          <a:p>
            <a:pPr marL="0" marR="0">
              <a:lnSpc>
                <a:spcPts val="2100"/>
              </a:lnSpc>
              <a:spcBef>
                <a:spcPts val="419"/>
              </a:spcBef>
              <a:spcAft>
                <a:spcPts val="0"/>
              </a:spcAft>
            </a:pP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althoughꢀcostsꢀofꢀcomputersꢀisꢀhalved.</a:t>
            </a:r>
          </a:p>
          <a:p>
            <a:pPr marL="0" marR="0">
              <a:lnSpc>
                <a:spcPts val="2100"/>
              </a:lnSpc>
              <a:spcBef>
                <a:spcPts val="420"/>
              </a:spcBef>
              <a:spcAft>
                <a:spcPts val="0"/>
              </a:spcAft>
            </a:pP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Asꢀtheꢀtimeꢀcontinuesꢀallꢀtransistorsꢀandꢀmicroprocessorsꢀbecameꢀsmallerꢀandꢀfasterꢀandꢀ</a:t>
            </a:r>
          </a:p>
          <a:p>
            <a:pPr marL="0" marR="0">
              <a:lnSpc>
                <a:spcPts val="2100"/>
              </a:lnSpc>
              <a:spcBef>
                <a:spcPts val="469"/>
              </a:spcBef>
              <a:spcAft>
                <a:spcPts val="0"/>
              </a:spcAft>
            </a:pP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alsoꢀcheaper.</a:t>
            </a:r>
          </a:p>
          <a:p>
            <a:pPr marL="0" marR="0">
              <a:lnSpc>
                <a:spcPts val="2100"/>
              </a:lnSpc>
              <a:spcBef>
                <a:spcPts val="420"/>
              </a:spcBef>
              <a:spcAft>
                <a:spcPts val="0"/>
              </a:spcAft>
            </a:pP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Benefits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Moore’s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law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are</a:t>
            </a: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:</a:t>
            </a:r>
          </a:p>
          <a:p>
            <a:pPr marL="0" marR="0">
              <a:lnSpc>
                <a:spcPts val="2100"/>
              </a:lnSpc>
              <a:spcBef>
                <a:spcPts val="419"/>
              </a:spcBef>
              <a:spcAft>
                <a:spcPts val="0"/>
              </a:spcAft>
            </a:pPr>
            <a:r>
              <a:rPr dirty="0" sz="2100">
                <a:solidFill>
                  <a:srgbClr val="1c4587"/>
                </a:solidFill>
                <a:latin typeface="UFHGQO+Calibri"/>
                <a:cs typeface="UFHGQO+Calibri"/>
              </a:rPr>
              <a:t>•</a:t>
            </a: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ꢀ</a:t>
            </a:r>
            <a:r>
              <a:rPr dirty="0" sz="2100">
                <a:solidFill>
                  <a:srgbClr val="1c4587"/>
                </a:solidFill>
                <a:latin typeface="UFHGQO+Calibri"/>
                <a:cs typeface="UFHGQO+Calibri"/>
              </a:rPr>
              <a:t>Computing</a:t>
            </a:r>
          </a:p>
          <a:p>
            <a:pPr marL="0" marR="0">
              <a:lnSpc>
                <a:spcPts val="2100"/>
              </a:lnSpc>
              <a:spcBef>
                <a:spcPts val="420"/>
              </a:spcBef>
              <a:spcAft>
                <a:spcPts val="0"/>
              </a:spcAft>
            </a:pPr>
            <a:r>
              <a:rPr dirty="0" sz="2100">
                <a:solidFill>
                  <a:srgbClr val="1c4587"/>
                </a:solidFill>
                <a:latin typeface="UFHGQO+Calibri"/>
                <a:cs typeface="UFHGQO+Calibri"/>
              </a:rPr>
              <a:t>•ꢀElectronic</a:t>
            </a:r>
          </a:p>
          <a:p>
            <a:pPr marL="0" marR="0">
              <a:lnSpc>
                <a:spcPts val="2100"/>
              </a:lnSpc>
              <a:spcBef>
                <a:spcPts val="420"/>
              </a:spcBef>
              <a:spcAft>
                <a:spcPts val="0"/>
              </a:spcAft>
            </a:pPr>
            <a:r>
              <a:rPr dirty="0" sz="2100">
                <a:solidFill>
                  <a:srgbClr val="1c4587"/>
                </a:solidFill>
                <a:latin typeface="UFHGQO+Calibri"/>
                <a:cs typeface="UFHGQO+Calibri"/>
              </a:rPr>
              <a:t>•ꢀAllꢀsectorsꢀbenefit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11003" y="5190753"/>
            <a:ext cx="9353810" cy="624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Theꢀtransistorsꢀbecameꢀmoreꢀefficient,ꢀsmaller,ꢀfasterꢀandꢀcheaperꢀasꢀpartlyꢀbecauseꢀ</a:t>
            </a:r>
          </a:p>
          <a:p>
            <a:pPr marL="0" marR="0">
              <a:lnSpc>
                <a:spcPts val="2100"/>
              </a:lnSpc>
              <a:spcBef>
                <a:spcPts val="420"/>
              </a:spcBef>
              <a:spcAft>
                <a:spcPts val="0"/>
              </a:spcAft>
            </a:pP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lowꢀlaborꢀcostsꢀandꢀdecreaseꢀinꢀprizesꢀofꢀsemiconductors.ꢀ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22428" y="304071"/>
            <a:ext cx="6981828" cy="5753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230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>
                <a:solidFill>
                  <a:srgbClr val="1c4587"/>
                </a:solidFill>
                <a:latin typeface="ENRRVR+Arial-Black"/>
                <a:cs typeface="ENRRVR+Arial-Black"/>
              </a:rPr>
              <a:t>Graph</a:t>
            </a:r>
            <a:r>
              <a:rPr dirty="0" sz="3000">
                <a:solidFill>
                  <a:srgbClr val="1c4587"/>
                </a:solidFill>
                <a:latin typeface="ENRRVR+Arial-Black"/>
                <a:cs typeface="ENRRVR+Arial-Black"/>
              </a:rPr>
              <a:t> </a:t>
            </a:r>
            <a:r>
              <a:rPr dirty="0" sz="3000">
                <a:solidFill>
                  <a:srgbClr val="1c4587"/>
                </a:solidFill>
                <a:latin typeface="ENRRVR+Arial-Black"/>
                <a:cs typeface="ENRRVR+Arial-Black"/>
              </a:rPr>
              <a:t>of</a:t>
            </a:r>
            <a:r>
              <a:rPr dirty="0" sz="3000">
                <a:solidFill>
                  <a:srgbClr val="1c4587"/>
                </a:solidFill>
                <a:latin typeface="ENRRVR+Arial-Black"/>
                <a:cs typeface="ENRRVR+Arial-Black"/>
              </a:rPr>
              <a:t> </a:t>
            </a:r>
            <a:r>
              <a:rPr dirty="0" sz="3000">
                <a:solidFill>
                  <a:srgbClr val="1c4587"/>
                </a:solidFill>
                <a:latin typeface="ENRRVR+Arial-Black"/>
                <a:cs typeface="ENRRVR+Arial-Black"/>
              </a:rPr>
              <a:t>Impending</a:t>
            </a:r>
            <a:r>
              <a:rPr dirty="0" sz="3000">
                <a:solidFill>
                  <a:srgbClr val="1c4587"/>
                </a:solidFill>
                <a:latin typeface="ENRRVR+Arial-Black"/>
                <a:cs typeface="ENRRVR+Arial-Black"/>
              </a:rPr>
              <a:t> </a:t>
            </a:r>
            <a:r>
              <a:rPr dirty="0" sz="3000">
                <a:solidFill>
                  <a:srgbClr val="1c4587"/>
                </a:solidFill>
                <a:latin typeface="ENRRVR+Arial-Black"/>
                <a:cs typeface="ENRRVR+Arial-Black"/>
              </a:rPr>
              <a:t>Moore’s</a:t>
            </a:r>
            <a:r>
              <a:rPr dirty="0" sz="3000">
                <a:solidFill>
                  <a:srgbClr val="1c4587"/>
                </a:solidFill>
                <a:latin typeface="ENRRVR+Arial-Black"/>
                <a:cs typeface="ENRRVR+Arial-Black"/>
              </a:rPr>
              <a:t> </a:t>
            </a:r>
            <a:r>
              <a:rPr dirty="0" sz="3000">
                <a:solidFill>
                  <a:srgbClr val="1c4587"/>
                </a:solidFill>
                <a:latin typeface="ENRRVR+Arial-Black"/>
                <a:cs typeface="ENRRVR+Arial-Black"/>
              </a:rPr>
              <a:t>law: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98845" y="1264505"/>
            <a:ext cx="1352202" cy="3962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2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1c4587"/>
                </a:solidFill>
                <a:latin typeface="ENRRVR+Arial-Black"/>
                <a:cs typeface="ENRRVR+Arial-Black"/>
              </a:rPr>
              <a:t>Reason1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553922" y="1867306"/>
            <a:ext cx="5501657" cy="901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UFHGQO+Calibri"/>
                <a:cs typeface="UFHGQO+Calibri"/>
              </a:rPr>
              <a:t>Scaleꢀ</a:t>
            </a:r>
            <a:r>
              <a:rPr dirty="0" sz="2000" spc="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UFHGQO+Calibri"/>
                <a:cs typeface="UFHGQO+Calibri"/>
              </a:rPr>
              <a:t>ofꢀ</a:t>
            </a:r>
            <a:r>
              <a:rPr dirty="0" sz="2000" spc="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UFHGQO+Calibri"/>
                <a:cs typeface="UFHGQO+Calibri"/>
              </a:rPr>
              <a:t>theꢀ</a:t>
            </a:r>
            <a:r>
              <a:rPr dirty="0" sz="2000" spc="3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UFHGQO+Calibri"/>
                <a:cs typeface="UFHGQO+Calibri"/>
              </a:rPr>
              <a:t>chipꢀ</a:t>
            </a:r>
            <a:r>
              <a:rPr dirty="0" sz="2000" spc="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UFHGQO+Calibri"/>
                <a:cs typeface="UFHGQO+Calibri"/>
              </a:rPr>
              <a:t>componentꢀ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UFHGQO+Calibri"/>
                <a:cs typeface="UFHGQO+Calibri"/>
              </a:rPr>
              <a:t>isꢀ</a:t>
            </a:r>
            <a:r>
              <a:rPr dirty="0" sz="2000" spc="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UFHGQO+Calibri"/>
                <a:cs typeface="UFHGQO+Calibri"/>
              </a:rPr>
              <a:t>gettingꢀ</a:t>
            </a:r>
            <a:r>
              <a:rPr dirty="0" sz="2000" spc="-7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UFHGQO+Calibri"/>
                <a:cs typeface="UFHGQO+Calibri"/>
              </a:rPr>
              <a:t>reducedꢀ</a:t>
            </a:r>
          </a:p>
          <a:p>
            <a:pPr marL="0" marR="0">
              <a:lnSpc>
                <a:spcPts val="2000"/>
              </a:lnSpc>
              <a:spcBef>
                <a:spcPts val="40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UFHGQO+Calibri"/>
                <a:cs typeface="UFHGQO+Calibri"/>
              </a:rPr>
              <a:t>everyꢀ</a:t>
            </a:r>
            <a:r>
              <a:rPr dirty="0" sz="2000" spc="-3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UFHGQO+Calibri"/>
                <a:cs typeface="UFHGQO+Calibri"/>
              </a:rPr>
              <a:t>yearꢀ</a:t>
            </a:r>
            <a:r>
              <a:rPr dirty="0" sz="2000" spc="-35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UFHGQO+Calibri"/>
                <a:cs typeface="UFHGQO+Calibri"/>
              </a:rPr>
              <a:t>whichꢀ</a:t>
            </a:r>
            <a:r>
              <a:rPr dirty="0" sz="2000" spc="-33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UFHGQO+Calibri"/>
                <a:cs typeface="UFHGQO+Calibri"/>
              </a:rPr>
              <a:t>willꢀ</a:t>
            </a:r>
            <a:r>
              <a:rPr dirty="0" sz="2000" spc="-32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UFHGQO+Calibri"/>
                <a:cs typeface="UFHGQO+Calibri"/>
              </a:rPr>
              <a:t>causeꢀ</a:t>
            </a:r>
            <a:r>
              <a:rPr dirty="0" sz="2000" spc="-33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UFHGQO+Calibri"/>
                <a:cs typeface="UFHGQO+Calibri"/>
              </a:rPr>
              <a:t>individualꢀ</a:t>
            </a:r>
            <a:r>
              <a:rPr dirty="0" sz="2000" spc="-3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UFHGQO+Calibri"/>
                <a:cs typeface="UFHGQO+Calibri"/>
              </a:rPr>
              <a:t>atomꢀ</a:t>
            </a:r>
            <a:r>
              <a:rPr dirty="0" sz="2000" spc="-36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UFHGQO+Calibri"/>
                <a:cs typeface="UFHGQO+Calibri"/>
              </a:rPr>
              <a:t>toꢀ</a:t>
            </a:r>
            <a:r>
              <a:rPr dirty="0" sz="2000" spc="-35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UFHGQO+Calibri"/>
                <a:cs typeface="UFHGQO+Calibri"/>
              </a:rPr>
              <a:t>getꢀ</a:t>
            </a:r>
          </a:p>
          <a:p>
            <a:pPr marL="0" marR="0">
              <a:lnSpc>
                <a:spcPts val="2000"/>
              </a:lnSpc>
              <a:spcBef>
                <a:spcPts val="40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UFHGQO+Calibri"/>
                <a:cs typeface="UFHGQO+Calibri"/>
              </a:rPr>
              <a:t>closerꢀandꢀcloserꢀmakingꢀitꢀtechnicallyꢀhard.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149355" y="2801609"/>
            <a:ext cx="1352202" cy="3962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2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1c4587"/>
                </a:solidFill>
                <a:latin typeface="ENRRVR+Arial-Black"/>
                <a:cs typeface="ENRRVR+Arial-Black"/>
              </a:rPr>
              <a:t>Reason2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442224" y="3298149"/>
            <a:ext cx="5639297" cy="1206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UFHGQO+Calibri"/>
                <a:cs typeface="UFHGQO+Calibri"/>
              </a:rPr>
              <a:t>Inꢀ</a:t>
            </a:r>
            <a:r>
              <a:rPr dirty="0" sz="2000" spc="-1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UFHGQO+Calibri"/>
                <a:cs typeface="UFHGQO+Calibri"/>
              </a:rPr>
              <a:t>2007ꢀ</a:t>
            </a:r>
            <a:r>
              <a:rPr dirty="0" sz="2000" spc="-14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UFHGQO+Calibri"/>
                <a:cs typeface="UFHGQO+Calibri"/>
              </a:rPr>
              <a:t>interviewꢀ</a:t>
            </a:r>
            <a:r>
              <a:rPr dirty="0" sz="2000" spc="-1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UFHGQO+Calibri"/>
                <a:cs typeface="UFHGQO+Calibri"/>
              </a:rPr>
              <a:t>Mooreꢀ</a:t>
            </a:r>
            <a:r>
              <a:rPr dirty="0" sz="2000" spc="-16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UFHGQO+Calibri"/>
                <a:cs typeface="UFHGQO+Calibri"/>
              </a:rPr>
              <a:t>heꢀ</a:t>
            </a:r>
            <a:r>
              <a:rPr dirty="0" sz="2000" spc="-13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UFHGQO+Calibri"/>
                <a:cs typeface="UFHGQO+Calibri"/>
              </a:rPr>
              <a:t>himselfꢀ</a:t>
            </a:r>
            <a:r>
              <a:rPr dirty="0" sz="2000" spc="-11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UFHGQO+Calibri"/>
                <a:cs typeface="UFHGQO+Calibri"/>
              </a:rPr>
              <a:t>statedꢀ</a:t>
            </a:r>
            <a:r>
              <a:rPr dirty="0" sz="2000" spc="-20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UFHGQO+Calibri"/>
                <a:cs typeface="UFHGQO+Calibri"/>
              </a:rPr>
              <a:t>thatꢀ</a:t>
            </a:r>
            <a:r>
              <a:rPr dirty="0" sz="2000" spc="-1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UFHGQO+Calibri"/>
                <a:cs typeface="UFHGQO+Calibri"/>
              </a:rPr>
              <a:t>itꢀ</a:t>
            </a:r>
          </a:p>
          <a:p>
            <a:pPr marL="0" marR="0">
              <a:lnSpc>
                <a:spcPts val="2000"/>
              </a:lnSpc>
              <a:spcBef>
                <a:spcPts val="40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UFHGQO+Calibri"/>
                <a:cs typeface="UFHGQO+Calibri"/>
              </a:rPr>
              <a:t>willꢀ</a:t>
            </a:r>
            <a:r>
              <a:rPr dirty="0" sz="2000" spc="-21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UFHGQO+Calibri"/>
                <a:cs typeface="UFHGQO+Calibri"/>
              </a:rPr>
              <a:t>beꢀ</a:t>
            </a:r>
            <a:r>
              <a:rPr dirty="0" sz="2000" spc="-2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UFHGQO+Calibri"/>
                <a:cs typeface="UFHGQO+Calibri"/>
              </a:rPr>
              <a:t>difficultꢀ</a:t>
            </a:r>
            <a:r>
              <a:rPr dirty="0" sz="2000" spc="-25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UFHGQO+Calibri"/>
                <a:cs typeface="UFHGQO+Calibri"/>
              </a:rPr>
              <a:t>forꢀ</a:t>
            </a:r>
            <a:r>
              <a:rPr dirty="0" sz="2000" spc="-26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UFHGQO+Calibri"/>
                <a:cs typeface="UFHGQO+Calibri"/>
              </a:rPr>
              <a:t>anyꢀ</a:t>
            </a:r>
            <a:r>
              <a:rPr dirty="0" sz="2000" spc="-2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UFHGQO+Calibri"/>
                <a:cs typeface="UFHGQO+Calibri"/>
              </a:rPr>
              <a:t>materialꢀ</a:t>
            </a:r>
            <a:r>
              <a:rPr dirty="0" sz="2000" spc="-2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UFHGQO+Calibri"/>
                <a:cs typeface="UFHGQO+Calibri"/>
              </a:rPr>
              <a:t>toꢀ</a:t>
            </a:r>
            <a:r>
              <a:rPr dirty="0" sz="2000" spc="-2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UFHGQO+Calibri"/>
                <a:cs typeface="UFHGQO+Calibri"/>
              </a:rPr>
              <a:t>manufactureꢀ</a:t>
            </a:r>
            <a:r>
              <a:rPr dirty="0" sz="2000" spc="-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UFHGQO+Calibri"/>
                <a:cs typeface="UFHGQO+Calibri"/>
              </a:rPr>
              <a:t>asꢀ</a:t>
            </a:r>
          </a:p>
          <a:p>
            <a:pPr marL="0" marR="0">
              <a:lnSpc>
                <a:spcPts val="2000"/>
              </a:lnSpc>
              <a:spcBef>
                <a:spcPts val="40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UFHGQO+Calibri"/>
                <a:cs typeface="UFHGQO+Calibri"/>
              </a:rPr>
              <a:t>weꢀ</a:t>
            </a:r>
            <a:r>
              <a:rPr dirty="0" sz="2000" spc="2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UFHGQO+Calibri"/>
                <a:cs typeface="UFHGQO+Calibri"/>
              </a:rPr>
              <a:t>areꢀ</a:t>
            </a:r>
            <a:r>
              <a:rPr dirty="0" sz="2000" spc="2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UFHGQO+Calibri"/>
                <a:cs typeface="UFHGQO+Calibri"/>
              </a:rPr>
              <a:t>pushingꢀ</a:t>
            </a:r>
            <a:r>
              <a:rPr dirty="0" sz="2000" spc="24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UFHGQO+Calibri"/>
                <a:cs typeface="UFHGQO+Calibri"/>
              </a:rPr>
              <a:t>everyꢀ</a:t>
            </a:r>
            <a:r>
              <a:rPr dirty="0" sz="2000" spc="2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UFHGQO+Calibri"/>
                <a:cs typeface="UFHGQO+Calibri"/>
              </a:rPr>
              <a:t>elementꢀ</a:t>
            </a:r>
            <a:r>
              <a:rPr dirty="0" sz="2000" spc="25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UFHGQO+Calibri"/>
                <a:cs typeface="UFHGQO+Calibri"/>
              </a:rPr>
              <a:t>togetherꢀ</a:t>
            </a:r>
            <a:r>
              <a:rPr dirty="0" sz="2000" spc="2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UFHGQO+Calibri"/>
                <a:cs typeface="UFHGQO+Calibri"/>
              </a:rPr>
              <a:t>andꢀ</a:t>
            </a:r>
            <a:r>
              <a:rPr dirty="0" sz="2000" spc="24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UFHGQO+Calibri"/>
                <a:cs typeface="UFHGQO+Calibri"/>
              </a:rPr>
              <a:t>atꢀ</a:t>
            </a:r>
          </a:p>
          <a:p>
            <a:pPr marL="0" marR="0">
              <a:lnSpc>
                <a:spcPts val="2214"/>
              </a:lnSpc>
              <a:spcBef>
                <a:spcPts val="117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UFHGQO+Calibri"/>
                <a:cs typeface="UFHGQO+Calibri"/>
              </a:rPr>
              <a:t>someꢀpointꢀweꢀneedꢀtoꢀstopꢀmakingꢀthingsꢀsmaller</a:t>
            </a:r>
            <a:r>
              <a:rPr dirty="0" sz="2000">
                <a:solidFill>
                  <a:srgbClr val="000000"/>
                </a:solidFill>
                <a:latin typeface="FJCJOR+TimesNewRomanPSMT"/>
                <a:cs typeface="FJCJOR+TimesNewRomanPSMT"/>
              </a:rPr>
              <a:t>.ꢀ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203536" y="4551730"/>
            <a:ext cx="1192415" cy="3597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32"/>
              </a:lnSpc>
              <a:spcBef>
                <a:spcPts val="0"/>
              </a:spcBef>
              <a:spcAft>
                <a:spcPts val="0"/>
              </a:spcAft>
            </a:pPr>
            <a:r>
              <a:rPr dirty="0" sz="2250" spc="10" b="1">
                <a:solidFill>
                  <a:srgbClr val="1c4587"/>
                </a:solidFill>
                <a:latin typeface="OCIUJO+Arial-BoldMT"/>
                <a:cs typeface="OCIUJO+Arial-BoldMT"/>
              </a:rPr>
              <a:t>Reason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644067" y="4897221"/>
            <a:ext cx="312521" cy="3597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32"/>
              </a:lnSpc>
              <a:spcBef>
                <a:spcPts val="0"/>
              </a:spcBef>
              <a:spcAft>
                <a:spcPts val="0"/>
              </a:spcAft>
            </a:pPr>
            <a:r>
              <a:rPr dirty="0" sz="2250" b="1">
                <a:solidFill>
                  <a:srgbClr val="1c4587"/>
                </a:solidFill>
                <a:latin typeface="OCIUJO+Arial-BoldMT"/>
                <a:cs typeface="OCIUJO+Arial-BoldMT"/>
              </a:rPr>
              <a:t>3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469126" y="5260955"/>
            <a:ext cx="5194820" cy="596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UFHGQO+Calibri"/>
                <a:cs typeface="UFHGQO+Calibri"/>
              </a:rPr>
              <a:t>AsꢀtheꢀtimeꢀfliesꢀMoore’sꢀlawꢀwillꢀbeꢀreplacedꢀbyꢀ</a:t>
            </a:r>
          </a:p>
          <a:p>
            <a:pPr marL="0" marR="0">
              <a:lnSpc>
                <a:spcPts val="2000"/>
              </a:lnSpc>
              <a:spcBef>
                <a:spcPts val="40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UFHGQO+Calibri"/>
                <a:cs typeface="UFHGQO+Calibri"/>
              </a:rPr>
              <a:t>Neven’sꢀlaw.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66582" y="5313364"/>
            <a:ext cx="5322123" cy="7289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UFHGQO+Calibri"/>
                <a:cs typeface="UFHGQO+Calibri"/>
              </a:rPr>
              <a:t>Asꢀ</a:t>
            </a:r>
            <a:r>
              <a:rPr dirty="0" sz="16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UFHGQO+Calibri"/>
                <a:cs typeface="UFHGQO+Calibri"/>
              </a:rPr>
              <a:t>shownꢀ</a:t>
            </a:r>
            <a:r>
              <a:rPr dirty="0" sz="1600" spc="36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UFHGQO+Calibri"/>
                <a:cs typeface="UFHGQO+Calibri"/>
              </a:rPr>
              <a:t>inꢀ</a:t>
            </a:r>
            <a:r>
              <a:rPr dirty="0" sz="1600" spc="35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UFHGQO+Calibri"/>
                <a:cs typeface="UFHGQO+Calibri"/>
              </a:rPr>
              <a:t>theꢀ</a:t>
            </a:r>
            <a:r>
              <a:rPr dirty="0" sz="1600" spc="36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UFHGQO+Calibri"/>
                <a:cs typeface="UFHGQO+Calibri"/>
              </a:rPr>
              <a:t>logarithmicꢀ</a:t>
            </a:r>
            <a:r>
              <a:rPr dirty="0" sz="1600" spc="3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UFHGQO+Calibri"/>
                <a:cs typeface="UFHGQO+Calibri"/>
              </a:rPr>
              <a:t>graphꢀ</a:t>
            </a:r>
            <a:r>
              <a:rPr dirty="0" sz="1600" spc="32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UFHGQO+Calibri"/>
                <a:cs typeface="UFHGQO+Calibri"/>
              </a:rPr>
              <a:t>ofꢀ</a:t>
            </a:r>
            <a:r>
              <a:rPr dirty="0" sz="1600" spc="36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UFHGQO+Calibri"/>
                <a:cs typeface="UFHGQO+Calibri"/>
              </a:rPr>
              <a:t>theꢀ</a:t>
            </a:r>
            <a:r>
              <a:rPr dirty="0" sz="1600" spc="36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UFHGQO+Calibri"/>
                <a:cs typeface="UFHGQO+Calibri"/>
              </a:rPr>
              <a:t>numberꢀ</a:t>
            </a:r>
            <a:r>
              <a:rPr dirty="0" sz="1600" spc="36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UFHGQO+Calibri"/>
                <a:cs typeface="UFHGQO+Calibri"/>
              </a:rPr>
              <a:t>ofꢀ</a:t>
            </a:r>
          </a:p>
          <a:p>
            <a:pPr marL="0" marR="0">
              <a:lnSpc>
                <a:spcPts val="1600"/>
              </a:lnSpc>
              <a:spcBef>
                <a:spcPts val="31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UFHGQO+Calibri"/>
                <a:cs typeface="UFHGQO+Calibri"/>
              </a:rPr>
              <a:t>transistorsꢀ</a:t>
            </a:r>
            <a:r>
              <a:rPr dirty="0" sz="16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UFHGQO+Calibri"/>
                <a:cs typeface="UFHGQO+Calibri"/>
              </a:rPr>
              <a:t>onꢀ</a:t>
            </a:r>
            <a:r>
              <a:rPr dirty="0" sz="1600" spc="51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UFHGQO+Calibri"/>
                <a:cs typeface="UFHGQO+Calibri"/>
              </a:rPr>
              <a:t>Intel'sꢀ</a:t>
            </a:r>
            <a:r>
              <a:rPr dirty="0" sz="1600" spc="47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UFHGQO+Calibri"/>
                <a:cs typeface="UFHGQO+Calibri"/>
              </a:rPr>
              <a:t>processorsꢀ</a:t>
            </a:r>
            <a:r>
              <a:rPr dirty="0" sz="1600" spc="48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UFHGQO+Calibri"/>
                <a:cs typeface="UFHGQO+Calibri"/>
              </a:rPr>
              <a:t>atꢀ</a:t>
            </a:r>
            <a:r>
              <a:rPr dirty="0" sz="1600" spc="49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UFHGQO+Calibri"/>
                <a:cs typeface="UFHGQO+Calibri"/>
              </a:rPr>
              <a:t>theꢀ</a:t>
            </a:r>
            <a:r>
              <a:rPr dirty="0" sz="1600" spc="5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UFHGQO+Calibri"/>
                <a:cs typeface="UFHGQO+Calibri"/>
              </a:rPr>
              <a:t>timeꢀ</a:t>
            </a:r>
            <a:r>
              <a:rPr dirty="0" sz="1600" spc="50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UFHGQO+Calibri"/>
                <a:cs typeface="UFHGQO+Calibri"/>
              </a:rPr>
              <a:t>ofꢀ</a:t>
            </a:r>
            <a:r>
              <a:rPr dirty="0" sz="1600" spc="5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UFHGQO+Calibri"/>
                <a:cs typeface="UFHGQO+Calibri"/>
              </a:rPr>
              <a:t>theirꢀ</a:t>
            </a:r>
          </a:p>
          <a:p>
            <a:pPr marL="0" marR="0">
              <a:lnSpc>
                <a:spcPts val="1771"/>
              </a:lnSpc>
              <a:spcBef>
                <a:spcPts val="94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UFHGQO+Calibri"/>
                <a:cs typeface="UFHGQO+Calibri"/>
              </a:rPr>
              <a:t>introduction,ꢀhisꢀ“law”ꢀwasꢀbeingꢀobeyed</a:t>
            </a:r>
            <a:r>
              <a:rPr dirty="0" sz="1600">
                <a:solidFill>
                  <a:srgbClr val="000000"/>
                </a:solidFill>
                <a:latin typeface="FJCJOR+TimesNewRomanPSMT"/>
                <a:cs typeface="FJCJOR+TimesNewRomanPSMT"/>
              </a:rPr>
              <a:t>.ꢀ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195985" y="636677"/>
            <a:ext cx="3961903" cy="7544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640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1c4587"/>
                </a:solidFill>
                <a:latin typeface="ENRRVR+Arial-Black"/>
                <a:cs typeface="ENRRVR+Arial-Black"/>
              </a:rPr>
              <a:t>CONCLUSION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48609" y="1663151"/>
            <a:ext cx="1754255" cy="5130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000000"/>
                </a:solidFill>
                <a:latin typeface="UFHGQO+Calibri"/>
                <a:cs typeface="UFHGQO+Calibri"/>
              </a:rPr>
              <a:t>Everyꢀsectorꢀfromꢀ</a:t>
            </a:r>
          </a:p>
          <a:p>
            <a:pPr marL="241631" marR="0">
              <a:lnSpc>
                <a:spcPts val="1700"/>
              </a:lnSpc>
              <a:spcBef>
                <a:spcPts val="339"/>
              </a:spcBef>
              <a:spcAft>
                <a:spcPts val="0"/>
              </a:spcAft>
            </a:pPr>
            <a:r>
              <a:rPr dirty="0" sz="1700">
                <a:solidFill>
                  <a:srgbClr val="000000"/>
                </a:solidFill>
                <a:latin typeface="UFHGQO+Calibri"/>
                <a:cs typeface="UFHGQO+Calibri"/>
              </a:rPr>
              <a:t>high-techꢀtoꢀ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71601" y="2163033"/>
            <a:ext cx="646819" cy="5346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10"/>
              </a:lnSpc>
              <a:spcBef>
                <a:spcPts val="0"/>
              </a:spcBef>
              <a:spcAft>
                <a:spcPts val="0"/>
              </a:spcAft>
            </a:pPr>
            <a:r>
              <a:rPr dirty="0" sz="3500" b="1">
                <a:solidFill>
                  <a:srgbClr val="1c4587"/>
                </a:solidFill>
                <a:latin typeface="OCIUJO+Arial-BoldMT"/>
                <a:cs typeface="OCIUJO+Arial-BoldMT"/>
              </a:rPr>
              <a:t>04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26945" y="2181311"/>
            <a:ext cx="1568611" cy="7721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82559" marR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000000"/>
                </a:solidFill>
                <a:latin typeface="UFHGQO+Calibri"/>
                <a:cs typeface="UFHGQO+Calibri"/>
              </a:rPr>
              <a:t>medicalꢀgotꢀ</a:t>
            </a:r>
          </a:p>
          <a:p>
            <a:pPr marL="108613" marR="0">
              <a:lnSpc>
                <a:spcPts val="1700"/>
              </a:lnSpc>
              <a:spcBef>
                <a:spcPts val="340"/>
              </a:spcBef>
              <a:spcAft>
                <a:spcPts val="0"/>
              </a:spcAft>
            </a:pPr>
            <a:r>
              <a:rPr dirty="0" sz="1700">
                <a:solidFill>
                  <a:srgbClr val="000000"/>
                </a:solidFill>
                <a:latin typeface="UFHGQO+Calibri"/>
                <a:cs typeface="UFHGQO+Calibri"/>
              </a:rPr>
              <a:t>benefittedꢀbyꢀ</a:t>
            </a:r>
          </a:p>
          <a:p>
            <a:pPr marL="0" marR="0">
              <a:lnSpc>
                <a:spcPts val="1700"/>
              </a:lnSpc>
              <a:spcBef>
                <a:spcPts val="389"/>
              </a:spcBef>
              <a:spcAft>
                <a:spcPts val="0"/>
              </a:spcAft>
            </a:pPr>
            <a:r>
              <a:rPr dirty="0" sz="1700">
                <a:solidFill>
                  <a:srgbClr val="000000"/>
                </a:solidFill>
                <a:latin typeface="UFHGQO+Calibri"/>
                <a:cs typeface="UFHGQO+Calibri"/>
              </a:rPr>
              <a:t>microprocessor.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860670" y="3336729"/>
            <a:ext cx="2847305" cy="3962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2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1c4587"/>
                </a:solidFill>
                <a:latin typeface="ENRRVR+Arial-Black"/>
                <a:cs typeface="ENRRVR+Arial-Black"/>
              </a:rPr>
              <a:t>MICROPROCESSOR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945508" y="3523624"/>
            <a:ext cx="1951397" cy="8153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UFHGQO+Calibri"/>
                <a:cs typeface="UFHGQO+Calibri"/>
              </a:rPr>
              <a:t>Portable,ꢀversatile,ꢀ</a:t>
            </a:r>
          </a:p>
          <a:p>
            <a:pPr marL="109537" marR="0">
              <a:lnSpc>
                <a:spcPts val="1800"/>
              </a:lnSpc>
              <a:spcBef>
                <a:spcPts val="36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UFHGQO+Calibri"/>
                <a:cs typeface="UFHGQO+Calibri"/>
              </a:rPr>
              <a:t>cheapꢀandꢀmoreꢀ</a:t>
            </a:r>
          </a:p>
          <a:p>
            <a:pPr marL="487635" marR="0">
              <a:lnSpc>
                <a:spcPts val="1800"/>
              </a:lnSpc>
              <a:spcBef>
                <a:spcPts val="309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UFHGQO+Calibri"/>
                <a:cs typeface="UFHGQO+Calibri"/>
              </a:rPr>
              <a:t>efficient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283796" y="3549332"/>
            <a:ext cx="1541970" cy="815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UFHGQO+Calibri"/>
                <a:cs typeface="UFHGQO+Calibri"/>
              </a:rPr>
              <a:t>Itꢀisꢀoneꢀofꢀtheꢀ</a:t>
            </a:r>
          </a:p>
          <a:p>
            <a:pPr marL="52182" marR="0">
              <a:lnSpc>
                <a:spcPts val="1800"/>
              </a:lnSpc>
              <a:spcBef>
                <a:spcPts val="36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UFHGQO+Calibri"/>
                <a:cs typeface="UFHGQO+Calibri"/>
              </a:rPr>
              <a:t>technologicalꢀ</a:t>
            </a:r>
          </a:p>
          <a:p>
            <a:pPr marL="31061" marR="0">
              <a:lnSpc>
                <a:spcPts val="1800"/>
              </a:lnSpc>
              <a:spcBef>
                <a:spcPts val="31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UFHGQO+Calibri"/>
                <a:cs typeface="UFHGQO+Calibri"/>
              </a:rPr>
              <a:t>innovationsꢀ!!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332776" y="4339868"/>
            <a:ext cx="1658007" cy="7721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000000"/>
                </a:solidFill>
                <a:latin typeface="UFHGQO+Calibri"/>
                <a:cs typeface="UFHGQO+Calibri"/>
              </a:rPr>
              <a:t>Revolutionalizedꢀ</a:t>
            </a:r>
          </a:p>
          <a:p>
            <a:pPr marL="242382" marR="0">
              <a:lnSpc>
                <a:spcPts val="1700"/>
              </a:lnSpc>
              <a:spcBef>
                <a:spcPts val="339"/>
              </a:spcBef>
              <a:spcAft>
                <a:spcPts val="0"/>
              </a:spcAft>
            </a:pPr>
            <a:r>
              <a:rPr dirty="0" sz="1700">
                <a:solidFill>
                  <a:srgbClr val="000000"/>
                </a:solidFill>
                <a:latin typeface="UFHGQO+Calibri"/>
                <a:cs typeface="UFHGQO+Calibri"/>
              </a:rPr>
              <a:t>theꢀfieldꢀofꢀ</a:t>
            </a:r>
          </a:p>
          <a:p>
            <a:pPr marL="453463" marR="0">
              <a:lnSpc>
                <a:spcPts val="1700"/>
              </a:lnSpc>
              <a:spcBef>
                <a:spcPts val="389"/>
              </a:spcBef>
              <a:spcAft>
                <a:spcPts val="0"/>
              </a:spcAft>
            </a:pPr>
            <a:r>
              <a:rPr dirty="0" sz="1700">
                <a:solidFill>
                  <a:srgbClr val="000000"/>
                </a:solidFill>
                <a:latin typeface="UFHGQO+Calibri"/>
                <a:cs typeface="UFHGQO+Calibri"/>
              </a:rPr>
              <a:t>digitalꢀ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74301" y="4993578"/>
            <a:ext cx="646819" cy="5346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10"/>
              </a:lnSpc>
              <a:spcBef>
                <a:spcPts val="0"/>
              </a:spcBef>
              <a:spcAft>
                <a:spcPts val="0"/>
              </a:spcAft>
            </a:pPr>
            <a:r>
              <a:rPr dirty="0" sz="3500" b="1">
                <a:solidFill>
                  <a:srgbClr val="1c4587"/>
                </a:solidFill>
                <a:latin typeface="OCIUJO+Arial-BoldMT"/>
                <a:cs typeface="OCIUJO+Arial-BoldMT"/>
              </a:rPr>
              <a:t>02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468582" y="5117108"/>
            <a:ext cx="1325091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000000"/>
                </a:solidFill>
                <a:latin typeface="UFHGQO+Calibri"/>
                <a:cs typeface="UFHGQO+Calibri"/>
              </a:rPr>
              <a:t>technologies.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213082" y="5160241"/>
            <a:ext cx="646819" cy="5346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10"/>
              </a:lnSpc>
              <a:spcBef>
                <a:spcPts val="0"/>
              </a:spcBef>
              <a:spcAft>
                <a:spcPts val="0"/>
              </a:spcAft>
            </a:pPr>
            <a:r>
              <a:rPr dirty="0" sz="3500" b="1">
                <a:solidFill>
                  <a:srgbClr val="1c4587"/>
                </a:solidFill>
                <a:latin typeface="OCIUJO+Arial-BoldMT"/>
                <a:cs typeface="OCIUJO+Arial-BoldMT"/>
              </a:rPr>
              <a:t>03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56953" y="2100221"/>
            <a:ext cx="604440" cy="4921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575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 b="1">
                <a:solidFill>
                  <a:srgbClr val="1c4587"/>
                </a:solidFill>
                <a:latin typeface="OCIUJO+Arial-BoldMT"/>
                <a:cs typeface="OCIUJO+Arial-BoldMT"/>
              </a:rPr>
              <a:t>05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02649" y="2117568"/>
            <a:ext cx="604440" cy="4921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575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 b="1">
                <a:solidFill>
                  <a:srgbClr val="1c4587"/>
                </a:solidFill>
                <a:latin typeface="OCIUJO+Arial-BoldMT"/>
                <a:cs typeface="OCIUJO+Arial-BoldMT"/>
              </a:rPr>
              <a:t>06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024152" y="2401856"/>
            <a:ext cx="2846094" cy="13159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1431" marR="0">
              <a:lnSpc>
                <a:spcPts val="2382"/>
              </a:lnSpc>
              <a:spcBef>
                <a:spcPts val="0"/>
              </a:spcBef>
              <a:spcAft>
                <a:spcPts val="0"/>
              </a:spcAft>
            </a:pPr>
            <a:r>
              <a:rPr dirty="0" sz="2150">
                <a:solidFill>
                  <a:srgbClr val="000000"/>
                </a:solidFill>
                <a:latin typeface="LUITFG+ArialMT"/>
                <a:cs typeface="LUITFG+ArialMT"/>
              </a:rPr>
              <a:t>Therefore,</a:t>
            </a:r>
            <a:r>
              <a:rPr dirty="0" sz="2150">
                <a:solidFill>
                  <a:srgbClr val="000000"/>
                </a:solidFill>
                <a:latin typeface="LUITFG+ArialMT"/>
                <a:cs typeface="LUITFG+ArialMT"/>
              </a:rPr>
              <a:t> </a:t>
            </a:r>
            <a:r>
              <a:rPr dirty="0" sz="2150" spc="-10">
                <a:solidFill>
                  <a:srgbClr val="000000"/>
                </a:solidFill>
                <a:latin typeface="LUITFG+ArialMT"/>
                <a:cs typeface="LUITFG+ArialMT"/>
              </a:rPr>
              <a:t>Computers</a:t>
            </a:r>
          </a:p>
          <a:p>
            <a:pPr marL="0" marR="0">
              <a:lnSpc>
                <a:spcPts val="2382"/>
              </a:lnSpc>
              <a:spcBef>
                <a:spcPts val="126"/>
              </a:spcBef>
              <a:spcAft>
                <a:spcPts val="0"/>
              </a:spcAft>
            </a:pPr>
            <a:r>
              <a:rPr dirty="0" sz="2150">
                <a:solidFill>
                  <a:srgbClr val="000000"/>
                </a:solidFill>
                <a:latin typeface="LUITFG+ArialMT"/>
                <a:cs typeface="LUITFG+ArialMT"/>
              </a:rPr>
              <a:t>with</a:t>
            </a:r>
            <a:r>
              <a:rPr dirty="0" sz="2150">
                <a:solidFill>
                  <a:srgbClr val="000000"/>
                </a:solidFill>
                <a:latin typeface="LUITFG+ArialMT"/>
                <a:cs typeface="LUITFG+ArialMT"/>
              </a:rPr>
              <a:t> </a:t>
            </a:r>
            <a:r>
              <a:rPr dirty="0" sz="2150">
                <a:solidFill>
                  <a:srgbClr val="000000"/>
                </a:solidFill>
                <a:latin typeface="LUITFG+ArialMT"/>
                <a:cs typeface="LUITFG+ArialMT"/>
              </a:rPr>
              <a:t>these</a:t>
            </a:r>
            <a:r>
              <a:rPr dirty="0" sz="2150">
                <a:solidFill>
                  <a:srgbClr val="000000"/>
                </a:solidFill>
                <a:latin typeface="LUITFG+ArialMT"/>
                <a:cs typeface="LUITFG+ArialMT"/>
              </a:rPr>
              <a:t> </a:t>
            </a:r>
            <a:r>
              <a:rPr dirty="0" sz="2150">
                <a:solidFill>
                  <a:srgbClr val="000000"/>
                </a:solidFill>
                <a:latin typeface="LUITFG+ArialMT"/>
                <a:cs typeface="LUITFG+ArialMT"/>
              </a:rPr>
              <a:t>processors,</a:t>
            </a:r>
          </a:p>
          <a:p>
            <a:pPr marL="5556" marR="0">
              <a:lnSpc>
                <a:spcPts val="2382"/>
              </a:lnSpc>
              <a:spcBef>
                <a:spcPts val="176"/>
              </a:spcBef>
              <a:spcAft>
                <a:spcPts val="0"/>
              </a:spcAft>
            </a:pPr>
            <a:r>
              <a:rPr dirty="0" sz="2150">
                <a:solidFill>
                  <a:srgbClr val="000000"/>
                </a:solidFill>
                <a:latin typeface="LUITFG+ArialMT"/>
                <a:cs typeface="LUITFG+ArialMT"/>
              </a:rPr>
              <a:t>have</a:t>
            </a:r>
            <a:r>
              <a:rPr dirty="0" sz="2150">
                <a:solidFill>
                  <a:srgbClr val="000000"/>
                </a:solidFill>
                <a:latin typeface="LUITFG+ArialMT"/>
                <a:cs typeface="LUITFG+ArialMT"/>
              </a:rPr>
              <a:t> </a:t>
            </a:r>
            <a:r>
              <a:rPr dirty="0" sz="2150" spc="-10">
                <a:solidFill>
                  <a:srgbClr val="000000"/>
                </a:solidFill>
                <a:latin typeface="LUITFG+ArialMT"/>
                <a:cs typeface="LUITFG+ArialMT"/>
              </a:rPr>
              <a:t>enough</a:t>
            </a:r>
            <a:r>
              <a:rPr dirty="0" sz="2150">
                <a:solidFill>
                  <a:srgbClr val="000000"/>
                </a:solidFill>
                <a:latin typeface="LUITFG+ArialMT"/>
                <a:cs typeface="LUITFG+ArialMT"/>
              </a:rPr>
              <a:t> </a:t>
            </a:r>
            <a:r>
              <a:rPr dirty="0" sz="2150" spc="-10">
                <a:solidFill>
                  <a:srgbClr val="000000"/>
                </a:solidFill>
                <a:latin typeface="LUITFG+ArialMT"/>
                <a:cs typeface="LUITFG+ArialMT"/>
              </a:rPr>
              <a:t>power</a:t>
            </a:r>
            <a:r>
              <a:rPr dirty="0" sz="2150">
                <a:solidFill>
                  <a:srgbClr val="000000"/>
                </a:solidFill>
                <a:latin typeface="LUITFG+ArialMT"/>
                <a:cs typeface="LUITFG+ArialMT"/>
              </a:rPr>
              <a:t> </a:t>
            </a:r>
            <a:r>
              <a:rPr dirty="0" sz="2150">
                <a:solidFill>
                  <a:srgbClr val="000000"/>
                </a:solidFill>
                <a:latin typeface="LUITFG+ArialMT"/>
                <a:cs typeface="LUITFG+ArialMT"/>
              </a:rPr>
              <a:t>to</a:t>
            </a:r>
          </a:p>
          <a:p>
            <a:pPr marL="457993" marR="0">
              <a:lnSpc>
                <a:spcPts val="2382"/>
              </a:lnSpc>
              <a:spcBef>
                <a:spcPts val="176"/>
              </a:spcBef>
              <a:spcAft>
                <a:spcPts val="0"/>
              </a:spcAft>
            </a:pPr>
            <a:r>
              <a:rPr dirty="0" sz="2150" spc="-10">
                <a:solidFill>
                  <a:srgbClr val="000000"/>
                </a:solidFill>
                <a:latin typeface="LUITFG+ArialMT"/>
                <a:cs typeface="LUITFG+ArialMT"/>
              </a:rPr>
              <a:t>compute</a:t>
            </a:r>
            <a:r>
              <a:rPr dirty="0" sz="2150">
                <a:solidFill>
                  <a:srgbClr val="000000"/>
                </a:solidFill>
                <a:latin typeface="LUITFG+ArialMT"/>
                <a:cs typeface="LUITFG+ArialMT"/>
              </a:rPr>
              <a:t> </a:t>
            </a:r>
            <a:r>
              <a:rPr dirty="0" sz="2150" spc="-10">
                <a:solidFill>
                  <a:srgbClr val="000000"/>
                </a:solidFill>
                <a:latin typeface="LUITFG+ArialMT"/>
                <a:cs typeface="LUITFG+ArialMT"/>
              </a:rPr>
              <a:t>many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38744" y="2759135"/>
            <a:ext cx="2649147" cy="9591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8473" marR="0">
              <a:lnSpc>
                <a:spcPts val="2132"/>
              </a:lnSpc>
              <a:spcBef>
                <a:spcPts val="0"/>
              </a:spcBef>
              <a:spcAft>
                <a:spcPts val="0"/>
              </a:spcAft>
            </a:pPr>
            <a:r>
              <a:rPr dirty="0" sz="2150">
                <a:solidFill>
                  <a:srgbClr val="000000"/>
                </a:solidFill>
                <a:latin typeface="UFHGQO+Calibri"/>
                <a:cs typeface="UFHGQO+Calibri"/>
              </a:rPr>
              <a:t>Theꢀdevelopmentsꢀinꢀ</a:t>
            </a:r>
          </a:p>
          <a:p>
            <a:pPr marL="0" marR="0">
              <a:lnSpc>
                <a:spcPts val="2132"/>
              </a:lnSpc>
              <a:spcBef>
                <a:spcPts val="476"/>
              </a:spcBef>
              <a:spcAft>
                <a:spcPts val="0"/>
              </a:spcAft>
            </a:pPr>
            <a:r>
              <a:rPr dirty="0" sz="2150">
                <a:solidFill>
                  <a:srgbClr val="000000"/>
                </a:solidFill>
                <a:latin typeface="UFHGQO+Calibri"/>
                <a:cs typeface="UFHGQO+Calibri"/>
              </a:rPr>
              <a:t>microprocessorsꢀsinceꢀ</a:t>
            </a:r>
          </a:p>
          <a:p>
            <a:pPr marL="337873" marR="0">
              <a:lnSpc>
                <a:spcPts val="2132"/>
              </a:lnSpc>
              <a:spcBef>
                <a:spcPts val="476"/>
              </a:spcBef>
              <a:spcAft>
                <a:spcPts val="0"/>
              </a:spcAft>
            </a:pPr>
            <a:r>
              <a:rPr dirty="0" sz="2150">
                <a:solidFill>
                  <a:srgbClr val="000000"/>
                </a:solidFill>
                <a:latin typeface="UFHGQO+Calibri"/>
                <a:cs typeface="UFHGQO+Calibri"/>
              </a:rPr>
              <a:t>theꢀyearꢀ1971ꢀisꢀ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197984" y="3702134"/>
            <a:ext cx="2499624" cy="2291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0637" marR="0">
              <a:lnSpc>
                <a:spcPts val="2382"/>
              </a:lnSpc>
              <a:spcBef>
                <a:spcPts val="0"/>
              </a:spcBef>
              <a:spcAft>
                <a:spcPts val="0"/>
              </a:spcAft>
            </a:pPr>
            <a:r>
              <a:rPr dirty="0" sz="2150">
                <a:solidFill>
                  <a:srgbClr val="000000"/>
                </a:solidFill>
                <a:latin typeface="LUITFG+ArialMT"/>
                <a:cs typeface="LUITFG+ArialMT"/>
              </a:rPr>
              <a:t>business,</a:t>
            </a:r>
            <a:r>
              <a:rPr dirty="0" sz="2150">
                <a:solidFill>
                  <a:srgbClr val="000000"/>
                </a:solidFill>
                <a:latin typeface="LUITFG+ArialMT"/>
                <a:cs typeface="LUITFG+ArialMT"/>
              </a:rPr>
              <a:t> </a:t>
            </a:r>
            <a:r>
              <a:rPr dirty="0" sz="2150">
                <a:solidFill>
                  <a:srgbClr val="000000"/>
                </a:solidFill>
                <a:latin typeface="LUITFG+ArialMT"/>
                <a:cs typeface="LUITFG+ArialMT"/>
              </a:rPr>
              <a:t>industrial</a:t>
            </a:r>
          </a:p>
          <a:p>
            <a:pPr marL="0" marR="0">
              <a:lnSpc>
                <a:spcPts val="2382"/>
              </a:lnSpc>
              <a:spcBef>
                <a:spcPts val="126"/>
              </a:spcBef>
              <a:spcAft>
                <a:spcPts val="0"/>
              </a:spcAft>
            </a:pPr>
            <a:r>
              <a:rPr dirty="0" sz="2150" spc="-10">
                <a:solidFill>
                  <a:srgbClr val="000000"/>
                </a:solidFill>
                <a:latin typeface="LUITFG+ArialMT"/>
                <a:cs typeface="LUITFG+ArialMT"/>
              </a:rPr>
              <a:t>and</a:t>
            </a:r>
            <a:r>
              <a:rPr dirty="0" sz="2150">
                <a:solidFill>
                  <a:srgbClr val="000000"/>
                </a:solidFill>
                <a:latin typeface="LUITFG+ArialMT"/>
                <a:cs typeface="LUITFG+ArialMT"/>
              </a:rPr>
              <a:t> </a:t>
            </a:r>
            <a:r>
              <a:rPr dirty="0" sz="2150">
                <a:solidFill>
                  <a:srgbClr val="000000"/>
                </a:solidFill>
                <a:latin typeface="LUITFG+ArialMT"/>
                <a:cs typeface="LUITFG+ArialMT"/>
              </a:rPr>
              <a:t>scientific</a:t>
            </a:r>
            <a:r>
              <a:rPr dirty="0" sz="2150">
                <a:solidFill>
                  <a:srgbClr val="000000"/>
                </a:solidFill>
                <a:latin typeface="LUITFG+ArialMT"/>
                <a:cs typeface="LUITFG+ArialMT"/>
              </a:rPr>
              <a:t> </a:t>
            </a:r>
            <a:r>
              <a:rPr dirty="0" sz="2150">
                <a:solidFill>
                  <a:srgbClr val="000000"/>
                </a:solidFill>
                <a:latin typeface="LUITFG+ArialMT"/>
                <a:cs typeface="LUITFG+ArialMT"/>
              </a:rPr>
              <a:t>tasks.</a:t>
            </a:r>
          </a:p>
          <a:p>
            <a:pPr marL="103981" marR="0">
              <a:lnSpc>
                <a:spcPts val="2382"/>
              </a:lnSpc>
              <a:spcBef>
                <a:spcPts val="176"/>
              </a:spcBef>
              <a:spcAft>
                <a:spcPts val="0"/>
              </a:spcAft>
            </a:pPr>
            <a:r>
              <a:rPr dirty="0" sz="2150">
                <a:solidFill>
                  <a:srgbClr val="000000"/>
                </a:solidFill>
                <a:latin typeface="LUITFG+ArialMT"/>
                <a:cs typeface="LUITFG+ArialMT"/>
              </a:rPr>
              <a:t>Invention</a:t>
            </a:r>
            <a:r>
              <a:rPr dirty="0" sz="2150">
                <a:solidFill>
                  <a:srgbClr val="000000"/>
                </a:solidFill>
                <a:latin typeface="LUITFG+ArialMT"/>
                <a:cs typeface="LUITFG+ArialMT"/>
              </a:rPr>
              <a:t> </a:t>
            </a:r>
            <a:r>
              <a:rPr dirty="0" sz="2150" spc="-10">
                <a:solidFill>
                  <a:srgbClr val="000000"/>
                </a:solidFill>
                <a:latin typeface="LUITFG+ArialMT"/>
                <a:cs typeface="LUITFG+ArialMT"/>
              </a:rPr>
              <a:t>of</a:t>
            </a:r>
            <a:r>
              <a:rPr dirty="0" sz="2150">
                <a:solidFill>
                  <a:srgbClr val="000000"/>
                </a:solidFill>
                <a:latin typeface="LUITFG+ArialMT"/>
                <a:cs typeface="LUITFG+ArialMT"/>
              </a:rPr>
              <a:t> </a:t>
            </a:r>
            <a:r>
              <a:rPr dirty="0" sz="2150">
                <a:solidFill>
                  <a:srgbClr val="000000"/>
                </a:solidFill>
                <a:latin typeface="LUITFG+ArialMT"/>
                <a:cs typeface="LUITFG+ArialMT"/>
              </a:rPr>
              <a:t>these</a:t>
            </a:r>
          </a:p>
          <a:p>
            <a:pPr marL="126206" marR="0">
              <a:lnSpc>
                <a:spcPts val="2382"/>
              </a:lnSpc>
              <a:spcBef>
                <a:spcPts val="176"/>
              </a:spcBef>
              <a:spcAft>
                <a:spcPts val="0"/>
              </a:spcAft>
            </a:pPr>
            <a:r>
              <a:rPr dirty="0" sz="2150">
                <a:solidFill>
                  <a:srgbClr val="000000"/>
                </a:solidFill>
                <a:latin typeface="LUITFG+ArialMT"/>
                <a:cs typeface="LUITFG+ArialMT"/>
              </a:rPr>
              <a:t>exceled</a:t>
            </a:r>
            <a:r>
              <a:rPr dirty="0" sz="2150">
                <a:solidFill>
                  <a:srgbClr val="000000"/>
                </a:solidFill>
                <a:latin typeface="LUITFG+ArialMT"/>
                <a:cs typeface="LUITFG+ArialMT"/>
              </a:rPr>
              <a:t> </a:t>
            </a:r>
            <a:r>
              <a:rPr dirty="0" sz="2150">
                <a:solidFill>
                  <a:srgbClr val="000000"/>
                </a:solidFill>
                <a:latin typeface="LUITFG+ArialMT"/>
                <a:cs typeface="LUITFG+ArialMT"/>
              </a:rPr>
              <a:t>the</a:t>
            </a:r>
            <a:r>
              <a:rPr dirty="0" sz="2150">
                <a:solidFill>
                  <a:srgbClr val="000000"/>
                </a:solidFill>
                <a:latin typeface="LUITFG+ArialMT"/>
                <a:cs typeface="LUITFG+ArialMT"/>
              </a:rPr>
              <a:t> </a:t>
            </a:r>
            <a:r>
              <a:rPr dirty="0" sz="2150">
                <a:solidFill>
                  <a:srgbClr val="000000"/>
                </a:solidFill>
                <a:latin typeface="LUITFG+ArialMT"/>
                <a:cs typeface="LUITFG+ArialMT"/>
              </a:rPr>
              <a:t>quick</a:t>
            </a:r>
          </a:p>
          <a:p>
            <a:pPr marL="148431" marR="0">
              <a:lnSpc>
                <a:spcPts val="2382"/>
              </a:lnSpc>
              <a:spcBef>
                <a:spcPts val="126"/>
              </a:spcBef>
              <a:spcAft>
                <a:spcPts val="0"/>
              </a:spcAft>
            </a:pPr>
            <a:r>
              <a:rPr dirty="0" sz="2150">
                <a:solidFill>
                  <a:srgbClr val="000000"/>
                </a:solidFill>
                <a:latin typeface="LUITFG+ArialMT"/>
                <a:cs typeface="LUITFG+ArialMT"/>
              </a:rPr>
              <a:t>calculation</a:t>
            </a:r>
            <a:r>
              <a:rPr dirty="0" sz="2150">
                <a:solidFill>
                  <a:srgbClr val="000000"/>
                </a:solidFill>
                <a:latin typeface="LUITFG+ArialMT"/>
                <a:cs typeface="LUITFG+ArialMT"/>
              </a:rPr>
              <a:t> </a:t>
            </a:r>
            <a:r>
              <a:rPr dirty="0" sz="2150">
                <a:solidFill>
                  <a:srgbClr val="000000"/>
                </a:solidFill>
                <a:latin typeface="LUITFG+ArialMT"/>
                <a:cs typeface="LUITFG+ArialMT"/>
              </a:rPr>
              <a:t>which</a:t>
            </a:r>
          </a:p>
          <a:p>
            <a:pPr marL="12700" marR="0">
              <a:lnSpc>
                <a:spcPts val="2382"/>
              </a:lnSpc>
              <a:spcBef>
                <a:spcPts val="176"/>
              </a:spcBef>
              <a:spcAft>
                <a:spcPts val="0"/>
              </a:spcAft>
            </a:pPr>
            <a:r>
              <a:rPr dirty="0" sz="2150" spc="-10">
                <a:solidFill>
                  <a:srgbClr val="000000"/>
                </a:solidFill>
                <a:latin typeface="LUITFG+ArialMT"/>
                <a:cs typeface="LUITFG+ArialMT"/>
              </a:rPr>
              <a:t>made</a:t>
            </a:r>
            <a:r>
              <a:rPr dirty="0" sz="2150">
                <a:solidFill>
                  <a:srgbClr val="000000"/>
                </a:solidFill>
                <a:latin typeface="LUITFG+ArialMT"/>
                <a:cs typeface="LUITFG+ArialMT"/>
              </a:rPr>
              <a:t> </a:t>
            </a:r>
            <a:r>
              <a:rPr dirty="0" sz="2150">
                <a:solidFill>
                  <a:srgbClr val="000000"/>
                </a:solidFill>
                <a:latin typeface="LUITFG+ArialMT"/>
                <a:cs typeface="LUITFG+ArialMT"/>
              </a:rPr>
              <a:t>them</a:t>
            </a:r>
            <a:r>
              <a:rPr dirty="0" sz="2150" spc="-11">
                <a:solidFill>
                  <a:srgbClr val="000000"/>
                </a:solidFill>
                <a:latin typeface="LUITFG+ArialMT"/>
                <a:cs typeface="LUITFG+ArialMT"/>
              </a:rPr>
              <a:t> </a:t>
            </a:r>
            <a:r>
              <a:rPr dirty="0" sz="2150" spc="-10">
                <a:solidFill>
                  <a:srgbClr val="000000"/>
                </a:solidFill>
                <a:latin typeface="LUITFG+ArialMT"/>
                <a:cs typeface="LUITFG+ArialMT"/>
              </a:rPr>
              <a:t>beyond</a:t>
            </a:r>
          </a:p>
          <a:p>
            <a:pPr marL="381000" marR="0">
              <a:lnSpc>
                <a:spcPts val="2382"/>
              </a:lnSpc>
              <a:spcBef>
                <a:spcPts val="126"/>
              </a:spcBef>
              <a:spcAft>
                <a:spcPts val="0"/>
              </a:spcAft>
            </a:pPr>
            <a:r>
              <a:rPr dirty="0" sz="2150" spc="-10">
                <a:solidFill>
                  <a:srgbClr val="000000"/>
                </a:solidFill>
                <a:latin typeface="LUITFG+ArialMT"/>
                <a:cs typeface="LUITFG+ArialMT"/>
              </a:rPr>
              <a:t>human</a:t>
            </a:r>
            <a:r>
              <a:rPr dirty="0" sz="2150">
                <a:solidFill>
                  <a:srgbClr val="000000"/>
                </a:solidFill>
                <a:latin typeface="LUITFG+ArialMT"/>
                <a:cs typeface="LUITFG+ArialMT"/>
              </a:rPr>
              <a:t> </a:t>
            </a:r>
            <a:r>
              <a:rPr dirty="0" sz="2150">
                <a:solidFill>
                  <a:srgbClr val="000000"/>
                </a:solidFill>
                <a:latin typeface="LUITFG+ArialMT"/>
                <a:cs typeface="LUITFG+ArialMT"/>
              </a:rPr>
              <a:t>reach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813994" y="3734342"/>
            <a:ext cx="2889616" cy="193433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2465" marR="0">
              <a:lnSpc>
                <a:spcPts val="2132"/>
              </a:lnSpc>
              <a:spcBef>
                <a:spcPts val="0"/>
              </a:spcBef>
              <a:spcAft>
                <a:spcPts val="0"/>
              </a:spcAft>
            </a:pPr>
            <a:r>
              <a:rPr dirty="0" sz="2150">
                <a:solidFill>
                  <a:srgbClr val="000000"/>
                </a:solidFill>
                <a:latin typeface="UFHGQO+Calibri"/>
                <a:cs typeface="UFHGQO+Calibri"/>
              </a:rPr>
              <a:t>tremendous.ꢀImprovingꢀ</a:t>
            </a:r>
          </a:p>
          <a:p>
            <a:pPr marL="47491" marR="0">
              <a:lnSpc>
                <a:spcPts val="2132"/>
              </a:lnSpc>
              <a:spcBef>
                <a:spcPts val="476"/>
              </a:spcBef>
              <a:spcAft>
                <a:spcPts val="0"/>
              </a:spcAft>
            </a:pPr>
            <a:r>
              <a:rPr dirty="0" sz="2150">
                <a:solidFill>
                  <a:srgbClr val="000000"/>
                </a:solidFill>
                <a:latin typeface="UFHGQO+Calibri"/>
                <a:cs typeface="UFHGQO+Calibri"/>
              </a:rPr>
              <a:t>it’sꢀarchitecture,ꢀspeed,ꢀ</a:t>
            </a:r>
          </a:p>
          <a:p>
            <a:pPr marL="84071" marR="0">
              <a:lnSpc>
                <a:spcPts val="2132"/>
              </a:lnSpc>
              <a:spcBef>
                <a:spcPts val="476"/>
              </a:spcBef>
              <a:spcAft>
                <a:spcPts val="0"/>
              </a:spcAft>
            </a:pPr>
            <a:r>
              <a:rPr dirty="0" sz="2150">
                <a:solidFill>
                  <a:srgbClr val="000000"/>
                </a:solidFill>
                <a:latin typeface="UFHGQO+Calibri"/>
                <a:cs typeface="UFHGQO+Calibri"/>
              </a:rPr>
              <a:t>lessꢀpowerꢀconsuming,ꢀ</a:t>
            </a:r>
          </a:p>
          <a:p>
            <a:pPr marL="0" marR="0">
              <a:lnSpc>
                <a:spcPts val="2132"/>
              </a:lnSpc>
              <a:spcBef>
                <a:spcPts val="426"/>
              </a:spcBef>
              <a:spcAft>
                <a:spcPts val="0"/>
              </a:spcAft>
            </a:pPr>
            <a:r>
              <a:rPr dirty="0" sz="2150">
                <a:solidFill>
                  <a:srgbClr val="000000"/>
                </a:solidFill>
                <a:latin typeface="UFHGQO+Calibri"/>
                <a:cs typeface="UFHGQO+Calibri"/>
              </a:rPr>
              <a:t>accessingꢀmoreꢀmemoryꢀ</a:t>
            </a:r>
          </a:p>
          <a:p>
            <a:pPr marL="265906" marR="0">
              <a:lnSpc>
                <a:spcPts val="2132"/>
              </a:lnSpc>
              <a:spcBef>
                <a:spcPts val="476"/>
              </a:spcBef>
              <a:spcAft>
                <a:spcPts val="0"/>
              </a:spcAft>
            </a:pPr>
            <a:r>
              <a:rPr dirty="0" sz="2150">
                <a:solidFill>
                  <a:srgbClr val="000000"/>
                </a:solidFill>
                <a:latin typeface="UFHGQO+Calibri"/>
                <a:cs typeface="UFHGQO+Calibri"/>
              </a:rPr>
              <a:t>andꢀmakingꢀitꢀmoreꢀ</a:t>
            </a:r>
          </a:p>
          <a:p>
            <a:pPr marL="855132" marR="0">
              <a:lnSpc>
                <a:spcPts val="2132"/>
              </a:lnSpc>
              <a:spcBef>
                <a:spcPts val="426"/>
              </a:spcBef>
              <a:spcAft>
                <a:spcPts val="0"/>
              </a:spcAft>
            </a:pPr>
            <a:r>
              <a:rPr dirty="0" sz="2150">
                <a:solidFill>
                  <a:srgbClr val="000000"/>
                </a:solidFill>
                <a:latin typeface="UFHGQO+Calibri"/>
                <a:cs typeface="UFHGQO+Calibri"/>
              </a:rPr>
              <a:t>efficient.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76677" y="684375"/>
            <a:ext cx="1642070" cy="109886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512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1c4587"/>
                </a:solidFill>
                <a:latin typeface="ENRRVR+Arial-Black"/>
                <a:cs typeface="ENRRVR+Arial-Black"/>
              </a:rPr>
              <a:t>Team</a:t>
            </a:r>
          </a:p>
          <a:p>
            <a:pPr marL="0" marR="0">
              <a:lnSpc>
                <a:spcPts val="3839"/>
              </a:lnSpc>
              <a:spcBef>
                <a:spcPts val="50"/>
              </a:spcBef>
              <a:spcAft>
                <a:spcPts val="0"/>
              </a:spcAft>
            </a:pPr>
            <a:r>
              <a:rPr dirty="0" sz="3200">
                <a:solidFill>
                  <a:srgbClr val="1c4587"/>
                </a:solidFill>
                <a:latin typeface="ENRRVR+Arial-Black"/>
                <a:cs typeface="ENRRVR+Arial-Black"/>
              </a:rPr>
              <a:t>Mates: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3677" y="1959062"/>
            <a:ext cx="3615986" cy="20026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6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UFHGQO+Calibri"/>
                <a:cs typeface="UFHGQO+Calibri"/>
              </a:rPr>
              <a:t>1)</a:t>
            </a:r>
            <a:r>
              <a:rPr dirty="0" sz="1600" spc="90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50">
                <a:solidFill>
                  <a:srgbClr val="1c4587"/>
                </a:solidFill>
                <a:latin typeface="UFHGQO+Calibri"/>
                <a:cs typeface="UFHGQO+Calibri"/>
              </a:rPr>
              <a:t>BANGARIꢀVIVEKRAJ</a:t>
            </a:r>
          </a:p>
          <a:p>
            <a:pPr marL="0" marR="0">
              <a:lnSpc>
                <a:spcPts val="2667"/>
              </a:lnSpc>
              <a:spcBef>
                <a:spcPts val="533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UFHGQO+Calibri"/>
                <a:cs typeface="UFHGQO+Calibri"/>
              </a:rPr>
              <a:t>2)</a:t>
            </a:r>
            <a:r>
              <a:rPr dirty="0" sz="1600" spc="90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50">
                <a:solidFill>
                  <a:srgbClr val="1c4587"/>
                </a:solidFill>
                <a:latin typeface="UFHGQO+Calibri"/>
                <a:cs typeface="UFHGQO+Calibri"/>
              </a:rPr>
              <a:t>SAIꢀSARVAGNA</a:t>
            </a:r>
          </a:p>
          <a:p>
            <a:pPr marL="0" marR="0">
              <a:lnSpc>
                <a:spcPts val="2667"/>
              </a:lnSpc>
              <a:spcBef>
                <a:spcPts val="533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UFHGQO+Calibri"/>
                <a:cs typeface="UFHGQO+Calibri"/>
              </a:rPr>
              <a:t>3)</a:t>
            </a:r>
            <a:r>
              <a:rPr dirty="0" sz="1600" spc="90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50">
                <a:solidFill>
                  <a:srgbClr val="1c4587"/>
                </a:solidFill>
                <a:latin typeface="UFHGQO+Calibri"/>
                <a:cs typeface="UFHGQO+Calibri"/>
              </a:rPr>
              <a:t>BOUDHIKꢀSHAJ</a:t>
            </a:r>
          </a:p>
          <a:p>
            <a:pPr marL="0" marR="0">
              <a:lnSpc>
                <a:spcPts val="2667"/>
              </a:lnSpc>
              <a:spcBef>
                <a:spcPts val="533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UFHGQO+Calibri"/>
                <a:cs typeface="UFHGQO+Calibri"/>
              </a:rPr>
              <a:t>4)</a:t>
            </a:r>
            <a:r>
              <a:rPr dirty="0" sz="1600" spc="90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50">
                <a:solidFill>
                  <a:srgbClr val="1c4587"/>
                </a:solidFill>
                <a:latin typeface="UFHGQO+Calibri"/>
                <a:cs typeface="UFHGQO+Calibri"/>
              </a:rPr>
              <a:t>CꢀSAIꢀKRISHNAꢀKUMAR</a:t>
            </a:r>
          </a:p>
          <a:p>
            <a:pPr marL="0" marR="0">
              <a:lnSpc>
                <a:spcPts val="2667"/>
              </a:lnSpc>
              <a:spcBef>
                <a:spcPts val="533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UFHGQO+Calibri"/>
                <a:cs typeface="UFHGQO+Calibri"/>
              </a:rPr>
              <a:t>5)</a:t>
            </a:r>
            <a:r>
              <a:rPr dirty="0" sz="1600" spc="90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50">
                <a:solidFill>
                  <a:srgbClr val="1c4587"/>
                </a:solidFill>
                <a:latin typeface="UFHGQO+Calibri"/>
                <a:cs typeface="UFHGQO+Calibri"/>
              </a:rPr>
              <a:t>CꢀSIRIꢀSANJAY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03677" y="3991316"/>
            <a:ext cx="2718407" cy="7832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6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UFHGQO+Calibri"/>
                <a:cs typeface="UFHGQO+Calibri"/>
              </a:rPr>
              <a:t>6)</a:t>
            </a:r>
            <a:r>
              <a:rPr dirty="0" sz="1600" spc="90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50">
                <a:solidFill>
                  <a:srgbClr val="1c4587"/>
                </a:solidFill>
                <a:latin typeface="UFHGQO+Calibri"/>
                <a:cs typeface="UFHGQO+Calibri"/>
              </a:rPr>
              <a:t>DꢀKOUSHIK</a:t>
            </a:r>
          </a:p>
          <a:p>
            <a:pPr marL="0" marR="0">
              <a:lnSpc>
                <a:spcPts val="2667"/>
              </a:lnSpc>
              <a:spcBef>
                <a:spcPts val="533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UFHGQO+Calibri"/>
                <a:cs typeface="UFHGQO+Calibri"/>
              </a:rPr>
              <a:t>7)</a:t>
            </a:r>
            <a:r>
              <a:rPr dirty="0" sz="1600" spc="90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50">
                <a:solidFill>
                  <a:srgbClr val="1c4587"/>
                </a:solidFill>
                <a:latin typeface="UFHGQO+Calibri"/>
                <a:cs typeface="UFHGQO+Calibri"/>
              </a:rPr>
              <a:t>DEVESHꢀKUMAR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03677" y="5985803"/>
            <a:ext cx="237077" cy="4131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53"/>
              </a:lnSpc>
              <a:spcBef>
                <a:spcPts val="0"/>
              </a:spcBef>
              <a:spcAft>
                <a:spcPts val="0"/>
              </a:spcAft>
            </a:pPr>
            <a:r>
              <a:rPr dirty="0" sz="2650">
                <a:solidFill>
                  <a:srgbClr val="000000"/>
                </a:solidFill>
                <a:latin typeface="FJCJOR+TimesNewRomanPSMT"/>
                <a:cs typeface="FJCJOR+TimesNewRomanPSMT"/>
              </a:rPr>
              <a:t>ꢀ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78194" y="2555751"/>
            <a:ext cx="5026386" cy="10051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614"/>
              </a:lnSpc>
              <a:spcBef>
                <a:spcPts val="0"/>
              </a:spcBef>
              <a:spcAft>
                <a:spcPts val="0"/>
              </a:spcAft>
            </a:pPr>
            <a:r>
              <a:rPr dirty="0" sz="5400">
                <a:solidFill>
                  <a:srgbClr val="1c4587"/>
                </a:solidFill>
                <a:latin typeface="ENRRVR+Arial-Black"/>
                <a:cs typeface="ENRRVR+Arial-Black"/>
              </a:rPr>
              <a:t>THANK</a:t>
            </a:r>
            <a:r>
              <a:rPr dirty="0" sz="5400">
                <a:solidFill>
                  <a:srgbClr val="1c4587"/>
                </a:solidFill>
                <a:latin typeface="ENRRVR+Arial-Black"/>
                <a:cs typeface="ENRRVR+Arial-Black"/>
              </a:rPr>
              <a:t> </a:t>
            </a:r>
            <a:r>
              <a:rPr dirty="0" sz="5400">
                <a:solidFill>
                  <a:srgbClr val="1c4587"/>
                </a:solidFill>
                <a:latin typeface="ENRRVR+Arial-Black"/>
                <a:cs typeface="ENRRVR+Arial-Black"/>
              </a:rPr>
              <a:t>YOU!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60000" y="653342"/>
            <a:ext cx="4099291" cy="6111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512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1c4587"/>
                </a:solidFill>
                <a:latin typeface="ENRRVR+Arial-Black"/>
                <a:cs typeface="ENRRVR+Arial-Black"/>
              </a:rPr>
              <a:t>Table</a:t>
            </a:r>
            <a:r>
              <a:rPr dirty="0" sz="3200">
                <a:solidFill>
                  <a:srgbClr val="1c4587"/>
                </a:solidFill>
                <a:latin typeface="ENRRVR+Arial-Black"/>
                <a:cs typeface="ENRRVR+Arial-Black"/>
              </a:rPr>
              <a:t> </a:t>
            </a:r>
            <a:r>
              <a:rPr dirty="0" sz="3200">
                <a:solidFill>
                  <a:srgbClr val="1c4587"/>
                </a:solidFill>
                <a:latin typeface="ENRRVR+Arial-Black"/>
                <a:cs typeface="ENRRVR+Arial-Black"/>
              </a:rPr>
              <a:t>of</a:t>
            </a:r>
            <a:r>
              <a:rPr dirty="0" sz="3200">
                <a:solidFill>
                  <a:srgbClr val="1c4587"/>
                </a:solidFill>
                <a:latin typeface="ENRRVR+Arial-Black"/>
                <a:cs typeface="ENRRVR+Arial-Black"/>
              </a:rPr>
              <a:t> </a:t>
            </a:r>
            <a:r>
              <a:rPr dirty="0" sz="3200">
                <a:solidFill>
                  <a:srgbClr val="1c4587"/>
                </a:solidFill>
                <a:latin typeface="ENRRVR+Arial-Black"/>
                <a:cs typeface="ENRRVR+Arial-Black"/>
              </a:rPr>
              <a:t>Contents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65734" y="2189899"/>
            <a:ext cx="1899880" cy="3962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2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1c4587"/>
                </a:solidFill>
                <a:latin typeface="ENRRVR+Arial-Black"/>
                <a:cs typeface="ENRRVR+Arial-Black"/>
              </a:rPr>
              <a:t>Moore’s</a:t>
            </a:r>
            <a:r>
              <a:rPr dirty="0" sz="2000">
                <a:solidFill>
                  <a:srgbClr val="1c4587"/>
                </a:solidFill>
                <a:latin typeface="ENRRVR+Arial-Black"/>
                <a:cs typeface="ENRRVR+Arial-Black"/>
              </a:rPr>
              <a:t> </a:t>
            </a:r>
            <a:r>
              <a:rPr dirty="0" sz="2000">
                <a:solidFill>
                  <a:srgbClr val="1c4587"/>
                </a:solidFill>
                <a:latin typeface="ENRRVR+Arial-Black"/>
                <a:cs typeface="ENRRVR+Arial-Black"/>
              </a:rPr>
              <a:t>Law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13932" y="2818434"/>
            <a:ext cx="3070603" cy="6248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BenefitsꢀandꢀImpendingꢀofꢀ</a:t>
            </a:r>
          </a:p>
          <a:p>
            <a:pPr marL="762189" marR="0">
              <a:lnSpc>
                <a:spcPts val="2100"/>
              </a:lnSpc>
              <a:spcBef>
                <a:spcPts val="419"/>
              </a:spcBef>
              <a:spcAft>
                <a:spcPts val="0"/>
              </a:spcAft>
            </a:pP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Moore’sꢀlaw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05233" y="2879638"/>
            <a:ext cx="956691" cy="3962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2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1c4587"/>
                </a:solidFill>
                <a:latin typeface="ENRRVR+Arial-Black"/>
                <a:cs typeface="ENRRVR+Arial-Black"/>
              </a:rPr>
              <a:t>Cores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46658" y="3675509"/>
            <a:ext cx="3080370" cy="6248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CoreꢀinꢀaꢀCPUꢀandꢀtypesꢀofꢀ</a:t>
            </a:r>
          </a:p>
          <a:p>
            <a:pPr marL="1143313" marR="0">
              <a:lnSpc>
                <a:spcPts val="2100"/>
              </a:lnSpc>
              <a:spcBef>
                <a:spcPts val="419"/>
              </a:spcBef>
              <a:spcAft>
                <a:spcPts val="0"/>
              </a:spcAft>
            </a:pP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cores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473349" y="4422641"/>
            <a:ext cx="1690786" cy="3962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2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1c4587"/>
                </a:solidFill>
                <a:latin typeface="ENRRVR+Arial-Black"/>
                <a:cs typeface="ENRRVR+Arial-Black"/>
              </a:rPr>
              <a:t>Conclusion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790095" y="5056542"/>
            <a:ext cx="3115530" cy="6248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Conclusionꢀfromꢀtheꢀtopicsꢀ</a:t>
            </a:r>
          </a:p>
          <a:p>
            <a:pPr marL="929205" marR="0">
              <a:lnSpc>
                <a:spcPts val="2100"/>
              </a:lnSpc>
              <a:spcBef>
                <a:spcPts val="419"/>
              </a:spcBef>
              <a:spcAft>
                <a:spcPts val="0"/>
              </a:spcAft>
            </a:pP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discussed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793771" y="1455436"/>
            <a:ext cx="1282501" cy="11731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0" b="1">
                <a:solidFill>
                  <a:srgbClr val="1c4587"/>
                </a:solidFill>
                <a:latin typeface="OCIUJO+Arial-BoldMT"/>
                <a:cs typeface="OCIUJO+Arial-BoldMT"/>
              </a:rPr>
              <a:t>01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45526" y="2848305"/>
            <a:ext cx="4582765" cy="7544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640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1c4587"/>
                </a:solidFill>
                <a:latin typeface="ENRRVR+Arial-Black"/>
                <a:cs typeface="ENRRVR+Arial-Black"/>
              </a:rPr>
              <a:t>INTRODUCTION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701399" y="657951"/>
            <a:ext cx="3684875" cy="9662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76225" marR="0">
              <a:lnSpc>
                <a:spcPts val="394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1c4587"/>
                </a:solidFill>
                <a:latin typeface="ENRRVR+Arial-Black"/>
                <a:cs typeface="ENRRVR+Arial-Black"/>
              </a:rPr>
              <a:t>Microprocessor</a:t>
            </a:r>
            <a:r>
              <a:rPr dirty="0" sz="2800">
                <a:solidFill>
                  <a:srgbClr val="1c4587"/>
                </a:solidFill>
                <a:latin typeface="ENRRVR+Arial-Black"/>
                <a:cs typeface="ENRRVR+Arial-Black"/>
              </a:rPr>
              <a:t> </a:t>
            </a:r>
            <a:r>
              <a:rPr dirty="0" sz="2800">
                <a:solidFill>
                  <a:srgbClr val="1c4587"/>
                </a:solidFill>
                <a:latin typeface="ENRRVR+Arial-Black"/>
                <a:cs typeface="ENRRVR+Arial-Black"/>
              </a:rPr>
              <a:t>:</a:t>
            </a:r>
          </a:p>
          <a:p>
            <a:pPr marL="0" marR="0">
              <a:lnSpc>
                <a:spcPts val="336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1c4587"/>
                </a:solidFill>
                <a:latin typeface="ENRRVR+Arial-Black"/>
                <a:cs typeface="ENRRVR+Arial-Black"/>
              </a:rPr>
              <a:t>Brain</a:t>
            </a:r>
            <a:r>
              <a:rPr dirty="0" sz="2800">
                <a:solidFill>
                  <a:srgbClr val="1c4587"/>
                </a:solidFill>
                <a:latin typeface="ENRRVR+Arial-Black"/>
                <a:cs typeface="ENRRVR+Arial-Black"/>
              </a:rPr>
              <a:t> </a:t>
            </a:r>
            <a:r>
              <a:rPr dirty="0" sz="2800">
                <a:solidFill>
                  <a:srgbClr val="1c4587"/>
                </a:solidFill>
                <a:latin typeface="ENRRVR+Arial-Black"/>
                <a:cs typeface="ENRRVR+Arial-Black"/>
              </a:rPr>
              <a:t>of</a:t>
            </a:r>
            <a:r>
              <a:rPr dirty="0" sz="2800">
                <a:solidFill>
                  <a:srgbClr val="1c4587"/>
                </a:solidFill>
                <a:latin typeface="ENRRVR+Arial-Black"/>
                <a:cs typeface="ENRRVR+Arial-Black"/>
              </a:rPr>
              <a:t> </a:t>
            </a:r>
            <a:r>
              <a:rPr dirty="0" sz="2800">
                <a:solidFill>
                  <a:srgbClr val="1c4587"/>
                </a:solidFill>
                <a:latin typeface="ENRRVR+Arial-Black"/>
                <a:cs typeface="ENRRVR+Arial-Black"/>
              </a:rPr>
              <a:t>Computer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08699" y="2885847"/>
            <a:ext cx="10013787" cy="19049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 spc="10">
                <a:solidFill>
                  <a:srgbClr val="000000"/>
                </a:solidFill>
                <a:latin typeface="UFHGQO+Calibri"/>
                <a:cs typeface="UFHGQO+Calibri"/>
              </a:rPr>
              <a:t>Microprocessorsꢀareꢀfirstꢀinventedꢀbyꢀintelꢀcompanyꢀinꢀ1971.ꢀTheseꢀareꢀusedꢀinꢀanꢀareaꢀofꢀ</a:t>
            </a:r>
          </a:p>
          <a:p>
            <a:pPr marL="0" marR="0">
              <a:lnSpc>
                <a:spcPts val="2100"/>
              </a:lnSpc>
              <a:spcBef>
                <a:spcPts val="419"/>
              </a:spcBef>
              <a:spcAft>
                <a:spcPts val="0"/>
              </a:spcAft>
            </a:pP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requirementꢀ</a:t>
            </a:r>
            <a:r>
              <a:rPr dirty="0" sz="2100" spc="-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thatꢀ</a:t>
            </a:r>
            <a:r>
              <a:rPr dirty="0" sz="2100" spc="-1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requiresꢀ</a:t>
            </a:r>
            <a:r>
              <a:rPr dirty="0" sz="2100" spc="-12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aꢀ</a:t>
            </a:r>
            <a:r>
              <a:rPr dirty="0" sz="2100" spc="-11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sortꢀ</a:t>
            </a:r>
            <a:r>
              <a:rPr dirty="0" sz="2100" spc="-9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ofꢀ</a:t>
            </a:r>
            <a:r>
              <a:rPr dirty="0" sz="2100" spc="-10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processing.ꢀ</a:t>
            </a:r>
            <a:r>
              <a:rPr dirty="0" sz="2100" spc="-11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Itꢀ</a:t>
            </a:r>
            <a:r>
              <a:rPr dirty="0" sz="2100" spc="-10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takesꢀ</a:t>
            </a:r>
            <a:r>
              <a:rPr dirty="0" sz="2100" spc="-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controlꢀ</a:t>
            </a:r>
            <a:r>
              <a:rPr dirty="0" sz="2100" spc="-15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overꢀ</a:t>
            </a:r>
            <a:r>
              <a:rPr dirty="0" sz="2100" spc="-11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eachꢀ</a:t>
            </a:r>
            <a:r>
              <a:rPr dirty="0" sz="2100" spc="-10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partꢀ</a:t>
            </a:r>
            <a:r>
              <a:rPr dirty="0" sz="2100" spc="-10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ofꢀ</a:t>
            </a:r>
            <a:r>
              <a:rPr dirty="0" sz="2100" spc="-10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theꢀ</a:t>
            </a:r>
          </a:p>
          <a:p>
            <a:pPr marL="0" marR="0">
              <a:lnSpc>
                <a:spcPts val="2100"/>
              </a:lnSpc>
              <a:spcBef>
                <a:spcPts val="420"/>
              </a:spcBef>
              <a:spcAft>
                <a:spcPts val="0"/>
              </a:spcAft>
            </a:pP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functionꢀinꢀcomputers.</a:t>
            </a:r>
          </a:p>
          <a:p>
            <a:pPr marL="0" marR="0">
              <a:lnSpc>
                <a:spcPts val="2100"/>
              </a:lnSpc>
              <a:spcBef>
                <a:spcPts val="469"/>
              </a:spcBef>
              <a:spcAft>
                <a:spcPts val="0"/>
              </a:spcAft>
            </a:pP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Theyꢀcontainꢀanꢀalgorithmꢀandꢀworkꢀaccordingꢀtoꢀtheꢀinstructionsꢀgiven.</a:t>
            </a:r>
          </a:p>
          <a:p>
            <a:pPr marL="0" marR="0">
              <a:lnSpc>
                <a:spcPts val="2100"/>
              </a:lnSpc>
              <a:spcBef>
                <a:spcPts val="420"/>
              </a:spcBef>
              <a:spcAft>
                <a:spcPts val="0"/>
              </a:spcAft>
            </a:pP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ComponentsꢀofꢀMicroprocessorꢀare:</a:t>
            </a:r>
          </a:p>
          <a:p>
            <a:pPr marL="169329" marR="0">
              <a:lnSpc>
                <a:spcPts val="2100"/>
              </a:lnSpc>
              <a:spcBef>
                <a:spcPts val="41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LUITFG+ArialMT"/>
                <a:cs typeface="LUITFG+ArialMT"/>
              </a:rPr>
              <a:t>●</a:t>
            </a:r>
            <a:r>
              <a:rPr dirty="0" sz="1600" spc="2055">
                <a:solidFill>
                  <a:srgbClr val="000000"/>
                </a:solidFill>
                <a:latin typeface="LUITFG+ArialMT"/>
                <a:cs typeface="LUITFG+ArialMT"/>
              </a:rPr>
              <a:t> </a:t>
            </a:r>
            <a:r>
              <a:rPr dirty="0" sz="2100" b="1">
                <a:solidFill>
                  <a:srgbClr val="5387db"/>
                </a:solidFill>
                <a:latin typeface="Calibri"/>
                <a:cs typeface="Calibri"/>
              </a:rPr>
              <a:t>ALU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78028" y="4806087"/>
            <a:ext cx="1776978" cy="304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LUITFG+ArialMT"/>
                <a:cs typeface="LUITFG+ArialMT"/>
              </a:rPr>
              <a:t>●</a:t>
            </a:r>
            <a:r>
              <a:rPr dirty="0" sz="1600" spc="2055">
                <a:solidFill>
                  <a:srgbClr val="000000"/>
                </a:solidFill>
                <a:latin typeface="LUITFG+ArialMT"/>
                <a:cs typeface="LUITFG+ArialMT"/>
              </a:rPr>
              <a:t> </a:t>
            </a:r>
            <a:r>
              <a:rPr dirty="0" sz="2100" b="1">
                <a:solidFill>
                  <a:srgbClr val="5387db"/>
                </a:solidFill>
                <a:latin typeface="Calibri"/>
                <a:cs typeface="Calibri"/>
              </a:rPr>
              <a:t>REGISTERS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78028" y="5126127"/>
            <a:ext cx="7890085" cy="624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LUITFG+ArialMT"/>
                <a:cs typeface="LUITFG+ArialMT"/>
              </a:rPr>
              <a:t>●</a:t>
            </a:r>
            <a:r>
              <a:rPr dirty="0" sz="1600" spc="2055">
                <a:solidFill>
                  <a:srgbClr val="000000"/>
                </a:solidFill>
                <a:latin typeface="LUITFG+ArialMT"/>
                <a:cs typeface="LUITFG+ArialMT"/>
              </a:rPr>
              <a:t> </a:t>
            </a:r>
            <a:r>
              <a:rPr dirty="0" sz="2100" b="1">
                <a:solidFill>
                  <a:srgbClr val="5387db"/>
                </a:solidFill>
                <a:latin typeface="Calibri"/>
                <a:cs typeface="Calibri"/>
              </a:rPr>
              <a:t>CONTROL</a:t>
            </a:r>
            <a:r>
              <a:rPr dirty="0" sz="2100" b="1">
                <a:solidFill>
                  <a:srgbClr val="5387db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5387db"/>
                </a:solidFill>
                <a:latin typeface="Calibri"/>
                <a:cs typeface="Calibri"/>
              </a:rPr>
              <a:t>UNIT</a:t>
            </a:r>
          </a:p>
          <a:p>
            <a:pPr marL="0" marR="0">
              <a:lnSpc>
                <a:spcPts val="2100"/>
              </a:lnSpc>
              <a:spcBef>
                <a:spcPts val="420"/>
              </a:spcBef>
              <a:spcAft>
                <a:spcPts val="0"/>
              </a:spcAft>
            </a:pP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Theseꢀareꢀfurtherꢀconnectedꢀtoꢀinput,ꢀmemoryꢀunitꢀandꢀoutputꢀdevices.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24930" y="953842"/>
            <a:ext cx="2844403" cy="8336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84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1c4587"/>
                </a:solidFill>
                <a:latin typeface="ENRRVR+Arial-Black"/>
                <a:cs typeface="ENRRVR+Arial-Black"/>
              </a:rPr>
              <a:t>Components</a:t>
            </a:r>
            <a:r>
              <a:rPr dirty="0" sz="2400">
                <a:solidFill>
                  <a:srgbClr val="1c4587"/>
                </a:solidFill>
                <a:latin typeface="ENRRVR+Arial-Black"/>
                <a:cs typeface="ENRRVR+Arial-Black"/>
              </a:rPr>
              <a:t> </a:t>
            </a:r>
            <a:r>
              <a:rPr dirty="0" sz="2400">
                <a:solidFill>
                  <a:srgbClr val="1c4587"/>
                </a:solidFill>
                <a:latin typeface="ENRRVR+Arial-Black"/>
                <a:cs typeface="ENRRVR+Arial-Black"/>
              </a:rPr>
              <a:t>ofꢀ</a:t>
            </a:r>
          </a:p>
          <a:p>
            <a:pPr marL="0" marR="0">
              <a:lnSpc>
                <a:spcPts val="2879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1c4587"/>
                </a:solidFill>
                <a:latin typeface="ENRRVR+Arial-Black"/>
                <a:cs typeface="ENRRVR+Arial-Black"/>
              </a:rPr>
              <a:t>Microprocessor: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27097" y="1233406"/>
            <a:ext cx="1323429" cy="3962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2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1c4587"/>
                </a:solidFill>
                <a:latin typeface="ENRRVR+Arial-Black"/>
                <a:cs typeface="ENRRVR+Arial-Black"/>
              </a:rPr>
              <a:t>Register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727099" y="1891239"/>
            <a:ext cx="3317113" cy="1264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Theseꢀ</a:t>
            </a:r>
            <a:r>
              <a:rPr dirty="0" sz="2100" spc="57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areꢀ</a:t>
            </a:r>
            <a:r>
              <a:rPr dirty="0" sz="2100" spc="5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theꢀ</a:t>
            </a:r>
            <a:r>
              <a:rPr dirty="0" sz="2100" spc="55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temperoryꢀ</a:t>
            </a:r>
          </a:p>
          <a:p>
            <a:pPr marL="0" marR="0">
              <a:lnSpc>
                <a:spcPts val="2100"/>
              </a:lnSpc>
              <a:spcBef>
                <a:spcPts val="419"/>
              </a:spcBef>
              <a:spcAft>
                <a:spcPts val="0"/>
              </a:spcAft>
            </a:pP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dataꢀ</a:t>
            </a:r>
            <a:r>
              <a:rPr dirty="0" sz="2100" spc="-25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storageꢀ</a:t>
            </a:r>
            <a:r>
              <a:rPr dirty="0" sz="2100" spc="-28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locationsꢀ</a:t>
            </a:r>
            <a:r>
              <a:rPr dirty="0" sz="2100" spc="-2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,theyꢀ</a:t>
            </a:r>
          </a:p>
          <a:p>
            <a:pPr marL="0" marR="0">
              <a:lnSpc>
                <a:spcPts val="2100"/>
              </a:lnSpc>
              <a:spcBef>
                <a:spcPts val="420"/>
              </a:spcBef>
              <a:spcAft>
                <a:spcPts val="0"/>
              </a:spcAft>
            </a:pP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directꢀ</a:t>
            </a:r>
            <a:r>
              <a:rPr dirty="0" sz="2100" spc="-36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toꢀ</a:t>
            </a:r>
            <a:r>
              <a:rPr dirty="0" sz="2100" spc="-37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theꢀ</a:t>
            </a:r>
            <a:r>
              <a:rPr dirty="0" sz="2100" spc="-3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locationꢀ</a:t>
            </a:r>
            <a:r>
              <a:rPr dirty="0" sz="2100" spc="-3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whereꢀ</a:t>
            </a:r>
          </a:p>
          <a:p>
            <a:pPr marL="0" marR="0">
              <a:lnSpc>
                <a:spcPts val="2100"/>
              </a:lnSpc>
              <a:spcBef>
                <a:spcPts val="470"/>
              </a:spcBef>
              <a:spcAft>
                <a:spcPts val="0"/>
              </a:spcAft>
            </a:pP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dataꢀisꢀstored.ꢀ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60786" y="2504746"/>
            <a:ext cx="730969" cy="3962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2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1c4587"/>
                </a:solidFill>
                <a:latin typeface="ENRRVR+Arial-Black"/>
                <a:cs typeface="ENRRVR+Arial-Black"/>
              </a:rPr>
              <a:t>ALU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837585" y="3534308"/>
            <a:ext cx="1829523" cy="3962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2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1c4587"/>
                </a:solidFill>
                <a:latin typeface="ENRRVR+Arial-Black"/>
                <a:cs typeface="ENRRVR+Arial-Black"/>
              </a:rPr>
              <a:t>Control</a:t>
            </a:r>
            <a:r>
              <a:rPr dirty="0" sz="2000">
                <a:solidFill>
                  <a:srgbClr val="1c4587"/>
                </a:solidFill>
                <a:latin typeface="ENRRVR+Arial-Black"/>
                <a:cs typeface="ENRRVR+Arial-Black"/>
              </a:rPr>
              <a:t> </a:t>
            </a:r>
            <a:r>
              <a:rPr dirty="0" sz="2000">
                <a:solidFill>
                  <a:srgbClr val="1c4587"/>
                </a:solidFill>
                <a:latin typeface="ENRRVR+Arial-Black"/>
                <a:cs typeface="ENRRVR+Arial-Black"/>
              </a:rPr>
              <a:t>Unit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54825" y="3655864"/>
            <a:ext cx="3318160" cy="1264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Allꢀtheꢀarithmeticꢀandꢀlogicalꢀ</a:t>
            </a:r>
          </a:p>
          <a:p>
            <a:pPr marL="0" marR="0">
              <a:lnSpc>
                <a:spcPts val="2100"/>
              </a:lnSpc>
              <a:spcBef>
                <a:spcPts val="419"/>
              </a:spcBef>
              <a:spcAft>
                <a:spcPts val="0"/>
              </a:spcAft>
            </a:pP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calculationsꢀ</a:t>
            </a:r>
            <a:r>
              <a:rPr dirty="0" sz="2100" spc="-3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onꢀ</a:t>
            </a:r>
            <a:r>
              <a:rPr dirty="0" sz="2100" spc="-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theꢀ</a:t>
            </a:r>
            <a:r>
              <a:rPr dirty="0" sz="2100" spc="-29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dataꢀ</a:t>
            </a:r>
            <a:r>
              <a:rPr dirty="0" sz="2100" spc="-36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areꢀ</a:t>
            </a:r>
          </a:p>
          <a:p>
            <a:pPr marL="0" marR="0">
              <a:lnSpc>
                <a:spcPts val="2100"/>
              </a:lnSpc>
              <a:spcBef>
                <a:spcPts val="420"/>
              </a:spcBef>
              <a:spcAft>
                <a:spcPts val="0"/>
              </a:spcAft>
            </a:pP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doneꢀ</a:t>
            </a:r>
            <a:r>
              <a:rPr dirty="0" sz="2100" spc="126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byꢀ</a:t>
            </a:r>
            <a:r>
              <a:rPr dirty="0" sz="2100" spc="125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theꢀ</a:t>
            </a:r>
            <a:r>
              <a:rPr dirty="0" sz="2100" spc="126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processorꢀ</a:t>
            </a:r>
          </a:p>
          <a:p>
            <a:pPr marL="0" marR="0">
              <a:lnSpc>
                <a:spcPts val="2100"/>
              </a:lnSpc>
              <a:spcBef>
                <a:spcPts val="470"/>
              </a:spcBef>
              <a:spcAft>
                <a:spcPts val="0"/>
              </a:spcAft>
            </a:pP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accordingꢀtoꢀtheꢀinputꢀgiven.ꢀ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414603" y="4339771"/>
            <a:ext cx="4496692" cy="15849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Itꢀdictatesꢀhowꢀtheꢀinternalꢀmemoryꢀofꢀ</a:t>
            </a:r>
          </a:p>
          <a:p>
            <a:pPr marL="0" marR="0">
              <a:lnSpc>
                <a:spcPts val="2100"/>
              </a:lnSpc>
              <a:spcBef>
                <a:spcPts val="419"/>
              </a:spcBef>
              <a:spcAft>
                <a:spcPts val="0"/>
              </a:spcAft>
            </a:pP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theꢀcomputerꢀshouldꢀrespondꢀtoꢀtheꢀ</a:t>
            </a:r>
          </a:p>
          <a:p>
            <a:pPr marL="0" marR="0">
              <a:lnSpc>
                <a:spcPts val="2100"/>
              </a:lnSpc>
              <a:spcBef>
                <a:spcPts val="420"/>
              </a:spcBef>
              <a:spcAft>
                <a:spcPts val="0"/>
              </a:spcAft>
            </a:pP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givenꢀinstructionsꢀandꢀcontrolsꢀtheꢀflowꢀ</a:t>
            </a:r>
          </a:p>
          <a:p>
            <a:pPr marL="0" marR="0">
              <a:lnSpc>
                <a:spcPts val="2100"/>
              </a:lnSpc>
              <a:spcBef>
                <a:spcPts val="470"/>
              </a:spcBef>
              <a:spcAft>
                <a:spcPts val="0"/>
              </a:spcAft>
            </a:pP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ofꢀdataꢀbetweenꢀtheꢀmicroprocessorꢀ</a:t>
            </a:r>
          </a:p>
          <a:p>
            <a:pPr marL="0" marR="0">
              <a:lnSpc>
                <a:spcPts val="2100"/>
              </a:lnSpc>
              <a:spcBef>
                <a:spcPts val="419"/>
              </a:spcBef>
              <a:spcAft>
                <a:spcPts val="0"/>
              </a:spcAft>
            </a:pP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andꢀtheꢀsystem.ꢀ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929738" y="1083788"/>
            <a:ext cx="1282501" cy="11731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0" b="1">
                <a:solidFill>
                  <a:srgbClr val="1c4587"/>
                </a:solidFill>
                <a:latin typeface="OCIUJO+Arial-BoldMT"/>
                <a:cs typeface="OCIUJO+Arial-BoldMT"/>
              </a:rPr>
              <a:t>02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1268" y="2409290"/>
            <a:ext cx="3848185" cy="7544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640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1c4587"/>
                </a:solidFill>
                <a:latin typeface="ENRRVR+Arial-Black"/>
                <a:cs typeface="ENRRVR+Arial-Black"/>
              </a:rPr>
              <a:t>WHY</a:t>
            </a:r>
            <a:r>
              <a:rPr dirty="0" sz="4000">
                <a:solidFill>
                  <a:srgbClr val="1c4587"/>
                </a:solidFill>
                <a:latin typeface="ENRRVR+Arial-Black"/>
                <a:cs typeface="ENRRVR+Arial-Black"/>
              </a:rPr>
              <a:t> </a:t>
            </a:r>
            <a:r>
              <a:rPr dirty="0" sz="4000">
                <a:solidFill>
                  <a:srgbClr val="1c4587"/>
                </a:solidFill>
                <a:latin typeface="ENRRVR+Arial-Black"/>
                <a:cs typeface="ENRRVR+Arial-Black"/>
              </a:rPr>
              <a:t>WE</a:t>
            </a:r>
            <a:r>
              <a:rPr dirty="0" sz="4000">
                <a:solidFill>
                  <a:srgbClr val="1c4587"/>
                </a:solidFill>
                <a:latin typeface="ENRRVR+Arial-Black"/>
                <a:cs typeface="ENRRVR+Arial-Black"/>
              </a:rPr>
              <a:t> </a:t>
            </a:r>
            <a:r>
              <a:rPr dirty="0" sz="4000">
                <a:solidFill>
                  <a:srgbClr val="1c4587"/>
                </a:solidFill>
                <a:latin typeface="ENRRVR+Arial-Black"/>
                <a:cs typeface="ENRRVR+Arial-Black"/>
              </a:rPr>
              <a:t>USE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518237" y="2957929"/>
            <a:ext cx="5852517" cy="7544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640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1c4587"/>
                </a:solidFill>
                <a:latin typeface="ENRRVR+Arial-Black"/>
                <a:cs typeface="ENRRVR+Arial-Black"/>
              </a:rPr>
              <a:t>MICROPROCESSOR?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61099" y="754305"/>
            <a:ext cx="8547992" cy="62378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512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1c4587"/>
                </a:solidFill>
                <a:latin typeface="ENRRVR+Arial-Black"/>
                <a:cs typeface="ENRRVR+Arial-Black"/>
              </a:rPr>
              <a:t>Transmitter,Reciever</a:t>
            </a:r>
            <a:r>
              <a:rPr dirty="0" sz="3200">
                <a:solidFill>
                  <a:srgbClr val="1c4587"/>
                </a:solidFill>
                <a:latin typeface="ENRRVR+Arial-Black"/>
                <a:cs typeface="ENRRVR+Arial-Black"/>
              </a:rPr>
              <a:t> </a:t>
            </a:r>
            <a:r>
              <a:rPr dirty="0" sz="3200">
                <a:solidFill>
                  <a:srgbClr val="1c4587"/>
                </a:solidFill>
                <a:latin typeface="ENRRVR+Arial-Black"/>
                <a:cs typeface="ENRRVR+Arial-Black"/>
              </a:rPr>
              <a:t>and</a:t>
            </a:r>
            <a:r>
              <a:rPr dirty="0" sz="3200">
                <a:solidFill>
                  <a:srgbClr val="1c4587"/>
                </a:solidFill>
                <a:latin typeface="ENRRVR+Arial-Black"/>
                <a:cs typeface="ENRRVR+Arial-Black"/>
              </a:rPr>
              <a:t> </a:t>
            </a:r>
            <a:r>
              <a:rPr dirty="0" sz="3200" spc="11">
                <a:solidFill>
                  <a:srgbClr val="1c4587"/>
                </a:solidFill>
                <a:latin typeface="ENRRVR+Arial-Black"/>
                <a:cs typeface="ENRRVR+Arial-Black"/>
              </a:rPr>
              <a:t>Interpreter</a:t>
            </a:r>
            <a:r>
              <a:rPr dirty="0" sz="4000" b="1">
                <a:solidFill>
                  <a:srgbClr val="1c4587"/>
                </a:solidFill>
                <a:latin typeface="OCIUJO+Arial-BoldMT"/>
                <a:cs typeface="OCIUJO+Arial-BoldMT"/>
              </a:rPr>
              <a:t>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48636" y="2055653"/>
            <a:ext cx="4116327" cy="279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 b="1">
                <a:solidFill>
                  <a:srgbClr val="000000"/>
                </a:solidFill>
                <a:latin typeface="Calibri"/>
                <a:cs typeface="Calibri"/>
              </a:rPr>
              <a:t>Why</a:t>
            </a:r>
            <a:r>
              <a:rPr dirty="0" sz="19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900" b="1">
                <a:solidFill>
                  <a:srgbClr val="000000"/>
                </a:solidFill>
                <a:latin typeface="Calibri"/>
                <a:cs typeface="Calibri"/>
              </a:rPr>
              <a:t>we</a:t>
            </a:r>
            <a:r>
              <a:rPr dirty="0" sz="19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900" b="1">
                <a:solidFill>
                  <a:srgbClr val="000000"/>
                </a:solidFill>
                <a:latin typeface="Calibri"/>
                <a:cs typeface="Calibri"/>
              </a:rPr>
              <a:t>use</a:t>
            </a:r>
            <a:r>
              <a:rPr dirty="0" sz="19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900" b="1">
                <a:solidFill>
                  <a:srgbClr val="000000"/>
                </a:solidFill>
                <a:latin typeface="Calibri"/>
                <a:cs typeface="Calibri"/>
              </a:rPr>
              <a:t>these</a:t>
            </a:r>
            <a:r>
              <a:rPr dirty="0" sz="19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900" b="1">
                <a:solidFill>
                  <a:srgbClr val="000000"/>
                </a:solidFill>
                <a:latin typeface="Calibri"/>
                <a:cs typeface="Calibri"/>
              </a:rPr>
              <a:t>chip-like</a:t>
            </a:r>
            <a:r>
              <a:rPr dirty="0" sz="19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900" b="1">
                <a:solidFill>
                  <a:srgbClr val="000000"/>
                </a:solidFill>
                <a:latin typeface="Calibri"/>
                <a:cs typeface="Calibri"/>
              </a:rPr>
              <a:t>processors?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51831" y="2659608"/>
            <a:ext cx="244450" cy="11357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1c4587"/>
                </a:solidFill>
                <a:latin typeface="LUITFG+ArialMT"/>
                <a:cs typeface="LUITFG+ArialMT"/>
              </a:rPr>
              <a:t>●</a:t>
            </a:r>
          </a:p>
          <a:p>
            <a:pPr marL="0" marR="0">
              <a:lnSpc>
                <a:spcPts val="1340"/>
              </a:lnSpc>
              <a:spcBef>
                <a:spcPts val="1143"/>
              </a:spcBef>
              <a:spcAft>
                <a:spcPts val="0"/>
              </a:spcAft>
            </a:pPr>
            <a:r>
              <a:rPr dirty="0" sz="1200">
                <a:solidFill>
                  <a:srgbClr val="1c4587"/>
                </a:solidFill>
                <a:latin typeface="LUITFG+ArialMT"/>
                <a:cs typeface="LUITFG+ArialMT"/>
              </a:rPr>
              <a:t>●</a:t>
            </a:r>
          </a:p>
          <a:p>
            <a:pPr marL="0" marR="0">
              <a:lnSpc>
                <a:spcPts val="1340"/>
              </a:lnSpc>
              <a:spcBef>
                <a:spcPts val="1093"/>
              </a:spcBef>
              <a:spcAft>
                <a:spcPts val="0"/>
              </a:spcAft>
            </a:pPr>
            <a:r>
              <a:rPr dirty="0" sz="1200">
                <a:solidFill>
                  <a:srgbClr val="1c4587"/>
                </a:solidFill>
                <a:latin typeface="LUITFG+ArialMT"/>
                <a:cs typeface="LUITFG+ArialMT"/>
              </a:rPr>
              <a:t>●</a:t>
            </a:r>
          </a:p>
          <a:p>
            <a:pPr marL="0" marR="0">
              <a:lnSpc>
                <a:spcPts val="1340"/>
              </a:lnSpc>
              <a:spcBef>
                <a:spcPts val="1093"/>
              </a:spcBef>
              <a:spcAft>
                <a:spcPts val="0"/>
              </a:spcAft>
            </a:pPr>
            <a:r>
              <a:rPr dirty="0" sz="1200">
                <a:solidFill>
                  <a:srgbClr val="1c4587"/>
                </a:solidFill>
                <a:latin typeface="LUITFG+ArialMT"/>
                <a:cs typeface="LUITFG+ArialMT"/>
              </a:rPr>
              <a:t>●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58221" y="2635646"/>
            <a:ext cx="9111933" cy="87223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000000"/>
                </a:solidFill>
                <a:latin typeface="UFHGQO+Calibri"/>
                <a:cs typeface="UFHGQO+Calibri"/>
              </a:rPr>
              <a:t>Aꢀmicroprocessorꢀtransmits,ꢀrecievesꢀandꢀinterpretsꢀtheꢀdataꢀneededꢀforꢀtheꢀdevice.</a:t>
            </a:r>
          </a:p>
          <a:p>
            <a:pPr marL="0" marR="0">
              <a:lnSpc>
                <a:spcPts val="1700"/>
              </a:lnSpc>
              <a:spcBef>
                <a:spcPts val="734"/>
              </a:spcBef>
              <a:spcAft>
                <a:spcPts val="0"/>
              </a:spcAft>
            </a:pPr>
            <a:r>
              <a:rPr dirty="0" sz="1700">
                <a:solidFill>
                  <a:srgbClr val="000000"/>
                </a:solidFill>
                <a:latin typeface="UFHGQO+Calibri"/>
                <a:cs typeface="UFHGQO+Calibri"/>
              </a:rPr>
              <a:t>Theseꢀprocessorsꢀexplicatesꢀtheꢀinputꢀandꢀperformsꢀtheꢀprogramsꢀaccordinglyꢀandꢀgivesꢀusꢀtheꢀoutput.</a:t>
            </a:r>
          </a:p>
          <a:p>
            <a:pPr marL="0" marR="0">
              <a:lnSpc>
                <a:spcPts val="1700"/>
              </a:lnSpc>
              <a:spcBef>
                <a:spcPts val="783"/>
              </a:spcBef>
              <a:spcAft>
                <a:spcPts val="0"/>
              </a:spcAft>
            </a:pPr>
            <a:r>
              <a:rPr dirty="0" sz="1700">
                <a:solidFill>
                  <a:srgbClr val="000000"/>
                </a:solidFill>
                <a:latin typeface="UFHGQO+Calibri"/>
                <a:cs typeface="UFHGQO+Calibri"/>
              </a:rPr>
              <a:t>Itꢀinvolvesꢀ3ꢀstepsꢀ</a:t>
            </a:r>
            <a:r>
              <a:rPr dirty="0" sz="1700">
                <a:solidFill>
                  <a:srgbClr val="1c4587"/>
                </a:solidFill>
                <a:latin typeface="UFHGQO+Calibri"/>
                <a:cs typeface="UFHGQO+Calibri"/>
              </a:rPr>
              <a:t>Fetch,</a:t>
            </a:r>
            <a:r>
              <a:rPr dirty="0" sz="1700">
                <a:solidFill>
                  <a:srgbClr val="000000"/>
                </a:solidFill>
                <a:latin typeface="UFHGQO+Calibri"/>
                <a:cs typeface="UFHGQO+Calibri"/>
              </a:rPr>
              <a:t>ꢀ</a:t>
            </a:r>
            <a:r>
              <a:rPr dirty="0" sz="1700">
                <a:solidFill>
                  <a:srgbClr val="1c4587"/>
                </a:solidFill>
                <a:latin typeface="UFHGQO+Calibri"/>
                <a:cs typeface="UFHGQO+Calibri"/>
              </a:rPr>
              <a:t>Decode</a:t>
            </a:r>
            <a:r>
              <a:rPr dirty="0" sz="1700">
                <a:solidFill>
                  <a:srgbClr val="000000"/>
                </a:solidFill>
                <a:latin typeface="UFHGQO+Calibri"/>
                <a:cs typeface="UFHGQO+Calibri"/>
              </a:rPr>
              <a:t>ꢀandꢀ</a:t>
            </a:r>
            <a:r>
              <a:rPr dirty="0" sz="1700">
                <a:solidFill>
                  <a:srgbClr val="1c4587"/>
                </a:solidFill>
                <a:latin typeface="UFHGQO+Calibri"/>
                <a:cs typeface="UFHGQO+Calibri"/>
              </a:rPr>
              <a:t>execution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58221" y="3563001"/>
            <a:ext cx="9265952" cy="47421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000000"/>
                </a:solidFill>
                <a:latin typeface="UFHGQO+Calibri"/>
                <a:cs typeface="UFHGQO+Calibri"/>
              </a:rPr>
              <a:t>First,ꢀitꢀfetchesꢀtheꢀinformationꢀ,instructionsꢀareꢀobtainedꢀfromꢀmemoryꢀandꢀthenꢀperformsꢀanꢀaccurateꢀ</a:t>
            </a:r>
          </a:p>
          <a:p>
            <a:pPr marL="0" marR="0">
              <a:lnSpc>
                <a:spcPts val="1700"/>
              </a:lnSpc>
              <a:spcBef>
                <a:spcPts val="33"/>
              </a:spcBef>
              <a:spcAft>
                <a:spcPts val="0"/>
              </a:spcAft>
            </a:pPr>
            <a:r>
              <a:rPr dirty="0" sz="1700">
                <a:solidFill>
                  <a:srgbClr val="000000"/>
                </a:solidFill>
                <a:latin typeface="UFHGQO+Calibri"/>
                <a:cs typeface="UFHGQO+Calibri"/>
              </a:rPr>
              <a:t>operation.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251831" y="4116298"/>
            <a:ext cx="244450" cy="2083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1c4587"/>
                </a:solidFill>
                <a:latin typeface="LUITFG+ArialMT"/>
                <a:cs typeface="LUITFG+ArialMT"/>
              </a:rPr>
              <a:t>●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58221" y="4092337"/>
            <a:ext cx="2883303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1c4587"/>
                </a:solidFill>
                <a:latin typeface="UFHGQO+Calibri"/>
                <a:cs typeface="UFHGQO+Calibri"/>
              </a:rPr>
              <a:t>AdvantagesꢀofꢀMicroprocessor: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861416" y="4425416"/>
            <a:ext cx="244450" cy="11357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1c4587"/>
                </a:solidFill>
                <a:latin typeface="LUITFG+ArialMT"/>
                <a:cs typeface="LUITFG+ArialMT"/>
              </a:rPr>
              <a:t>●</a:t>
            </a:r>
          </a:p>
          <a:p>
            <a:pPr marL="0" marR="0">
              <a:lnSpc>
                <a:spcPts val="1340"/>
              </a:lnSpc>
              <a:spcBef>
                <a:spcPts val="1143"/>
              </a:spcBef>
              <a:spcAft>
                <a:spcPts val="0"/>
              </a:spcAft>
            </a:pPr>
            <a:r>
              <a:rPr dirty="0" sz="1200">
                <a:solidFill>
                  <a:srgbClr val="1c4587"/>
                </a:solidFill>
                <a:latin typeface="LUITFG+ArialMT"/>
                <a:cs typeface="LUITFG+ArialMT"/>
              </a:rPr>
              <a:t>●</a:t>
            </a:r>
          </a:p>
          <a:p>
            <a:pPr marL="0" marR="0">
              <a:lnSpc>
                <a:spcPts val="1340"/>
              </a:lnSpc>
              <a:spcBef>
                <a:spcPts val="1093"/>
              </a:spcBef>
              <a:spcAft>
                <a:spcPts val="0"/>
              </a:spcAft>
            </a:pPr>
            <a:r>
              <a:rPr dirty="0" sz="1200">
                <a:solidFill>
                  <a:srgbClr val="1c4587"/>
                </a:solidFill>
                <a:latin typeface="LUITFG+ArialMT"/>
                <a:cs typeface="LUITFG+ArialMT"/>
              </a:rPr>
              <a:t>●</a:t>
            </a:r>
          </a:p>
          <a:p>
            <a:pPr marL="0" marR="0">
              <a:lnSpc>
                <a:spcPts val="1340"/>
              </a:lnSpc>
              <a:spcBef>
                <a:spcPts val="1093"/>
              </a:spcBef>
              <a:spcAft>
                <a:spcPts val="0"/>
              </a:spcAft>
            </a:pPr>
            <a:r>
              <a:rPr dirty="0" sz="1200">
                <a:solidFill>
                  <a:srgbClr val="1c4587"/>
                </a:solidFill>
                <a:latin typeface="LUITFG+ArialMT"/>
                <a:cs typeface="LUITFG+ArialMT"/>
              </a:rPr>
              <a:t>●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267806" y="4401454"/>
            <a:ext cx="8407201" cy="87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000000"/>
                </a:solidFill>
                <a:latin typeface="UFHGQO+Calibri"/>
                <a:cs typeface="UFHGQO+Calibri"/>
              </a:rPr>
              <a:t>Capableꢀofꢀdoingꢀ</a:t>
            </a:r>
            <a:r>
              <a:rPr dirty="0" sz="1700">
                <a:solidFill>
                  <a:srgbClr val="1c4587"/>
                </a:solidFill>
                <a:latin typeface="UFHGQO+Calibri"/>
                <a:cs typeface="UFHGQO+Calibri"/>
              </a:rPr>
              <a:t>Multi-tasks</a:t>
            </a:r>
            <a:r>
              <a:rPr dirty="0" sz="1700">
                <a:solidFill>
                  <a:srgbClr val="000000"/>
                </a:solidFill>
                <a:latin typeface="UFHGQO+Calibri"/>
                <a:cs typeface="UFHGQO+Calibri"/>
              </a:rPr>
              <a:t>ꢀatꢀaꢀveryꢀshortꢀperiodꢀofꢀtime.</a:t>
            </a:r>
          </a:p>
          <a:p>
            <a:pPr marL="0" marR="0">
              <a:lnSpc>
                <a:spcPts val="1700"/>
              </a:lnSpc>
              <a:spcBef>
                <a:spcPts val="733"/>
              </a:spcBef>
              <a:spcAft>
                <a:spcPts val="0"/>
              </a:spcAft>
            </a:pPr>
            <a:r>
              <a:rPr dirty="0" sz="1700">
                <a:solidFill>
                  <a:srgbClr val="000000"/>
                </a:solidFill>
                <a:latin typeface="UFHGQO+Calibri"/>
                <a:cs typeface="UFHGQO+Calibri"/>
              </a:rPr>
              <a:t>Importantꢀadvantageꢀisꢀit’sꢀ</a:t>
            </a:r>
            <a:r>
              <a:rPr dirty="0" sz="1700">
                <a:solidFill>
                  <a:srgbClr val="1c4587"/>
                </a:solidFill>
                <a:latin typeface="UFHGQO+Calibri"/>
                <a:cs typeface="UFHGQO+Calibri"/>
              </a:rPr>
              <a:t>speed</a:t>
            </a:r>
            <a:r>
              <a:rPr dirty="0" sz="1700">
                <a:solidFill>
                  <a:srgbClr val="000000"/>
                </a:solidFill>
                <a:latin typeface="UFHGQO+Calibri"/>
                <a:cs typeface="UFHGQO+Calibri"/>
              </a:rPr>
              <a:t>,ꢀwithꢀ3Hzꢀofꢀspeedꢀitꢀcanꢀperformꢀ3ꢀbillionꢀtasksꢀperꢀsecond.ꢀ</a:t>
            </a:r>
          </a:p>
          <a:p>
            <a:pPr marL="0" marR="0">
              <a:lnSpc>
                <a:spcPts val="1700"/>
              </a:lnSpc>
              <a:spcBef>
                <a:spcPts val="783"/>
              </a:spcBef>
              <a:spcAft>
                <a:spcPts val="0"/>
              </a:spcAft>
            </a:pPr>
            <a:r>
              <a:rPr dirty="0" sz="1700">
                <a:solidFill>
                  <a:srgbClr val="000000"/>
                </a:solidFill>
                <a:latin typeface="UFHGQO+Calibri"/>
                <a:cs typeface="UFHGQO+Calibri"/>
              </a:rPr>
              <a:t>Theyꢀconsumeꢀ</a:t>
            </a:r>
            <a:r>
              <a:rPr dirty="0" sz="1700">
                <a:solidFill>
                  <a:srgbClr val="1c4587"/>
                </a:solidFill>
                <a:latin typeface="UFHGQO+Calibri"/>
                <a:cs typeface="UFHGQO+Calibri"/>
              </a:rPr>
              <a:t>lessꢀpowerꢀ</a:t>
            </a:r>
            <a:r>
              <a:rPr dirty="0" sz="1700">
                <a:solidFill>
                  <a:srgbClr val="000000"/>
                </a:solidFill>
                <a:latin typeface="UFHGQO+Calibri"/>
                <a:cs typeface="UFHGQO+Calibri"/>
              </a:rPr>
              <a:t>whichꢀmakesꢀthemꢀefficient.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267806" y="5328808"/>
            <a:ext cx="3696196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000000"/>
                </a:solidFill>
                <a:latin typeface="UFHGQO+Calibri"/>
                <a:cs typeface="UFHGQO+Calibri"/>
              </a:rPr>
              <a:t>Theyꢀareꢀ</a:t>
            </a:r>
            <a:r>
              <a:rPr dirty="0" sz="1700">
                <a:solidFill>
                  <a:srgbClr val="1c4587"/>
                </a:solidFill>
                <a:latin typeface="UFHGQO+Calibri"/>
                <a:cs typeface="UFHGQO+Calibri"/>
              </a:rPr>
              <a:t>portable</a:t>
            </a:r>
            <a:r>
              <a:rPr dirty="0" sz="1700">
                <a:solidFill>
                  <a:srgbClr val="000000"/>
                </a:solidFill>
                <a:latin typeface="UFHGQO+Calibri"/>
                <a:cs typeface="UFHGQO+Calibri"/>
              </a:rPr>
              <a:t>,ꢀ</a:t>
            </a:r>
            <a:r>
              <a:rPr dirty="0" sz="1700">
                <a:solidFill>
                  <a:srgbClr val="1c4587"/>
                </a:solidFill>
                <a:latin typeface="UFHGQO+Calibri"/>
                <a:cs typeface="UFHGQO+Calibri"/>
              </a:rPr>
              <a:t>versatile</a:t>
            </a:r>
            <a:r>
              <a:rPr dirty="0" sz="1700">
                <a:solidFill>
                  <a:srgbClr val="000000"/>
                </a:solidFill>
                <a:latin typeface="UFHGQO+Calibri"/>
                <a:cs typeface="UFHGQO+Calibri"/>
              </a:rPr>
              <a:t>ꢀandꢀ</a:t>
            </a:r>
            <a:r>
              <a:rPr dirty="0" sz="1700">
                <a:solidFill>
                  <a:srgbClr val="1c4587"/>
                </a:solidFill>
                <a:latin typeface="UFHGQO+Calibri"/>
                <a:cs typeface="UFHGQO+Calibri"/>
              </a:rPr>
              <a:t>reliable.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625410" y="318598"/>
            <a:ext cx="3773654" cy="10325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51011" marR="0">
              <a:lnSpc>
                <a:spcPts val="4230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>
                <a:solidFill>
                  <a:srgbClr val="1c4587"/>
                </a:solidFill>
                <a:latin typeface="ENRRVR+Arial-Black"/>
                <a:cs typeface="ENRRVR+Arial-Black"/>
              </a:rPr>
              <a:t>First</a:t>
            </a:r>
            <a:r>
              <a:rPr dirty="0" sz="3000">
                <a:solidFill>
                  <a:srgbClr val="1c4587"/>
                </a:solidFill>
                <a:latin typeface="ENRRVR+Arial-Black"/>
                <a:cs typeface="ENRRVR+Arial-Black"/>
              </a:rPr>
              <a:t> </a:t>
            </a:r>
            <a:r>
              <a:rPr dirty="0" sz="3000">
                <a:solidFill>
                  <a:srgbClr val="1c4587"/>
                </a:solidFill>
                <a:latin typeface="ENRRVR+Arial-Black"/>
                <a:cs typeface="ENRRVR+Arial-Black"/>
              </a:rPr>
              <a:t>and</a:t>
            </a:r>
            <a:r>
              <a:rPr dirty="0" sz="3000">
                <a:solidFill>
                  <a:srgbClr val="1c4587"/>
                </a:solidFill>
                <a:latin typeface="ENRRVR+Arial-Black"/>
                <a:cs typeface="ENRRVR+Arial-Black"/>
              </a:rPr>
              <a:t> </a:t>
            </a:r>
            <a:r>
              <a:rPr dirty="0" sz="3000">
                <a:solidFill>
                  <a:srgbClr val="1c4587"/>
                </a:solidFill>
                <a:latin typeface="ENRRVR+Arial-Black"/>
                <a:cs typeface="ENRRVR+Arial-Black"/>
              </a:rPr>
              <a:t>latest</a:t>
            </a:r>
          </a:p>
          <a:p>
            <a:pPr marL="0" marR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>
                <a:solidFill>
                  <a:srgbClr val="1c4587"/>
                </a:solidFill>
                <a:latin typeface="ENRRVR+Arial-Black"/>
                <a:cs typeface="ENRRVR+Arial-Black"/>
              </a:rPr>
              <a:t>microprocessors: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63158" y="1692470"/>
            <a:ext cx="2429151" cy="14401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First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picture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the</a:t>
            </a:r>
          </a:p>
          <a:p>
            <a:pPr marL="188069" marR="0">
              <a:lnSpc>
                <a:spcPts val="2400"/>
              </a:lnSpc>
              <a:spcBef>
                <a:spcPts val="480"/>
              </a:spcBef>
              <a:spcAft>
                <a:spcPts val="0"/>
              </a:spcAft>
            </a:pP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intel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4004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which</a:t>
            </a:r>
          </a:p>
          <a:p>
            <a:pPr marL="281037" marR="0">
              <a:lnSpc>
                <a:spcPts val="2400"/>
              </a:lnSpc>
              <a:spcBef>
                <a:spcPts val="479"/>
              </a:spcBef>
              <a:spcAft>
                <a:spcPts val="0"/>
              </a:spcAft>
            </a:pP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was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invented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in</a:t>
            </a:r>
          </a:p>
          <a:p>
            <a:pPr marL="451643" marR="0">
              <a:lnSpc>
                <a:spcPts val="2400"/>
              </a:lnSpc>
              <a:spcBef>
                <a:spcPts val="429"/>
              </a:spcBef>
              <a:spcAft>
                <a:spcPts val="0"/>
              </a:spcAft>
            </a:pP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year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1971.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84502" y="3521271"/>
            <a:ext cx="2299963" cy="7086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Second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picture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is</a:t>
            </a:r>
          </a:p>
          <a:p>
            <a:pPr marL="647997" marR="0">
              <a:lnSpc>
                <a:spcPts val="2400"/>
              </a:lnSpc>
              <a:spcBef>
                <a:spcPts val="479"/>
              </a:spcBef>
              <a:spcAft>
                <a:spcPts val="0"/>
              </a:spcAft>
            </a:pP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latest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i9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380708" y="4252790"/>
            <a:ext cx="2158410" cy="1074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microprocessor</a:t>
            </a:r>
          </a:p>
          <a:p>
            <a:pPr marL="403770" marR="0">
              <a:lnSpc>
                <a:spcPts val="2400"/>
              </a:lnSpc>
              <a:spcBef>
                <a:spcPts val="480"/>
              </a:spcBef>
              <a:spcAft>
                <a:spcPts val="0"/>
              </a:spcAft>
            </a:pP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by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same</a:t>
            </a:r>
          </a:p>
          <a:p>
            <a:pPr marL="90239" marR="0">
              <a:lnSpc>
                <a:spcPts val="2400"/>
              </a:lnSpc>
              <a:spcBef>
                <a:spcPts val="479"/>
              </a:spcBef>
              <a:spcAft>
                <a:spcPts val="0"/>
              </a:spcAft>
            </a:pP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company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spc="-20" b="1">
                <a:solidFill>
                  <a:srgbClr val="000000"/>
                </a:solidFill>
                <a:latin typeface="Calibri"/>
                <a:cs typeface="Calibri"/>
              </a:rPr>
              <a:t>intel</a:t>
            </a:r>
            <a:r>
              <a:rPr dirty="0" sz="2100">
                <a:solidFill>
                  <a:srgbClr val="000000"/>
                </a:solidFill>
                <a:latin typeface="UFHGQO+Calibri"/>
                <a:cs typeface="UFHGQO+Calibri"/>
              </a:rPr>
              <a:t>.ꢀ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2021-06-03T01:21:42-05:00</dcterms:modified>
</cp:coreProperties>
</file>