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omfortaa SemiBold"/>
      <p:regular r:id="rId28"/>
      <p:bold r:id="rId29"/>
    </p:embeddedFont>
    <p:embeddedFont>
      <p:font typeface="Comfortaa Medium"/>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mfortaa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Medium-bold.fntdata"/><Relationship Id="rId30" Type="http://schemas.openxmlformats.org/officeDocument/2006/relationships/font" Target="fonts/ComfortaaMedium-regular.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c396dc37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c396dc37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c396dc3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c396dc3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c396dc37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c396dc37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c7b06370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c7b06370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c7b06370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c7b06370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7b06370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7b06370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c7b06370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c7b06370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c7b06370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c7b06370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c7b06370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c7b06370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7b06370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7b06370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c396dc3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c396dc3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c7b06370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c7b06370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b8218aa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b8218aa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b8218aa6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b8218aa6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c396dc3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c396dc3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c396dc3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c396dc3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c396dc3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c396dc3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c396dc37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c396dc37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c396dc37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c396dc3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c396dc3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c396dc3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c396dc37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c396dc37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3675" y="373650"/>
            <a:ext cx="6642600" cy="237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lang="en" sz="3200">
                <a:solidFill>
                  <a:schemeClr val="dk1"/>
                </a:solidFill>
                <a:latin typeface="Comfortaa SemiBold"/>
                <a:ea typeface="Comfortaa SemiBold"/>
                <a:cs typeface="Comfortaa SemiBold"/>
                <a:sym typeface="Comfortaa SemiBold"/>
              </a:rPr>
              <a:t>AI-based Language Translation and Localization Tools</a:t>
            </a:r>
            <a:endParaRPr sz="3200">
              <a:solidFill>
                <a:schemeClr val="dk1"/>
              </a:solidFill>
              <a:latin typeface="Comfortaa SemiBold"/>
              <a:ea typeface="Comfortaa SemiBold"/>
              <a:cs typeface="Comfortaa SemiBold"/>
              <a:sym typeface="Comfortaa SemiBold"/>
            </a:endParaRPr>
          </a:p>
          <a:p>
            <a:pPr indent="0" lvl="0" marL="0" rtl="0" algn="l">
              <a:spcBef>
                <a:spcPts val="600"/>
              </a:spcBef>
              <a:spcAft>
                <a:spcPts val="0"/>
              </a:spcAft>
              <a:buNone/>
            </a:pPr>
            <a:r>
              <a:t/>
            </a:r>
            <a:endParaRPr sz="2700">
              <a:solidFill>
                <a:schemeClr val="dk2"/>
              </a:solidFill>
              <a:latin typeface="Comfortaa SemiBold"/>
              <a:ea typeface="Comfortaa SemiBold"/>
              <a:cs typeface="Comfortaa SemiBold"/>
              <a:sym typeface="Comfortaa SemiBold"/>
            </a:endParaRPr>
          </a:p>
        </p:txBody>
      </p:sp>
      <p:sp>
        <p:nvSpPr>
          <p:cNvPr id="55" name="Google Shape;55;p13"/>
          <p:cNvSpPr txBox="1"/>
          <p:nvPr/>
        </p:nvSpPr>
        <p:spPr>
          <a:xfrm>
            <a:off x="2181950" y="3245250"/>
            <a:ext cx="6642600" cy="1520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100"/>
              </a:spcBef>
              <a:spcAft>
                <a:spcPts val="0"/>
              </a:spcAft>
              <a:buClr>
                <a:schemeClr val="dk1"/>
              </a:buClr>
              <a:buSzPts val="1100"/>
              <a:buFont typeface="Arial"/>
              <a:buNone/>
            </a:pPr>
            <a:r>
              <a:rPr b="1" lang="en" sz="1500">
                <a:solidFill>
                  <a:schemeClr val="dk1"/>
                </a:solidFill>
                <a:latin typeface="Comfortaa"/>
                <a:ea typeface="Comfortaa"/>
                <a:cs typeface="Comfortaa"/>
                <a:sym typeface="Comfortaa"/>
              </a:rPr>
              <a:t>192210464</a:t>
            </a:r>
            <a:r>
              <a:rPr b="1" lang="en" sz="1500">
                <a:solidFill>
                  <a:schemeClr val="dk1"/>
                </a:solidFill>
                <a:latin typeface="Comfortaa"/>
                <a:ea typeface="Comfortaa"/>
                <a:cs typeface="Comfortaa"/>
                <a:sym typeface="Comfortaa"/>
              </a:rPr>
              <a:t> Sai Krishna </a:t>
            </a:r>
            <a:endParaRPr b="1" sz="1500">
              <a:solidFill>
                <a:schemeClr val="dk1"/>
              </a:solidFill>
              <a:latin typeface="Comfortaa"/>
              <a:ea typeface="Comfortaa"/>
              <a:cs typeface="Comfortaa"/>
              <a:sym typeface="Comfortaa"/>
            </a:endParaRPr>
          </a:p>
          <a:p>
            <a:pPr indent="0" lvl="0" marL="0" rtl="0" algn="r">
              <a:lnSpc>
                <a:spcPct val="115000"/>
              </a:lnSpc>
              <a:spcBef>
                <a:spcPts val="1100"/>
              </a:spcBef>
              <a:spcAft>
                <a:spcPts val="0"/>
              </a:spcAft>
              <a:buClr>
                <a:schemeClr val="dk1"/>
              </a:buClr>
              <a:buSzPts val="1100"/>
              <a:buFont typeface="Arial"/>
              <a:buNone/>
            </a:pPr>
            <a:r>
              <a:rPr b="1" lang="en" sz="1500">
                <a:solidFill>
                  <a:schemeClr val="dk1"/>
                </a:solidFill>
                <a:latin typeface="Comfortaa"/>
                <a:ea typeface="Comfortaa"/>
                <a:cs typeface="Comfortaa"/>
                <a:sym typeface="Comfortaa"/>
              </a:rPr>
              <a:t>192224188 </a:t>
            </a:r>
            <a:r>
              <a:rPr b="1" lang="en" sz="1500">
                <a:solidFill>
                  <a:schemeClr val="dk1"/>
                </a:solidFill>
                <a:latin typeface="Comfortaa"/>
                <a:ea typeface="Comfortaa"/>
                <a:cs typeface="Comfortaa"/>
                <a:sym typeface="Comfortaa"/>
              </a:rPr>
              <a:t>Harsh Vardhan </a:t>
            </a:r>
            <a:endParaRPr b="1" sz="1500">
              <a:solidFill>
                <a:schemeClr val="dk1"/>
              </a:solidFill>
              <a:latin typeface="Comfortaa"/>
              <a:ea typeface="Comfortaa"/>
              <a:cs typeface="Comfortaa"/>
              <a:sym typeface="Comfortaa"/>
            </a:endParaRPr>
          </a:p>
          <a:p>
            <a:pPr indent="0" lvl="0" marL="0" rtl="0" algn="r">
              <a:lnSpc>
                <a:spcPct val="115000"/>
              </a:lnSpc>
              <a:spcBef>
                <a:spcPts val="1100"/>
              </a:spcBef>
              <a:spcAft>
                <a:spcPts val="0"/>
              </a:spcAft>
              <a:buClr>
                <a:schemeClr val="dk1"/>
              </a:buClr>
              <a:buSzPts val="1100"/>
              <a:buFont typeface="Arial"/>
              <a:buNone/>
            </a:pPr>
            <a:r>
              <a:rPr b="1" lang="en" sz="1500">
                <a:solidFill>
                  <a:schemeClr val="dk1"/>
                </a:solidFill>
                <a:latin typeface="Comfortaa"/>
                <a:ea typeface="Comfortaa"/>
                <a:cs typeface="Comfortaa"/>
                <a:sym typeface="Comfortaa"/>
              </a:rPr>
              <a:t>    192224178 </a:t>
            </a:r>
            <a:r>
              <a:rPr b="1" lang="en" sz="1500">
                <a:solidFill>
                  <a:schemeClr val="dk1"/>
                </a:solidFill>
                <a:latin typeface="Comfortaa"/>
                <a:ea typeface="Comfortaa"/>
                <a:cs typeface="Comfortaa"/>
                <a:sym typeface="Comfortaa"/>
              </a:rPr>
              <a:t>Pyari Srivastava </a:t>
            </a:r>
            <a:endParaRPr b="1" sz="1500">
              <a:solidFill>
                <a:schemeClr val="dk1"/>
              </a:solidFill>
              <a:latin typeface="Comfortaa"/>
              <a:ea typeface="Comfortaa"/>
              <a:cs typeface="Comfortaa"/>
              <a:sym typeface="Comfortaa"/>
            </a:endParaRPr>
          </a:p>
          <a:p>
            <a:pPr indent="0" lvl="0" marL="0" rtl="0" algn="r">
              <a:spcBef>
                <a:spcPts val="200"/>
              </a:spcBef>
              <a:spcAft>
                <a:spcPts val="0"/>
              </a:spcAft>
              <a:buNone/>
            </a:pPr>
            <a:r>
              <a:t/>
            </a:r>
            <a:endParaRPr sz="1500">
              <a:solidFill>
                <a:schemeClr val="dk2"/>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800"/>
                                        <p:tgtEl>
                                          <p:spTgt spid="54"/>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0" y="0"/>
            <a:ext cx="6149124" cy="4195275"/>
          </a:xfrm>
          <a:prstGeom prst="rect">
            <a:avLst/>
          </a:prstGeom>
          <a:noFill/>
          <a:ln>
            <a:noFill/>
          </a:ln>
        </p:spPr>
      </p:pic>
      <p:sp>
        <p:nvSpPr>
          <p:cNvPr id="109" name="Google Shape;109;p22"/>
          <p:cNvSpPr txBox="1"/>
          <p:nvPr/>
        </p:nvSpPr>
        <p:spPr>
          <a:xfrm>
            <a:off x="429000" y="4121700"/>
            <a:ext cx="74235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highlight>
                  <a:srgbClr val="FFFFFF"/>
                </a:highlight>
                <a:latin typeface="Comfortaa"/>
                <a:ea typeface="Comfortaa"/>
                <a:cs typeface="Comfortaa"/>
                <a:sym typeface="Comfortaa"/>
              </a:rPr>
              <a:t>Accuracy rate </a:t>
            </a:r>
            <a:endParaRPr b="1" sz="1500">
              <a:solidFill>
                <a:schemeClr val="dk1"/>
              </a:solidFill>
              <a:highlight>
                <a:srgbClr val="FFFFFF"/>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highlight>
                  <a:srgbClr val="FFFFFF"/>
                </a:highlight>
                <a:latin typeface="Comfortaa"/>
                <a:ea typeface="Comfortaa"/>
                <a:cs typeface="Comfortaa"/>
                <a:sym typeface="Comfortaa"/>
              </a:rPr>
              <a:t>using seq2eq machine learning algorithm:- 80.5332601070404%</a:t>
            </a:r>
            <a:endParaRPr b="1" sz="15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b="1" sz="1500">
              <a:solidFill>
                <a:schemeClr val="dk1"/>
              </a:solidFill>
              <a:highlight>
                <a:srgbClr val="FFFFFF"/>
              </a:highlight>
              <a:latin typeface="Comfortaa"/>
              <a:ea typeface="Comfortaa"/>
              <a:cs typeface="Comfortaa"/>
              <a:sym typeface="Comfortaa"/>
            </a:endParaRPr>
          </a:p>
        </p:txBody>
      </p:sp>
      <p:sp>
        <p:nvSpPr>
          <p:cNvPr id="110" name="Google Shape;110;p22"/>
          <p:cNvSpPr txBox="1"/>
          <p:nvPr/>
        </p:nvSpPr>
        <p:spPr>
          <a:xfrm>
            <a:off x="6149125" y="524775"/>
            <a:ext cx="29949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1500"/>
              </a:spcBef>
              <a:spcAft>
                <a:spcPts val="0"/>
              </a:spcAft>
              <a:buClr>
                <a:schemeClr val="dk1"/>
              </a:buClr>
              <a:buSzPts val="1400"/>
              <a:buFont typeface="Comfortaa Medium"/>
              <a:buChar char="❖"/>
            </a:pPr>
            <a:r>
              <a:rPr lang="en">
                <a:solidFill>
                  <a:schemeClr val="dk1"/>
                </a:solidFill>
                <a:latin typeface="Comfortaa Medium"/>
                <a:ea typeface="Comfortaa Medium"/>
                <a:cs typeface="Comfortaa Medium"/>
                <a:sym typeface="Comfortaa Medium"/>
              </a:rPr>
              <a:t>Th</a:t>
            </a:r>
            <a:r>
              <a:rPr lang="en">
                <a:solidFill>
                  <a:schemeClr val="dk1"/>
                </a:solidFill>
                <a:latin typeface="Comfortaa Medium"/>
                <a:ea typeface="Comfortaa Medium"/>
                <a:cs typeface="Comfortaa Medium"/>
                <a:sym typeface="Comfortaa Medium"/>
              </a:rPr>
              <a:t>is </a:t>
            </a:r>
            <a:r>
              <a:rPr lang="en">
                <a:solidFill>
                  <a:schemeClr val="dk1"/>
                </a:solidFill>
                <a:latin typeface="Comfortaa Medium"/>
                <a:ea typeface="Comfortaa Medium"/>
                <a:cs typeface="Comfortaa Medium"/>
                <a:sym typeface="Comfortaa Medium"/>
              </a:rPr>
              <a:t>generates a line plot illustrating the training and validation accuracies over epochs, with labels and a legend for clarity and understanding. </a:t>
            </a:r>
            <a:endParaRPr>
              <a:solidFill>
                <a:schemeClr val="dk1"/>
              </a:solidFill>
              <a:latin typeface="Comfortaa Medium"/>
              <a:ea typeface="Comfortaa Medium"/>
              <a:cs typeface="Comfortaa Medium"/>
              <a:sym typeface="Comfortaa Medium"/>
            </a:endParaRPr>
          </a:p>
          <a:p>
            <a:pPr indent="-317500" lvl="0" marL="457200" rtl="0" algn="l">
              <a:lnSpc>
                <a:spcPct val="100000"/>
              </a:lnSpc>
              <a:spcBef>
                <a:spcPts val="0"/>
              </a:spcBef>
              <a:spcAft>
                <a:spcPts val="0"/>
              </a:spcAft>
              <a:buClr>
                <a:schemeClr val="dk1"/>
              </a:buClr>
              <a:buSzPts val="1400"/>
              <a:buFont typeface="Comfortaa Medium"/>
              <a:buChar char="❖"/>
            </a:pPr>
            <a:r>
              <a:rPr lang="en">
                <a:solidFill>
                  <a:schemeClr val="dk1"/>
                </a:solidFill>
                <a:latin typeface="Comfortaa Medium"/>
                <a:ea typeface="Comfortaa Medium"/>
                <a:cs typeface="Comfortaa Medium"/>
                <a:sym typeface="Comfortaa Medium"/>
              </a:rPr>
              <a:t>The x-axis represents the number of epochs, while the y-axis represents the accuracy values. </a:t>
            </a:r>
            <a:endParaRPr>
              <a:solidFill>
                <a:schemeClr val="dk1"/>
              </a:solidFill>
              <a:latin typeface="Comfortaa Medium"/>
              <a:ea typeface="Comfortaa Medium"/>
              <a:cs typeface="Comfortaa Medium"/>
              <a:sym typeface="Comfortaa Medium"/>
            </a:endParaRPr>
          </a:p>
          <a:p>
            <a:pPr indent="-317500" lvl="0" marL="457200" rtl="0" algn="l">
              <a:lnSpc>
                <a:spcPct val="100000"/>
              </a:lnSpc>
              <a:spcBef>
                <a:spcPts val="0"/>
              </a:spcBef>
              <a:spcAft>
                <a:spcPts val="0"/>
              </a:spcAft>
              <a:buClr>
                <a:schemeClr val="dk1"/>
              </a:buClr>
              <a:buSzPts val="1400"/>
              <a:buFont typeface="Comfortaa Medium"/>
              <a:buChar char="❖"/>
            </a:pPr>
            <a:r>
              <a:rPr lang="en">
                <a:solidFill>
                  <a:schemeClr val="dk1"/>
                </a:solidFill>
                <a:latin typeface="Comfortaa Medium"/>
                <a:ea typeface="Comfortaa Medium"/>
                <a:cs typeface="Comfortaa Medium"/>
                <a:sym typeface="Comfortaa Medium"/>
              </a:rPr>
              <a:t>The red line represents training accuracy, and the blue line represents validation accuracy.</a:t>
            </a:r>
            <a:endParaRPr>
              <a:solidFill>
                <a:schemeClr val="dk1"/>
              </a:solidFill>
              <a:latin typeface="Comfortaa Medium"/>
              <a:ea typeface="Comfortaa Medium"/>
              <a:cs typeface="Comfortaa Medium"/>
              <a:sym typeface="Comfortaa Medium"/>
            </a:endParaRPr>
          </a:p>
          <a:p>
            <a:pPr indent="0" lvl="0" marL="0" rtl="0" algn="l">
              <a:lnSpc>
                <a:spcPct val="100000"/>
              </a:lnSpc>
              <a:spcBef>
                <a:spcPts val="0"/>
              </a:spcBef>
              <a:spcAft>
                <a:spcPts val="0"/>
              </a:spcAft>
              <a:buNone/>
            </a:pPr>
            <a:r>
              <a:t/>
            </a:r>
            <a:endParaRPr>
              <a:solidFill>
                <a:schemeClr val="dk1"/>
              </a:solidFill>
              <a:latin typeface="Comfortaa Medium"/>
              <a:ea typeface="Comfortaa Medium"/>
              <a:cs typeface="Comfortaa Medium"/>
              <a:sym typeface="Comforta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rotWithShape="1">
          <a:blip r:embed="rId3">
            <a:alphaModFix/>
          </a:blip>
          <a:srcRect b="14630" l="20241" r="22514" t="35317"/>
          <a:stretch/>
        </p:blipFill>
        <p:spPr>
          <a:xfrm>
            <a:off x="34512" y="605450"/>
            <a:ext cx="9074976" cy="4463100"/>
          </a:xfrm>
          <a:prstGeom prst="rect">
            <a:avLst/>
          </a:prstGeom>
          <a:noFill/>
          <a:ln>
            <a:noFill/>
          </a:ln>
        </p:spPr>
      </p:pic>
      <p:sp>
        <p:nvSpPr>
          <p:cNvPr id="116" name="Google Shape;116;p23"/>
          <p:cNvSpPr txBox="1"/>
          <p:nvPr/>
        </p:nvSpPr>
        <p:spPr>
          <a:xfrm>
            <a:off x="34500" y="112850"/>
            <a:ext cx="664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omfortaa SemiBold"/>
                <a:ea typeface="Comfortaa SemiBold"/>
                <a:cs typeface="Comfortaa SemiBold"/>
                <a:sym typeface="Comfortaa SemiBold"/>
              </a:rPr>
              <a:t>Output:-</a:t>
            </a:r>
            <a:endParaRPr sz="2000">
              <a:solidFill>
                <a:schemeClr val="dk2"/>
              </a:solidFill>
              <a:latin typeface="Comfortaa SemiBold"/>
              <a:ea typeface="Comfortaa SemiBold"/>
              <a:cs typeface="Comfortaa SemiBold"/>
              <a:sym typeface="Comfortaa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124475" y="147125"/>
            <a:ext cx="393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Comfortaa"/>
                <a:ea typeface="Comfortaa"/>
                <a:cs typeface="Comfortaa"/>
                <a:sym typeface="Comfortaa"/>
              </a:rPr>
              <a:t>Discussion :</a:t>
            </a:r>
            <a:endParaRPr sz="3600">
              <a:solidFill>
                <a:schemeClr val="dk1"/>
              </a:solidFill>
              <a:latin typeface="Comfortaa"/>
              <a:ea typeface="Comfortaa"/>
              <a:cs typeface="Comfortaa"/>
              <a:sym typeface="Comfortaa"/>
            </a:endParaRPr>
          </a:p>
        </p:txBody>
      </p:sp>
      <p:sp>
        <p:nvSpPr>
          <p:cNvPr id="122" name="Google Shape;122;p24"/>
          <p:cNvSpPr txBox="1"/>
          <p:nvPr/>
        </p:nvSpPr>
        <p:spPr>
          <a:xfrm>
            <a:off x="328175" y="1165625"/>
            <a:ext cx="76671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AutoNum type="arabicPeriod"/>
            </a:pPr>
            <a:r>
              <a:rPr lang="en" sz="1700">
                <a:solidFill>
                  <a:schemeClr val="dk1"/>
                </a:solidFill>
              </a:rPr>
              <a:t>What are some challenges faced in collecting and preprocessing multilingual corpora for machine translation, and how can researchers address them effectively?</a:t>
            </a:r>
            <a:endParaRPr sz="1700">
              <a:solidFill>
                <a:schemeClr val="dk1"/>
              </a:solidFill>
            </a:endParaRPr>
          </a:p>
        </p:txBody>
      </p:sp>
      <p:sp>
        <p:nvSpPr>
          <p:cNvPr id="123" name="Google Shape;123;p24"/>
          <p:cNvSpPr txBox="1"/>
          <p:nvPr/>
        </p:nvSpPr>
        <p:spPr>
          <a:xfrm>
            <a:off x="328175" y="1912550"/>
            <a:ext cx="7735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AutoNum type="alphaUcPeriod"/>
            </a:pPr>
            <a:r>
              <a:rPr lang="en" sz="1800">
                <a:solidFill>
                  <a:schemeClr val="dk1"/>
                </a:solidFill>
              </a:rPr>
              <a:t>Challenges in collecting and preprocessing multilingual corpora for machine translation include data scarcity, quality issues, language imbalances, domain specificity, and data noise. Researchers can address them by augmenting data, leveraging transfer learning, implementing active learning, focusing on domain adaptation, maintaining quality control, and collaborating with experts and crowdsourcing platforms.</a:t>
            </a:r>
            <a:endParaRPr sz="1800">
              <a:solidFill>
                <a:schemeClr val="dk1"/>
              </a:solidFill>
            </a:endParaRPr>
          </a:p>
          <a:p>
            <a:pPr indent="0" lvl="0" marL="0" rtl="0" algn="just">
              <a:spcBef>
                <a:spcPts val="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789300" y="350825"/>
            <a:ext cx="78228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rPr>
              <a:t>2. What factors influence the choice between Statistical Machine Translation  (SMT) and Neural Machine Translation (NMT) models, and how do these models differ in their approach to translation?</a:t>
            </a:r>
            <a:endParaRPr sz="1800">
              <a:solidFill>
                <a:schemeClr val="dk1"/>
              </a:solidFill>
            </a:endParaRPr>
          </a:p>
        </p:txBody>
      </p:sp>
      <p:sp>
        <p:nvSpPr>
          <p:cNvPr id="129" name="Google Shape;129;p25"/>
          <p:cNvSpPr txBox="1"/>
          <p:nvPr/>
        </p:nvSpPr>
        <p:spPr>
          <a:xfrm>
            <a:off x="789150" y="1691875"/>
            <a:ext cx="7822800" cy="2678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AutoNum type="alphaUcPeriod"/>
            </a:pPr>
            <a:r>
              <a:rPr lang="en" sz="1800">
                <a:solidFill>
                  <a:schemeClr val="dk1"/>
                </a:solidFill>
              </a:rPr>
              <a:t>Statistical Machine Translation (SMT) relies on statistical models and alignments, while Neural Machine Translation (NMT) utilizes neural networks to learn complex patterns in data, often resulting in more fluent translations. Selecting the most suitable model depends on factors like available resources, training data, and specific use cases. SMT may be preferable for low-resource languages, while NMT excels when large parallel corpora are available. Context, computational resources, and desired translation quality are key considerations when choosing between SMT and NMT models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379100" y="401750"/>
            <a:ext cx="76557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 sz="1800">
                <a:solidFill>
                  <a:schemeClr val="dk1"/>
                </a:solidFill>
              </a:rPr>
              <a:t>3.  How can language models be adapted to specific domains, and what techniques are commonly used for domain-specific training?</a:t>
            </a:r>
            <a:endParaRPr sz="1800">
              <a:solidFill>
                <a:schemeClr val="dk1"/>
              </a:solidFill>
            </a:endParaRPr>
          </a:p>
        </p:txBody>
      </p:sp>
      <p:sp>
        <p:nvSpPr>
          <p:cNvPr id="135" name="Google Shape;135;p26"/>
          <p:cNvSpPr txBox="1"/>
          <p:nvPr/>
        </p:nvSpPr>
        <p:spPr>
          <a:xfrm>
            <a:off x="379100" y="1708850"/>
            <a:ext cx="79785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AutoNum type="alphaUcPeriod"/>
            </a:pPr>
            <a:r>
              <a:rPr lang="en" sz="1800">
                <a:solidFill>
                  <a:schemeClr val="dk1"/>
                </a:solidFill>
              </a:rPr>
              <a:t>Adapting language models to specific domains involves domain-specific training. This can be achieved by fine-tuning the model using domain-specific data, creating a custom vocabulary, or using transfer learning techniques. Domain-specific terminology and language nuances can be integrated into the training process. Additionally, employing data augmentation, where relevant, and incorporating domain-specific parallel corpora can enhance the model's accuracy in specialized content translation. Continuous evaluation and refinement based on feedback from domain experts are crucial for optimal domain adaptation</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1092075" y="588475"/>
            <a:ext cx="807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141" name="Google Shape;141;p27"/>
          <p:cNvSpPr txBox="1"/>
          <p:nvPr/>
        </p:nvSpPr>
        <p:spPr>
          <a:xfrm>
            <a:off x="447000" y="588475"/>
            <a:ext cx="752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  4.	What features should be integrated for localization, and how can content be adapted to cultural preferences, date formats, measurement units, and other regional norms during the translation process?</a:t>
            </a:r>
            <a:endParaRPr sz="1800">
              <a:solidFill>
                <a:schemeClr val="dk1"/>
              </a:solidFill>
            </a:endParaRPr>
          </a:p>
        </p:txBody>
      </p:sp>
      <p:sp>
        <p:nvSpPr>
          <p:cNvPr id="142" name="Google Shape;142;p27"/>
          <p:cNvSpPr txBox="1"/>
          <p:nvPr/>
        </p:nvSpPr>
        <p:spPr>
          <a:xfrm>
            <a:off x="447000" y="1556075"/>
            <a:ext cx="7672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AutoNum type="alphaUcPeriod"/>
            </a:pPr>
            <a:r>
              <a:rPr lang="en" sz="1600">
                <a:solidFill>
                  <a:schemeClr val="dk1"/>
                </a:solidFill>
              </a:rPr>
              <a:t>Localization involves adapting content to meet cultural and regional norms. Features to integrate include:Cultural Nuances: Consider local preferences, idioms, and cultural sensitivities to ensure the translated content aligns with the target audience.Date and Time Formats: Adjust date and time formats based on regional conventions to enhance user understanding.Legal and Regulatory Compliance: Ensure compliance with local laws, regulations, and industry standards.User Interface Elements: Modify UI elements, such as buttons and labels, to fit linguistic and cultural norms.To achieve this, collaborate with localization experts, incorporate regional glossaries, and use tools that support these adaptations. Regular feedback and testing with native speakers are vital for accurate and culturally sensitive translations</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359925" y="95775"/>
            <a:ext cx="75030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1"/>
                </a:solidFill>
              </a:rPr>
              <a:t>5. 	How can real-time translation mechanisms be implemented to ensure quick and responsive language conversion, and what considerations should be made for on-the-fly adaptation of content for immediate localization?</a:t>
            </a:r>
            <a:endParaRPr sz="1500">
              <a:solidFill>
                <a:schemeClr val="dk1"/>
              </a:solidFill>
            </a:endParaRPr>
          </a:p>
        </p:txBody>
      </p:sp>
      <p:sp>
        <p:nvSpPr>
          <p:cNvPr id="148" name="Google Shape;148;p28"/>
          <p:cNvSpPr txBox="1"/>
          <p:nvPr/>
        </p:nvSpPr>
        <p:spPr>
          <a:xfrm>
            <a:off x="359925" y="972975"/>
            <a:ext cx="8029200" cy="4263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AutoNum type="alphaUcPeriod"/>
            </a:pPr>
            <a:r>
              <a:rPr lang="en" sz="1600">
                <a:solidFill>
                  <a:schemeClr val="dk1"/>
                </a:solidFill>
              </a:rPr>
              <a:t>Implementing real-time translation mechanisms involves optimizing processing speed and responsiveness. Considerations for on-the-fly adaptation include:</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0" lvl="0" marL="457200" rtl="0" algn="just">
              <a:spcBef>
                <a:spcPts val="0"/>
              </a:spcBef>
              <a:spcAft>
                <a:spcPts val="0"/>
              </a:spcAft>
              <a:buClr>
                <a:schemeClr val="dk1"/>
              </a:buClr>
              <a:buSzPts val="1100"/>
              <a:buFont typeface="Arial"/>
              <a:buNone/>
            </a:pPr>
            <a:r>
              <a:rPr lang="en" sz="1800">
                <a:solidFill>
                  <a:schemeClr val="dk1"/>
                </a:solidFill>
              </a:rPr>
              <a:t>C</a:t>
            </a:r>
            <a:r>
              <a:rPr lang="en" sz="1800">
                <a:solidFill>
                  <a:schemeClr val="dk1"/>
                </a:solidFill>
              </a:rPr>
              <a:t>oncurrent Processing:</a:t>
            </a:r>
            <a:r>
              <a:rPr lang="en" sz="1600">
                <a:solidFill>
                  <a:schemeClr val="dk1"/>
                </a:solidFill>
              </a:rPr>
              <a:t> Use parallelization and distributed systems to process translation requests concurrently, reducing latency.</a:t>
            </a:r>
            <a:endParaRPr sz="1600">
              <a:solidFill>
                <a:schemeClr val="dk1"/>
              </a:solidFill>
            </a:endParaRPr>
          </a:p>
          <a:p>
            <a:pPr indent="0" lvl="0" marL="457200" rtl="0" algn="just">
              <a:spcBef>
                <a:spcPts val="0"/>
              </a:spcBef>
              <a:spcAft>
                <a:spcPts val="0"/>
              </a:spcAft>
              <a:buClr>
                <a:schemeClr val="dk1"/>
              </a:buClr>
              <a:buSzPts val="1100"/>
              <a:buFont typeface="Arial"/>
              <a:buNone/>
            </a:pPr>
            <a:r>
              <a:rPr lang="en" sz="1800">
                <a:solidFill>
                  <a:schemeClr val="dk1"/>
                </a:solidFill>
              </a:rPr>
              <a:t>Model Optimization:</a:t>
            </a:r>
            <a:r>
              <a:rPr lang="en" sz="1600">
                <a:solidFill>
                  <a:schemeClr val="dk1"/>
                </a:solidFill>
              </a:rPr>
              <a:t> Employ lightweight models or model quantization techniques to enhance inference speed without sacrificing translation quality significantly.</a:t>
            </a:r>
            <a:endParaRPr sz="1600">
              <a:solidFill>
                <a:schemeClr val="dk1"/>
              </a:solidFill>
            </a:endParaRPr>
          </a:p>
          <a:p>
            <a:pPr indent="0" lvl="0" marL="457200" rtl="0" algn="just">
              <a:spcBef>
                <a:spcPts val="0"/>
              </a:spcBef>
              <a:spcAft>
                <a:spcPts val="0"/>
              </a:spcAft>
              <a:buClr>
                <a:schemeClr val="dk1"/>
              </a:buClr>
              <a:buSzPts val="1100"/>
              <a:buFont typeface="Arial"/>
              <a:buNone/>
            </a:pPr>
            <a:r>
              <a:rPr lang="en" sz="1800">
                <a:solidFill>
                  <a:schemeClr val="dk1"/>
                </a:solidFill>
              </a:rPr>
              <a:t>Caching</a:t>
            </a:r>
            <a:r>
              <a:rPr lang="en" sz="1600">
                <a:solidFill>
                  <a:schemeClr val="dk1"/>
                </a:solidFill>
              </a:rPr>
              <a:t>: Cache frequently translated phrases or sentences to reduce processing time for commonly encountered content.</a:t>
            </a:r>
            <a:endParaRPr sz="1600">
              <a:solidFill>
                <a:schemeClr val="dk1"/>
              </a:solidFill>
            </a:endParaRPr>
          </a:p>
          <a:p>
            <a:pPr indent="0" lvl="0" marL="457200" rtl="0" algn="just">
              <a:spcBef>
                <a:spcPts val="0"/>
              </a:spcBef>
              <a:spcAft>
                <a:spcPts val="0"/>
              </a:spcAft>
              <a:buClr>
                <a:schemeClr val="dk1"/>
              </a:buClr>
              <a:buSzPts val="1100"/>
              <a:buFont typeface="Arial"/>
              <a:buNone/>
            </a:pPr>
            <a:r>
              <a:rPr lang="en" sz="1900">
                <a:solidFill>
                  <a:schemeClr val="dk1"/>
                </a:solidFill>
              </a:rPr>
              <a:t>Incremental Updates:</a:t>
            </a:r>
            <a:r>
              <a:rPr lang="en" sz="1600">
                <a:solidFill>
                  <a:schemeClr val="dk1"/>
                </a:solidFill>
              </a:rPr>
              <a:t> Utilize methods like online learning to update models incrementally, allowing them to adapt to changing language patterns over time.</a:t>
            </a:r>
            <a:endParaRPr sz="1600">
              <a:solidFill>
                <a:schemeClr val="dk1"/>
              </a:solidFill>
            </a:endParaRPr>
          </a:p>
          <a:p>
            <a:pPr indent="0" lvl="0" marL="457200" rtl="0" algn="just">
              <a:spcBef>
                <a:spcPts val="0"/>
              </a:spcBef>
              <a:spcAft>
                <a:spcPts val="0"/>
              </a:spcAft>
              <a:buClr>
                <a:schemeClr val="dk1"/>
              </a:buClr>
              <a:buSzPts val="1100"/>
              <a:buFont typeface="Arial"/>
              <a:buNone/>
            </a:pPr>
            <a:r>
              <a:rPr lang="en" sz="1600">
                <a:solidFill>
                  <a:schemeClr val="dk1"/>
                </a:solidFill>
              </a:rPr>
              <a:t>By addressing these considerations, real-time translation mechanisms can deliver quick and responsive language conversion with on-the-fly adaptation for immediate localization.</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nvSpPr>
        <p:spPr>
          <a:xfrm>
            <a:off x="628150" y="1193950"/>
            <a:ext cx="8001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rPr>
              <a:t>Introduction to AI-based Translation:</a:t>
            </a:r>
            <a:r>
              <a:rPr lang="en" sz="1800">
                <a:solidFill>
                  <a:schemeClr val="dk1"/>
                </a:solidFill>
              </a:rPr>
              <a:t> Overview of how AI technologies, such as neural networks and deep learning algorithms, are revolutionizing language translation and localization processes.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Improved Translation Accuracy:</a:t>
            </a:r>
            <a:r>
              <a:rPr lang="en" sz="1800">
                <a:solidFill>
                  <a:schemeClr val="dk1"/>
                </a:solidFill>
              </a:rPr>
              <a:t> Highlighting the significant advancements in translation accuracy achieved through AI-based approaches compared to traditional methods.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Domain-Specific Adaptation: </a:t>
            </a:r>
            <a:r>
              <a:rPr lang="en" sz="1800">
                <a:solidFill>
                  <a:schemeClr val="dk1"/>
                </a:solidFill>
              </a:rPr>
              <a:t>Discussing techniques for fine-tuning translation models with domain-specific data and terminology to ensure contextually appropriate translations for specialized content.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54" name="Google Shape;154;p29"/>
          <p:cNvSpPr txBox="1"/>
          <p:nvPr/>
        </p:nvSpPr>
        <p:spPr>
          <a:xfrm>
            <a:off x="277250" y="384775"/>
            <a:ext cx="395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omfortaa"/>
                <a:ea typeface="Comfortaa"/>
                <a:cs typeface="Comfortaa"/>
                <a:sym typeface="Comfortaa"/>
              </a:rPr>
              <a:t>Result:</a:t>
            </a:r>
            <a:endParaRPr b="1" sz="2400">
              <a:solidFill>
                <a:schemeClr val="dk1"/>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633750" y="554525"/>
            <a:ext cx="8063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rPr>
              <a:t>Custom Vocabulary Integration:</a:t>
            </a:r>
            <a:r>
              <a:rPr lang="en" sz="1800">
                <a:solidFill>
                  <a:schemeClr val="dk1"/>
                </a:solidFill>
              </a:rPr>
              <a:t> Explanation of the integration of custom vocabularies containing domain-specific terms to enhance translation accuracy in specific industries or domains.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User Feedback Integration:</a:t>
            </a:r>
            <a:r>
              <a:rPr lang="en" sz="1800">
                <a:solidFill>
                  <a:schemeClr val="dk1"/>
                </a:solidFill>
              </a:rPr>
              <a:t> Emphasizing the importance of integrating user feedback mechanisms for iterative refinement and continuous improvement of AI-based translation tools.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364950" y="1063025"/>
            <a:ext cx="8213100" cy="37866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AutoNum type="arabicPeriod"/>
            </a:pPr>
            <a:r>
              <a:rPr lang="en" sz="1800">
                <a:solidFill>
                  <a:schemeClr val="dk1"/>
                </a:solidFill>
              </a:rPr>
              <a:t>AI-based language translation and localization tools offer significant advancements in overcoming language barriers and facilitating global communication.</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These tools leverage advanced AI techniques like neural networks and deep learning algorithms to achieve remarkable improvements in translation accuracy and context sensitivity.</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Domain-specific adaptation, custom vocabulary integration, and user feedback mechanisms are key strategies employed to deliver accurate and contextually appropriate translations tailored to specific industries and domains.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Exploration of multimodal approaches and prioritization of user-centric design further enhance the capabilities and accessibility of AI-based translation tools.</a:t>
            </a:r>
            <a:endParaRPr sz="1800">
              <a:solidFill>
                <a:schemeClr val="dk1"/>
              </a:solidFill>
            </a:endParaRPr>
          </a:p>
        </p:txBody>
      </p:sp>
      <p:sp>
        <p:nvSpPr>
          <p:cNvPr id="165" name="Google Shape;165;p31"/>
          <p:cNvSpPr txBox="1"/>
          <p:nvPr/>
        </p:nvSpPr>
        <p:spPr>
          <a:xfrm>
            <a:off x="364950" y="248975"/>
            <a:ext cx="841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Comfortaa SemiBold"/>
                <a:ea typeface="Comfortaa SemiBold"/>
                <a:cs typeface="Comfortaa SemiBold"/>
                <a:sym typeface="Comfortaa SemiBold"/>
              </a:rPr>
              <a:t>Conclusion:</a:t>
            </a:r>
            <a:endParaRPr sz="2400">
              <a:solidFill>
                <a:schemeClr val="dk1"/>
              </a:solidFill>
              <a:latin typeface="Comfortaa SemiBold"/>
              <a:ea typeface="Comfortaa SemiBold"/>
              <a:cs typeface="Comfortaa SemiBold"/>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27175" y="14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92425" y="77190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chemeClr val="dk1"/>
                </a:solidFill>
              </a:rPr>
              <a:t>        There are over 7000 languages spoken in the world with different sounds and history. Some languages are most spoken than others depending on the the statistical variable you choose to focus on  like the number native speakers or the number of people that speak that language as a second language.The emergence of AI-based language translation and localization tools has revolutionized how we bridge linguistic divides and tailor content to diverse audiences worldwide.</a:t>
            </a:r>
            <a:endParaRPr sz="1600">
              <a:solidFill>
                <a:schemeClr val="dk1"/>
              </a:solidFill>
            </a:endParaRPr>
          </a:p>
          <a:p>
            <a:pPr indent="0" lvl="0" marL="0" rtl="0" algn="just">
              <a:spcBef>
                <a:spcPts val="1200"/>
              </a:spcBef>
              <a:spcAft>
                <a:spcPts val="0"/>
              </a:spcAft>
              <a:buNone/>
            </a:pPr>
            <a:r>
              <a:rPr lang="en" sz="1600">
                <a:solidFill>
                  <a:schemeClr val="dk1"/>
                </a:solidFill>
              </a:rPr>
              <a:t>    Effective communication fosters collaboration, understanding, and accessibility to information. Within this context, machine learning algorithms play a pivotal role in enabling these tools to decipher languages, understand context, and adapt content seamlessly.</a:t>
            </a:r>
            <a:endParaRPr sz="1600">
              <a:solidFill>
                <a:schemeClr val="dk1"/>
              </a:solidFill>
            </a:endParaRPr>
          </a:p>
          <a:p>
            <a:pPr indent="0" lvl="0" marL="0" rtl="0" algn="just">
              <a:spcBef>
                <a:spcPts val="1200"/>
              </a:spcBef>
              <a:spcAft>
                <a:spcPts val="0"/>
              </a:spcAft>
              <a:buNone/>
            </a:pPr>
            <a:r>
              <a:rPr lang="en" sz="1600">
                <a:solidFill>
                  <a:schemeClr val="dk1"/>
                </a:solidFill>
              </a:rPr>
              <a:t>        </a:t>
            </a:r>
            <a:r>
              <a:rPr lang="en" sz="1600">
                <a:solidFill>
                  <a:schemeClr val="dk1"/>
                </a:solidFill>
              </a:rPr>
              <a:t>Machine learning algorithms form the backbone of AI-based language translation and localization tools. They enable systems to learn patterns, understand linguistic nuances, and improve accuracy over time. These algorithms, including neural networks, power the translation process by analyzing vast amounts of data to generate accurate translations.</a:t>
            </a:r>
            <a:endParaRPr sz="1600">
              <a:solidFill>
                <a:schemeClr val="dk1"/>
              </a:solidFill>
            </a:endParaRPr>
          </a:p>
          <a:p>
            <a:pPr indent="0" lvl="0" marL="0" rtl="0" algn="just">
              <a:spcBef>
                <a:spcPts val="1200"/>
              </a:spcBef>
              <a:spcAft>
                <a:spcPts val="0"/>
              </a:spcAft>
              <a:buClr>
                <a:schemeClr val="dk1"/>
              </a:buClr>
              <a:buSzPts val="1100"/>
              <a:buFont typeface="Arial"/>
              <a:buNone/>
            </a:pPr>
            <a:r>
              <a:t/>
            </a:r>
            <a:endParaRPr sz="1600">
              <a:solidFill>
                <a:schemeClr val="dk1"/>
              </a:solidFill>
            </a:endParaRPr>
          </a:p>
          <a:p>
            <a:pPr indent="0" lvl="0" marL="0" rtl="0" algn="just">
              <a:spcBef>
                <a:spcPts val="1200"/>
              </a:spcBef>
              <a:spcAft>
                <a:spcPts val="12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256900" y="295975"/>
            <a:ext cx="217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omfortaa"/>
                <a:ea typeface="Comfortaa"/>
                <a:cs typeface="Comfortaa"/>
                <a:sym typeface="Comfortaa"/>
              </a:rPr>
              <a:t>Reference:</a:t>
            </a:r>
            <a:endParaRPr b="1" sz="2400">
              <a:solidFill>
                <a:schemeClr val="dk1"/>
              </a:solidFill>
              <a:latin typeface="Comfortaa"/>
              <a:ea typeface="Comfortaa"/>
              <a:cs typeface="Comfortaa"/>
              <a:sym typeface="Comfortaa"/>
            </a:endParaRPr>
          </a:p>
        </p:txBody>
      </p:sp>
      <p:sp>
        <p:nvSpPr>
          <p:cNvPr id="171" name="Google Shape;171;p32"/>
          <p:cNvSpPr txBox="1"/>
          <p:nvPr/>
        </p:nvSpPr>
        <p:spPr>
          <a:xfrm>
            <a:off x="441175" y="850075"/>
            <a:ext cx="8578200" cy="40635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Char char="●"/>
            </a:pPr>
            <a:r>
              <a:rPr lang="en" sz="1800">
                <a:solidFill>
                  <a:schemeClr val="dk1"/>
                </a:solidFill>
              </a:rPr>
              <a:t>Huang, Mingxuan, et al. "Advancements in Neural Machine Translation: Challenges and Opportunities." IEEE Transactions on Neural Networks and Learning Systems, 2020. DOI: 10.1109/TNNLS.2020.3012401.</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Yang, Yinfei, et al. "Deep Neural Networks for Multilingual Sentence Representations." Conference on Empirical Methods in Natural Language Processing (EMNLP), 2019.</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Devlin, Jacob, et al. "BERT: Pre-training of Deep Bidirectional Transformers for Language Understanding." Conference of the North American Chapter of the Association for Computational Linguistics (NAACL-HLT), 2019.</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Koehn, Philipp. "Machine Translation: From Research to Real Users." Proceedings of the IEEE, 2017. DOI: 10.1109/JPROC.2017.2760334</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447000" y="690325"/>
            <a:ext cx="8097300" cy="2124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Char char="●"/>
            </a:pPr>
            <a:r>
              <a:rPr lang="en" sz="1800">
                <a:solidFill>
                  <a:schemeClr val="dk1"/>
                </a:solidFill>
              </a:rPr>
              <a:t>Vaswani, Ashish, et al. "Attention Is All You Need." Advances in Neural Information Processing Systems (NeurIPS), 2017.</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Sutskever, Ilya, Oriol Vinyals, and Quoc V. Le. "Sequence to Sequence Learning with Neural Networks." Advances in Neural Information Processing Systems (NeurIPS), vol. 27, pp. 3104-3112, 2014.</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2274200" y="1792150"/>
            <a:ext cx="6052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Comfortaa"/>
                <a:ea typeface="Comfortaa"/>
                <a:cs typeface="Comfortaa"/>
                <a:sym typeface="Comfortaa"/>
              </a:rPr>
              <a:t>Thankyou!</a:t>
            </a:r>
            <a:endParaRPr b="1" sz="5000">
              <a:solidFill>
                <a:schemeClr val="dk1"/>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64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SemiBold"/>
                <a:ea typeface="Comfortaa SemiBold"/>
                <a:cs typeface="Comfortaa SemiBold"/>
                <a:sym typeface="Comfortaa SemiBold"/>
              </a:rPr>
              <a:t>OBJECTIVE</a:t>
            </a:r>
            <a:endParaRPr>
              <a:latin typeface="Comfortaa SemiBold"/>
              <a:ea typeface="Comfortaa SemiBold"/>
              <a:cs typeface="Comfortaa SemiBold"/>
              <a:sym typeface="Comfortaa SemiBold"/>
            </a:endParaRPr>
          </a:p>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67" name="Google Shape;67;p15"/>
          <p:cNvSpPr txBox="1"/>
          <p:nvPr>
            <p:ph idx="1" type="body"/>
          </p:nvPr>
        </p:nvSpPr>
        <p:spPr>
          <a:xfrm>
            <a:off x="311700" y="1406175"/>
            <a:ext cx="8520600" cy="3416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Char char="●"/>
            </a:pPr>
            <a:r>
              <a:rPr lang="en" sz="1900">
                <a:solidFill>
                  <a:schemeClr val="dk1"/>
                </a:solidFill>
              </a:rPr>
              <a:t>Utilize AI-based language translation for enhancing global communication</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Break down linguistic barriers to promote inclusivity</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Foster cross-cultural understanding through technology</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Cater to diverse user needs for accessibility and relevance</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Facilitate seamless adaptation of content to various cultural contexts</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Respect and honor cultural nuances and preferences</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Contribute to a more interconnected and culturally aware global community</a:t>
            </a:r>
            <a:endParaRPr sz="1900">
              <a:solidFill>
                <a:schemeClr val="dk1"/>
              </a:solidFill>
            </a:endParaRPr>
          </a:p>
          <a:p>
            <a:pPr indent="0" lvl="0" marL="457200" rtl="0" algn="just">
              <a:spcBef>
                <a:spcPts val="1200"/>
              </a:spcBef>
              <a:spcAft>
                <a:spcPts val="1200"/>
              </a:spcAft>
              <a:buNone/>
            </a:pPr>
            <a:r>
              <a:t/>
            </a: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84850" y="1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SemiBold"/>
                <a:ea typeface="Comfortaa SemiBold"/>
                <a:cs typeface="Comfortaa SemiBold"/>
                <a:sym typeface="Comfortaa SemiBold"/>
              </a:rPr>
              <a:t>METHODOLOGY</a:t>
            </a:r>
            <a:endParaRPr>
              <a:latin typeface="Comfortaa SemiBold"/>
              <a:ea typeface="Comfortaa SemiBold"/>
              <a:cs typeface="Comfortaa SemiBold"/>
              <a:sym typeface="Comfortaa SemiBold"/>
            </a:endParaRPr>
          </a:p>
        </p:txBody>
      </p:sp>
      <p:sp>
        <p:nvSpPr>
          <p:cNvPr id="73" name="Google Shape;73;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rPr>
              <a:t>Software:</a:t>
            </a:r>
            <a:endParaRPr sz="2000">
              <a:solidFill>
                <a:schemeClr val="dk1"/>
              </a:solidFill>
            </a:endParaRPr>
          </a:p>
          <a:p>
            <a:pPr indent="-323850" lvl="0" marL="457200" rtl="0" algn="just">
              <a:spcBef>
                <a:spcPts val="1200"/>
              </a:spcBef>
              <a:spcAft>
                <a:spcPts val="0"/>
              </a:spcAft>
              <a:buClr>
                <a:schemeClr val="dk1"/>
              </a:buClr>
              <a:buSzPts val="1500"/>
              <a:buAutoNum type="arabicPeriod"/>
            </a:pPr>
            <a:r>
              <a:rPr b="1" lang="en" sz="1500">
                <a:solidFill>
                  <a:schemeClr val="dk1"/>
                </a:solidFill>
              </a:rPr>
              <a:t>Translation platforms:</a:t>
            </a:r>
            <a:r>
              <a:rPr lang="en" sz="1500">
                <a:solidFill>
                  <a:schemeClr val="dk1"/>
                </a:solidFill>
              </a:rPr>
              <a:t> Crowdin: A cloud-based localization platform enabling collaborative translation and development. It supports translation memory, glossary management, and version control.</a:t>
            </a:r>
            <a:endParaRPr sz="1500">
              <a:solidFill>
                <a:schemeClr val="dk1"/>
              </a:solidFill>
            </a:endParaRPr>
          </a:p>
          <a:p>
            <a:pPr indent="-323850" lvl="0" marL="457200" rtl="0" algn="just">
              <a:spcBef>
                <a:spcPts val="0"/>
              </a:spcBef>
              <a:spcAft>
                <a:spcPts val="0"/>
              </a:spcAft>
              <a:buClr>
                <a:schemeClr val="dk1"/>
              </a:buClr>
              <a:buSzPts val="1500"/>
              <a:buAutoNum type="arabicPeriod"/>
            </a:pPr>
            <a:r>
              <a:rPr b="1" lang="en" sz="1500">
                <a:solidFill>
                  <a:schemeClr val="dk1"/>
                </a:solidFill>
              </a:rPr>
              <a:t>Language libraries:</a:t>
            </a:r>
            <a:r>
              <a:rPr lang="en" sz="1500">
                <a:solidFill>
                  <a:schemeClr val="dk1"/>
                </a:solidFill>
              </a:rPr>
              <a:t> Python for scripting and libraries such as NLTK (Natural Language Toolkit) for text preprocessing and manipulation.</a:t>
            </a:r>
            <a:endParaRPr sz="1500">
              <a:solidFill>
                <a:schemeClr val="dk1"/>
              </a:solidFill>
            </a:endParaRPr>
          </a:p>
          <a:p>
            <a:pPr indent="-323850" lvl="0" marL="457200" rtl="0" algn="just">
              <a:spcBef>
                <a:spcPts val="0"/>
              </a:spcBef>
              <a:spcAft>
                <a:spcPts val="0"/>
              </a:spcAft>
              <a:buClr>
                <a:schemeClr val="dk1"/>
              </a:buClr>
              <a:buSzPts val="1500"/>
              <a:buAutoNum type="arabicPeriod"/>
            </a:pPr>
            <a:r>
              <a:rPr b="1" lang="en" sz="1500">
                <a:solidFill>
                  <a:schemeClr val="dk1"/>
                </a:solidFill>
              </a:rPr>
              <a:t>Data preprocessing tools:</a:t>
            </a:r>
            <a:r>
              <a:rPr lang="en" sz="1500">
                <a:solidFill>
                  <a:schemeClr val="dk1"/>
                </a:solidFill>
              </a:rPr>
              <a:t> Pandas for data manipulation, NumPy for numerical operations, and scikit-learn for data preprocessing tasks.</a:t>
            </a:r>
            <a:endParaRPr sz="1500">
              <a:solidFill>
                <a:schemeClr val="dk1"/>
              </a:solidFill>
            </a:endParaRPr>
          </a:p>
          <a:p>
            <a:pPr indent="-323850" lvl="0" marL="457200" rtl="0" algn="just">
              <a:spcBef>
                <a:spcPts val="0"/>
              </a:spcBef>
              <a:spcAft>
                <a:spcPts val="0"/>
              </a:spcAft>
              <a:buClr>
                <a:schemeClr val="dk1"/>
              </a:buClr>
              <a:buSzPts val="1500"/>
              <a:buAutoNum type="arabicPeriod"/>
            </a:pPr>
            <a:r>
              <a:rPr b="1" lang="en" sz="1500">
                <a:solidFill>
                  <a:schemeClr val="dk1"/>
                </a:solidFill>
              </a:rPr>
              <a:t>Model implementation:</a:t>
            </a:r>
            <a:r>
              <a:rPr lang="en" sz="1500">
                <a:solidFill>
                  <a:schemeClr val="dk1"/>
                </a:solidFill>
              </a:rPr>
              <a:t> the seq2seq model using </a:t>
            </a:r>
            <a:r>
              <a:rPr lang="en" sz="1500">
                <a:solidFill>
                  <a:schemeClr val="dk1"/>
                </a:solidFill>
              </a:rPr>
              <a:t>TensorFlow</a:t>
            </a:r>
            <a:r>
              <a:rPr lang="en" sz="1500">
                <a:solidFill>
                  <a:schemeClr val="dk1"/>
                </a:solidFill>
              </a:rPr>
              <a:t> Keras API or </a:t>
            </a:r>
            <a:r>
              <a:rPr lang="en" sz="1500">
                <a:solidFill>
                  <a:schemeClr val="dk1"/>
                </a:solidFill>
              </a:rPr>
              <a:t>PyTorch</a:t>
            </a:r>
            <a:r>
              <a:rPr lang="en" sz="1500">
                <a:solidFill>
                  <a:schemeClr val="dk1"/>
                </a:solidFill>
              </a:rPr>
              <a:t> nn.Module.</a:t>
            </a:r>
            <a:endParaRPr sz="1500">
              <a:solidFill>
                <a:schemeClr val="dk1"/>
              </a:solidFill>
            </a:endParaRPr>
          </a:p>
          <a:p>
            <a:pPr indent="-323850" lvl="0" marL="457200" rtl="0" algn="just">
              <a:spcBef>
                <a:spcPts val="0"/>
              </a:spcBef>
              <a:spcAft>
                <a:spcPts val="0"/>
              </a:spcAft>
              <a:buClr>
                <a:schemeClr val="dk1"/>
              </a:buClr>
              <a:buSzPts val="1500"/>
              <a:buAutoNum type="arabicPeriod"/>
            </a:pPr>
            <a:r>
              <a:rPr b="1" lang="en" sz="1500">
                <a:solidFill>
                  <a:schemeClr val="dk1"/>
                </a:solidFill>
              </a:rPr>
              <a:t>Text editor or Integrated Development Environment (IDE):</a:t>
            </a:r>
            <a:r>
              <a:rPr lang="en" sz="1500">
                <a:solidFill>
                  <a:schemeClr val="dk1"/>
                </a:solidFill>
              </a:rPr>
              <a:t> Jupyter Notebook for coding and experimentation.</a:t>
            </a:r>
            <a:endParaRPr sz="1500">
              <a:solidFill>
                <a:schemeClr val="dk1"/>
              </a:solidFill>
            </a:endParaRPr>
          </a:p>
          <a:p>
            <a:pPr indent="0" lvl="0" marL="0" rtl="0" algn="just">
              <a:spcBef>
                <a:spcPts val="1200"/>
              </a:spcBef>
              <a:spcAft>
                <a:spcPts val="1200"/>
              </a:spcAft>
              <a:buNone/>
            </a:pPr>
            <a:r>
              <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495125"/>
            <a:ext cx="8520600" cy="37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solidFill>
                  <a:schemeClr val="dk1"/>
                </a:solidFill>
              </a:rPr>
              <a:t>Hardware:</a:t>
            </a:r>
            <a:endParaRPr sz="2300">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CPU/GPU:</a:t>
            </a:r>
            <a:r>
              <a:rPr lang="en">
                <a:solidFill>
                  <a:schemeClr val="dk1"/>
                </a:solidFill>
              </a:rPr>
              <a:t> Depending on the scale of your dataset and model complexity(intel i5 along with iris xe graphic card).</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Memory:</a:t>
            </a:r>
            <a:r>
              <a:rPr lang="en">
                <a:solidFill>
                  <a:schemeClr val="dk1"/>
                </a:solidFill>
              </a:rPr>
              <a:t> Sufficient RAM to load and process your dataset efficiently during training.(8gb DDR ram)</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Storage:</a:t>
            </a:r>
            <a:r>
              <a:rPr lang="en">
                <a:solidFill>
                  <a:schemeClr val="dk1"/>
                </a:solidFill>
              </a:rPr>
              <a:t> SSD or HDD for storing datasets, trained models, and intermediate results.(250gb )</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Compute resources:</a:t>
            </a:r>
            <a:r>
              <a:rPr lang="en">
                <a:solidFill>
                  <a:schemeClr val="dk1"/>
                </a:solidFill>
              </a:rPr>
              <a:t> Cloud computing platforms like AWS, Google Cloud, or Microsoft Azure provide scalable resources for training deep learning models.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omfortaa SemiBold"/>
                <a:ea typeface="Comfortaa SemiBold"/>
                <a:cs typeface="Comfortaa SemiBold"/>
                <a:sym typeface="Comfortaa SemiBold"/>
              </a:rPr>
              <a:t>Dataset</a:t>
            </a:r>
            <a:endParaRPr sz="3000">
              <a:latin typeface="Comfortaa SemiBold"/>
              <a:ea typeface="Comfortaa SemiBold"/>
              <a:cs typeface="Comfortaa SemiBold"/>
              <a:sym typeface="Comfortaa SemiBold"/>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dataset from Kaggle for English to French translation consists of parallel text corpora in English and French languages. It contains pairs of sentences or phrases where each English sentence is accompanied by its corresponding French translation.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datasets serve as valuable resources for training and evaluating machine translation models, such as sequence-to-sequence models, aiming to facilitate effective translation between English and French languages.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0" l="0" r="66432" t="990"/>
          <a:stretch/>
        </p:blipFill>
        <p:spPr>
          <a:xfrm>
            <a:off x="117800" y="108425"/>
            <a:ext cx="3037498" cy="4790424"/>
          </a:xfrm>
          <a:prstGeom prst="rect">
            <a:avLst/>
          </a:prstGeom>
          <a:noFill/>
          <a:ln>
            <a:noFill/>
          </a:ln>
        </p:spPr>
      </p:pic>
      <p:pic>
        <p:nvPicPr>
          <p:cNvPr id="90" name="Google Shape;90;p19"/>
          <p:cNvPicPr preferRelativeResize="0"/>
          <p:nvPr/>
        </p:nvPicPr>
        <p:blipFill rotWithShape="1">
          <a:blip r:embed="rId4">
            <a:alphaModFix/>
          </a:blip>
          <a:srcRect b="0" l="0" r="58854" t="0"/>
          <a:stretch/>
        </p:blipFill>
        <p:spPr>
          <a:xfrm>
            <a:off x="3236025" y="108438"/>
            <a:ext cx="2982302" cy="4790424"/>
          </a:xfrm>
          <a:prstGeom prst="rect">
            <a:avLst/>
          </a:prstGeom>
          <a:noFill/>
          <a:ln>
            <a:noFill/>
          </a:ln>
        </p:spPr>
      </p:pic>
      <p:pic>
        <p:nvPicPr>
          <p:cNvPr id="91" name="Google Shape;91;p19"/>
          <p:cNvPicPr preferRelativeResize="0"/>
          <p:nvPr/>
        </p:nvPicPr>
        <p:blipFill rotWithShape="1">
          <a:blip r:embed="rId5">
            <a:alphaModFix/>
          </a:blip>
          <a:srcRect b="3139" l="0" r="64560" t="-3139"/>
          <a:stretch/>
        </p:blipFill>
        <p:spPr>
          <a:xfrm>
            <a:off x="6299050" y="0"/>
            <a:ext cx="2844950" cy="489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688950" y="60852"/>
            <a:ext cx="5766075" cy="3868550"/>
          </a:xfrm>
          <a:prstGeom prst="rect">
            <a:avLst/>
          </a:prstGeom>
          <a:noFill/>
          <a:ln>
            <a:noFill/>
          </a:ln>
        </p:spPr>
      </p:pic>
      <p:sp>
        <p:nvSpPr>
          <p:cNvPr id="97" name="Google Shape;97;p20"/>
          <p:cNvSpPr txBox="1"/>
          <p:nvPr/>
        </p:nvSpPr>
        <p:spPr>
          <a:xfrm>
            <a:off x="1374675" y="4079325"/>
            <a:ext cx="6642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Comfortaa Medium"/>
              <a:buChar char="❖"/>
            </a:pPr>
            <a:r>
              <a:rPr lang="en" sz="1500">
                <a:solidFill>
                  <a:schemeClr val="dk1"/>
                </a:solidFill>
                <a:latin typeface="Comfortaa Medium"/>
                <a:ea typeface="Comfortaa Medium"/>
                <a:cs typeface="Comfortaa Medium"/>
                <a:sym typeface="Comfortaa Medium"/>
              </a:rPr>
              <a:t>This figure is </a:t>
            </a:r>
            <a:r>
              <a:rPr lang="en" sz="1500">
                <a:solidFill>
                  <a:schemeClr val="dk1"/>
                </a:solidFill>
                <a:latin typeface="Comfortaa Medium"/>
                <a:ea typeface="Comfortaa Medium"/>
                <a:cs typeface="Comfortaa Medium"/>
                <a:sym typeface="Comfortaa Medium"/>
              </a:rPr>
              <a:t>created</a:t>
            </a:r>
            <a:r>
              <a:rPr lang="en" sz="1500">
                <a:solidFill>
                  <a:schemeClr val="dk1"/>
                </a:solidFill>
                <a:latin typeface="Comfortaa Medium"/>
                <a:ea typeface="Comfortaa Medium"/>
                <a:cs typeface="Comfortaa Medium"/>
                <a:sym typeface="Comfortaa Medium"/>
              </a:rPr>
              <a:t> with two subplots side by side, each displaying a distribution plot of word counts for English and French texts respectively.</a:t>
            </a:r>
            <a:endParaRPr sz="1500">
              <a:solidFill>
                <a:schemeClr val="dk1"/>
              </a:solidFill>
              <a:latin typeface="Comfortaa Medium"/>
              <a:ea typeface="Comfortaa Medium"/>
              <a:cs typeface="Comfortaa Medium"/>
              <a:sym typeface="Comforta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360876" y="0"/>
            <a:ext cx="5564648" cy="3833425"/>
          </a:xfrm>
          <a:prstGeom prst="rect">
            <a:avLst/>
          </a:prstGeom>
          <a:noFill/>
          <a:ln>
            <a:noFill/>
          </a:ln>
        </p:spPr>
      </p:pic>
      <p:sp>
        <p:nvSpPr>
          <p:cNvPr id="103" name="Google Shape;103;p21"/>
          <p:cNvSpPr txBox="1"/>
          <p:nvPr/>
        </p:nvSpPr>
        <p:spPr>
          <a:xfrm>
            <a:off x="374250" y="3833425"/>
            <a:ext cx="8395500" cy="1185300"/>
          </a:xfrm>
          <a:prstGeom prst="rect">
            <a:avLst/>
          </a:prstGeom>
          <a:solidFill>
            <a:srgbClr val="ECECEC"/>
          </a:solid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Comfortaa"/>
              <a:buChar char="❖"/>
            </a:pPr>
            <a:r>
              <a:rPr b="1" lang="en" sz="1300">
                <a:solidFill>
                  <a:schemeClr val="dk1"/>
                </a:solidFill>
                <a:latin typeface="Comfortaa"/>
                <a:ea typeface="Comfortaa"/>
                <a:cs typeface="Comfortaa"/>
                <a:sym typeface="Comfortaa"/>
              </a:rPr>
              <a:t>This graph visually represents the training and validation loss trends over epochs, helping to assess the performance and convergence of the machine learning model. </a:t>
            </a:r>
            <a:endParaRPr b="1" sz="1300">
              <a:solidFill>
                <a:schemeClr val="dk1"/>
              </a:solidFill>
              <a:latin typeface="Comfortaa"/>
              <a:ea typeface="Comfortaa"/>
              <a:cs typeface="Comfortaa"/>
              <a:sym typeface="Comfortaa"/>
            </a:endParaRPr>
          </a:p>
          <a:p>
            <a:pPr indent="-311150" lvl="0" marL="457200" rtl="0" algn="just">
              <a:spcBef>
                <a:spcPts val="0"/>
              </a:spcBef>
              <a:spcAft>
                <a:spcPts val="0"/>
              </a:spcAft>
              <a:buClr>
                <a:schemeClr val="dk1"/>
              </a:buClr>
              <a:buSzPts val="1300"/>
              <a:buFont typeface="Comfortaa"/>
              <a:buChar char="❖"/>
            </a:pPr>
            <a:r>
              <a:rPr b="1" lang="en" sz="1300">
                <a:solidFill>
                  <a:schemeClr val="dk1"/>
                </a:solidFill>
                <a:latin typeface="Comfortaa"/>
                <a:ea typeface="Comfortaa"/>
                <a:cs typeface="Comfortaa"/>
                <a:sym typeface="Comfortaa"/>
              </a:rPr>
              <a:t>The x-axis shows the number of epochs, while the y-axis represents the loss values. </a:t>
            </a:r>
            <a:endParaRPr b="1" sz="1300">
              <a:solidFill>
                <a:schemeClr val="dk1"/>
              </a:solidFill>
              <a:latin typeface="Comfortaa"/>
              <a:ea typeface="Comfortaa"/>
              <a:cs typeface="Comfortaa"/>
              <a:sym typeface="Comfortaa"/>
            </a:endParaRPr>
          </a:p>
          <a:p>
            <a:pPr indent="-311150" lvl="0" marL="457200" rtl="0" algn="just">
              <a:spcBef>
                <a:spcPts val="0"/>
              </a:spcBef>
              <a:spcAft>
                <a:spcPts val="0"/>
              </a:spcAft>
              <a:buClr>
                <a:schemeClr val="dk1"/>
              </a:buClr>
              <a:buSzPts val="1300"/>
              <a:buFont typeface="Comfortaa"/>
              <a:buChar char="❖"/>
            </a:pPr>
            <a:r>
              <a:rPr b="1" lang="en" sz="1300">
                <a:solidFill>
                  <a:schemeClr val="dk1"/>
                </a:solidFill>
                <a:latin typeface="Comfortaa"/>
                <a:ea typeface="Comfortaa"/>
                <a:cs typeface="Comfortaa"/>
                <a:sym typeface="Comfortaa"/>
              </a:rPr>
              <a:t>The plot helps in understanding how well the model is learning from the training data and generalizing to unseen validation data</a:t>
            </a:r>
            <a:endParaRPr b="1" sz="1300">
              <a:solidFill>
                <a:schemeClr val="dk1"/>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