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60" r:id="rId6"/>
    <p:sldId id="261" r:id="rId7"/>
    <p:sldId id="263" r:id="rId8"/>
    <p:sldId id="267" r:id="rId9"/>
    <p:sldId id="268" r:id="rId10"/>
    <p:sldId id="276" r:id="rId11"/>
    <p:sldId id="270" r:id="rId12"/>
    <p:sldId id="271" r:id="rId13"/>
    <p:sldId id="272" r:id="rId14"/>
    <p:sldId id="264" r:id="rId15"/>
    <p:sldId id="262" r:id="rId16"/>
    <p:sldId id="265" r:id="rId17"/>
    <p:sldId id="273" r:id="rId18"/>
    <p:sldId id="282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markets/quote?tvwidgetsymbol=fb" TargetMode="External"/><Relationship Id="rId2" Type="http://schemas.openxmlformats.org/officeDocument/2006/relationships/hyperlink" Target="https://www.investopedia.com/markets/quote?tvwidgetsymbol=DE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vestopedia.com/markets/quote?tvwidgetsymbol=ebay" TargetMode="External"/><Relationship Id="rId4" Type="http://schemas.openxmlformats.org/officeDocument/2006/relationships/hyperlink" Target="https://www.investopedia.com/markets/quote?tvwidgetsymbol=aap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hyperlink" Target="https://www.w3schools.com/bootstrap4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ezvrasta.github.io/bootstrap-material-design/" TargetMode="External"/><Relationship Id="rId4" Type="http://schemas.openxmlformats.org/officeDocument/2006/relationships/hyperlink" Target="https://www.w3schools.com/js/default.as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github.com/Rajeshwari-Rudra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github.com/Saikrishna154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github.com/vineetha1996" TargetMode="External"/><Relationship Id="rId4" Type="http://schemas.openxmlformats.org/officeDocument/2006/relationships/hyperlink" Target="https://github.com/Vishalreddy114" TargetMode="Externa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624" y="403905"/>
            <a:ext cx="8626113" cy="4063591"/>
          </a:xfrm>
        </p:spPr>
        <p:txBody>
          <a:bodyPr>
            <a:normAutofit/>
          </a:bodyPr>
          <a:lstStyle/>
          <a:p>
            <a:r>
              <a:rPr lang="en-US" dirty="0" smtClean="0"/>
              <a:t>          </a:t>
            </a:r>
            <a:r>
              <a:rPr lang="en-US" sz="6700" dirty="0" smtClean="0">
                <a:latin typeface="Algerian" panose="04020705040A02060702" pitchFamily="82" charset="0"/>
              </a:rPr>
              <a:t>Bootstrap              material   </a:t>
            </a:r>
            <a:r>
              <a:rPr lang="en-US" sz="6700" dirty="0" smtClean="0">
                <a:latin typeface="Algerian" panose="04020705040A02060702" pitchFamily="82" charset="0"/>
              </a:rPr>
              <a:t>design</a:t>
            </a:r>
            <a:endParaRPr lang="en-US" sz="67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9493" y="600501"/>
            <a:ext cx="95670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Text Field:</a:t>
            </a:r>
          </a:p>
          <a:p>
            <a:r>
              <a:rPr lang="en-US" dirty="0" smtClean="0"/>
              <a:t>The </a:t>
            </a:r>
            <a:r>
              <a:rPr lang="en-US" dirty="0"/>
              <a:t>major  difference between </a:t>
            </a:r>
            <a:r>
              <a:rPr lang="en-US" dirty="0" err="1"/>
              <a:t>textarea</a:t>
            </a:r>
            <a:r>
              <a:rPr lang="en-US" dirty="0"/>
              <a:t> and a text field, is that a text field only has one line, whereas a </a:t>
            </a:r>
            <a:r>
              <a:rPr lang="en-US" dirty="0" err="1"/>
              <a:t>textarea</a:t>
            </a:r>
            <a:r>
              <a:rPr lang="en-US" dirty="0"/>
              <a:t> usually has multiple lines.</a:t>
            </a:r>
          </a:p>
          <a:p>
            <a:r>
              <a:rPr lang="en-US" dirty="0"/>
              <a:t>Defining a </a:t>
            </a:r>
            <a:r>
              <a:rPr lang="en-US" dirty="0" err="1"/>
              <a:t>textfield</a:t>
            </a:r>
            <a:r>
              <a:rPr lang="en-US" dirty="0"/>
              <a:t>:</a:t>
            </a:r>
          </a:p>
          <a:p>
            <a:r>
              <a:rPr lang="en-US" dirty="0"/>
              <a:t> &lt;label for=“</a:t>
            </a:r>
            <a:r>
              <a:rPr lang="en-US" dirty="0" err="1"/>
              <a:t>fname</a:t>
            </a:r>
            <a:r>
              <a:rPr lang="en-US" dirty="0"/>
              <a:t>"&gt;First name:&lt;/label&gt;</a:t>
            </a:r>
          </a:p>
          <a:p>
            <a:r>
              <a:rPr lang="en-US" dirty="0"/>
              <a:t> &lt;input type="text" id=“</a:t>
            </a:r>
            <a:r>
              <a:rPr lang="en-US" dirty="0" err="1"/>
              <a:t>fname</a:t>
            </a:r>
            <a:r>
              <a:rPr lang="en-US" dirty="0"/>
              <a:t>" name=“</a:t>
            </a:r>
            <a:r>
              <a:rPr lang="en-US" dirty="0" err="1"/>
              <a:t>fname</a:t>
            </a:r>
            <a:r>
              <a:rPr lang="en-US" dirty="0"/>
              <a:t>"&gt;</a:t>
            </a:r>
          </a:p>
          <a:p>
            <a:r>
              <a:rPr lang="en-US" dirty="0"/>
              <a:t>	First name</a:t>
            </a:r>
            <a:r>
              <a:rPr lang="en-US" sz="1400" dirty="0"/>
              <a:t>:</a:t>
            </a:r>
          </a:p>
          <a:p>
            <a:endParaRPr lang="en-US" dirty="0"/>
          </a:p>
          <a:p>
            <a:r>
              <a:rPr lang="en-US" sz="2400" b="1" u="sng" dirty="0" err="1"/>
              <a:t>Textarea</a:t>
            </a:r>
            <a:r>
              <a:rPr lang="en-US" sz="2400" b="1" u="sng" dirty="0"/>
              <a:t> :</a:t>
            </a:r>
            <a:r>
              <a:rPr lang="en-US" dirty="0"/>
              <a:t>	This is where we enter the text.</a:t>
            </a:r>
          </a:p>
          <a:p>
            <a:r>
              <a:rPr lang="en-US" dirty="0"/>
              <a:t>		 Enter text here: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sz="1400" dirty="0"/>
          </a:p>
          <a:p>
            <a:r>
              <a:rPr lang="en-US" dirty="0"/>
              <a:t>The size of a text area can be specified by the cols and rows attributes, or even better; through CSS' height and width properties.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61816" y="2391479"/>
            <a:ext cx="2975212" cy="28660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17158" y="3302759"/>
            <a:ext cx="3138985" cy="11464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644" y="536162"/>
            <a:ext cx="10515600" cy="5654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 smtClean="0"/>
              <a:t>Html:</a:t>
            </a:r>
          </a:p>
          <a:p>
            <a:pPr marL="0" indent="0">
              <a:buNone/>
            </a:pPr>
            <a:r>
              <a:rPr lang="en-US" sz="1800" dirty="0" smtClean="0"/>
              <a:t>HTML </a:t>
            </a:r>
            <a:r>
              <a:rPr lang="en-US" sz="1800" dirty="0"/>
              <a:t>stands for Hyper Text Markup </a:t>
            </a:r>
            <a:r>
              <a:rPr lang="en-US" sz="1800" dirty="0" smtClean="0"/>
              <a:t>Language . It </a:t>
            </a:r>
            <a:r>
              <a:rPr lang="en-US" sz="1800" dirty="0"/>
              <a:t>describes the structure of a Web </a:t>
            </a:r>
            <a:r>
              <a:rPr lang="en-US" sz="1800" dirty="0" smtClean="0"/>
              <a:t>page.</a:t>
            </a:r>
          </a:p>
          <a:p>
            <a:pPr marL="0" indent="0">
              <a:buNone/>
            </a:pPr>
            <a:r>
              <a:rPr lang="en-US" sz="1800" dirty="0" smtClean="0"/>
              <a:t>Html Syntax :</a:t>
            </a:r>
          </a:p>
          <a:p>
            <a:pPr marL="0" indent="0">
              <a:buNone/>
            </a:pPr>
            <a:r>
              <a:rPr lang="en-US" sz="1800" dirty="0" smtClean="0"/>
              <a:t>&lt;!</a:t>
            </a:r>
            <a:r>
              <a:rPr lang="en-US" sz="1800" dirty="0"/>
              <a:t>DOCTYPE html&gt;</a:t>
            </a:r>
            <a:br>
              <a:rPr lang="en-US" sz="1800" dirty="0"/>
            </a:br>
            <a:r>
              <a:rPr lang="en-US" sz="1800" dirty="0"/>
              <a:t>&lt;html&gt;</a:t>
            </a:r>
            <a:br>
              <a:rPr lang="en-US" sz="1800" dirty="0"/>
            </a:br>
            <a:r>
              <a:rPr lang="en-US" sz="1800" dirty="0"/>
              <a:t>&lt;head&gt;</a:t>
            </a:r>
            <a:br>
              <a:rPr lang="en-US" sz="1800" dirty="0"/>
            </a:br>
            <a:r>
              <a:rPr lang="en-US" sz="1800" dirty="0"/>
              <a:t>&lt;title&gt;Page Title&lt;/title&gt;</a:t>
            </a:r>
            <a:br>
              <a:rPr lang="en-US" sz="1800" dirty="0"/>
            </a:br>
            <a:r>
              <a:rPr lang="en-US" sz="1800" dirty="0"/>
              <a:t>&lt;/head&gt;</a:t>
            </a:r>
            <a:br>
              <a:rPr lang="en-US" sz="1800" dirty="0"/>
            </a:br>
            <a:r>
              <a:rPr lang="en-US" sz="1800" dirty="0"/>
              <a:t>&lt;body&gt;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&lt;h1&gt;My First Heading&lt;/h1&gt;</a:t>
            </a:r>
            <a:br>
              <a:rPr lang="en-US" sz="1800" dirty="0"/>
            </a:br>
            <a:r>
              <a:rPr lang="en-US" sz="1800" dirty="0"/>
              <a:t>&lt;p&gt;My first paragraph.&lt;/p&gt;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&lt;/body&gt;</a:t>
            </a:r>
            <a:br>
              <a:rPr lang="en-US" sz="1800" dirty="0"/>
            </a:br>
            <a:r>
              <a:rPr lang="en-US" sz="1800" dirty="0"/>
              <a:t>&lt;/html</a:t>
            </a:r>
          </a:p>
        </p:txBody>
      </p:sp>
    </p:spTree>
    <p:extLst>
      <p:ext uri="{BB962C8B-B14F-4D97-AF65-F5344CB8AC3E}">
        <p14:creationId xmlns:p14="http://schemas.microsoft.com/office/powerpoint/2010/main" val="13860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17621"/>
            <a:ext cx="10515600" cy="55548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u="sng" dirty="0" smtClean="0"/>
              <a:t>CSS:</a:t>
            </a:r>
          </a:p>
          <a:p>
            <a:pPr marL="0" indent="0">
              <a:buNone/>
            </a:pPr>
            <a:r>
              <a:rPr lang="en-US" sz="1800" dirty="0" smtClean="0"/>
              <a:t>CSS stands for cascading style </a:t>
            </a:r>
            <a:r>
              <a:rPr lang="en-US" sz="1800" dirty="0" err="1" smtClean="0"/>
              <a:t>sheets.It</a:t>
            </a:r>
            <a:r>
              <a:rPr lang="en-US" sz="1800" dirty="0" smtClean="0"/>
              <a:t> </a:t>
            </a:r>
            <a:r>
              <a:rPr lang="en-US" sz="1800" dirty="0"/>
              <a:t>is a language that describes the style of an HTML </a:t>
            </a:r>
            <a:r>
              <a:rPr lang="en-US" sz="1800" dirty="0" smtClean="0"/>
              <a:t>document.</a:t>
            </a:r>
          </a:p>
          <a:p>
            <a:pPr marL="0" indent="0">
              <a:buNone/>
            </a:pPr>
            <a:r>
              <a:rPr lang="en-US" sz="1800" dirty="0" smtClean="0"/>
              <a:t>CSS </a:t>
            </a:r>
            <a:r>
              <a:rPr lang="en-US" sz="1800" dirty="0"/>
              <a:t>describes how HTML elements should be </a:t>
            </a:r>
            <a:r>
              <a:rPr lang="en-US" sz="1800" dirty="0" smtClean="0"/>
              <a:t>displayed.</a:t>
            </a:r>
          </a:p>
          <a:p>
            <a:pPr marL="0" indent="0">
              <a:buNone/>
            </a:pPr>
            <a:r>
              <a:rPr lang="en-US" sz="1900" dirty="0" smtClean="0"/>
              <a:t>body {</a:t>
            </a:r>
            <a:br>
              <a:rPr lang="en-US" sz="1900" dirty="0" smtClean="0"/>
            </a:br>
            <a:r>
              <a:rPr lang="en-US" sz="1900" dirty="0" smtClean="0"/>
              <a:t>  background-color: </a:t>
            </a:r>
            <a:r>
              <a:rPr lang="en-US" sz="1900" dirty="0" err="1" smtClean="0"/>
              <a:t>lightblue</a:t>
            </a:r>
            <a:r>
              <a:rPr lang="en-US" sz="1900" dirty="0" smtClean="0"/>
              <a:t>;</a:t>
            </a:r>
            <a:br>
              <a:rPr lang="en-US" sz="1900" dirty="0" smtClean="0"/>
            </a:br>
            <a:r>
              <a:rPr lang="en-US" sz="1900" dirty="0" smtClean="0"/>
              <a:t>}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h1 {</a:t>
            </a:r>
            <a:br>
              <a:rPr lang="en-US" sz="1900" dirty="0" smtClean="0"/>
            </a:br>
            <a:r>
              <a:rPr lang="en-US" sz="1900" dirty="0" smtClean="0"/>
              <a:t>  color: white;</a:t>
            </a:r>
            <a:br>
              <a:rPr lang="en-US" sz="1900" dirty="0" smtClean="0"/>
            </a:br>
            <a:r>
              <a:rPr lang="en-US" sz="1900" dirty="0" smtClean="0"/>
              <a:t>  text-align: center;</a:t>
            </a:r>
            <a:br>
              <a:rPr lang="en-US" sz="1900" dirty="0" smtClean="0"/>
            </a:br>
            <a:r>
              <a:rPr lang="en-US" sz="1900" dirty="0" smtClean="0"/>
              <a:t>}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p {</a:t>
            </a:r>
            <a:br>
              <a:rPr lang="en-US" sz="1900" dirty="0" smtClean="0"/>
            </a:br>
            <a:r>
              <a:rPr lang="en-US" sz="1900" dirty="0" smtClean="0"/>
              <a:t>  font-family: Sans-serif;</a:t>
            </a:r>
            <a:br>
              <a:rPr lang="en-US" sz="1900" dirty="0" smtClean="0"/>
            </a:br>
            <a:r>
              <a:rPr lang="en-US" sz="1900" dirty="0" smtClean="0"/>
              <a:t>  font-size: 20px;</a:t>
            </a:r>
            <a:br>
              <a:rPr lang="en-US" sz="1900" dirty="0" smtClean="0"/>
            </a:br>
            <a:r>
              <a:rPr lang="en-US" sz="1900" dirty="0" smtClean="0"/>
              <a:t>}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15" y="273685"/>
            <a:ext cx="10515600" cy="980349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JavaScript: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034"/>
            <a:ext cx="10515600" cy="4922929"/>
          </a:xfrm>
        </p:spPr>
        <p:txBody>
          <a:bodyPr/>
          <a:lstStyle/>
          <a:p>
            <a:r>
              <a:rPr lang="en-US" sz="1800" dirty="0" smtClean="0"/>
              <a:t>JavaScript</a:t>
            </a:r>
            <a:r>
              <a:rPr lang="en-US" sz="1800" baseline="30000" dirty="0"/>
              <a:t> </a:t>
            </a:r>
            <a:r>
              <a:rPr lang="en-US" sz="1800" dirty="0" smtClean="0"/>
              <a:t>(often </a:t>
            </a:r>
            <a:r>
              <a:rPr lang="en-US" sz="1800" dirty="0"/>
              <a:t>shortened to JS) is a lightweight, interpreted, object-oriented language with </a:t>
            </a:r>
            <a:r>
              <a:rPr lang="en-US" sz="1800" dirty="0" smtClean="0"/>
              <a:t>first class functions, </a:t>
            </a:r>
            <a:r>
              <a:rPr lang="en-US" sz="1800" dirty="0"/>
              <a:t>and is best known as the scripting language for Web pages, but it's </a:t>
            </a:r>
            <a:r>
              <a:rPr lang="en-US" sz="1800" dirty="0" smtClean="0"/>
              <a:t>used in many non browser environments</a:t>
            </a:r>
            <a:r>
              <a:rPr lang="en-US" sz="1800" dirty="0"/>
              <a:t> as well. It is a </a:t>
            </a:r>
            <a:r>
              <a:rPr lang="en-US" sz="1800" dirty="0" smtClean="0"/>
              <a:t> </a:t>
            </a:r>
            <a:r>
              <a:rPr lang="en-US" sz="1800" dirty="0"/>
              <a:t>multi-paradigm scripting language that is dynamic, and supports object-oriented, imperative, and functional programming styles.</a:t>
            </a:r>
          </a:p>
          <a:p>
            <a:r>
              <a:rPr lang="en-US" sz="1800" dirty="0"/>
              <a:t>JavaScript runs on the client side of the web, which can be used to design / program how the web pages behave on the occurrence of an </a:t>
            </a:r>
            <a:r>
              <a:rPr lang="en-US" sz="1800" dirty="0" smtClean="0"/>
              <a:t>event.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Basic JavaScript Syntax: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var</a:t>
            </a:r>
            <a:r>
              <a:rPr lang="en-US" sz="1800" dirty="0"/>
              <a:t> x, y, z;       // How to declare variables</a:t>
            </a:r>
            <a:br>
              <a:rPr lang="en-US" sz="1800" dirty="0"/>
            </a:br>
            <a:r>
              <a:rPr lang="en-US" sz="1800" dirty="0" smtClean="0"/>
              <a:t>     	  x </a:t>
            </a:r>
            <a:r>
              <a:rPr lang="en-US" sz="1800" dirty="0"/>
              <a:t>= 5; y = 6;      // How to assign values</a:t>
            </a:r>
            <a:br>
              <a:rPr lang="en-US" sz="1800" dirty="0"/>
            </a:br>
            <a:r>
              <a:rPr lang="en-US" sz="1800" dirty="0" smtClean="0"/>
              <a:t>    	  z </a:t>
            </a:r>
            <a:r>
              <a:rPr lang="en-US" sz="1800" dirty="0"/>
              <a:t>= x + y;         // How to compute values</a:t>
            </a:r>
          </a:p>
        </p:txBody>
      </p:sp>
    </p:spTree>
    <p:extLst>
      <p:ext uri="{BB962C8B-B14F-4D97-AF65-F5344CB8AC3E}">
        <p14:creationId xmlns:p14="http://schemas.microsoft.com/office/powerpoint/2010/main" val="22538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          </a:t>
            </a:r>
            <a:r>
              <a:rPr lang="en-US" u="sng" dirty="0" smtClean="0">
                <a:latin typeface="Algerian" panose="04020705040A02060702" pitchFamily="82" charset="0"/>
              </a:rPr>
              <a:t>Architecture </a:t>
            </a:r>
            <a:r>
              <a:rPr lang="en-US" u="sng" dirty="0" smtClean="0">
                <a:latin typeface="Algerian" panose="04020705040A02060702" pitchFamily="82" charset="0"/>
              </a:rPr>
              <a:t>OF </a:t>
            </a:r>
            <a:r>
              <a:rPr lang="en-US" u="sng" dirty="0" smtClean="0">
                <a:latin typeface="Algerian" panose="04020705040A02060702" pitchFamily="82" charset="0"/>
              </a:rPr>
              <a:t>WEBPAGE</a:t>
            </a:r>
            <a:endParaRPr lang="en-US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2857" y="2455320"/>
            <a:ext cx="2873035" cy="133241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 dirty="0"/>
          </a:p>
          <a:p>
            <a:pPr algn="ctr"/>
            <a:endParaRPr lang="en-US" b="1" u="sng" dirty="0" smtClean="0"/>
          </a:p>
          <a:p>
            <a:pPr algn="ctr"/>
            <a:endParaRPr lang="en-US" b="1" u="sng" dirty="0"/>
          </a:p>
          <a:p>
            <a:pPr algn="ctr"/>
            <a:endParaRPr lang="en-US" b="1" u="sng" dirty="0" smtClean="0"/>
          </a:p>
          <a:p>
            <a:pPr algn="ctr"/>
            <a:r>
              <a:rPr lang="en-US" b="1" u="sng" dirty="0" smtClean="0"/>
              <a:t> FRONT END</a:t>
            </a:r>
          </a:p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CSS</a:t>
            </a:r>
          </a:p>
          <a:p>
            <a:pPr algn="ctr"/>
            <a:r>
              <a:rPr lang="en-US" dirty="0" smtClean="0"/>
              <a:t>Bootstrap</a:t>
            </a:r>
          </a:p>
          <a:p>
            <a:pPr algn="ctr"/>
            <a:endParaRPr lang="en-US" b="1" u="sng" dirty="0"/>
          </a:p>
          <a:p>
            <a:pPr algn="ctr"/>
            <a:endParaRPr lang="en-US" b="1" u="sng" dirty="0" smtClean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7870371" y="2455320"/>
            <a:ext cx="2769326" cy="133241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USER </a:t>
            </a:r>
            <a:r>
              <a:rPr lang="en-US" b="1" u="sng" dirty="0" smtClean="0"/>
              <a:t>INTERFACE</a:t>
            </a:r>
          </a:p>
          <a:p>
            <a:pPr algn="ctr"/>
            <a:r>
              <a:rPr lang="en-US" dirty="0" smtClean="0"/>
              <a:t>JavaScript</a:t>
            </a:r>
          </a:p>
          <a:p>
            <a:pPr algn="ctr"/>
            <a:r>
              <a:rPr lang="en-US" dirty="0" smtClean="0"/>
              <a:t>jQuery</a:t>
            </a:r>
          </a:p>
          <a:p>
            <a:pPr algn="ctr"/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88372" y="4322422"/>
            <a:ext cx="3017520" cy="128016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DATABASE</a:t>
            </a:r>
          </a:p>
          <a:p>
            <a:pPr algn="ctr"/>
            <a:r>
              <a:rPr lang="en-US" dirty="0" smtClean="0"/>
              <a:t>MySQL</a:t>
            </a:r>
          </a:p>
          <a:p>
            <a:pPr algn="ctr"/>
            <a:r>
              <a:rPr lang="en-US" dirty="0" smtClean="0"/>
              <a:t>Oracle</a:t>
            </a:r>
          </a:p>
          <a:p>
            <a:pPr algn="ctr"/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7733212" y="4389120"/>
            <a:ext cx="2769325" cy="128016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BACKEND</a:t>
            </a:r>
          </a:p>
          <a:p>
            <a:pPr algn="ctr"/>
            <a:r>
              <a:rPr lang="en-US" dirty="0" smtClean="0"/>
              <a:t>Java</a:t>
            </a:r>
          </a:p>
          <a:p>
            <a:pPr algn="ctr"/>
            <a:r>
              <a:rPr lang="en-US" dirty="0" smtClean="0"/>
              <a:t>C#</a:t>
            </a:r>
          </a:p>
          <a:p>
            <a:pPr algn="ctr"/>
            <a:r>
              <a:rPr lang="en-US" dirty="0" err="1" smtClean="0"/>
              <a:t>VB.Net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56359" y="2880359"/>
            <a:ext cx="1476103" cy="718457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8921931" y="3863931"/>
            <a:ext cx="666206" cy="403268"/>
          </a:xfrm>
          <a:prstGeom prst="down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5120639" y="4506686"/>
            <a:ext cx="1854927" cy="836023"/>
          </a:xfrm>
          <a:prstGeom prst="leftArrow">
            <a:avLst>
              <a:gd name="adj1" fmla="val 34375"/>
              <a:gd name="adj2" fmla="val 50000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Advantages of bootstrap</a:t>
            </a:r>
            <a:endParaRPr lang="en-US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533" y="2301738"/>
            <a:ext cx="9905999" cy="354171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Easy to use: Any person with just basic knowledge of HTML and CSS can start using Bootstrap.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Responsive features: Bootstrap’s responsive CSS adjusts to mobile phones, tablets and desktops.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Mobile-first approach:</a:t>
            </a:r>
            <a:r>
              <a:rPr lang="en-US" dirty="0"/>
              <a:t> In Bootstrap, mobile-first styles are part of the core </a:t>
            </a:r>
            <a:r>
              <a:rPr lang="en-US" dirty="0" smtClean="0"/>
              <a:t>framework.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Browser Compatibility: Bootstrap is compatible with all modern </a:t>
            </a:r>
            <a:r>
              <a:rPr lang="en-US" dirty="0"/>
              <a:t>b</a:t>
            </a:r>
            <a:r>
              <a:rPr lang="en-US" dirty="0" smtClean="0"/>
              <a:t>rowsers (Chrome, Firefox, Internet –explorer and Opera).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8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  Successful bootstrapped companies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2514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Many of the successful companies that we see today had their humble beginnings as a bootstrapped enterprise. Examples of these include: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Dell Computers (</a:t>
            </a:r>
            <a:r>
              <a:rPr lang="en-US" u="sng" dirty="0">
                <a:hlinkClick r:id="rId2"/>
              </a:rPr>
              <a:t>DELL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Facebook Inc. (</a:t>
            </a:r>
            <a:r>
              <a:rPr lang="en-US" u="sng" dirty="0">
                <a:hlinkClick r:id="rId3"/>
              </a:rPr>
              <a:t>FB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Apple Inc. (</a:t>
            </a:r>
            <a:r>
              <a:rPr lang="en-US" u="sng" dirty="0">
                <a:hlinkClick r:id="rId4"/>
              </a:rPr>
              <a:t>AAPL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Coca Cola Co. (KO)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Hewlett-Packard (</a:t>
            </a:r>
            <a:r>
              <a:rPr lang="en-US" dirty="0" smtClean="0"/>
              <a:t>HPQ)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Microsoft </a:t>
            </a:r>
            <a:r>
              <a:rPr lang="en-US" dirty="0"/>
              <a:t>Corp. (</a:t>
            </a:r>
            <a:r>
              <a:rPr lang="en-US" dirty="0" smtClean="0"/>
              <a:t>MSFT)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Oracle </a:t>
            </a:r>
            <a:r>
              <a:rPr lang="en-US" dirty="0"/>
              <a:t>Corp. ( </a:t>
            </a:r>
            <a:r>
              <a:rPr lang="en-US" dirty="0" smtClean="0"/>
              <a:t>ORCL)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eBay </a:t>
            </a:r>
            <a:r>
              <a:rPr lang="en-US" dirty="0"/>
              <a:t>Inc. (</a:t>
            </a:r>
            <a:r>
              <a:rPr lang="en-US" u="sng" dirty="0">
                <a:hlinkClick r:id="rId5"/>
              </a:rPr>
              <a:t>EBAY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57238"/>
            <a:ext cx="9905999" cy="550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>
                <a:latin typeface="Algerian" panose="04020705040A02060702" pitchFamily="82" charset="0"/>
              </a:rPr>
              <a:t>References:</a:t>
            </a:r>
          </a:p>
          <a:p>
            <a:r>
              <a:rPr lang="en-US" sz="3200" dirty="0">
                <a:hlinkClick r:id="rId2"/>
              </a:rPr>
              <a:t>https://www.w3schools.com/bootstrap4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>
              <a:hlinkClick r:id="rId2"/>
            </a:endParaRPr>
          </a:p>
          <a:p>
            <a:r>
              <a:rPr lang="en-US" sz="3200" dirty="0">
                <a:hlinkClick r:id="rId3"/>
              </a:rPr>
              <a:t>https://www.w3schools.com/css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r>
              <a:rPr lang="en-US" sz="3200" dirty="0">
                <a:hlinkClick r:id="rId4"/>
              </a:rPr>
              <a:t>https://</a:t>
            </a:r>
            <a:r>
              <a:rPr lang="en-US" sz="3200" dirty="0" smtClean="0">
                <a:hlinkClick r:id="rId4"/>
              </a:rPr>
              <a:t>www.w3schools.com/js/default.asp</a:t>
            </a:r>
            <a:endParaRPr lang="en-US" sz="3200" dirty="0" smtClean="0"/>
          </a:p>
          <a:p>
            <a:r>
              <a:rPr lang="en-US" sz="3200" dirty="0">
                <a:hlinkClick r:id="rId5"/>
              </a:rPr>
              <a:t>https://fezvrasta.github.io/bootstrap-material-design/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7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sz="6600" b="1" dirty="0" smtClean="0">
                <a:latin typeface="Algerian" panose="04020705040A02060702" pitchFamily="82" charset="0"/>
              </a:rPr>
              <a:t>ANY QUERIES</a:t>
            </a:r>
            <a:endParaRPr lang="en-US" sz="6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           </a:t>
            </a:r>
            <a:endParaRPr lang="en-US" sz="9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46" y="2097088"/>
            <a:ext cx="4095349" cy="409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049016"/>
          </a:xfrm>
        </p:spPr>
        <p:txBody>
          <a:bodyPr/>
          <a:lstStyle/>
          <a:p>
            <a:r>
              <a:rPr lang="en-US" dirty="0" smtClean="0"/>
              <a:t>         </a:t>
            </a:r>
            <a:r>
              <a:rPr lang="en-US" sz="9600" dirty="0" smtClean="0">
                <a:latin typeface="Algerian" panose="04020705040A02060702" pitchFamily="82" charset="0"/>
              </a:rPr>
              <a:t>Thank    YOU</a:t>
            </a:r>
            <a:endParaRPr lang="en-US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581" y="17105"/>
            <a:ext cx="4748849" cy="140053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TEAM MEMBERS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902" y="786170"/>
            <a:ext cx="4112282" cy="4423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u="sng" dirty="0" smtClean="0">
                <a:ea typeface="Adobe Heiti Std R" panose="020B0400000000000000" pitchFamily="34" charset="-128"/>
              </a:rPr>
              <a:t>Vineetha Yenugula</a:t>
            </a:r>
            <a:endParaRPr lang="en-US" u="sng" dirty="0">
              <a:ea typeface="Adobe Heiti Std R" panose="020B0400000000000000" pitchFamily="34" charset="-128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8340" y="3695170"/>
            <a:ext cx="3466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Vishal Reddy Vennavaram</a:t>
            </a:r>
            <a:endParaRPr lang="en-US" sz="22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235961" y="3695171"/>
            <a:ext cx="3084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200" u="sng" dirty="0" smtClean="0"/>
              <a:t>Rajeshwari Rudravaram</a:t>
            </a:r>
            <a:endParaRPr lang="en-US" sz="22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021219" y="812056"/>
            <a:ext cx="5958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</a:t>
            </a:r>
            <a:r>
              <a:rPr lang="en-US" sz="2200" u="sng" dirty="0" smtClean="0">
                <a:ea typeface="Adobe Heiti Std R" panose="020B0400000000000000" pitchFamily="34" charset="-128"/>
              </a:rPr>
              <a:t>Saikrishna Emmadishetty</a:t>
            </a:r>
            <a:r>
              <a:rPr lang="en-US" sz="2200" u="sng" dirty="0" smtClean="0">
                <a:ea typeface="Adobe Heiti Std R" panose="020B0400000000000000" pitchFamily="34" charset="-128"/>
                <a:hlinkClick r:id="rId2"/>
              </a:rPr>
              <a:t>         </a:t>
            </a:r>
            <a:r>
              <a:rPr lang="en-US" dirty="0" smtClean="0">
                <a:latin typeface="Century Gothic" panose="020B0502020202020204" pitchFamily="34" charset="0"/>
                <a:hlinkClick r:id="rId2"/>
              </a:rPr>
              <a:t>https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://github.com/Saikrishna1545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2829" y="3955787"/>
            <a:ext cx="432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  <a:hlinkClick r:id="rId3"/>
              </a:rPr>
              <a:t>https</a:t>
            </a:r>
            <a:r>
              <a:rPr lang="en-US" dirty="0">
                <a:latin typeface="Century Gothic" panose="020B0502020202020204" pitchFamily="34" charset="0"/>
                <a:hlinkClick r:id="rId3"/>
              </a:rPr>
              <a:t>://github.com/Rajeshwari-Rudra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14501" y="3961341"/>
            <a:ext cx="408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  <a:hlinkClick r:id="rId4"/>
              </a:rPr>
              <a:t>https://github.com/Vishalreddy114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6342" y="1052892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hlinkClick r:id="rId5"/>
              </a:rPr>
              <a:t>https://github.com/vineetha1996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34" y="1458388"/>
            <a:ext cx="2231865" cy="23149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09" y="4416221"/>
            <a:ext cx="2227221" cy="23111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08" y="1458388"/>
            <a:ext cx="2227222" cy="2236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33" y="4416221"/>
            <a:ext cx="2231865" cy="22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latin typeface="Algerian" panose="04020705040A02060702" pitchFamily="82" charset="0"/>
              </a:rPr>
              <a:t>Introduction of bootstrap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Bootstrap</a:t>
            </a:r>
            <a:r>
              <a:rPr lang="en-US" dirty="0"/>
              <a:t>, originally named Twitter Blueprint, was developed by Mark Otto and </a:t>
            </a:r>
            <a:r>
              <a:rPr lang="en-US" b="1" dirty="0"/>
              <a:t>Jacob</a:t>
            </a:r>
            <a:r>
              <a:rPr lang="en-US" dirty="0"/>
              <a:t> Thornton at Twitter as a framework to encourage consistency across internal tools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Bootstrap is an updated version of CSS.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05" y="553204"/>
            <a:ext cx="9905998" cy="1478570"/>
          </a:xfrm>
        </p:spPr>
        <p:txBody>
          <a:bodyPr/>
          <a:lstStyle/>
          <a:p>
            <a:r>
              <a:rPr lang="en-US" b="1" u="sng" dirty="0" smtClean="0">
                <a:latin typeface="Algerian" panose="04020705040A02060702" pitchFamily="82" charset="0"/>
              </a:rPr>
              <a:t>Uses of bootstrap</a:t>
            </a:r>
            <a:endParaRPr lang="en-US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It</a:t>
            </a:r>
            <a:r>
              <a:rPr lang="en-US" dirty="0"/>
              <a:t> is a framework to help you </a:t>
            </a:r>
            <a:r>
              <a:rPr lang="en-US" dirty="0" smtClean="0"/>
              <a:t>to design </a:t>
            </a:r>
            <a:r>
              <a:rPr lang="en-US" dirty="0"/>
              <a:t>websites faster and easier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includes HTML and CSS based design templates for typography, forms, buttons, tables, navigation, modals, image carousels, </a:t>
            </a:r>
            <a:r>
              <a:rPr lang="en-US" dirty="0" smtClean="0"/>
              <a:t>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Bootstrap's </a:t>
            </a:r>
            <a:r>
              <a:rPr lang="en-US" dirty="0"/>
              <a:t>responsive CSS adjusts to phones, tablets, and </a:t>
            </a:r>
            <a:r>
              <a:rPr lang="en-US" dirty="0" smtClean="0"/>
              <a:t>desktop.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also gives you support for JavaScript </a:t>
            </a:r>
            <a:r>
              <a:rPr lang="en-US" dirty="0" smtClean="0"/>
              <a:t>plugins.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Bootstrap </a:t>
            </a:r>
            <a:r>
              <a:rPr lang="en-US" dirty="0"/>
              <a:t>is compatible with all modern browsers (Chrome, Firefox, Internet Explorer, Safari, and Opera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6" y="579329"/>
            <a:ext cx="9905998" cy="1478570"/>
          </a:xfrm>
        </p:spPr>
        <p:txBody>
          <a:bodyPr/>
          <a:lstStyle/>
          <a:p>
            <a:r>
              <a:rPr lang="en-US" b="1" u="sng" dirty="0" smtClean="0">
                <a:latin typeface="Algerian" panose="04020705040A02060702" pitchFamily="82" charset="0"/>
              </a:rPr>
              <a:t>BOOTSTRAP DISTRIBUTION:</a:t>
            </a:r>
            <a:endParaRPr lang="en-US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It does not replaces the original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We use Bootstrap distribution as a way to estimate the variation in a statistic based on original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Grid systems are used for creating page layouts , which consists of “rows” and “columns”.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676" y="770917"/>
            <a:ext cx="9905998" cy="1478570"/>
          </a:xfrm>
        </p:spPr>
        <p:txBody>
          <a:bodyPr/>
          <a:lstStyle/>
          <a:p>
            <a:r>
              <a:rPr lang="en-US" u="sng" dirty="0" smtClean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Grid:</a:t>
            </a:r>
            <a:endParaRPr lang="en-US" u="sng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Rows must be placed within a .container (fixed-width) or .container-fluid(full-width) for alignment and padding.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 rows to create horizontal group of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row consists of 12 columns, which can be divided as either (6,6),(8,4) or (4,4,4)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419" y="540141"/>
            <a:ext cx="9905998" cy="147857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Grid classes:</a:t>
            </a:r>
            <a:endParaRPr lang="en-US" b="1" u="sng" dirty="0">
              <a:solidFill>
                <a:schemeClr val="tx1">
                  <a:lumMod val="8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Bootstrap Grid system has four classes: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Xs</a:t>
            </a:r>
            <a:r>
              <a:rPr lang="en-US" dirty="0" smtClean="0"/>
              <a:t> (for phones)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Sm (for tablets)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Md</a:t>
            </a:r>
            <a:r>
              <a:rPr lang="en-US" dirty="0" smtClean="0"/>
              <a:t> (for desktops)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</a:t>
            </a:r>
            <a:r>
              <a:rPr lang="en-US" dirty="0" err="1" smtClean="0"/>
              <a:t>g</a:t>
            </a:r>
            <a:r>
              <a:rPr lang="en-US" dirty="0" smtClean="0"/>
              <a:t> (for larger desktops)</a:t>
            </a:r>
          </a:p>
          <a:p>
            <a:pPr marL="0" indent="0">
              <a:buNone/>
            </a:pPr>
            <a:r>
              <a:rPr lang="en-US" dirty="0" smtClean="0"/>
              <a:t>The classes above can be combined to create more dynamic and flexible layouts.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803" y="509336"/>
            <a:ext cx="9905998" cy="147857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Various fields that we use: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b="1" u="sng" dirty="0" smtClean="0"/>
              <a:t>Alerts: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class</a:t>
            </a:r>
            <a:r>
              <a:rPr lang="en-US" dirty="0" smtClean="0"/>
              <a:t>--</a:t>
            </a:r>
            <a:r>
              <a:rPr lang="en-US" sz="2400" dirty="0" smtClean="0"/>
              <a:t>---(.alert)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Examples : </a:t>
            </a:r>
            <a:r>
              <a:rPr lang="en-US" sz="2400" b="1" dirty="0" smtClean="0"/>
              <a:t>Success!, Warning!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Warning</a:t>
            </a:r>
            <a:r>
              <a:rPr lang="en-US" sz="2400" b="1" dirty="0"/>
              <a:t>!</a:t>
            </a:r>
            <a:r>
              <a:rPr lang="en-US" sz="2400" dirty="0"/>
              <a:t> </a:t>
            </a:r>
            <a:r>
              <a:rPr lang="en-US" sz="2400" dirty="0" smtClean="0"/>
              <a:t>(This </a:t>
            </a:r>
            <a:r>
              <a:rPr lang="en-US" sz="2400" dirty="0"/>
              <a:t>alert box indicates a </a:t>
            </a:r>
            <a:r>
              <a:rPr lang="en-US" sz="2400" dirty="0" smtClean="0"/>
              <a:t>warning)</a:t>
            </a:r>
          </a:p>
          <a:p>
            <a:pPr marL="914400" lvl="2" indent="0">
              <a:buNone/>
            </a:pPr>
            <a:r>
              <a:rPr lang="en-US" sz="2400" b="1" dirty="0" smtClean="0"/>
              <a:t>Success!</a:t>
            </a:r>
            <a:r>
              <a:rPr lang="en-US" sz="2400" dirty="0" smtClean="0"/>
              <a:t>(</a:t>
            </a:r>
            <a:r>
              <a:rPr lang="en-US" sz="2400" dirty="0"/>
              <a:t>This alert box indicates a successful or positive action</a:t>
            </a:r>
            <a:r>
              <a:rPr lang="en-US" sz="2400" dirty="0" smtClean="0"/>
              <a:t>)</a:t>
            </a:r>
          </a:p>
          <a:p>
            <a:pPr marL="914400" lvl="2" indent="0">
              <a:buNone/>
            </a:pPr>
            <a:endParaRPr lang="en-US" sz="2400" dirty="0"/>
          </a:p>
          <a:p>
            <a:r>
              <a:rPr lang="en-US" sz="2400" b="1" u="sng" dirty="0" smtClean="0"/>
              <a:t>Buttons: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tags : &lt;input&gt;  &lt;button&gt;</a:t>
            </a:r>
          </a:p>
          <a:p>
            <a:pPr marL="0" indent="0">
              <a:buNone/>
            </a:pPr>
            <a:r>
              <a:rPr lang="en-US" sz="2400" dirty="0" smtClean="0"/>
              <a:t>	Examples:</a:t>
            </a:r>
          </a:p>
          <a:p>
            <a:pPr marL="0" indent="0">
              <a:buNone/>
            </a:pPr>
            <a:r>
              <a:rPr lang="en-US" sz="2400" dirty="0" smtClean="0"/>
              <a:t>             &lt;</a:t>
            </a:r>
            <a:r>
              <a:rPr lang="en-US" sz="2400" dirty="0"/>
              <a:t>button type="button" class="btn </a:t>
            </a:r>
            <a:r>
              <a:rPr lang="en-US" sz="2400" dirty="0" err="1" smtClean="0"/>
              <a:t>btn</a:t>
            </a:r>
            <a:r>
              <a:rPr lang="en-US" sz="2400" dirty="0" smtClean="0"/>
              <a:t> primary</a:t>
            </a:r>
            <a:r>
              <a:rPr lang="en-US" sz="2400" dirty="0"/>
              <a:t>"&gt;Primary&lt;/button</a:t>
            </a:r>
            <a:r>
              <a:rPr lang="en-US" dirty="0"/>
              <a:t>&gt;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11087" y="5114101"/>
            <a:ext cx="1358537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95350" y="5114101"/>
            <a:ext cx="1123406" cy="32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R</a:t>
            </a:r>
            <a:r>
              <a:rPr lang="en-US" b="1" u="sng" dirty="0" smtClean="0"/>
              <a:t>adio buttons: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sz="1800" dirty="0" smtClean="0"/>
              <a:t>Male</a:t>
            </a:r>
            <a:r>
              <a:rPr lang="en-US" dirty="0" smtClean="0"/>
              <a:t>              	</a:t>
            </a:r>
            <a:r>
              <a:rPr lang="en-US" sz="1800" dirty="0" smtClean="0"/>
              <a:t>Female </a:t>
            </a:r>
            <a:r>
              <a:rPr lang="en-US" dirty="0" smtClean="0"/>
              <a:t>  </a:t>
            </a:r>
          </a:p>
          <a:p>
            <a:pPr marL="457200" lvl="1" indent="0">
              <a:buNone/>
            </a:pPr>
            <a:r>
              <a:rPr lang="en-US" dirty="0" smtClean="0"/>
              <a:t>	Only one option can be selected at a time.</a:t>
            </a:r>
            <a:endParaRPr lang="en-US" dirty="0"/>
          </a:p>
          <a:p>
            <a:r>
              <a:rPr lang="en-US" b="1" u="sng" dirty="0" err="1"/>
              <a:t>N</a:t>
            </a:r>
            <a:r>
              <a:rPr lang="en-US" b="1" u="sng" dirty="0" err="1" smtClean="0"/>
              <a:t>av</a:t>
            </a:r>
            <a:r>
              <a:rPr lang="en-US" b="1" u="sng" dirty="0" smtClean="0"/>
              <a:t> </a:t>
            </a:r>
            <a:r>
              <a:rPr lang="en-US" b="1" u="sng" dirty="0" smtClean="0"/>
              <a:t>bars: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this we use .navbar class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 smtClean="0"/>
              <a:t>Table: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class: (.table)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Consists of any number of rows and columns.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various tags used are &lt;table&gt; &lt;td&gt; &lt;tr&gt;</a:t>
            </a:r>
          </a:p>
        </p:txBody>
      </p:sp>
      <p:sp>
        <p:nvSpPr>
          <p:cNvPr id="10" name="Donut 9"/>
          <p:cNvSpPr/>
          <p:nvPr/>
        </p:nvSpPr>
        <p:spPr>
          <a:xfrm>
            <a:off x="2246811" y="1188720"/>
            <a:ext cx="235131" cy="235131"/>
          </a:xfrm>
          <a:prstGeom prst="donu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4193176" y="1188720"/>
            <a:ext cx="248195" cy="235130"/>
          </a:xfrm>
          <a:prstGeom prst="donu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46811" y="3148150"/>
            <a:ext cx="1254035" cy="431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Admissions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0846" y="3148149"/>
            <a:ext cx="1254035" cy="431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Academics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54881" y="3148149"/>
            <a:ext cx="1254035" cy="431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44639" y="4256314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ol1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798229" y="4254141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ol2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844639" y="5153703"/>
            <a:ext cx="953588" cy="439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751819" y="4256314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ol3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806935" y="5153703"/>
            <a:ext cx="953589" cy="43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751819" y="4700452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844639" y="4704810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02581" y="4711738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760525" y="5148948"/>
            <a:ext cx="944884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436</TotalTime>
  <Words>1122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Adobe Heiti Std R</vt:lpstr>
      <vt:lpstr>Algerian</vt:lpstr>
      <vt:lpstr>Arial</vt:lpstr>
      <vt:lpstr>Century Gothic</vt:lpstr>
      <vt:lpstr>Courier New</vt:lpstr>
      <vt:lpstr>Trebuchet MS</vt:lpstr>
      <vt:lpstr>Tw Cen MT</vt:lpstr>
      <vt:lpstr>Wingdings</vt:lpstr>
      <vt:lpstr>Circuit</vt:lpstr>
      <vt:lpstr>          Bootstrap              material   design</vt:lpstr>
      <vt:lpstr>TEAM MEMBERS</vt:lpstr>
      <vt:lpstr>Introduction of bootstrap:</vt:lpstr>
      <vt:lpstr>Uses of bootstrap</vt:lpstr>
      <vt:lpstr>BOOTSTRAP DISTRIBUTION:</vt:lpstr>
      <vt:lpstr>Grid:</vt:lpstr>
      <vt:lpstr>Grid classes:</vt:lpstr>
      <vt:lpstr>Various fields that we use: </vt:lpstr>
      <vt:lpstr>PowerPoint Presentation</vt:lpstr>
      <vt:lpstr>PowerPoint Presentation</vt:lpstr>
      <vt:lpstr>PowerPoint Presentation</vt:lpstr>
      <vt:lpstr>PowerPoint Presentation</vt:lpstr>
      <vt:lpstr>JavaScript:</vt:lpstr>
      <vt:lpstr>          Architecture OF WEBPAGE</vt:lpstr>
      <vt:lpstr>Advantages of bootstrap</vt:lpstr>
      <vt:lpstr>  Successful bootstrapped companies</vt:lpstr>
      <vt:lpstr>PowerPoint Presentation</vt:lpstr>
      <vt:lpstr>                  ANY QUERIES</vt:lpstr>
      <vt:lpstr>         Thank   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             material            design</dc:title>
  <dc:creator>Rudravaram,Rajeshwari</dc:creator>
  <cp:lastModifiedBy>Rudravaram,Rajeshwari</cp:lastModifiedBy>
  <cp:revision>24</cp:revision>
  <dcterms:created xsi:type="dcterms:W3CDTF">2020-02-12T17:40:47Z</dcterms:created>
  <dcterms:modified xsi:type="dcterms:W3CDTF">2020-02-25T05:55:51Z</dcterms:modified>
</cp:coreProperties>
</file>