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3" r:id="rId7"/>
    <p:sldId id="265" r:id="rId8"/>
    <p:sldId id="266" r:id="rId9"/>
    <p:sldId id="267"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F8FB8A-AED7-4DF3-AF9B-EAF1AAAC76E8}"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356680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8FB8A-AED7-4DF3-AF9B-EAF1AAAC76E8}"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30884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8FB8A-AED7-4DF3-AF9B-EAF1AAAC76E8}"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9274C2-F3F9-4F74-8E8C-24210A7F1BF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0317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8FB8A-AED7-4DF3-AF9B-EAF1AAAC76E8}"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2761762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8FB8A-AED7-4DF3-AF9B-EAF1AAAC76E8}"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9274C2-F3F9-4F74-8E8C-24210A7F1BF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0435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8FB8A-AED7-4DF3-AF9B-EAF1AAAC76E8}"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3398053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8FB8A-AED7-4DF3-AF9B-EAF1AAAC76E8}"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3213978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8FB8A-AED7-4DF3-AF9B-EAF1AAAC76E8}"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317545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8FB8A-AED7-4DF3-AF9B-EAF1AAAC76E8}"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97541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8FB8A-AED7-4DF3-AF9B-EAF1AAAC76E8}"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19308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8FB8A-AED7-4DF3-AF9B-EAF1AAAC76E8}"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114316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8FB8A-AED7-4DF3-AF9B-EAF1AAAC76E8}" type="datetimeFigureOut">
              <a:rPr lang="en-IN" smtClean="0"/>
              <a:t>26-12-2024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421000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8FB8A-AED7-4DF3-AF9B-EAF1AAAC76E8}" type="datetimeFigureOut">
              <a:rPr lang="en-IN" smtClean="0"/>
              <a:t>26-12-2024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168141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8FB8A-AED7-4DF3-AF9B-EAF1AAAC76E8}" type="datetimeFigureOut">
              <a:rPr lang="en-IN" smtClean="0"/>
              <a:t>26-12-2024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268988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8FB8A-AED7-4DF3-AF9B-EAF1AAAC76E8}"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87639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8FB8A-AED7-4DF3-AF9B-EAF1AAAC76E8}"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9274C2-F3F9-4F74-8E8C-24210A7F1BFC}" type="slidenum">
              <a:rPr lang="en-IN" smtClean="0"/>
              <a:t>‹#›</a:t>
            </a:fld>
            <a:endParaRPr lang="en-IN"/>
          </a:p>
        </p:txBody>
      </p:sp>
    </p:spTree>
    <p:extLst>
      <p:ext uri="{BB962C8B-B14F-4D97-AF65-F5344CB8AC3E}">
        <p14:creationId xmlns:p14="http://schemas.microsoft.com/office/powerpoint/2010/main" val="207475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F8FB8A-AED7-4DF3-AF9B-EAF1AAAC76E8}" type="datetimeFigureOut">
              <a:rPr lang="en-IN" smtClean="0"/>
              <a:t>26-12-2024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9274C2-F3F9-4F74-8E8C-24210A7F1BFC}" type="slidenum">
              <a:rPr lang="en-IN" smtClean="0"/>
              <a:t>‹#›</a:t>
            </a:fld>
            <a:endParaRPr lang="en-IN"/>
          </a:p>
        </p:txBody>
      </p:sp>
    </p:spTree>
    <p:extLst>
      <p:ext uri="{BB962C8B-B14F-4D97-AF65-F5344CB8AC3E}">
        <p14:creationId xmlns:p14="http://schemas.microsoft.com/office/powerpoint/2010/main" val="19807971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E50E34-C5DC-9180-42D1-CF30FDFA6848}"/>
              </a:ext>
            </a:extLst>
          </p:cNvPr>
          <p:cNvSpPr txBox="1"/>
          <p:nvPr/>
        </p:nvSpPr>
        <p:spPr>
          <a:xfrm>
            <a:off x="3237397" y="1508288"/>
            <a:ext cx="5717206" cy="1077218"/>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ADVENTURE WORKS CYCLE</a:t>
            </a:r>
          </a:p>
          <a:p>
            <a:r>
              <a:rPr lang="en-IN" sz="3200" dirty="0">
                <a:latin typeface="Times New Roman" panose="02020603050405020304" pitchFamily="18" charset="0"/>
                <a:cs typeface="Times New Roman" panose="02020603050405020304" pitchFamily="18" charset="0"/>
              </a:rPr>
              <a:t>	          ANALYTICS</a:t>
            </a:r>
          </a:p>
        </p:txBody>
      </p:sp>
      <p:cxnSp>
        <p:nvCxnSpPr>
          <p:cNvPr id="4" name="Straight Connector 3">
            <a:extLst>
              <a:ext uri="{FF2B5EF4-FFF2-40B4-BE49-F238E27FC236}">
                <a16:creationId xmlns:a16="http://schemas.microsoft.com/office/drawing/2014/main" id="{11F5CFBA-707D-EFDE-3FF0-0F0F58C87BBB}"/>
              </a:ext>
            </a:extLst>
          </p:cNvPr>
          <p:cNvCxnSpPr>
            <a:cxnSpLocks/>
          </p:cNvCxnSpPr>
          <p:nvPr/>
        </p:nvCxnSpPr>
        <p:spPr>
          <a:xfrm>
            <a:off x="2988297" y="2846895"/>
            <a:ext cx="6466788" cy="0"/>
          </a:xfrm>
          <a:prstGeom prst="line">
            <a:avLst/>
          </a:prstGeom>
        </p:spPr>
        <p:style>
          <a:lnRef idx="2">
            <a:schemeClr val="accent3"/>
          </a:lnRef>
          <a:fillRef idx="0">
            <a:schemeClr val="accent3"/>
          </a:fillRef>
          <a:effectRef idx="1">
            <a:schemeClr val="accent3"/>
          </a:effectRef>
          <a:fontRef idx="minor">
            <a:schemeClr val="tx1"/>
          </a:fontRef>
        </p:style>
      </p:cxnSp>
      <p:sp>
        <p:nvSpPr>
          <p:cNvPr id="7" name="TextBox 6">
            <a:extLst>
              <a:ext uri="{FF2B5EF4-FFF2-40B4-BE49-F238E27FC236}">
                <a16:creationId xmlns:a16="http://schemas.microsoft.com/office/drawing/2014/main" id="{1692DBBC-7F81-8FFD-EC0F-75EE7A56DF5D}"/>
              </a:ext>
            </a:extLst>
          </p:cNvPr>
          <p:cNvSpPr txBox="1"/>
          <p:nvPr/>
        </p:nvSpPr>
        <p:spPr>
          <a:xfrm>
            <a:off x="5371378" y="3108285"/>
            <a:ext cx="1449243"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GROUP 3</a:t>
            </a:r>
          </a:p>
        </p:txBody>
      </p:sp>
    </p:spTree>
    <p:extLst>
      <p:ext uri="{BB962C8B-B14F-4D97-AF65-F5344CB8AC3E}">
        <p14:creationId xmlns:p14="http://schemas.microsoft.com/office/powerpoint/2010/main" val="3930373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0C3BE-84B8-F694-9677-F83A6580AF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F8BE20-7923-7103-A95B-EF2715D7B0E2}"/>
              </a:ext>
            </a:extLst>
          </p:cNvPr>
          <p:cNvSpPr>
            <a:spLocks noGrp="1"/>
          </p:cNvSpPr>
          <p:nvPr>
            <p:ph type="title"/>
          </p:nvPr>
        </p:nvSpPr>
        <p:spPr>
          <a:xfrm>
            <a:off x="1640156" y="171623"/>
            <a:ext cx="10435580" cy="705069"/>
          </a:xfrm>
        </p:spPr>
        <p:txBody>
          <a:bodyPr>
            <a:normAutofit/>
          </a:bodyPr>
          <a:lstStyle/>
          <a:p>
            <a:pPr>
              <a:lnSpc>
                <a:spcPct val="150000"/>
              </a:lnSpc>
            </a:pPr>
            <a:r>
              <a:rPr lang="en-IN" sz="2500" b="1" u="sng" dirty="0">
                <a:latin typeface="Times New Roman" panose="02020603050405020304" pitchFamily="18" charset="0"/>
                <a:cs typeface="Times New Roman" panose="02020603050405020304" pitchFamily="18" charset="0"/>
              </a:rPr>
              <a:t>SQL Queries:</a:t>
            </a:r>
          </a:p>
        </p:txBody>
      </p:sp>
      <p:pic>
        <p:nvPicPr>
          <p:cNvPr id="4" name="Picture 3">
            <a:extLst>
              <a:ext uri="{FF2B5EF4-FFF2-40B4-BE49-F238E27FC236}">
                <a16:creationId xmlns:a16="http://schemas.microsoft.com/office/drawing/2014/main" id="{6D8866C8-9BEF-B74F-DF9D-1141FEEAB4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0156" y="1158868"/>
            <a:ext cx="10398813" cy="5459376"/>
          </a:xfrm>
          <a:prstGeom prst="rect">
            <a:avLst/>
          </a:prstGeom>
        </p:spPr>
      </p:pic>
    </p:spTree>
    <p:extLst>
      <p:ext uri="{BB962C8B-B14F-4D97-AF65-F5344CB8AC3E}">
        <p14:creationId xmlns:p14="http://schemas.microsoft.com/office/powerpoint/2010/main" val="413874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9C62-3FB8-42C0-01C6-D6309F46C5F8}"/>
              </a:ext>
            </a:extLst>
          </p:cNvPr>
          <p:cNvSpPr>
            <a:spLocks noGrp="1"/>
          </p:cNvSpPr>
          <p:nvPr>
            <p:ph type="title"/>
          </p:nvPr>
        </p:nvSpPr>
        <p:spPr>
          <a:xfrm>
            <a:off x="1876487" y="482708"/>
            <a:ext cx="8911687" cy="5475032"/>
          </a:xfrm>
        </p:spPr>
        <p:txBody>
          <a:bodyPr>
            <a:normAutofit/>
          </a:bodyPr>
          <a:lstStyle/>
          <a:p>
            <a:pPr algn="just">
              <a:lnSpc>
                <a:spcPct val="200000"/>
              </a:lnSpc>
            </a:pPr>
            <a:r>
              <a:rPr lang="en-IN" sz="2500" b="1" u="sng" dirty="0">
                <a:latin typeface="Times New Roman" panose="02020603050405020304" pitchFamily="18" charset="0"/>
                <a:cs typeface="Times New Roman" panose="02020603050405020304" pitchFamily="18" charset="0"/>
              </a:rPr>
              <a:t>CONCLUSION:</a:t>
            </a:r>
            <a:br>
              <a:rPr lang="en-IN" sz="2500" b="1" u="sng"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Adventure Works Cycle project provided valuable insights into sales performance through comprehensive data analysis and visualization. Key tasks included data preparation, trend analysis using pivot tables, and the creation of dashboards in Excel, Tableau, and Power BI. SQL queries further enriched the analysis by breaking down sales across time periods. This project highlights actionable insights to optimize business strategies and improve decision-making.</a:t>
            </a:r>
            <a:br>
              <a:rPr lang="en-US" sz="2000" dirty="0">
                <a:latin typeface="Times New Roman" panose="02020603050405020304" pitchFamily="18" charset="0"/>
                <a:cs typeface="Times New Roman" panose="02020603050405020304" pitchFamily="18" charset="0"/>
              </a:rPr>
            </a:br>
            <a:endParaRPr lang="en-IN" sz="25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33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86BC-7F39-F406-8DDA-89A18C07FE7E}"/>
              </a:ext>
            </a:extLst>
          </p:cNvPr>
          <p:cNvSpPr>
            <a:spLocks noGrp="1"/>
          </p:cNvSpPr>
          <p:nvPr>
            <p:ph type="title"/>
          </p:nvPr>
        </p:nvSpPr>
        <p:spPr>
          <a:xfrm>
            <a:off x="1904767" y="2632020"/>
            <a:ext cx="8911687" cy="1280890"/>
          </a:xfrm>
        </p:spPr>
        <p:txBody>
          <a:bodyPr>
            <a:normAutofit/>
          </a:bodyPr>
          <a:lstStyle/>
          <a:p>
            <a:pPr algn="ctr">
              <a:lnSpc>
                <a:spcPct val="150000"/>
              </a:lnSpc>
            </a:pPr>
            <a:r>
              <a:rPr lang="en-IN" sz="30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96991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D0AA8-9C26-AAA5-4ADA-7E328427B430}"/>
              </a:ext>
            </a:extLst>
          </p:cNvPr>
          <p:cNvSpPr txBox="1"/>
          <p:nvPr/>
        </p:nvSpPr>
        <p:spPr>
          <a:xfrm>
            <a:off x="2743200" y="1706252"/>
            <a:ext cx="2518125" cy="2893100"/>
          </a:xfrm>
          <a:prstGeom prst="rect">
            <a:avLst/>
          </a:prstGeom>
          <a:noFill/>
        </p:spPr>
        <p:txBody>
          <a:bodyPr wrap="none" rtlCol="0">
            <a:spAutoFit/>
          </a:bodyPr>
          <a:lstStyle/>
          <a:p>
            <a:r>
              <a:rPr lang="en-IN" sz="2400" b="1" u="sng" dirty="0">
                <a:latin typeface="Times New Roman" panose="02020603050405020304" pitchFamily="18" charset="0"/>
                <a:cs typeface="Times New Roman" panose="02020603050405020304" pitchFamily="18" charset="0"/>
              </a:rPr>
              <a:t>CONTENTS:</a:t>
            </a:r>
          </a:p>
          <a:p>
            <a:endParaRPr lang="en-IN"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Introduction</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KPI’s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Dashboards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SQL Queries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4888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84A9-4C91-7E43-1AB4-D632EA1FB9F5}"/>
              </a:ext>
            </a:extLst>
          </p:cNvPr>
          <p:cNvSpPr>
            <a:spLocks noGrp="1"/>
          </p:cNvSpPr>
          <p:nvPr>
            <p:ph type="title"/>
          </p:nvPr>
        </p:nvSpPr>
        <p:spPr>
          <a:xfrm>
            <a:off x="2178145" y="454426"/>
            <a:ext cx="8911687" cy="6087776"/>
          </a:xfrm>
        </p:spPr>
        <p:txBody>
          <a:bodyPr>
            <a:normAutofit fontScale="90000"/>
          </a:bodyPr>
          <a:lstStyle/>
          <a:p>
            <a:pPr>
              <a:lnSpc>
                <a:spcPct val="150000"/>
              </a:lnSpc>
            </a:pPr>
            <a:r>
              <a:rPr lang="en-IN" sz="3200" b="1" u="sng" dirty="0">
                <a:latin typeface="Times New Roman" panose="02020603050405020304" pitchFamily="18" charset="0"/>
                <a:cs typeface="Times New Roman" panose="02020603050405020304" pitchFamily="18" charset="0"/>
              </a:rPr>
              <a:t>INTRODUCTION:</a:t>
            </a:r>
            <a:br>
              <a:rPr lang="en-IN" sz="3200" b="1" u="sng"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Adventure Works Cycles is a fictional company designed to provide a practical framework for exploring data analytics and business intelligence solutions. As a simulated global manufacturer and retailer of bicycles and cycling equipment, the company embodies a diverse and dynamic business model that reflects the complexities of real-world operations. This makes it an ideal platform for studying and applying analytics techniques.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the heart of Adventure Works' analytics is its robust and well-structured database, which captures data across key domains such as sales, production, inventory, purchasing, and human resources. Each dataset is interconnected, simulating how modern organizations manage and analyze data to make informed decisions. </a:t>
            </a:r>
            <a:br>
              <a:rPr lang="en-US" sz="1800" dirty="0">
                <a:latin typeface="Times New Roman" panose="02020603050405020304" pitchFamily="18" charset="0"/>
                <a:cs typeface="Times New Roman" panose="02020603050405020304" pitchFamily="18" charset="0"/>
              </a:rPr>
            </a:b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32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BE1A-DF27-0D58-1A15-1AC5DE562A61}"/>
              </a:ext>
            </a:extLst>
          </p:cNvPr>
          <p:cNvSpPr>
            <a:spLocks noGrp="1"/>
          </p:cNvSpPr>
          <p:nvPr>
            <p:ph type="title"/>
          </p:nvPr>
        </p:nvSpPr>
        <p:spPr>
          <a:xfrm>
            <a:off x="2592924" y="624109"/>
            <a:ext cx="8911687" cy="6097201"/>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The Adventure Works Cycle project involved working with a comprehensive dataset to analyze and derive actionable insights into sales performance. My key responsibilities included:</a:t>
            </a:r>
            <a:br>
              <a:rPr lang="en-US" sz="1800"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Data Preparation: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 appended data from multiple sources, applied lookup functions to enrich datasets, utilized date functions for time-based insights, and cleaned the data to ensure consistency and accuracy.</a:t>
            </a:r>
            <a:br>
              <a:rPr lang="en-US" sz="1800"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Data Analysis: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 created a Pivot Table to facilitate detailed analysis and visual representation of trends. The analysis spanned across multiple dimensions like year, month, and quarter.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10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99B9-E5DF-EC5A-C4A2-73533F627640}"/>
              </a:ext>
            </a:extLst>
          </p:cNvPr>
          <p:cNvSpPr>
            <a:spLocks noGrp="1"/>
          </p:cNvSpPr>
          <p:nvPr>
            <p:ph type="title"/>
          </p:nvPr>
        </p:nvSpPr>
        <p:spPr>
          <a:xfrm>
            <a:off x="1640156" y="105635"/>
            <a:ext cx="10313032" cy="6625103"/>
          </a:xfrm>
        </p:spPr>
        <p:txBody>
          <a:bodyPr numCol="1">
            <a:normAutofit fontScale="90000"/>
          </a:bodyPr>
          <a:lstStyle/>
          <a:p>
            <a:pPr>
              <a:lnSpc>
                <a:spcPct val="150000"/>
              </a:lnSpc>
            </a:pPr>
            <a:r>
              <a:rPr lang="en-IN" sz="2800" b="1" dirty="0">
                <a:latin typeface="Times New Roman" panose="02020603050405020304" pitchFamily="18" charset="0"/>
                <a:cs typeface="Times New Roman" panose="02020603050405020304" pitchFamily="18" charset="0"/>
              </a:rPr>
              <a:t>KPI 1</a:t>
            </a:r>
            <a:br>
              <a:rPr lang="en-IN" sz="2800" dirty="0">
                <a:latin typeface="Times New Roman" panose="02020603050405020304" pitchFamily="18" charset="0"/>
                <a:cs typeface="Times New Roman" panose="02020603050405020304" pitchFamily="18" charset="0"/>
              </a:rPr>
            </a:br>
            <a:r>
              <a:rPr lang="en-IN" sz="2800" b="1" u="sng" dirty="0">
                <a:latin typeface="Times New Roman" panose="02020603050405020304" pitchFamily="18" charset="0"/>
                <a:cs typeface="Times New Roman" panose="02020603050405020304" pitchFamily="18" charset="0"/>
              </a:rPr>
              <a:t>Year wise sales</a:t>
            </a:r>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diagram is a horizontal bar chart comparing data over the years from 2010 to 2014. Each bar represents a specific year's value in millions (M), with the exact values labeled at the end of each bar. Here's an analysis of the chart:</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2010 and 2014</a:t>
            </a:r>
            <a:r>
              <a:rPr lang="en-US" sz="1800" dirty="0">
                <a:latin typeface="Times New Roman" panose="02020603050405020304" pitchFamily="18" charset="0"/>
                <a:cs typeface="Times New Roman" panose="02020603050405020304" pitchFamily="18" charset="0"/>
              </a:rPr>
              <a:t>: These years have minimal values of 0.04M and 0.05M, respectively, indicating very low activity or output compared to other years.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2011 and 2012</a:t>
            </a:r>
            <a:r>
              <a:rPr lang="en-US" sz="1800" dirty="0">
                <a:latin typeface="Times New Roman" panose="02020603050405020304" pitchFamily="18" charset="0"/>
                <a:cs typeface="Times New Roman" panose="02020603050405020304" pitchFamily="18" charset="0"/>
              </a:rPr>
              <a:t>: These years show moderate performance: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2011 has a value of 7.08M.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2012 has a slightly lower value at 5.84M.</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2013</a:t>
            </a:r>
            <a:r>
              <a:rPr lang="en-US" sz="1800" dirty="0">
                <a:latin typeface="Times New Roman" panose="02020603050405020304" pitchFamily="18" charset="0"/>
                <a:cs typeface="Times New Roman" panose="02020603050405020304" pitchFamily="18" charset="0"/>
              </a:rPr>
              <a:t>: This is the standout year with a value of 16.35M, significantly higher than any other year, suggesting peak performance or activity.</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endParaRPr lang="en-IN" sz="2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5A7B48-60F3-6832-7519-B2E4B1EAA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428" y="1074656"/>
            <a:ext cx="4072487" cy="2007910"/>
          </a:xfrm>
          <a:prstGeom prst="rect">
            <a:avLst/>
          </a:prstGeom>
        </p:spPr>
      </p:pic>
    </p:spTree>
    <p:extLst>
      <p:ext uri="{BB962C8B-B14F-4D97-AF65-F5344CB8AC3E}">
        <p14:creationId xmlns:p14="http://schemas.microsoft.com/office/powerpoint/2010/main" val="264971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B116-D3F4-09A1-866E-F2054A5C3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EA954-D8A7-BA4D-8996-69635E405CD2}"/>
              </a:ext>
            </a:extLst>
          </p:cNvPr>
          <p:cNvSpPr>
            <a:spLocks noGrp="1"/>
          </p:cNvSpPr>
          <p:nvPr>
            <p:ph type="title"/>
          </p:nvPr>
        </p:nvSpPr>
        <p:spPr>
          <a:xfrm>
            <a:off x="1640156" y="105635"/>
            <a:ext cx="10313032" cy="6625103"/>
          </a:xfrm>
        </p:spPr>
        <p:txBody>
          <a:bodyPr numCol="1">
            <a:normAutofit fontScale="90000"/>
          </a:bodyPr>
          <a:lstStyle/>
          <a:p>
            <a:r>
              <a:rPr lang="en-IN" sz="2800" b="1" dirty="0">
                <a:latin typeface="Times New Roman" panose="02020603050405020304" pitchFamily="18" charset="0"/>
                <a:cs typeface="Times New Roman" panose="02020603050405020304" pitchFamily="18" charset="0"/>
              </a:rPr>
              <a:t>KPI 1</a:t>
            </a:r>
            <a:br>
              <a:rPr lang="en-IN" sz="2800" dirty="0">
                <a:latin typeface="Times New Roman" panose="02020603050405020304" pitchFamily="18" charset="0"/>
                <a:cs typeface="Times New Roman" panose="02020603050405020304" pitchFamily="18" charset="0"/>
              </a:rPr>
            </a:br>
            <a:r>
              <a:rPr lang="en-IN" sz="2800" b="1" u="sng" dirty="0">
                <a:latin typeface="Times New Roman" panose="02020603050405020304" pitchFamily="18" charset="0"/>
                <a:cs typeface="Times New Roman" panose="02020603050405020304" pitchFamily="18" charset="0"/>
              </a:rPr>
              <a:t>Month wise sales</a:t>
            </a:r>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diagram is a line chart that tracks a metric over the months of a year, with the values measured in millions (M). Here’s an explanation of the data trends in the chart: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General Trend</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metric starts relatively low in January and shows gradual growth as the months progress.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peak occurs in June, reaching the highest value of the year, at just above 3M.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After the June peak, the values decline slightly in July, stabilize through August and September, and then begin a steady increase from October to December.</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Key Observations</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Flat Start</a:t>
            </a:r>
            <a:r>
              <a:rPr lang="en-US" sz="2000" dirty="0">
                <a:latin typeface="Times New Roman" panose="02020603050405020304" pitchFamily="18" charset="0"/>
                <a:cs typeface="Times New Roman" panose="02020603050405020304" pitchFamily="18" charset="0"/>
              </a:rPr>
              <a:t>: The values in the first few months (January to April) remain relatively steady, suggesting slow growth or consistent performance.</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Mid-Year Peak</a:t>
            </a:r>
            <a:r>
              <a:rPr lang="en-US" sz="2000" dirty="0">
                <a:latin typeface="Times New Roman" panose="02020603050405020304" pitchFamily="18" charset="0"/>
                <a:cs typeface="Times New Roman" panose="02020603050405020304" pitchFamily="18" charset="0"/>
              </a:rPr>
              <a:t>: June represents a high point in activity or performance, which could indicate seasonality or a mid-year boost in operations.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End-of-Year Growth</a:t>
            </a:r>
            <a:r>
              <a:rPr lang="en-US" sz="2000" dirty="0">
                <a:latin typeface="Times New Roman" panose="02020603050405020304" pitchFamily="18" charset="0"/>
                <a:cs typeface="Times New Roman" panose="02020603050405020304" pitchFamily="18" charset="0"/>
              </a:rPr>
              <a:t>: The steady rise from October to December suggests increasing activity, likely driven by end-of-year factors such as holiday demand or seasonal trends.</a:t>
            </a:r>
            <a:br>
              <a:rPr lang="en-US" sz="20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endParaRPr lang="en-IN" sz="2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9D3472-9CEA-4BCD-6EF4-238A2C2DC1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60428" y="281533"/>
            <a:ext cx="4072487" cy="1897331"/>
          </a:xfrm>
          <a:prstGeom prst="rect">
            <a:avLst/>
          </a:prstGeom>
        </p:spPr>
      </p:pic>
    </p:spTree>
    <p:extLst>
      <p:ext uri="{BB962C8B-B14F-4D97-AF65-F5344CB8AC3E}">
        <p14:creationId xmlns:p14="http://schemas.microsoft.com/office/powerpoint/2010/main" val="284805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C0E2C-F896-92E5-CF4D-9E2A76E55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23AB6-0E6D-8680-D0C1-1E7C5AF4E15C}"/>
              </a:ext>
            </a:extLst>
          </p:cNvPr>
          <p:cNvSpPr>
            <a:spLocks noGrp="1"/>
          </p:cNvSpPr>
          <p:nvPr>
            <p:ph type="title"/>
          </p:nvPr>
        </p:nvSpPr>
        <p:spPr>
          <a:xfrm>
            <a:off x="1640156" y="105635"/>
            <a:ext cx="10313032" cy="6625103"/>
          </a:xfrm>
        </p:spPr>
        <p:txBody>
          <a:bodyPr numCol="2">
            <a:normAutofit fontScale="90000"/>
          </a:bodyPr>
          <a:lstStyle/>
          <a:p>
            <a:r>
              <a:rPr lang="en-IN" sz="2800" b="1" dirty="0">
                <a:latin typeface="Times New Roman" panose="02020603050405020304" pitchFamily="18" charset="0"/>
                <a:cs typeface="Times New Roman" panose="02020603050405020304" pitchFamily="18" charset="0"/>
              </a:rPr>
              <a:t>KPI 3</a:t>
            </a:r>
            <a:br>
              <a:rPr lang="en-IN" sz="2800" dirty="0">
                <a:latin typeface="Times New Roman" panose="02020603050405020304" pitchFamily="18" charset="0"/>
                <a:cs typeface="Times New Roman" panose="02020603050405020304" pitchFamily="18" charset="0"/>
              </a:rPr>
            </a:br>
            <a:r>
              <a:rPr lang="en-IN" sz="2800" b="1" u="sng" dirty="0">
                <a:latin typeface="Times New Roman" panose="02020603050405020304" pitchFamily="18" charset="0"/>
                <a:cs typeface="Times New Roman" panose="02020603050405020304" pitchFamily="18" charset="0"/>
              </a:rPr>
              <a:t>Quarter wise sales</a:t>
            </a:r>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br>
              <a:rPr lang="en-IN" sz="2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diagram is a pie chart that represents the </a:t>
            </a:r>
            <a:r>
              <a:rPr lang="en-US" sz="2000" b="1" dirty="0">
                <a:latin typeface="Times New Roman" panose="02020603050405020304" pitchFamily="18" charset="0"/>
                <a:cs typeface="Times New Roman" panose="02020603050405020304" pitchFamily="18" charset="0"/>
              </a:rPr>
              <a:t>Sum of Sales Amount by Quarter</a:t>
            </a:r>
            <a:r>
              <a:rPr lang="en-US" sz="2000" dirty="0">
                <a:latin typeface="Times New Roman" panose="02020603050405020304" pitchFamily="18" charset="0"/>
                <a:cs typeface="Times New Roman" panose="02020603050405020304" pitchFamily="18" charset="0"/>
              </a:rPr>
              <a:t>. Each slice of the pie corresponds to one of the four quarters in a year, with the percentage share and absolute sales amount (in millions) indicated for each.</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Breakdown of the Data</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Q4 (Light Blue):</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Sales: 9.11M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Percentage: 31.02%</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Q4 has the highest contribution, suggesting strong performance during the last quarter, likely influenced by holiday sales or year-end purchases.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Q3 (Yellow):</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Sales: 7.64M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Percentage: 26.02%</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Q3 also performs well, indicating consistent demand during this period.</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Q2 (Dark Blue):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Sales: 7.09M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Percentage: 24.15%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Q2 shows steady sales, contributing slightly less than Q3.</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Q1 (Green):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Sales: 5.52M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Percentage: 18.81%</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Q1 has the lowest sales contribution, which could reflect slower activity at the start of the year.</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chart highlights that most of the sales activity is concentrated in the latter half of the year, with Q4 leading significantly. The data suggests potential seasonality, where strategic planning for marketing and production efforts should focus on the second half, particularly Q4, to maximize revenue.</a:t>
            </a:r>
            <a:br>
              <a:rPr lang="en-US" sz="2000" dirty="0">
                <a:latin typeface="Times New Roman" panose="02020603050405020304" pitchFamily="18" charset="0"/>
                <a:cs typeface="Times New Roman" panose="02020603050405020304" pitchFamily="18" charset="0"/>
              </a:rPr>
            </a:br>
            <a:br>
              <a:rPr lang="en-IN" sz="1800" b="1" u="sng" dirty="0">
                <a:latin typeface="Times New Roman" panose="02020603050405020304" pitchFamily="18" charset="0"/>
                <a:cs typeface="Times New Roman" panose="02020603050405020304" pitchFamily="18" charset="0"/>
              </a:rPr>
            </a:br>
            <a:endParaRPr lang="en-IN" sz="1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23EDB8-DBE3-0BB8-722F-0CD9FBB3AA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15570" y="1129298"/>
            <a:ext cx="4072487" cy="2299701"/>
          </a:xfrm>
          <a:prstGeom prst="rect">
            <a:avLst/>
          </a:prstGeom>
        </p:spPr>
      </p:pic>
    </p:spTree>
    <p:extLst>
      <p:ext uri="{BB962C8B-B14F-4D97-AF65-F5344CB8AC3E}">
        <p14:creationId xmlns:p14="http://schemas.microsoft.com/office/powerpoint/2010/main" val="69378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9809-A170-8889-63AC-3988DA5E4C60}"/>
              </a:ext>
            </a:extLst>
          </p:cNvPr>
          <p:cNvSpPr>
            <a:spLocks noGrp="1"/>
          </p:cNvSpPr>
          <p:nvPr>
            <p:ph type="title"/>
          </p:nvPr>
        </p:nvSpPr>
        <p:spPr>
          <a:xfrm>
            <a:off x="1640156" y="96209"/>
            <a:ext cx="10416726" cy="6615676"/>
          </a:xfrm>
        </p:spPr>
        <p:txBody>
          <a:bodyPr>
            <a:normAutofit/>
          </a:bodyPr>
          <a:lstStyle/>
          <a:p>
            <a:pPr>
              <a:lnSpc>
                <a:spcPct val="150000"/>
              </a:lnSpc>
            </a:pPr>
            <a:r>
              <a:rPr lang="en-IN" sz="2500" b="1" dirty="0">
                <a:latin typeface="Times New Roman" panose="02020603050405020304" pitchFamily="18" charset="0"/>
                <a:cs typeface="Times New Roman" panose="02020603050405020304" pitchFamily="18" charset="0"/>
              </a:rPr>
              <a:t>DASHBOARDS</a:t>
            </a:r>
            <a:br>
              <a:rPr lang="en-IN" sz="2500" b="1" dirty="0">
                <a:latin typeface="Times New Roman" panose="02020603050405020304" pitchFamily="18" charset="0"/>
                <a:cs typeface="Times New Roman" panose="02020603050405020304" pitchFamily="18" charset="0"/>
              </a:rPr>
            </a:br>
            <a:r>
              <a:rPr lang="en-IN" sz="2500" b="1" u="sng" dirty="0" err="1">
                <a:latin typeface="Times New Roman" panose="02020603050405020304" pitchFamily="18" charset="0"/>
                <a:cs typeface="Times New Roman" panose="02020603050405020304" pitchFamily="18" charset="0"/>
              </a:rPr>
              <a:t>PowerBI</a:t>
            </a:r>
            <a:r>
              <a:rPr lang="en-IN" sz="2500" b="1" u="sng" dirty="0">
                <a:latin typeface="Times New Roman" panose="02020603050405020304" pitchFamily="18" charset="0"/>
                <a:cs typeface="Times New Roman" panose="02020603050405020304" pitchFamily="18" charset="0"/>
              </a:rPr>
              <a:t> Dashboard:</a:t>
            </a:r>
            <a:br>
              <a:rPr lang="en-IN" sz="2500" b="1" u="sng" dirty="0">
                <a:latin typeface="Times New Roman" panose="02020603050405020304" pitchFamily="18" charset="0"/>
                <a:cs typeface="Times New Roman" panose="02020603050405020304" pitchFamily="18" charset="0"/>
              </a:rPr>
            </a:br>
            <a:endParaRPr lang="en-IN" sz="25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D8BBB8-75FC-C949-91E1-78010C238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156" y="1357458"/>
            <a:ext cx="10416726" cy="5404333"/>
          </a:xfrm>
          <a:prstGeom prst="rect">
            <a:avLst/>
          </a:prstGeom>
        </p:spPr>
      </p:pic>
    </p:spTree>
    <p:extLst>
      <p:ext uri="{BB962C8B-B14F-4D97-AF65-F5344CB8AC3E}">
        <p14:creationId xmlns:p14="http://schemas.microsoft.com/office/powerpoint/2010/main" val="405827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881D-E632-4D44-B1E9-EE8BB75456D7}"/>
              </a:ext>
            </a:extLst>
          </p:cNvPr>
          <p:cNvSpPr>
            <a:spLocks noGrp="1"/>
          </p:cNvSpPr>
          <p:nvPr>
            <p:ph type="title"/>
          </p:nvPr>
        </p:nvSpPr>
        <p:spPr>
          <a:xfrm>
            <a:off x="1640156" y="171623"/>
            <a:ext cx="10435580" cy="705069"/>
          </a:xfrm>
        </p:spPr>
        <p:txBody>
          <a:bodyPr>
            <a:normAutofit/>
          </a:bodyPr>
          <a:lstStyle/>
          <a:p>
            <a:pPr>
              <a:lnSpc>
                <a:spcPct val="150000"/>
              </a:lnSpc>
            </a:pPr>
            <a:r>
              <a:rPr lang="en-IN" sz="2500" b="1" u="sng" dirty="0">
                <a:latin typeface="Times New Roman" panose="02020603050405020304" pitchFamily="18" charset="0"/>
                <a:cs typeface="Times New Roman" panose="02020603050405020304" pitchFamily="18" charset="0"/>
              </a:rPr>
              <a:t>Tableau Dashboard:</a:t>
            </a:r>
          </a:p>
        </p:txBody>
      </p:sp>
      <p:pic>
        <p:nvPicPr>
          <p:cNvPr id="4" name="Picture 3">
            <a:extLst>
              <a:ext uri="{FF2B5EF4-FFF2-40B4-BE49-F238E27FC236}">
                <a16:creationId xmlns:a16="http://schemas.microsoft.com/office/drawing/2014/main" id="{6822B184-DEA2-DC71-6723-098E6B375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156" y="1008668"/>
            <a:ext cx="10398813" cy="5759777"/>
          </a:xfrm>
          <a:prstGeom prst="rect">
            <a:avLst/>
          </a:prstGeom>
        </p:spPr>
      </p:pic>
    </p:spTree>
    <p:extLst>
      <p:ext uri="{BB962C8B-B14F-4D97-AF65-F5344CB8AC3E}">
        <p14:creationId xmlns:p14="http://schemas.microsoft.com/office/powerpoint/2010/main" val="19113543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149</TotalTime>
  <Words>933</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PowerPoint Presentation</vt:lpstr>
      <vt:lpstr>PowerPoint Presentation</vt:lpstr>
      <vt:lpstr>INTRODUCTION: Adventure Works Cycles is a fictional company designed to provide a practical framework for exploring data analytics and business intelligence solutions. As a simulated global manufacturer and retailer of bicycles and cycling equipment, the company embodies a diverse and dynamic business model that reflects the complexities of real-world operations. This makes it an ideal platform for studying and applying analytics techniques.  At the heart of Adventure Works' analytics is its robust and well-structured database, which captures data across key domains such as sales, production, inventory, purchasing, and human resources. Each dataset is interconnected, simulating how modern organizations manage and analyze data to make informed decisions.  </vt:lpstr>
      <vt:lpstr>The Adventure Works Cycle project involved working with a comprehensive dataset to analyze and derive actionable insights into sales performance. My key responsibilities included: Data Preparation:      I appended data from multiple sources, applied lookup functions to enrich datasets, utilized date functions for time-based insights, and cleaned the data to ensure consistency and accuracy. Data Analysis:   I created a Pivot Table to facilitate detailed analysis and visual representation of trends. The analysis spanned across multiple dimensions like year, month, and quarter.</vt:lpstr>
      <vt:lpstr>KPI 1 Year wise sales     The diagram is a horizontal bar chart comparing data over the years from 2010 to 2014. Each bar represents a specific year's value in millions (M), with the exact values labeled at the end of each bar. Here's an analysis of the chart: 2010 and 2014: These years have minimal values of 0.04M and 0.05M, respectively, indicating very low activity or output compared to other years. 2011 and 2012: These years show moderate performance: 2011 has a value of 7.08M. 2012 has a slightly lower value at 5.84M. 2013: This is the standout year with a value of 16.35M, significantly higher than any other year, suggesting peak performance or activity.     </vt:lpstr>
      <vt:lpstr>KPI 1 Month wise sales      The diagram is a line chart that tracks a metric over the months of a year, with the values measured in millions (M). Here’s an explanation of the data trends in the chart: General Trend: The metric starts relatively low in January and shows gradual growth as the months progress. A peak occurs in June, reaching the highest value of the year, at just above 3M. After the June peak, the values decline slightly in July, stabilize through August and September, and then begin a steady increase from October to December. Key Observations: Flat Start: The values in the first few months (January to April) remain relatively steady, suggesting slow growth or consistent performance. Mid-Year Peak: June represents a high point in activity or performance, which could indicate seasonality or a mid-year boost in operations. End-of-Year Growth: The steady rise from October to December suggests increasing activity, likely driven by end-of-year factors such as holiday demand or seasonal trends.     </vt:lpstr>
      <vt:lpstr>KPI 3 Quarter wise sales          The diagram is a pie chart that represents the Sum of Sales Amount by Quarter. Each slice of the pie corresponds to one of the four quarters in a year, with the percentage share and absolute sales amount (in millions) indicated for each. Breakdown of the Data Q4 (Light Blue): Sales: 9.11M Percentage: 31.02% Q4 has the highest contribution, suggesting strong performance during the last quarter, likely influenced by holiday sales or year-end purchases. Q3 (Yellow): Sales: 7.64M Percentage: 26.02% Q3 also performs well, indicating consistent demand during this period. Q2 (Dark Blue): Sales: 7.09M Percentage: 24.15% Q2 shows steady sales, contributing slightly less than Q3. Q1 (Green): Sales: 5.52M Percentage: 18.81% Q1 has the lowest sales contribution, which could reflect slower activity at the start of the year.  This chart highlights that most of the sales activity is concentrated in the latter half of the year, with Q4 leading significantly. The data suggests potential seasonality, where strategic planning for marketing and production efforts should focus on the second half, particularly Q4, to maximize revenue.  </vt:lpstr>
      <vt:lpstr>DASHBOARDS PowerBI Dashboard: </vt:lpstr>
      <vt:lpstr>Tableau Dashboard:</vt:lpstr>
      <vt:lpstr>SQL Queries:</vt:lpstr>
      <vt:lpstr>CONCLUSION: The Adventure Works Cycle project provided valuable insights into sales performance through comprehensive data analysis and visualization. Key tasks included data preparation, trend analysis using pivot tables, and the creation of dashboards in Excel, Tableau, and Power BI. SQL queries further enriched the analysis by breaking down sales across time periods. This project highlights actionable insights to optimize business strategies and improve decision-making.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niranjan</dc:creator>
  <cp:lastModifiedBy>pooja niranjan</cp:lastModifiedBy>
  <cp:revision>1</cp:revision>
  <dcterms:created xsi:type="dcterms:W3CDTF">2024-12-26T06:59:34Z</dcterms:created>
  <dcterms:modified xsi:type="dcterms:W3CDTF">2024-12-26T09:29:22Z</dcterms:modified>
</cp:coreProperties>
</file>