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69" r:id="rId14"/>
    <p:sldId id="266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85" r:id="rId24"/>
    <p:sldId id="278" r:id="rId25"/>
    <p:sldId id="279" r:id="rId26"/>
    <p:sldId id="283" r:id="rId27"/>
    <p:sldId id="280" r:id="rId28"/>
    <p:sldId id="281" r:id="rId29"/>
    <p:sldId id="282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0D62-D3A0-4C4B-9817-CE5E7EB79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3306C-8B4C-4CE0-BA57-A6B12F962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6837-C877-4B66-B586-BC316C5A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FD6C-34E3-436F-BF5C-F0FB6C15C7E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FB42B-E20B-46DB-A334-39EDDBFB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D5A80-3577-4CCD-BBD4-8FD19912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BAAF-93A8-4941-82A7-0D76268FC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98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AB02-5EBE-4CF6-A0A2-BBD13CD6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45565-E83D-461A-BB12-008E01B26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93152-9461-4094-879D-15DF61AB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FD6C-34E3-436F-BF5C-F0FB6C15C7E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76880-2EE5-46FA-94D4-5D329BFE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9E65-1664-47FF-81A7-5EF78B4A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BAAF-93A8-4941-82A7-0D76268FC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06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09D80-0647-4B2B-92F7-CB38B670F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E1921-1C93-4939-805E-C02BB8AA9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3021B-6D04-4000-B5DE-64E00E9C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FD6C-34E3-436F-BF5C-F0FB6C15C7E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3BD5-12F7-4C3D-B431-3DF5C135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2580-4903-4749-A1F9-51AA2303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BAAF-93A8-4941-82A7-0D76268FC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44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4EFC-7D37-44D3-B0C2-4B89CAD3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51C8-5B79-4E82-8B38-68440A0E0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F57EB-5755-442F-86ED-70A00697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FD6C-34E3-436F-BF5C-F0FB6C15C7E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DE0AA-04FD-4E00-ACAD-4635256E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05FC4-379A-49AB-9A5A-66D655E3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BAAF-93A8-4941-82A7-0D76268FC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25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8A74-6462-4176-88D5-8BCBB090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72B64-954D-4DBF-98B3-6C802ABE4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9B269-37FC-4CC3-AD70-D3855509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FD6C-34E3-436F-BF5C-F0FB6C15C7E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505E0-3B6A-4CB5-9D7C-E613C1BB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6DD9B-555C-4A7D-994E-D80EBBA3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BAAF-93A8-4941-82A7-0D76268FC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85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312C-75F6-415E-94F5-38489B7A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66323-7D80-45BB-9C3E-3E477D1A3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E63A1-5943-4E15-9774-1BD2497A3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21A2A-42D1-448C-A075-BC1329A0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FD6C-34E3-436F-BF5C-F0FB6C15C7E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823A2-E450-4B95-89C9-877BFD6C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E3717-D0FB-4B26-99A5-CE3FCC7D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BAAF-93A8-4941-82A7-0D76268FC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84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8285-011A-429B-8F64-2E9DD31B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D10FB-2CB7-49A8-8FBB-B3A385B7A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8BC9D-F0C1-4E86-8B74-67205E937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A68DA-CF9D-4D32-9561-04BF82881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BEB55-A0F6-4891-BC11-E69619B99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A6729-CD1A-44DF-BD24-2C185A52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FD6C-34E3-436F-BF5C-F0FB6C15C7E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9AB37-7357-4EC0-A211-5482603E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4511A-B0DE-48C5-B3EA-F7E657C2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BAAF-93A8-4941-82A7-0D76268FC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51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1121-B057-4229-AA10-08C8B0F5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682F4-522E-48B4-9850-CF55A444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FD6C-34E3-436F-BF5C-F0FB6C15C7E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65B86-43EA-4F9E-A34F-FA2B3BBF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36719-87EC-4D6B-B857-5ED4D530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BAAF-93A8-4941-82A7-0D76268FC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37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E34B8-BBC6-41E7-8E1D-16B5DEC4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FD6C-34E3-436F-BF5C-F0FB6C15C7E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BC883-ADA7-4253-A93E-BA02BFA4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E252B-8F5E-465C-A171-0C511254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BAAF-93A8-4941-82A7-0D76268FC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48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790F-4FD5-4148-835F-87E817D8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2EE1-E135-484D-8AAA-EC1F5B5D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E424A-42E3-4E25-A788-BBD4390FE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32AD-2700-46BE-9DB5-FEBD4458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FD6C-34E3-436F-BF5C-F0FB6C15C7E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C3A1F-FF96-423C-BF00-5EC6EF3B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AFEED-C754-4DC5-9810-422F6229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BAAF-93A8-4941-82A7-0D76268FC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32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E6E8-EEBF-40B6-A54B-AD2067F8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25C5B-1493-4A4A-B222-4C8E2EDAD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A70D7-1A6F-498B-AA4C-4B2F91FD6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F4688-B74C-44AA-8C8C-B7242DD3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FD6C-34E3-436F-BF5C-F0FB6C15C7E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E72D4-765C-4181-81BC-B85B53D9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F1F7F-3144-4B9E-8047-8E3BC31E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BAAF-93A8-4941-82A7-0D76268FC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67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E0DF3-9738-4506-89A9-59110CAA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1B222-730E-4453-8F08-C2DCED366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06E78-DF72-41FD-A9C0-0CCFAAC48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8FD6C-34E3-436F-BF5C-F0FB6C15C7E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1523E-5555-4C88-9CF6-2E69580ED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0948C-4FF1-4A92-89FA-D71F74DC5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FBAAF-93A8-4941-82A7-0D76268FC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42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4B27-EB6E-4E6C-99D8-75514B963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DBMS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36319-D615-463B-99FC-44F881E61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 Suvarna Varma</a:t>
            </a:r>
          </a:p>
          <a:p>
            <a:r>
              <a:rPr lang="en-US" dirty="0"/>
              <a:t>Assoc Prof</a:t>
            </a:r>
          </a:p>
          <a:p>
            <a:r>
              <a:rPr lang="en-US" dirty="0"/>
              <a:t>UNIT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1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6513D492-0CA8-4263-9C28-CB9285BA7FAE}"/>
              </a:ext>
            </a:extLst>
          </p:cNvPr>
          <p:cNvSpPr/>
          <p:nvPr/>
        </p:nvSpPr>
        <p:spPr>
          <a:xfrm>
            <a:off x="3615397" y="998806"/>
            <a:ext cx="4895557" cy="50643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B3AD1E-D1A9-4A0D-82B1-A28C58082FF2}"/>
              </a:ext>
            </a:extLst>
          </p:cNvPr>
          <p:cNvSpPr/>
          <p:nvPr/>
        </p:nvSpPr>
        <p:spPr>
          <a:xfrm>
            <a:off x="5162843" y="2616591"/>
            <a:ext cx="1927274" cy="2743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594436-1D80-4D08-A044-D9404C4F4DB4}"/>
              </a:ext>
            </a:extLst>
          </p:cNvPr>
          <p:cNvSpPr/>
          <p:nvPr/>
        </p:nvSpPr>
        <p:spPr>
          <a:xfrm>
            <a:off x="4651718" y="3054449"/>
            <a:ext cx="900333" cy="3974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C04C97-CBEA-4846-BAB6-01F629844D07}"/>
              </a:ext>
            </a:extLst>
          </p:cNvPr>
          <p:cNvSpPr/>
          <p:nvPr/>
        </p:nvSpPr>
        <p:spPr>
          <a:xfrm>
            <a:off x="4651718" y="3835205"/>
            <a:ext cx="900333" cy="3974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4C47A6-28FA-4909-A0FF-DB31E9C97D3E}"/>
              </a:ext>
            </a:extLst>
          </p:cNvPr>
          <p:cNvSpPr/>
          <p:nvPr/>
        </p:nvSpPr>
        <p:spPr>
          <a:xfrm>
            <a:off x="6586027" y="3054449"/>
            <a:ext cx="900333" cy="3974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B0739F-4CC7-4573-B49E-56551EB34B87}"/>
              </a:ext>
            </a:extLst>
          </p:cNvPr>
          <p:cNvSpPr/>
          <p:nvPr/>
        </p:nvSpPr>
        <p:spPr>
          <a:xfrm>
            <a:off x="6639950" y="3835205"/>
            <a:ext cx="900333" cy="3974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CE8F7-05DC-4F1E-9050-9E72CF48AD87}"/>
              </a:ext>
            </a:extLst>
          </p:cNvPr>
          <p:cNvSpPr/>
          <p:nvPr/>
        </p:nvSpPr>
        <p:spPr>
          <a:xfrm>
            <a:off x="1681088" y="3805312"/>
            <a:ext cx="900333" cy="3974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6224A-3009-4BAE-BF66-DB4CDD43E702}"/>
              </a:ext>
            </a:extLst>
          </p:cNvPr>
          <p:cNvSpPr/>
          <p:nvPr/>
        </p:nvSpPr>
        <p:spPr>
          <a:xfrm>
            <a:off x="1681088" y="4506939"/>
            <a:ext cx="900333" cy="3974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17EB35-385C-46A1-AD67-02F24A71B9B5}"/>
              </a:ext>
            </a:extLst>
          </p:cNvPr>
          <p:cNvSpPr/>
          <p:nvPr/>
        </p:nvSpPr>
        <p:spPr>
          <a:xfrm>
            <a:off x="1681088" y="3028072"/>
            <a:ext cx="900333" cy="3974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C104D3-E306-4F02-8E2C-2265B30217A0}"/>
              </a:ext>
            </a:extLst>
          </p:cNvPr>
          <p:cNvSpPr/>
          <p:nvPr/>
        </p:nvSpPr>
        <p:spPr>
          <a:xfrm>
            <a:off x="4712677" y="4529797"/>
            <a:ext cx="900333" cy="3974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F2DF37-0583-490A-B7FB-06EC761653F5}"/>
              </a:ext>
            </a:extLst>
          </p:cNvPr>
          <p:cNvSpPr/>
          <p:nvPr/>
        </p:nvSpPr>
        <p:spPr>
          <a:xfrm>
            <a:off x="6646985" y="4497268"/>
            <a:ext cx="900333" cy="3974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104B58-5FCA-4B91-A2B5-C0764E3E3AE9}"/>
              </a:ext>
            </a:extLst>
          </p:cNvPr>
          <p:cNvSpPr/>
          <p:nvPr/>
        </p:nvSpPr>
        <p:spPr>
          <a:xfrm>
            <a:off x="9509759" y="3863340"/>
            <a:ext cx="900333" cy="3974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002765-0264-455D-8B9E-0B2F18D21002}"/>
              </a:ext>
            </a:extLst>
          </p:cNvPr>
          <p:cNvSpPr/>
          <p:nvPr/>
        </p:nvSpPr>
        <p:spPr>
          <a:xfrm>
            <a:off x="9509759" y="4564967"/>
            <a:ext cx="900333" cy="3974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653672-EE2C-4C0B-84D4-B267F279B468}"/>
              </a:ext>
            </a:extLst>
          </p:cNvPr>
          <p:cNvSpPr/>
          <p:nvPr/>
        </p:nvSpPr>
        <p:spPr>
          <a:xfrm>
            <a:off x="9509759" y="3086100"/>
            <a:ext cx="900333" cy="3974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29CE00-BECA-43E9-8E8B-78C1EB566006}"/>
              </a:ext>
            </a:extLst>
          </p:cNvPr>
          <p:cNvSpPr txBox="1"/>
          <p:nvPr/>
        </p:nvSpPr>
        <p:spPr>
          <a:xfrm>
            <a:off x="9494520" y="2176988"/>
            <a:ext cx="1237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USERS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428EB8-8968-4507-812E-6FE9D215693E}"/>
              </a:ext>
            </a:extLst>
          </p:cNvPr>
          <p:cNvSpPr txBox="1"/>
          <p:nvPr/>
        </p:nvSpPr>
        <p:spPr>
          <a:xfrm>
            <a:off x="1223889" y="221160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Applications</a:t>
            </a:r>
            <a:endParaRPr lang="en-IN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ED85AF-65E1-4A5F-8335-D2374D8712EF}"/>
              </a:ext>
            </a:extLst>
          </p:cNvPr>
          <p:cNvSpPr txBox="1"/>
          <p:nvPr/>
        </p:nvSpPr>
        <p:spPr>
          <a:xfrm>
            <a:off x="5268351" y="147927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Database</a:t>
            </a:r>
            <a:endParaRPr lang="en-IN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5DF476-2E77-445F-808B-011F2C96A6EE}"/>
              </a:ext>
            </a:extLst>
          </p:cNvPr>
          <p:cNvSpPr txBox="1"/>
          <p:nvPr/>
        </p:nvSpPr>
        <p:spPr>
          <a:xfrm>
            <a:off x="5657560" y="348567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DBMS</a:t>
            </a:r>
            <a:endParaRPr lang="en-IN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8C5656-59B1-4B39-B178-E2608DF0AAF8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2581421" y="3226778"/>
            <a:ext cx="2070297" cy="26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DFC52B-CB2F-445B-B102-16810D2332C7}"/>
              </a:ext>
            </a:extLst>
          </p:cNvPr>
          <p:cNvCxnSpPr/>
          <p:nvPr/>
        </p:nvCxnSpPr>
        <p:spPr>
          <a:xfrm>
            <a:off x="7474633" y="3226777"/>
            <a:ext cx="2070297" cy="26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A4E367-BFA7-4055-9EAD-C26C2A949275}"/>
              </a:ext>
            </a:extLst>
          </p:cNvPr>
          <p:cNvCxnSpPr/>
          <p:nvPr/>
        </p:nvCxnSpPr>
        <p:spPr>
          <a:xfrm>
            <a:off x="2575558" y="3990829"/>
            <a:ext cx="2070297" cy="26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A55B61-3319-43E2-B3B8-9641FBA3E74C}"/>
              </a:ext>
            </a:extLst>
          </p:cNvPr>
          <p:cNvCxnSpPr/>
          <p:nvPr/>
        </p:nvCxnSpPr>
        <p:spPr>
          <a:xfrm>
            <a:off x="2581421" y="4723636"/>
            <a:ext cx="2070297" cy="26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12AACE-E14F-4E4C-8416-FD0E6A3F35C0}"/>
              </a:ext>
            </a:extLst>
          </p:cNvPr>
          <p:cNvCxnSpPr/>
          <p:nvPr/>
        </p:nvCxnSpPr>
        <p:spPr>
          <a:xfrm>
            <a:off x="7503939" y="4068202"/>
            <a:ext cx="2070297" cy="26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3DD0D1-A112-4244-B1A0-6DAEDC7EA325}"/>
              </a:ext>
            </a:extLst>
          </p:cNvPr>
          <p:cNvCxnSpPr/>
          <p:nvPr/>
        </p:nvCxnSpPr>
        <p:spPr>
          <a:xfrm>
            <a:off x="7536764" y="4756638"/>
            <a:ext cx="2070297" cy="26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7F24B6A-8DEC-4FA6-A300-F4AC2DA57A89}"/>
              </a:ext>
            </a:extLst>
          </p:cNvPr>
          <p:cNvSpPr/>
          <p:nvPr/>
        </p:nvSpPr>
        <p:spPr>
          <a:xfrm>
            <a:off x="10621108" y="2616591"/>
            <a:ext cx="239150" cy="2391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248FE73-3605-4BF0-AC45-5D988B3971EB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10740683" y="2855742"/>
            <a:ext cx="7034" cy="371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8824BD-4921-468B-996F-995738B7564C}"/>
              </a:ext>
            </a:extLst>
          </p:cNvPr>
          <p:cNvCxnSpPr>
            <a:cxnSpLocks/>
          </p:cNvCxnSpPr>
          <p:nvPr/>
        </p:nvCxnSpPr>
        <p:spPr>
          <a:xfrm flipH="1">
            <a:off x="10747717" y="2853398"/>
            <a:ext cx="164123" cy="174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53C9646-A8D4-47FC-A8B6-F080AFC73ABB}"/>
              </a:ext>
            </a:extLst>
          </p:cNvPr>
          <p:cNvCxnSpPr>
            <a:cxnSpLocks/>
          </p:cNvCxnSpPr>
          <p:nvPr/>
        </p:nvCxnSpPr>
        <p:spPr>
          <a:xfrm>
            <a:off x="10740683" y="3217985"/>
            <a:ext cx="171157" cy="265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C77C50-D75B-4C4B-A629-1B7683E415D2}"/>
              </a:ext>
            </a:extLst>
          </p:cNvPr>
          <p:cNvCxnSpPr>
            <a:cxnSpLocks/>
          </p:cNvCxnSpPr>
          <p:nvPr/>
        </p:nvCxnSpPr>
        <p:spPr>
          <a:xfrm>
            <a:off x="10522634" y="2853398"/>
            <a:ext cx="225083" cy="174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A01255-F303-4D44-B3BC-36EC91EC143B}"/>
              </a:ext>
            </a:extLst>
          </p:cNvPr>
          <p:cNvCxnSpPr>
            <a:cxnSpLocks/>
          </p:cNvCxnSpPr>
          <p:nvPr/>
        </p:nvCxnSpPr>
        <p:spPr>
          <a:xfrm flipH="1">
            <a:off x="10621108" y="3217985"/>
            <a:ext cx="119576" cy="265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932DD9DA-10D5-49BF-B2E2-B23AB0227C1F}"/>
              </a:ext>
            </a:extLst>
          </p:cNvPr>
          <p:cNvSpPr/>
          <p:nvPr/>
        </p:nvSpPr>
        <p:spPr>
          <a:xfrm>
            <a:off x="10672690" y="3659070"/>
            <a:ext cx="239150" cy="2391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83F48C-C2D1-45B3-8542-F6835618C8DA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10792265" y="3898221"/>
            <a:ext cx="7034" cy="371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F0FDD6-74A5-49ED-9326-CC21017BAEC5}"/>
              </a:ext>
            </a:extLst>
          </p:cNvPr>
          <p:cNvCxnSpPr>
            <a:cxnSpLocks/>
          </p:cNvCxnSpPr>
          <p:nvPr/>
        </p:nvCxnSpPr>
        <p:spPr>
          <a:xfrm flipH="1">
            <a:off x="10799299" y="3895877"/>
            <a:ext cx="164123" cy="174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7BD758D-EDB3-4C2F-A6E7-67E68F53BC99}"/>
              </a:ext>
            </a:extLst>
          </p:cNvPr>
          <p:cNvCxnSpPr>
            <a:cxnSpLocks/>
          </p:cNvCxnSpPr>
          <p:nvPr/>
        </p:nvCxnSpPr>
        <p:spPr>
          <a:xfrm>
            <a:off x="10792265" y="4260464"/>
            <a:ext cx="171157" cy="265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C20B806-8DF2-40C2-AE96-B0AD1A036CBB}"/>
              </a:ext>
            </a:extLst>
          </p:cNvPr>
          <p:cNvCxnSpPr>
            <a:cxnSpLocks/>
          </p:cNvCxnSpPr>
          <p:nvPr/>
        </p:nvCxnSpPr>
        <p:spPr>
          <a:xfrm>
            <a:off x="10574216" y="3895877"/>
            <a:ext cx="225083" cy="174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75FD875-AFA6-4AA1-B7EC-A7B099A855B4}"/>
              </a:ext>
            </a:extLst>
          </p:cNvPr>
          <p:cNvCxnSpPr>
            <a:cxnSpLocks/>
          </p:cNvCxnSpPr>
          <p:nvPr/>
        </p:nvCxnSpPr>
        <p:spPr>
          <a:xfrm flipH="1">
            <a:off x="10672690" y="4260464"/>
            <a:ext cx="119576" cy="265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022EB8E0-ACDD-48EB-A8B5-7F64B89EBC3C}"/>
              </a:ext>
            </a:extLst>
          </p:cNvPr>
          <p:cNvSpPr/>
          <p:nvPr/>
        </p:nvSpPr>
        <p:spPr>
          <a:xfrm>
            <a:off x="10553115" y="4688058"/>
            <a:ext cx="239150" cy="2391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E696887-AF26-48C3-A473-3A8C844E39CF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10672690" y="4927209"/>
            <a:ext cx="7034" cy="371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6D0E7A-55D2-44B5-AFF0-B46D327168FF}"/>
              </a:ext>
            </a:extLst>
          </p:cNvPr>
          <p:cNvCxnSpPr>
            <a:cxnSpLocks/>
          </p:cNvCxnSpPr>
          <p:nvPr/>
        </p:nvCxnSpPr>
        <p:spPr>
          <a:xfrm flipH="1">
            <a:off x="10679724" y="4924865"/>
            <a:ext cx="164123" cy="174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0495CF-E3A2-482F-872F-8842DEF6C37A}"/>
              </a:ext>
            </a:extLst>
          </p:cNvPr>
          <p:cNvCxnSpPr>
            <a:cxnSpLocks/>
          </p:cNvCxnSpPr>
          <p:nvPr/>
        </p:nvCxnSpPr>
        <p:spPr>
          <a:xfrm>
            <a:off x="10672690" y="5289452"/>
            <a:ext cx="171157" cy="265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6293343-2A97-4127-A9AD-9CAC3214DDF4}"/>
              </a:ext>
            </a:extLst>
          </p:cNvPr>
          <p:cNvCxnSpPr>
            <a:cxnSpLocks/>
          </p:cNvCxnSpPr>
          <p:nvPr/>
        </p:nvCxnSpPr>
        <p:spPr>
          <a:xfrm>
            <a:off x="10454641" y="4924865"/>
            <a:ext cx="225083" cy="174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7445B4-BE8F-4203-B23B-1D09FB945343}"/>
              </a:ext>
            </a:extLst>
          </p:cNvPr>
          <p:cNvCxnSpPr>
            <a:cxnSpLocks/>
          </p:cNvCxnSpPr>
          <p:nvPr/>
        </p:nvCxnSpPr>
        <p:spPr>
          <a:xfrm flipH="1">
            <a:off x="10553115" y="5289452"/>
            <a:ext cx="119576" cy="265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982284-CFCF-442E-BA9E-05A956316EE9}"/>
              </a:ext>
            </a:extLst>
          </p:cNvPr>
          <p:cNvSpPr txBox="1"/>
          <p:nvPr/>
        </p:nvSpPr>
        <p:spPr>
          <a:xfrm>
            <a:off x="5182772" y="5414305"/>
            <a:ext cx="900333" cy="38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</a:t>
            </a:r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1F5CAA-88BF-4701-8D40-5B4646A5CBBD}"/>
              </a:ext>
            </a:extLst>
          </p:cNvPr>
          <p:cNvSpPr txBox="1"/>
          <p:nvPr/>
        </p:nvSpPr>
        <p:spPr>
          <a:xfrm>
            <a:off x="6108896" y="5400674"/>
            <a:ext cx="147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retrieve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143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4EDE-8F53-4D59-A9DF-3BA33159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6B22-60D7-46EE-A93E-508FAA3F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094" y="1546408"/>
            <a:ext cx="10515600" cy="4351338"/>
          </a:xfrm>
        </p:spPr>
        <p:txBody>
          <a:bodyPr/>
          <a:lstStyle/>
          <a:p>
            <a:r>
              <a:rPr lang="en-US" dirty="0"/>
              <a:t>Banking:  Customer Information, Accounts, Loans, Banking Transactions, Forex</a:t>
            </a:r>
            <a:endParaRPr lang="en-IN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110474FE-4A4D-42B3-ACFF-63593BFEE6AF}"/>
              </a:ext>
            </a:extLst>
          </p:cNvPr>
          <p:cNvSpPr/>
          <p:nvPr/>
        </p:nvSpPr>
        <p:spPr>
          <a:xfrm>
            <a:off x="7723163" y="2841675"/>
            <a:ext cx="2489982" cy="19272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BANKING DATABASE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ADED4C-8D8F-4222-92A9-79FFA2BBB45C}"/>
              </a:ext>
            </a:extLst>
          </p:cNvPr>
          <p:cNvSpPr/>
          <p:nvPr/>
        </p:nvSpPr>
        <p:spPr>
          <a:xfrm>
            <a:off x="4164037" y="3193366"/>
            <a:ext cx="2602523" cy="11676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DBMS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E25904-7B11-4A02-B742-9FEB0F55668B}"/>
              </a:ext>
            </a:extLst>
          </p:cNvPr>
          <p:cNvCxnSpPr/>
          <p:nvPr/>
        </p:nvCxnSpPr>
        <p:spPr>
          <a:xfrm>
            <a:off x="6766560" y="3429000"/>
            <a:ext cx="9566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8FF2FC-F868-4510-B5BD-C8FDF0CDCCE2}"/>
              </a:ext>
            </a:extLst>
          </p:cNvPr>
          <p:cNvCxnSpPr/>
          <p:nvPr/>
        </p:nvCxnSpPr>
        <p:spPr>
          <a:xfrm>
            <a:off x="6745458" y="3589606"/>
            <a:ext cx="9566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07B3E9-2E9E-4354-BB32-2B95C4EDB107}"/>
              </a:ext>
            </a:extLst>
          </p:cNvPr>
          <p:cNvCxnSpPr/>
          <p:nvPr/>
        </p:nvCxnSpPr>
        <p:spPr>
          <a:xfrm>
            <a:off x="6766560" y="3860409"/>
            <a:ext cx="9566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6F117E-DCB5-4114-8527-5368460859D8}"/>
              </a:ext>
            </a:extLst>
          </p:cNvPr>
          <p:cNvCxnSpPr/>
          <p:nvPr/>
        </p:nvCxnSpPr>
        <p:spPr>
          <a:xfrm>
            <a:off x="6766560" y="4055012"/>
            <a:ext cx="9566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68E4B8-040C-4870-9B20-36E1B7971844}"/>
              </a:ext>
            </a:extLst>
          </p:cNvPr>
          <p:cNvCxnSpPr/>
          <p:nvPr/>
        </p:nvCxnSpPr>
        <p:spPr>
          <a:xfrm>
            <a:off x="6745458" y="4249616"/>
            <a:ext cx="9566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CFC120-FC53-4BA8-8328-6176CA0E1424}"/>
              </a:ext>
            </a:extLst>
          </p:cNvPr>
          <p:cNvCxnSpPr/>
          <p:nvPr/>
        </p:nvCxnSpPr>
        <p:spPr>
          <a:xfrm>
            <a:off x="3207434" y="3722077"/>
            <a:ext cx="9566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63725F-A687-4D5B-BF11-B040DCF50987}"/>
              </a:ext>
            </a:extLst>
          </p:cNvPr>
          <p:cNvCxnSpPr/>
          <p:nvPr/>
        </p:nvCxnSpPr>
        <p:spPr>
          <a:xfrm>
            <a:off x="3207434" y="3121855"/>
            <a:ext cx="0" cy="147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23885E-AD86-4E6A-887A-580A16AC772C}"/>
              </a:ext>
            </a:extLst>
          </p:cNvPr>
          <p:cNvCxnSpPr>
            <a:cxnSpLocks/>
          </p:cNvCxnSpPr>
          <p:nvPr/>
        </p:nvCxnSpPr>
        <p:spPr>
          <a:xfrm flipH="1">
            <a:off x="2271933" y="3193366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9F81EA-8D90-4AC0-9975-99E3C74B7667}"/>
              </a:ext>
            </a:extLst>
          </p:cNvPr>
          <p:cNvCxnSpPr>
            <a:cxnSpLocks/>
          </p:cNvCxnSpPr>
          <p:nvPr/>
        </p:nvCxnSpPr>
        <p:spPr>
          <a:xfrm flipH="1">
            <a:off x="2288346" y="3640015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11EB2-0049-488F-BE84-0CF1C02AF8FE}"/>
              </a:ext>
            </a:extLst>
          </p:cNvPr>
          <p:cNvCxnSpPr>
            <a:cxnSpLocks/>
          </p:cNvCxnSpPr>
          <p:nvPr/>
        </p:nvCxnSpPr>
        <p:spPr>
          <a:xfrm flipH="1">
            <a:off x="2267244" y="4055012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5843F9-4915-4812-9F2E-C62DD87CB46E}"/>
              </a:ext>
            </a:extLst>
          </p:cNvPr>
          <p:cNvCxnSpPr>
            <a:cxnSpLocks/>
          </p:cNvCxnSpPr>
          <p:nvPr/>
        </p:nvCxnSpPr>
        <p:spPr>
          <a:xfrm flipH="1">
            <a:off x="2271933" y="452979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DD3A4A-901C-4667-86E9-2B538511C2EF}"/>
              </a:ext>
            </a:extLst>
          </p:cNvPr>
          <p:cNvSpPr txBox="1"/>
          <p:nvPr/>
        </p:nvSpPr>
        <p:spPr>
          <a:xfrm>
            <a:off x="919096" y="2782669"/>
            <a:ext cx="137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Personal Dept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1D7940-E508-4465-A855-1FC3820894F0}"/>
              </a:ext>
            </a:extLst>
          </p:cNvPr>
          <p:cNvSpPr txBox="1"/>
          <p:nvPr/>
        </p:nvSpPr>
        <p:spPr>
          <a:xfrm>
            <a:off x="858139" y="3408681"/>
            <a:ext cx="137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Dept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C2D009-6395-4474-AE51-82C41D23A60E}"/>
              </a:ext>
            </a:extLst>
          </p:cNvPr>
          <p:cNvSpPr txBox="1"/>
          <p:nvPr/>
        </p:nvSpPr>
        <p:spPr>
          <a:xfrm>
            <a:off x="893306" y="3833485"/>
            <a:ext cx="137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Acct Dept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16DC4A-43EC-4E16-917F-520B5B45CC00}"/>
              </a:ext>
            </a:extLst>
          </p:cNvPr>
          <p:cNvSpPr txBox="1"/>
          <p:nvPr/>
        </p:nvSpPr>
        <p:spPr>
          <a:xfrm>
            <a:off x="833508" y="4245451"/>
            <a:ext cx="1697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Foreign </a:t>
            </a:r>
            <a:r>
              <a:rPr lang="en-US" dirty="0" err="1"/>
              <a:t>Exchnage</a:t>
            </a:r>
            <a:r>
              <a:rPr lang="en-US" dirty="0"/>
              <a:t> Dept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79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7075-F25D-4F4E-8F19-5A2658A4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rmAutofit fontScale="90000"/>
          </a:bodyPr>
          <a:lstStyle/>
          <a:p>
            <a:r>
              <a:rPr lang="en-US" dirty="0"/>
              <a:t>More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7376D-CAEA-4533-ADCB-6D2F50F2E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212"/>
            <a:ext cx="10515600" cy="562707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Airlines: </a:t>
            </a:r>
            <a:r>
              <a:rPr lang="en-US" dirty="0"/>
              <a:t>Reservations and scheduled information.</a:t>
            </a:r>
          </a:p>
          <a:p>
            <a:r>
              <a:rPr lang="en-US" dirty="0">
                <a:solidFill>
                  <a:schemeClr val="accent1"/>
                </a:solidFill>
              </a:rPr>
              <a:t>Universities: </a:t>
            </a:r>
            <a:r>
              <a:rPr lang="en-US" dirty="0"/>
              <a:t>Student information, course registration, grades</a:t>
            </a:r>
          </a:p>
          <a:p>
            <a:r>
              <a:rPr lang="en-US" dirty="0">
                <a:solidFill>
                  <a:srgbClr val="FF0000"/>
                </a:solidFill>
              </a:rPr>
              <a:t>Sales: </a:t>
            </a:r>
            <a:r>
              <a:rPr lang="en-US" dirty="0"/>
              <a:t>customer, product, purchase information.</a:t>
            </a:r>
          </a:p>
          <a:p>
            <a:r>
              <a:rPr lang="en-US" dirty="0">
                <a:solidFill>
                  <a:schemeClr val="accent1"/>
                </a:solidFill>
              </a:rPr>
              <a:t>Telecommunication:</a:t>
            </a:r>
            <a:r>
              <a:rPr lang="en-US" dirty="0"/>
              <a:t> Call records, data </a:t>
            </a:r>
            <a:r>
              <a:rPr lang="en-US" dirty="0" err="1"/>
              <a:t>usage,monthly</a:t>
            </a:r>
            <a:r>
              <a:rPr lang="en-US" dirty="0"/>
              <a:t> bills, maintain balance.</a:t>
            </a:r>
          </a:p>
          <a:p>
            <a:r>
              <a:rPr lang="en-US" dirty="0">
                <a:solidFill>
                  <a:srgbClr val="FF0000"/>
                </a:solidFill>
              </a:rPr>
              <a:t>Social media: </a:t>
            </a:r>
            <a:r>
              <a:rPr lang="en-US" dirty="0"/>
              <a:t>user records, connection between </a:t>
            </a:r>
            <a:r>
              <a:rPr lang="en-US" dirty="0" err="1"/>
              <a:t>users,posts</a:t>
            </a:r>
            <a:r>
              <a:rPr lang="en-US" dirty="0"/>
              <a:t>, ratings</a:t>
            </a:r>
          </a:p>
          <a:p>
            <a:r>
              <a:rPr lang="en-US" dirty="0">
                <a:solidFill>
                  <a:schemeClr val="accent1"/>
                </a:solidFill>
              </a:rPr>
              <a:t>Online-retailers:</a:t>
            </a:r>
            <a:r>
              <a:rPr lang="en-US" dirty="0"/>
              <a:t> sales records, orders, tracking, search, best items recommendation.</a:t>
            </a:r>
          </a:p>
          <a:p>
            <a:r>
              <a:rPr lang="en-US" dirty="0">
                <a:solidFill>
                  <a:srgbClr val="FF0000"/>
                </a:solidFill>
              </a:rPr>
              <a:t>Online advertisements</a:t>
            </a:r>
            <a:r>
              <a:rPr lang="en-US" dirty="0"/>
              <a:t>: keep history, product </a:t>
            </a:r>
            <a:r>
              <a:rPr lang="en-US" dirty="0" err="1"/>
              <a:t>suggestion,new</a:t>
            </a:r>
            <a:r>
              <a:rPr lang="en-US" dirty="0"/>
              <a:t> articles, make online purchase.</a:t>
            </a:r>
          </a:p>
          <a:p>
            <a:r>
              <a:rPr lang="en-US" dirty="0">
                <a:solidFill>
                  <a:schemeClr val="accent1"/>
                </a:solidFill>
              </a:rPr>
              <a:t>Human Resource:</a:t>
            </a:r>
            <a:r>
              <a:rPr lang="en-US" dirty="0"/>
              <a:t> </a:t>
            </a:r>
            <a:r>
              <a:rPr lang="en-US" dirty="0" err="1"/>
              <a:t>Employees,salaries,payroll,benefits,pay</a:t>
            </a:r>
            <a:r>
              <a:rPr lang="en-US" dirty="0"/>
              <a:t> checks.</a:t>
            </a:r>
          </a:p>
          <a:p>
            <a:r>
              <a:rPr lang="en-US" dirty="0">
                <a:solidFill>
                  <a:srgbClr val="FF0000"/>
                </a:solidFill>
              </a:rPr>
              <a:t>Manufacturing: </a:t>
            </a:r>
            <a:r>
              <a:rPr lang="en-US" dirty="0"/>
              <a:t>Supply </a:t>
            </a:r>
            <a:r>
              <a:rPr lang="en-US" dirty="0" err="1"/>
              <a:t>chain,tracking</a:t>
            </a:r>
            <a:r>
              <a:rPr lang="en-US" dirty="0"/>
              <a:t> </a:t>
            </a:r>
            <a:r>
              <a:rPr lang="en-US" dirty="0" err="1"/>
              <a:t>production,inventories</a:t>
            </a:r>
            <a:r>
              <a:rPr lang="en-US" dirty="0"/>
              <a:t> in </a:t>
            </a:r>
            <a:r>
              <a:rPr lang="en-US" dirty="0" err="1"/>
              <a:t>warehouse,order</a:t>
            </a:r>
            <a:r>
              <a:rPr lang="en-US" dirty="0"/>
              <a:t> for items.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80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EA3E-1B70-4BEB-AC8C-2B4BCAD4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41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Characteristics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1F15C-5FE8-43FB-82FF-52BCBA045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</a:t>
            </a:r>
            <a:r>
              <a:rPr lang="en-US" dirty="0">
                <a:solidFill>
                  <a:srgbClr val="FF0000"/>
                </a:solidFill>
              </a:rPr>
              <a:t>Structured &amp; described data: </a:t>
            </a:r>
            <a:r>
              <a:rPr lang="en-US" dirty="0"/>
              <a:t>definition, type, format, relationship of data {meta data} [ metadata : data about the data]</a:t>
            </a:r>
          </a:p>
          <a:p>
            <a:r>
              <a:rPr lang="en-US" dirty="0"/>
              <a:t>2.</a:t>
            </a:r>
            <a:r>
              <a:rPr lang="en-US" dirty="0">
                <a:solidFill>
                  <a:srgbClr val="FF0000"/>
                </a:solidFill>
              </a:rPr>
              <a:t>Seperation of data &amp; application: </a:t>
            </a:r>
            <a:r>
              <a:rPr lang="en-US" dirty="0"/>
              <a:t>Application s/w doesn’t need any knowledge of physical storage of data. It only comm with DBMS s/w</a:t>
            </a:r>
          </a:p>
          <a:p>
            <a:r>
              <a:rPr lang="en-US" dirty="0"/>
              <a:t>3.</a:t>
            </a:r>
            <a:r>
              <a:rPr lang="en-US" dirty="0">
                <a:solidFill>
                  <a:srgbClr val="FF0000"/>
                </a:solidFill>
              </a:rPr>
              <a:t>Data integrity: </a:t>
            </a:r>
            <a:r>
              <a:rPr lang="en-US" dirty="0"/>
              <a:t>Maintain </a:t>
            </a:r>
            <a:r>
              <a:rPr lang="en-US" dirty="0" err="1"/>
              <a:t>quality,reliability</a:t>
            </a:r>
            <a:r>
              <a:rPr lang="en-US" dirty="0"/>
              <a:t> of data &amp; protection from unauthorized users.</a:t>
            </a:r>
          </a:p>
          <a:p>
            <a:r>
              <a:rPr lang="en-US" dirty="0"/>
              <a:t>4.</a:t>
            </a:r>
            <a:r>
              <a:rPr lang="en-US" dirty="0">
                <a:solidFill>
                  <a:srgbClr val="FF0000"/>
                </a:solidFill>
              </a:rPr>
              <a:t>Transaction: </a:t>
            </a:r>
            <a:r>
              <a:rPr lang="en-US" dirty="0"/>
              <a:t>Bundle of actions within database to bring it from one consistent state to new consistent state.</a:t>
            </a:r>
          </a:p>
          <a:p>
            <a:r>
              <a:rPr lang="en-US" dirty="0"/>
              <a:t>5.</a:t>
            </a:r>
            <a:r>
              <a:rPr lang="en-US" dirty="0">
                <a:solidFill>
                  <a:srgbClr val="FF0000"/>
                </a:solidFill>
              </a:rPr>
              <a:t>Data Persistence: </a:t>
            </a:r>
            <a:r>
              <a:rPr lang="en-US" dirty="0"/>
              <a:t>DBMS maintains all data for long period of time(one stored cant be lost)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747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8F10-2139-4FDE-A16D-2303191A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61542" cy="1238592"/>
          </a:xfrm>
        </p:spPr>
        <p:txBody>
          <a:bodyPr>
            <a:normAutofit fontScale="90000"/>
          </a:bodyPr>
          <a:lstStyle/>
          <a:p>
            <a:r>
              <a:rPr lang="en-US" dirty="0"/>
              <a:t>Purpose of  Database systems  </a:t>
            </a:r>
            <a:r>
              <a:rPr lang="en-US" dirty="0" err="1"/>
              <a:t>contd</a:t>
            </a:r>
            <a:r>
              <a:rPr lang="en-US" dirty="0"/>
              <a:t>..file vs </a:t>
            </a:r>
            <a:r>
              <a:rPr lang="en-US" dirty="0" err="1"/>
              <a:t>dbms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BD40-1926-4210-8329-590BF993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purpose of database systems is to manage the data, especially with the client-server environment.</a:t>
            </a:r>
          </a:p>
          <a:p>
            <a:endParaRPr lang="en-US" dirty="0"/>
          </a:p>
          <a:p>
            <a:r>
              <a:rPr lang="en-US" dirty="0"/>
              <a:t>File systems also used to store &amp; retrieve data but it has got its disadvantages:   DBMS helps with this:</a:t>
            </a:r>
          </a:p>
          <a:p>
            <a:r>
              <a:rPr lang="en-US" dirty="0"/>
              <a:t>Data storage (less space, remove redundant data, huge volume of data store)</a:t>
            </a:r>
          </a:p>
          <a:p>
            <a:r>
              <a:rPr lang="en-US" dirty="0"/>
              <a:t>Data retrieve(fast retrieval)</a:t>
            </a:r>
          </a:p>
          <a:p>
            <a:r>
              <a:rPr lang="en-US" dirty="0"/>
              <a:t>Metadata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17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C91D-4F64-4A0E-8C7A-9F6141FB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140"/>
          </a:xfrm>
        </p:spPr>
        <p:txBody>
          <a:bodyPr>
            <a:normAutofit fontScale="90000"/>
          </a:bodyPr>
          <a:lstStyle/>
          <a:p>
            <a:r>
              <a:rPr lang="en-US" dirty="0"/>
              <a:t>File system Vs DBMS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EF50-FA67-4B64-BBC9-870344696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266"/>
            <a:ext cx="10515600" cy="59717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</a:t>
            </a:r>
            <a:r>
              <a:rPr lang="en-US" dirty="0">
                <a:solidFill>
                  <a:srgbClr val="FF0000"/>
                </a:solidFill>
              </a:rPr>
              <a:t>Data Redundancy &amp; inconsistency </a:t>
            </a:r>
            <a:r>
              <a:rPr lang="en-US" dirty="0"/>
              <a:t>: In files, multiple file formats &amp; duplicate info in different files..[no redundancy &amp; inconsistency in </a:t>
            </a:r>
            <a:r>
              <a:rPr lang="en-US" dirty="0" err="1"/>
              <a:t>dbms</a:t>
            </a:r>
            <a:r>
              <a:rPr lang="en-US" dirty="0"/>
              <a:t>]</a:t>
            </a:r>
          </a:p>
          <a:p>
            <a:r>
              <a:rPr lang="en-US" dirty="0"/>
              <a:t>2.</a:t>
            </a:r>
            <a:r>
              <a:rPr lang="en-US" dirty="0">
                <a:solidFill>
                  <a:srgbClr val="FF0000"/>
                </a:solidFill>
              </a:rPr>
              <a:t> Difficulty in accessing data</a:t>
            </a:r>
            <a:r>
              <a:rPr lang="en-US" dirty="0"/>
              <a:t>: write new program to carry a new task.[not required in </a:t>
            </a:r>
            <a:r>
              <a:rPr lang="en-US" dirty="0" err="1"/>
              <a:t>dbms</a:t>
            </a:r>
            <a:r>
              <a:rPr lang="en-US" dirty="0"/>
              <a:t>]</a:t>
            </a:r>
          </a:p>
          <a:p>
            <a:r>
              <a:rPr lang="en-US" dirty="0"/>
              <a:t>3. </a:t>
            </a:r>
            <a:r>
              <a:rPr lang="en-US" dirty="0">
                <a:solidFill>
                  <a:srgbClr val="FF0000"/>
                </a:solidFill>
              </a:rPr>
              <a:t>Data isolation</a:t>
            </a:r>
            <a:r>
              <a:rPr lang="en-US" dirty="0"/>
              <a:t>: multiple files &amp; formats [ access –location of file, </a:t>
            </a:r>
            <a:r>
              <a:rPr lang="en-US" dirty="0" err="1"/>
              <a:t>dbms</a:t>
            </a:r>
            <a:r>
              <a:rPr lang="en-US" dirty="0"/>
              <a:t> doesn’t need location]</a:t>
            </a:r>
          </a:p>
          <a:p>
            <a:r>
              <a:rPr lang="en-US" dirty="0"/>
              <a:t>4.</a:t>
            </a:r>
            <a:r>
              <a:rPr lang="en-US" dirty="0">
                <a:solidFill>
                  <a:srgbClr val="FF0000"/>
                </a:solidFill>
              </a:rPr>
              <a:t>Integrity problems(constraints) </a:t>
            </a:r>
            <a:r>
              <a:rPr lang="en-US" dirty="0"/>
              <a:t>become part of code &amp; adding new constraint is hard ( adding constraints is easy)</a:t>
            </a:r>
          </a:p>
          <a:p>
            <a:r>
              <a:rPr lang="en-US" dirty="0"/>
              <a:t>5.</a:t>
            </a:r>
            <a:r>
              <a:rPr lang="en-US" dirty="0">
                <a:solidFill>
                  <a:srgbClr val="FF0000"/>
                </a:solidFill>
              </a:rPr>
              <a:t>Atomocity of updates</a:t>
            </a:r>
            <a:r>
              <a:rPr lang="en-US" dirty="0"/>
              <a:t>: failures might leave inconsistent state with partial update, no concurrency </a:t>
            </a:r>
            <a:r>
              <a:rPr lang="en-US" dirty="0" err="1"/>
              <a:t>acces</a:t>
            </a:r>
            <a:r>
              <a:rPr lang="en-US" dirty="0"/>
              <a:t>  [ concurrent &amp; consistent in </a:t>
            </a:r>
            <a:r>
              <a:rPr lang="en-US" dirty="0" err="1"/>
              <a:t>dbms</a:t>
            </a:r>
            <a:r>
              <a:rPr lang="en-US" dirty="0"/>
              <a:t>]</a:t>
            </a:r>
          </a:p>
          <a:p>
            <a:r>
              <a:rPr lang="en-US" dirty="0"/>
              <a:t>6.</a:t>
            </a:r>
            <a:r>
              <a:rPr lang="en-US" dirty="0">
                <a:solidFill>
                  <a:srgbClr val="FF0000"/>
                </a:solidFill>
              </a:rPr>
              <a:t>Security problems: </a:t>
            </a:r>
            <a:r>
              <a:rPr lang="en-US" dirty="0"/>
              <a:t>security not guaranteed in files [</a:t>
            </a:r>
            <a:r>
              <a:rPr lang="en-US" dirty="0" err="1"/>
              <a:t>dbms</a:t>
            </a:r>
            <a:r>
              <a:rPr lang="en-US" dirty="0"/>
              <a:t> provides role based security]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425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EC52-55B5-4479-9440-D3264E49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data (stored)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FDD4-BE9F-4BB7-938A-A18FF5399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1.User data:  table of data , columns </a:t>
            </a:r>
            <a:r>
              <a:rPr lang="en-US" dirty="0" err="1"/>
              <a:t>fileds</a:t>
            </a:r>
            <a:r>
              <a:rPr lang="en-US" dirty="0"/>
              <a:t>, rows records.</a:t>
            </a:r>
          </a:p>
          <a:p>
            <a:r>
              <a:rPr lang="en-US" dirty="0"/>
              <a:t>2. Metadata: description, structure of database, (no of tables, no of </a:t>
            </a:r>
            <a:r>
              <a:rPr lang="en-US" dirty="0" err="1"/>
              <a:t>fileds,table</a:t>
            </a:r>
            <a:r>
              <a:rPr lang="en-US" dirty="0"/>
              <a:t> name, field name) (DDL)</a:t>
            </a:r>
          </a:p>
          <a:p>
            <a:r>
              <a:rPr lang="en-US" dirty="0"/>
              <a:t>3.Application data: stores structure of </a:t>
            </a:r>
            <a:r>
              <a:rPr lang="en-US" dirty="0" err="1"/>
              <a:t>queries,reports,other</a:t>
            </a:r>
            <a:r>
              <a:rPr lang="en-US" dirty="0"/>
              <a:t> </a:t>
            </a:r>
            <a:r>
              <a:rPr lang="en-US" dirty="0" err="1"/>
              <a:t>applic</a:t>
            </a:r>
            <a:r>
              <a:rPr lang="en-US" dirty="0"/>
              <a:t> components.</a:t>
            </a:r>
          </a:p>
          <a:p>
            <a:r>
              <a:rPr lang="en-US" dirty="0"/>
              <a:t>4.Hardware: secondary storage devices  like magnetic tapes, hard disks, DVD, optical disk, etc.(stored with help of </a:t>
            </a:r>
            <a:r>
              <a:rPr lang="en-US" dirty="0" err="1"/>
              <a:t>i</a:t>
            </a:r>
            <a:r>
              <a:rPr lang="en-US" dirty="0"/>
              <a:t>/p devices)</a:t>
            </a:r>
          </a:p>
          <a:p>
            <a:r>
              <a:rPr lang="en-US" dirty="0"/>
              <a:t>5.software: Bridge between user and database operation ( SIDU –DML)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7610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2969-AF1C-4D46-AD10-16A33081A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databases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5AFE4-8EBB-4EB8-B2B4-03C1EA2B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databases – TDB ---- Text, numbers</a:t>
            </a:r>
          </a:p>
          <a:p>
            <a:r>
              <a:rPr lang="en-US" dirty="0"/>
              <a:t>Multimedia databases – MDB ----Speech, Image, Voice</a:t>
            </a:r>
          </a:p>
          <a:p>
            <a:r>
              <a:rPr lang="en-US" dirty="0"/>
              <a:t>Global Information System – GIS ---- Images / Maps</a:t>
            </a:r>
          </a:p>
          <a:p>
            <a:r>
              <a:rPr lang="en-US" dirty="0"/>
              <a:t>Real time databases –RTDB – Ongoing transactions</a:t>
            </a:r>
          </a:p>
          <a:p>
            <a:r>
              <a:rPr lang="en-US" dirty="0"/>
              <a:t>Datawarehouse – DW – Historical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105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5089-60BE-491B-AF51-6B580696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users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E3FDD-3117-4C51-8207-BA27765A0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are the persons who need information from the database.</a:t>
            </a:r>
          </a:p>
          <a:p>
            <a:endParaRPr lang="en-US" dirty="0"/>
          </a:p>
          <a:p>
            <a:r>
              <a:rPr lang="en-US" dirty="0"/>
              <a:t>1. Database Administrator (DBA)</a:t>
            </a:r>
          </a:p>
          <a:p>
            <a:r>
              <a:rPr lang="en-US" dirty="0"/>
              <a:t>2.Database Designer [ ER , Normalization]</a:t>
            </a:r>
          </a:p>
          <a:p>
            <a:r>
              <a:rPr lang="en-US" dirty="0"/>
              <a:t>3. Application Programmer [ queries – SQL]</a:t>
            </a:r>
          </a:p>
          <a:p>
            <a:r>
              <a:rPr lang="en-US" dirty="0"/>
              <a:t>4.End 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693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668F07-A949-4E9A-9023-51AA38C17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26609"/>
            <a:ext cx="11802794" cy="649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5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C5B6-1159-4A89-9E42-5827FA86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41D80-D53B-432B-BF35-A1B2928BE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UNIT-I: Introduction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Database, Applications of Database, Purpose of Database, View of Data, Data Independence, Data Models, Users of Database, DBA, Query Processor, Storage Manager, Database Architecture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264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E8AE07-1598-48B7-91DE-02F12DE56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25" y="364074"/>
            <a:ext cx="11259210" cy="3261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A02F18-1BF0-4A5A-B69C-D13C396B3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25" y="3625948"/>
            <a:ext cx="11377173" cy="309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0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4004BE-6B0B-4D73-8759-A49BD967B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0" y="450166"/>
            <a:ext cx="10832123" cy="499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91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49224A-60A6-41FB-8D19-2BECD9AB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98475"/>
            <a:ext cx="11422966" cy="66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602D3-E561-4F96-8A12-7A397174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85" y="4329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Danger of Over fill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Small &amp; simple application for single user of database system is not advisable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5. Complexity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Several users access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dbms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and is quite complex &amp; costly affair.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6.Low efficiency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Continuous multiuse slows down the system.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832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ECB2-6D40-41C6-8221-6F99675F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2666"/>
          </a:xfrm>
        </p:spPr>
        <p:txBody>
          <a:bodyPr>
            <a:normAutofit fontScale="90000"/>
          </a:bodyPr>
          <a:lstStyle/>
          <a:p>
            <a:r>
              <a:rPr lang="en-US" dirty="0"/>
              <a:t>Views of Data  ( 3-tier architecture)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C2D3C7-A097-44AA-9FC6-124C1C859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019174"/>
            <a:ext cx="10908322" cy="56489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8D95FC-4587-4F33-8C27-931352469236}"/>
              </a:ext>
            </a:extLst>
          </p:cNvPr>
          <p:cNvSpPr txBox="1"/>
          <p:nvPr/>
        </p:nvSpPr>
        <p:spPr>
          <a:xfrm>
            <a:off x="9228406" y="2799471"/>
            <a:ext cx="10691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6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3CD63-63D4-48DA-900C-4D626D000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r>
              <a:rPr lang="en-US" dirty="0"/>
              <a:t>The three schema architecture defines view of data at three levels. Level</a:t>
            </a:r>
          </a:p>
          <a:p>
            <a:r>
              <a:rPr lang="en-US" dirty="0"/>
              <a:t>1. Physical level(internal level)</a:t>
            </a:r>
          </a:p>
          <a:p>
            <a:r>
              <a:rPr lang="en-US" dirty="0"/>
              <a:t>2.Logical level(conceptual level)</a:t>
            </a:r>
          </a:p>
          <a:p>
            <a:r>
              <a:rPr lang="en-US" dirty="0"/>
              <a:t>3. View level(external level)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98F05-5B75-4A11-939E-F5FB4B3EF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2939122"/>
            <a:ext cx="11704320" cy="391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72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3C461-E783-4835-B0AB-2281F768E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Physical Level: Close to physical storage of data, stored in the form of bits with physical address on secondary storage devices. Its highest form of viewing  is a File format (stored datatypes).</a:t>
            </a:r>
          </a:p>
          <a:p>
            <a:endParaRPr lang="en-US" dirty="0"/>
          </a:p>
          <a:p>
            <a:r>
              <a:rPr lang="en-US" dirty="0"/>
              <a:t>Conceptual Level: structure of database for a group of users. Information to build relevant extended records &amp; hides internal details of lower level</a:t>
            </a:r>
          </a:p>
          <a:p>
            <a:endParaRPr lang="en-US" dirty="0"/>
          </a:p>
          <a:p>
            <a:r>
              <a:rPr lang="en-US" dirty="0"/>
              <a:t>External level: data </a:t>
            </a:r>
            <a:r>
              <a:rPr lang="en-US" dirty="0" err="1"/>
              <a:t>viewd</a:t>
            </a:r>
            <a:r>
              <a:rPr lang="en-US" dirty="0"/>
              <a:t> by individual end user. A segment of data is required by particular user of group and hides rest of database from the other  user groups.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7760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1E2A-DA7A-4942-B44D-3656CE7E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30" y="202100"/>
            <a:ext cx="10515600" cy="47893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independence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2DAD-75F9-43E0-AF0F-0ECF71AD9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30" y="1041009"/>
            <a:ext cx="11007970" cy="513595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Data Independence is the property of DBMS that helps you to change the Database schema at one level of a database system without requiring to change the schema at the next higher level.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Two levels of data independence are 1) Physical and 2) Logical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Physical data independence helps you to separate conceptual levels from the internal/physical levels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Logical Data Independence is the ability to change the conceptual scheme without changing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When compared to Physical Data independence, it is challenging to achieve logical data independence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Data Independence Helps you to improve the quality of the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422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5D1BF-36C0-4CC4-8578-25769A480712}"/>
              </a:ext>
            </a:extLst>
          </p:cNvPr>
          <p:cNvSpPr/>
          <p:nvPr/>
        </p:nvSpPr>
        <p:spPr>
          <a:xfrm>
            <a:off x="2025747" y="1842868"/>
            <a:ext cx="4206240" cy="970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Schema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B413CB-0A1D-4D9F-A5BF-6D105DA9F9D7}"/>
              </a:ext>
            </a:extLst>
          </p:cNvPr>
          <p:cNvSpPr/>
          <p:nvPr/>
        </p:nvSpPr>
        <p:spPr>
          <a:xfrm>
            <a:off x="2025747" y="3261360"/>
            <a:ext cx="4206240" cy="970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Schema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3EE90A-B679-4524-AF5E-AE83FACBC720}"/>
              </a:ext>
            </a:extLst>
          </p:cNvPr>
          <p:cNvCxnSpPr/>
          <p:nvPr/>
        </p:nvCxnSpPr>
        <p:spPr>
          <a:xfrm>
            <a:off x="1350498" y="3024554"/>
            <a:ext cx="6316394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B848197E-9F0A-4DA8-9418-F08C12013B73}"/>
              </a:ext>
            </a:extLst>
          </p:cNvPr>
          <p:cNvSpPr/>
          <p:nvPr/>
        </p:nvSpPr>
        <p:spPr>
          <a:xfrm>
            <a:off x="7807569" y="2686934"/>
            <a:ext cx="717452" cy="3376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AF0D1D42-2C53-4854-8C34-B8EFF7C4A1EB}"/>
              </a:ext>
            </a:extLst>
          </p:cNvPr>
          <p:cNvSpPr/>
          <p:nvPr/>
        </p:nvSpPr>
        <p:spPr>
          <a:xfrm>
            <a:off x="7807569" y="3362178"/>
            <a:ext cx="717452" cy="1969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FDBFC-E14A-49A0-9298-74567B65CDD0}"/>
              </a:ext>
            </a:extLst>
          </p:cNvPr>
          <p:cNvSpPr txBox="1"/>
          <p:nvPr/>
        </p:nvSpPr>
        <p:spPr>
          <a:xfrm>
            <a:off x="7807569" y="1842868"/>
            <a:ext cx="3530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Logical Data independence ( LDI)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7596A5-BA8B-442B-8980-F092EE27C1B8}"/>
              </a:ext>
            </a:extLst>
          </p:cNvPr>
          <p:cNvSpPr txBox="1"/>
          <p:nvPr/>
        </p:nvSpPr>
        <p:spPr>
          <a:xfrm>
            <a:off x="7929491" y="3636668"/>
            <a:ext cx="3530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Physical Data independence ( PDI)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7F92F6-1B0D-4731-BF60-96F5BCB3D681}"/>
              </a:ext>
            </a:extLst>
          </p:cNvPr>
          <p:cNvSpPr txBox="1"/>
          <p:nvPr/>
        </p:nvSpPr>
        <p:spPr>
          <a:xfrm>
            <a:off x="5964702" y="225083"/>
            <a:ext cx="512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LDI: It describes Which data to stored in database, and relationships among the data in database  </a:t>
            </a:r>
            <a:r>
              <a:rPr lang="en-US" dirty="0" err="1"/>
              <a:t>E.g</a:t>
            </a:r>
            <a:r>
              <a:rPr lang="en-US" dirty="0"/>
              <a:t>: Entities, relationships, attributes, integrity, security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E2C0A-2599-47C7-B863-8E2D4B081127}"/>
              </a:ext>
            </a:extLst>
          </p:cNvPr>
          <p:cNvSpPr txBox="1"/>
          <p:nvPr/>
        </p:nvSpPr>
        <p:spPr>
          <a:xfrm>
            <a:off x="6117102" y="5194833"/>
            <a:ext cx="512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PDI: It describes How data to stored in database, and  data structure &amp; organization  in database  </a:t>
            </a:r>
            <a:r>
              <a:rPr lang="en-US" dirty="0" err="1"/>
              <a:t>E.g</a:t>
            </a:r>
            <a:r>
              <a:rPr lang="en-US" dirty="0"/>
              <a:t>: Indexes, </a:t>
            </a:r>
            <a:r>
              <a:rPr lang="en-US" dirty="0" err="1"/>
              <a:t>hasing</a:t>
            </a:r>
            <a:r>
              <a:rPr lang="en-US" dirty="0"/>
              <a:t>, different file storage devices, merge, sort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F908B-4BA3-412F-BF0F-EB057389BBD0}"/>
              </a:ext>
            </a:extLst>
          </p:cNvPr>
          <p:cNvSpPr txBox="1"/>
          <p:nvPr/>
        </p:nvSpPr>
        <p:spPr>
          <a:xfrm>
            <a:off x="140677" y="4467665"/>
            <a:ext cx="3530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at one layer doesn’t affect the data at another level, the data is independent but mapped to each 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680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636041-719B-437C-A9BD-6A492781F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0" y="126609"/>
            <a:ext cx="11830929" cy="654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3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BE104C-A3F0-4F13-BDBC-30395EB90BA7}"/>
              </a:ext>
            </a:extLst>
          </p:cNvPr>
          <p:cNvSpPr/>
          <p:nvPr/>
        </p:nvSpPr>
        <p:spPr>
          <a:xfrm>
            <a:off x="4389120" y="717452"/>
            <a:ext cx="1706880" cy="1237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FC0A63-4238-4924-AF25-313A1490D4E4}"/>
              </a:ext>
            </a:extLst>
          </p:cNvPr>
          <p:cNvSpPr/>
          <p:nvPr/>
        </p:nvSpPr>
        <p:spPr>
          <a:xfrm>
            <a:off x="4389120" y="2574387"/>
            <a:ext cx="1706880" cy="1237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(DB)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4CC992-1E55-42A7-933D-20D724A80050}"/>
              </a:ext>
            </a:extLst>
          </p:cNvPr>
          <p:cNvSpPr/>
          <p:nvPr/>
        </p:nvSpPr>
        <p:spPr>
          <a:xfrm>
            <a:off x="3319975" y="4283613"/>
            <a:ext cx="4375053" cy="1237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  MANAGEMENT SYSTEM (DBMS)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A72587-9F24-4AFA-8908-E052FFD4BC8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242560" y="1955409"/>
            <a:ext cx="0" cy="61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0E6C86-E3CA-48A8-92E0-5944FE080EEF}"/>
              </a:ext>
            </a:extLst>
          </p:cNvPr>
          <p:cNvCxnSpPr/>
          <p:nvPr/>
        </p:nvCxnSpPr>
        <p:spPr>
          <a:xfrm>
            <a:off x="5242560" y="3664635"/>
            <a:ext cx="0" cy="61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085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51EC-BF55-40EA-9EF3-9D28E367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27E8-78FF-44A7-BCBF-8D4F31B5C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collected by the user in the form of tables.</a:t>
            </a:r>
          </a:p>
          <a:p>
            <a:r>
              <a:rPr lang="en-US" dirty="0"/>
              <a:t>Create new applications, collected data from old tables &amp; derive new tables.</a:t>
            </a:r>
          </a:p>
          <a:p>
            <a:r>
              <a:rPr lang="en-US" dirty="0"/>
              <a:t>SQL – 1970s-80s   Oracle 9i from oracle corporation</a:t>
            </a:r>
          </a:p>
          <a:p>
            <a:r>
              <a:rPr lang="en-US" dirty="0"/>
              <a:t>And DB2 version from IBM</a:t>
            </a:r>
          </a:p>
          <a:p>
            <a:endParaRPr lang="en-US" dirty="0"/>
          </a:p>
          <a:p>
            <a:r>
              <a:rPr lang="en-US" dirty="0"/>
              <a:t>Object oriented 1980s-90s  Informix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883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06141-A378-49E5-8073-FB676F31E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981" y="30776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* FROM Faculty WHERE salary &gt; 40,000;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4D15D6-0A45-4636-BCCD-9BBA270A2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295565"/>
              </p:ext>
            </p:extLst>
          </p:nvPr>
        </p:nvGraphicFramePr>
        <p:xfrm>
          <a:off x="470486" y="818140"/>
          <a:ext cx="8127999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971975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903168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442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Facultyname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Telephone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85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9000012385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64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9123458901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08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Raja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9789647647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75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9876876474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487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30A3AA-4624-4712-828A-F3BE49FB1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29718"/>
              </p:ext>
            </p:extLst>
          </p:nvPr>
        </p:nvGraphicFramePr>
        <p:xfrm>
          <a:off x="2484120" y="4146794"/>
          <a:ext cx="8127999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38591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407298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92168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Facultyname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Telephone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1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9000012385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10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016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45CC-A3BE-4639-BB47-D06A8AA7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801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Client-Server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8C1B-289B-43C1-8D8E-2E22C1AD9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738"/>
            <a:ext cx="7110046" cy="5192225"/>
          </a:xfrm>
        </p:spPr>
        <p:txBody>
          <a:bodyPr/>
          <a:lstStyle/>
          <a:p>
            <a:r>
              <a:rPr lang="en-US" dirty="0"/>
              <a:t>The purpose of database system is to support the development &amp; execution of database applications. The database system having simple two parts:  backend , frontend</a:t>
            </a:r>
          </a:p>
          <a:p>
            <a:r>
              <a:rPr lang="en-US" dirty="0"/>
              <a:t>Server – backend   [ DBMs s/w DDL, DML, </a:t>
            </a:r>
            <a:r>
              <a:rPr lang="en-US" dirty="0" err="1"/>
              <a:t>DCL,etc</a:t>
            </a:r>
            <a:r>
              <a:rPr lang="en-US" dirty="0"/>
              <a:t>]</a:t>
            </a:r>
          </a:p>
          <a:p>
            <a:r>
              <a:rPr lang="en-US" dirty="0"/>
              <a:t>Set of clients – front end [Applications  on top of DBMS]</a:t>
            </a:r>
          </a:p>
          <a:p>
            <a:r>
              <a:rPr lang="en-IN" dirty="0"/>
              <a:t>User written applications : c, C++, java </a:t>
            </a:r>
          </a:p>
          <a:p>
            <a:r>
              <a:rPr lang="en-IN" dirty="0"/>
              <a:t>Vendor provided applications: Tools (Data Mining, Data visualisation  tools)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87B865-7A9F-405B-B835-FC03885B72C2}"/>
              </a:ext>
            </a:extLst>
          </p:cNvPr>
          <p:cNvSpPr/>
          <p:nvPr/>
        </p:nvSpPr>
        <p:spPr>
          <a:xfrm>
            <a:off x="9903655" y="576775"/>
            <a:ext cx="1237957" cy="872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0D53C-CBDA-44E0-870C-4A338885BEA9}"/>
              </a:ext>
            </a:extLst>
          </p:cNvPr>
          <p:cNvSpPr/>
          <p:nvPr/>
        </p:nvSpPr>
        <p:spPr>
          <a:xfrm>
            <a:off x="9031458" y="2208628"/>
            <a:ext cx="2855742" cy="108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PROGRAM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771ECD-5693-4B7D-A504-0EE050EDF82F}"/>
              </a:ext>
            </a:extLst>
          </p:cNvPr>
          <p:cNvSpPr/>
          <p:nvPr/>
        </p:nvSpPr>
        <p:spPr>
          <a:xfrm>
            <a:off x="9777046" y="4093698"/>
            <a:ext cx="1364566" cy="108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DBMS</a:t>
            </a:r>
            <a:endParaRPr lang="en-IN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A621A0C-686B-48E9-B938-069E71780C15}"/>
              </a:ext>
            </a:extLst>
          </p:cNvPr>
          <p:cNvSpPr/>
          <p:nvPr/>
        </p:nvSpPr>
        <p:spPr>
          <a:xfrm>
            <a:off x="9777046" y="5613009"/>
            <a:ext cx="1871003" cy="10832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6B058C-597E-472A-B8FD-CDD8CFDA9D80}"/>
              </a:ext>
            </a:extLst>
          </p:cNvPr>
          <p:cNvCxnSpPr>
            <a:cxnSpLocks/>
          </p:cNvCxnSpPr>
          <p:nvPr/>
        </p:nvCxnSpPr>
        <p:spPr>
          <a:xfrm>
            <a:off x="10564837" y="5176910"/>
            <a:ext cx="0" cy="4642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8A9BD1-1027-4A4B-A4A4-76FFAAC99463}"/>
              </a:ext>
            </a:extLst>
          </p:cNvPr>
          <p:cNvCxnSpPr>
            <a:cxnSpLocks/>
          </p:cNvCxnSpPr>
          <p:nvPr/>
        </p:nvCxnSpPr>
        <p:spPr>
          <a:xfrm>
            <a:off x="10548425" y="3291840"/>
            <a:ext cx="16412" cy="8018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20FC07-2933-4C80-A8C3-E3546BD14E96}"/>
              </a:ext>
            </a:extLst>
          </p:cNvPr>
          <p:cNvCxnSpPr>
            <a:cxnSpLocks/>
          </p:cNvCxnSpPr>
          <p:nvPr/>
        </p:nvCxnSpPr>
        <p:spPr>
          <a:xfrm>
            <a:off x="10548425" y="1448972"/>
            <a:ext cx="16412" cy="7596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AD4D83-1073-4F6F-84DF-A64FC7D6E7C3}"/>
              </a:ext>
            </a:extLst>
          </p:cNvPr>
          <p:cNvSpPr txBox="1"/>
          <p:nvPr/>
        </p:nvSpPr>
        <p:spPr>
          <a:xfrm>
            <a:off x="8257735" y="4312138"/>
            <a:ext cx="120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/</a:t>
            </a:r>
          </a:p>
          <a:p>
            <a:r>
              <a:rPr lang="en-US" dirty="0"/>
              <a:t>Backend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1EAA9-6C7F-4DE7-BE66-4F52B66D45DC}"/>
              </a:ext>
            </a:extLst>
          </p:cNvPr>
          <p:cNvSpPr txBox="1"/>
          <p:nvPr/>
        </p:nvSpPr>
        <p:spPr>
          <a:xfrm>
            <a:off x="7716128" y="2427068"/>
            <a:ext cx="120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/</a:t>
            </a:r>
          </a:p>
          <a:p>
            <a:r>
              <a:rPr lang="en-US" dirty="0"/>
              <a:t>Frontend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291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9C36C4-72E1-4174-A852-BFF9CB393282}"/>
              </a:ext>
            </a:extLst>
          </p:cNvPr>
          <p:cNvSpPr/>
          <p:nvPr/>
        </p:nvSpPr>
        <p:spPr>
          <a:xfrm>
            <a:off x="3545058" y="717452"/>
            <a:ext cx="1195754" cy="88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1CF46BB-CEAE-476A-A525-05BACE42C37B}"/>
              </a:ext>
            </a:extLst>
          </p:cNvPr>
          <p:cNvSpPr/>
          <p:nvPr/>
        </p:nvSpPr>
        <p:spPr>
          <a:xfrm>
            <a:off x="3945987" y="1603717"/>
            <a:ext cx="393896" cy="520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188AE-26C5-4E58-8B82-F3B41A35EE4F}"/>
              </a:ext>
            </a:extLst>
          </p:cNvPr>
          <p:cNvSpPr/>
          <p:nvPr/>
        </p:nvSpPr>
        <p:spPr>
          <a:xfrm>
            <a:off x="1798319" y="3570849"/>
            <a:ext cx="1195754" cy="88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54D9489-E59A-4595-A9C9-9283185CFF58}"/>
              </a:ext>
            </a:extLst>
          </p:cNvPr>
          <p:cNvSpPr/>
          <p:nvPr/>
        </p:nvSpPr>
        <p:spPr>
          <a:xfrm>
            <a:off x="2199248" y="4457114"/>
            <a:ext cx="393896" cy="520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3AD8B1-6CA9-4B10-A784-E9EE7F7A698B}"/>
              </a:ext>
            </a:extLst>
          </p:cNvPr>
          <p:cNvSpPr/>
          <p:nvPr/>
        </p:nvSpPr>
        <p:spPr>
          <a:xfrm>
            <a:off x="7748953" y="2811193"/>
            <a:ext cx="1195754" cy="88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8591D5C-914F-49E8-9708-71052D0D1F5D}"/>
              </a:ext>
            </a:extLst>
          </p:cNvPr>
          <p:cNvSpPr/>
          <p:nvPr/>
        </p:nvSpPr>
        <p:spPr>
          <a:xfrm>
            <a:off x="8149882" y="3697458"/>
            <a:ext cx="393896" cy="520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32A7CC-870B-4EB6-B88C-6F1581033617}"/>
              </a:ext>
            </a:extLst>
          </p:cNvPr>
          <p:cNvSpPr/>
          <p:nvPr/>
        </p:nvSpPr>
        <p:spPr>
          <a:xfrm>
            <a:off x="3756074" y="2504049"/>
            <a:ext cx="3263704" cy="1953065"/>
          </a:xfrm>
          <a:prstGeom prst="ellipse">
            <a:avLst/>
          </a:prstGeom>
          <a:ln w="285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3B76F-006D-42A4-8DD3-67A530DE8C20}"/>
              </a:ext>
            </a:extLst>
          </p:cNvPr>
          <p:cNvSpPr txBox="1"/>
          <p:nvPr/>
        </p:nvSpPr>
        <p:spPr>
          <a:xfrm>
            <a:off x="4515729" y="3094892"/>
            <a:ext cx="1730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Network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9C31A9-8221-45B5-A1FB-05E33C1FD254}"/>
              </a:ext>
            </a:extLst>
          </p:cNvPr>
          <p:cNvSpPr txBox="1"/>
          <p:nvPr/>
        </p:nvSpPr>
        <p:spPr>
          <a:xfrm>
            <a:off x="5373858" y="942535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B55A84-423C-45D0-86E2-AB19D90B4830}"/>
              </a:ext>
            </a:extLst>
          </p:cNvPr>
          <p:cNvSpPr txBox="1"/>
          <p:nvPr/>
        </p:nvSpPr>
        <p:spPr>
          <a:xfrm>
            <a:off x="9228406" y="3249637"/>
            <a:ext cx="84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21F19E-DB3C-4FAE-8218-34009AE3D3E4}"/>
              </a:ext>
            </a:extLst>
          </p:cNvPr>
          <p:cNvSpPr txBox="1"/>
          <p:nvPr/>
        </p:nvSpPr>
        <p:spPr>
          <a:xfrm>
            <a:off x="2909669" y="4608287"/>
            <a:ext cx="84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B66C1A-7DB1-45E8-BF6A-EDE69754E0B5}"/>
              </a:ext>
            </a:extLst>
          </p:cNvPr>
          <p:cNvCxnSpPr/>
          <p:nvPr/>
        </p:nvCxnSpPr>
        <p:spPr>
          <a:xfrm>
            <a:off x="4515729" y="1603717"/>
            <a:ext cx="618979" cy="90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FA04B8-3DE4-4171-AF59-66750C6E683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936630" y="3480582"/>
            <a:ext cx="819444" cy="28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09A118-0475-431E-A483-7E55B6A18974}"/>
              </a:ext>
            </a:extLst>
          </p:cNvPr>
          <p:cNvCxnSpPr>
            <a:cxnSpLocks/>
          </p:cNvCxnSpPr>
          <p:nvPr/>
        </p:nvCxnSpPr>
        <p:spPr>
          <a:xfrm flipH="1" flipV="1">
            <a:off x="6883790" y="3042025"/>
            <a:ext cx="839374" cy="28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E533D2-00B9-43E8-8B4F-85F45D06733B}"/>
              </a:ext>
            </a:extLst>
          </p:cNvPr>
          <p:cNvSpPr txBox="1"/>
          <p:nvPr/>
        </p:nvSpPr>
        <p:spPr>
          <a:xfrm>
            <a:off x="5494606" y="5588336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Client-Server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16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97AD-4D7F-422F-AD1B-A50E36AC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EB672-0686-4315-9DC2-8CD5D0CBB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751" y="1544271"/>
            <a:ext cx="5628249" cy="4351338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hierarchial</a:t>
            </a:r>
            <a:r>
              <a:rPr lang="en-US" dirty="0"/>
              <a:t> model</a:t>
            </a:r>
          </a:p>
          <a:p>
            <a:r>
              <a:rPr lang="en-US" dirty="0"/>
              <a:t>2. Network model</a:t>
            </a:r>
          </a:p>
          <a:p>
            <a:r>
              <a:rPr lang="en-US" dirty="0"/>
              <a:t>3.ER model</a:t>
            </a:r>
          </a:p>
          <a:p>
            <a:r>
              <a:rPr lang="en-US" dirty="0"/>
              <a:t>4.Relational model</a:t>
            </a:r>
          </a:p>
          <a:p>
            <a:r>
              <a:rPr lang="en-US" dirty="0"/>
              <a:t>5.object oriented model</a:t>
            </a:r>
          </a:p>
          <a:p>
            <a:r>
              <a:rPr lang="en-US" dirty="0"/>
              <a:t>6. Semi structured model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F091F-1559-4C8B-BDC1-1A9C48852FB1}"/>
              </a:ext>
            </a:extLst>
          </p:cNvPr>
          <p:cNvSpPr txBox="1"/>
          <p:nvPr/>
        </p:nvSpPr>
        <p:spPr>
          <a:xfrm>
            <a:off x="1049215" y="2084988"/>
            <a:ext cx="43949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arial" panose="020B0604020202020204" pitchFamily="34" charset="0"/>
              </a:rPr>
              <a:t>A data model is an abstract model that organizes elements of data and standardizes how they relate to one another and to the properties of real-world entities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41722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04AF-723E-4CD4-8D0D-880EB987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Hierarchial</a:t>
            </a:r>
            <a:r>
              <a:rPr lang="en-US" dirty="0"/>
              <a:t> data model</a:t>
            </a:r>
            <a:endParaRPr lang="en-IN" dirty="0"/>
          </a:p>
        </p:txBody>
      </p:sp>
      <p:pic>
        <p:nvPicPr>
          <p:cNvPr id="1026" name="Picture 2" descr="What is Data Model in DBMS and what are its types?">
            <a:extLst>
              <a:ext uri="{FF2B5EF4-FFF2-40B4-BE49-F238E27FC236}">
                <a16:creationId xmlns:a16="http://schemas.microsoft.com/office/drawing/2014/main" id="{7391CB3A-FD40-4E3B-A3CE-C2733E359C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2024856"/>
            <a:ext cx="89630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986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269A-509A-446D-8AA9-84FE915E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data model</a:t>
            </a:r>
            <a:endParaRPr lang="en-IN" dirty="0"/>
          </a:p>
        </p:txBody>
      </p:sp>
      <p:pic>
        <p:nvPicPr>
          <p:cNvPr id="2050" name="Picture 2" descr="Network Model - DBMS Internals . . .">
            <a:extLst>
              <a:ext uri="{FF2B5EF4-FFF2-40B4-BE49-F238E27FC236}">
                <a16:creationId xmlns:a16="http://schemas.microsoft.com/office/drawing/2014/main" id="{1568C03C-1AC8-44EE-949E-B0E610A41C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34" y="1448972"/>
            <a:ext cx="7807569" cy="486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139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362B-C0F6-4970-857D-EA1F47EB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Model</a:t>
            </a:r>
            <a:endParaRPr lang="en-IN" dirty="0"/>
          </a:p>
        </p:txBody>
      </p:sp>
      <p:pic>
        <p:nvPicPr>
          <p:cNvPr id="3074" name="Picture 2" descr="What is Data Model in DBMS and what are its types?">
            <a:extLst>
              <a:ext uri="{FF2B5EF4-FFF2-40B4-BE49-F238E27FC236}">
                <a16:creationId xmlns:a16="http://schemas.microsoft.com/office/drawing/2014/main" id="{AAAEFD33-37C1-4C13-80E0-88690BE6E7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108" y="2096294"/>
            <a:ext cx="918620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85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B9EF-415B-4B10-BDC8-E8D1B83B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  <a:endParaRPr lang="en-IN" dirty="0"/>
          </a:p>
        </p:txBody>
      </p:sp>
      <p:pic>
        <p:nvPicPr>
          <p:cNvPr id="4098" name="Picture 2" descr="Relational Data Model in DBMS: Concepts, Constraints, Example">
            <a:extLst>
              <a:ext uri="{FF2B5EF4-FFF2-40B4-BE49-F238E27FC236}">
                <a16:creationId xmlns:a16="http://schemas.microsoft.com/office/drawing/2014/main" id="{63FC2DD1-1C6F-44B3-ACAA-C5B9A5178C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967706"/>
            <a:ext cx="866775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117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99B3-1CE6-4E60-B687-9973E5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data model</a:t>
            </a:r>
            <a:endParaRPr lang="en-IN" dirty="0"/>
          </a:p>
        </p:txBody>
      </p:sp>
      <p:pic>
        <p:nvPicPr>
          <p:cNvPr id="5122" name="Picture 2" descr="The Object Oriented (OO) Data Model in DBMS">
            <a:extLst>
              <a:ext uri="{FF2B5EF4-FFF2-40B4-BE49-F238E27FC236}">
                <a16:creationId xmlns:a16="http://schemas.microsoft.com/office/drawing/2014/main" id="{C09F263B-EDFB-46D5-AD2C-C36922412A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22" y="1561514"/>
            <a:ext cx="9861451" cy="493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9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58CF-8764-44C8-9BA9-6BFBA558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423DF-09E0-4E66-A269-010BAB222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7729"/>
          </a:xfrm>
        </p:spPr>
        <p:txBody>
          <a:bodyPr/>
          <a:lstStyle/>
          <a:p>
            <a:r>
              <a:rPr lang="en-US" dirty="0"/>
              <a:t>Data is  collection of facts/figures  which are stored in a computer memory.</a:t>
            </a:r>
          </a:p>
          <a:p>
            <a:r>
              <a:rPr lang="en-US" dirty="0"/>
              <a:t>Data are units of information collected through observation.</a:t>
            </a:r>
          </a:p>
          <a:p>
            <a:r>
              <a:rPr lang="en-US" dirty="0"/>
              <a:t>Data are raw bits and pieces of information with no content.</a:t>
            </a:r>
          </a:p>
          <a:p>
            <a:endParaRPr lang="en-US" dirty="0"/>
          </a:p>
          <a:p>
            <a:r>
              <a:rPr lang="en-US" dirty="0"/>
              <a:t>Data can be qualitative (numeric) or quantitative (descriptive)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420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F035-AD59-406A-8508-D81F2618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 structured data model</a:t>
            </a:r>
            <a:endParaRPr lang="en-IN" dirty="0"/>
          </a:p>
        </p:txBody>
      </p:sp>
      <p:pic>
        <p:nvPicPr>
          <p:cNvPr id="6146" name="Picture 2" descr="Modeling Semi-Structured Data">
            <a:extLst>
              <a:ext uri="{FF2B5EF4-FFF2-40B4-BE49-F238E27FC236}">
                <a16:creationId xmlns:a16="http://schemas.microsoft.com/office/drawing/2014/main" id="{8B39E990-6593-4F6C-8881-432D70D615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514" y="1910031"/>
            <a:ext cx="62741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883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E4E7E6-C89B-4A33-94B3-67BFB89B0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243" y="562708"/>
            <a:ext cx="9537895" cy="5614255"/>
          </a:xfrm>
        </p:spPr>
      </p:pic>
    </p:spTree>
    <p:extLst>
      <p:ext uri="{BB962C8B-B14F-4D97-AF65-F5344CB8AC3E}">
        <p14:creationId xmlns:p14="http://schemas.microsoft.com/office/powerpoint/2010/main" val="2542711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EBCB-7CB5-4FE8-ABF0-FCB3EACA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9B51EB-D485-4D10-8C01-214AFE1A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5" y="1204912"/>
            <a:ext cx="10100603" cy="544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8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2ADB-652D-4250-B4FE-15F08674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273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to do with the Data???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0B785-F247-44B6-977D-93F3C79F6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613"/>
            <a:ext cx="10515600" cy="3999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data with content is called information.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9EF02F-20C7-45F3-905C-9486E2A6FC0C}"/>
              </a:ext>
            </a:extLst>
          </p:cNvPr>
          <p:cNvSpPr/>
          <p:nvPr/>
        </p:nvSpPr>
        <p:spPr>
          <a:xfrm>
            <a:off x="717450" y="2221331"/>
            <a:ext cx="2349305" cy="801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Wisdom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BA1FD6-69BA-4BDD-977E-344D0E6113D3}"/>
              </a:ext>
            </a:extLst>
          </p:cNvPr>
          <p:cNvSpPr/>
          <p:nvPr/>
        </p:nvSpPr>
        <p:spPr>
          <a:xfrm>
            <a:off x="717450" y="3258740"/>
            <a:ext cx="2349305" cy="801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C18837-B183-4359-8080-F88C5450609B}"/>
              </a:ext>
            </a:extLst>
          </p:cNvPr>
          <p:cNvSpPr/>
          <p:nvPr/>
        </p:nvSpPr>
        <p:spPr>
          <a:xfrm>
            <a:off x="717451" y="4548003"/>
            <a:ext cx="2349305" cy="801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BDF572-02B4-4FD0-8FBD-BA3675EDFC1C}"/>
              </a:ext>
            </a:extLst>
          </p:cNvPr>
          <p:cNvSpPr/>
          <p:nvPr/>
        </p:nvSpPr>
        <p:spPr>
          <a:xfrm>
            <a:off x="717452" y="5844027"/>
            <a:ext cx="2349305" cy="801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9B10DF-F40F-41A4-9BB9-9A48FBBE8B04}"/>
              </a:ext>
            </a:extLst>
          </p:cNvPr>
          <p:cNvCxnSpPr>
            <a:cxnSpLocks/>
          </p:cNvCxnSpPr>
          <p:nvPr/>
        </p:nvCxnSpPr>
        <p:spPr>
          <a:xfrm flipV="1">
            <a:off x="1927856" y="5413998"/>
            <a:ext cx="0" cy="68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C0A78F-209B-472A-A186-C84C10DDDA0B}"/>
              </a:ext>
            </a:extLst>
          </p:cNvPr>
          <p:cNvCxnSpPr>
            <a:cxnSpLocks/>
          </p:cNvCxnSpPr>
          <p:nvPr/>
        </p:nvCxnSpPr>
        <p:spPr>
          <a:xfrm flipV="1">
            <a:off x="1881546" y="4060598"/>
            <a:ext cx="0" cy="68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F9B25B-C8C0-4987-9222-6B803D9F2B38}"/>
              </a:ext>
            </a:extLst>
          </p:cNvPr>
          <p:cNvCxnSpPr>
            <a:cxnSpLocks/>
          </p:cNvCxnSpPr>
          <p:nvPr/>
        </p:nvCxnSpPr>
        <p:spPr>
          <a:xfrm flipV="1">
            <a:off x="1892102" y="3023189"/>
            <a:ext cx="0" cy="68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CFE11C-22B7-4F2B-9A5B-A227EC555717}"/>
              </a:ext>
            </a:extLst>
          </p:cNvPr>
          <p:cNvSpPr txBox="1"/>
          <p:nvPr/>
        </p:nvSpPr>
        <p:spPr>
          <a:xfrm>
            <a:off x="3502855" y="2320201"/>
            <a:ext cx="2593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Analysed</a:t>
            </a:r>
            <a:r>
              <a:rPr lang="en-US" dirty="0"/>
              <a:t> &amp; implemented</a:t>
            </a:r>
          </a:p>
          <a:p>
            <a:r>
              <a:rPr lang="en-US" dirty="0"/>
              <a:t>(Business Intelligence)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0D361-58F1-418E-8C57-940F32DAF9BC}"/>
              </a:ext>
            </a:extLst>
          </p:cNvPr>
          <p:cNvSpPr txBox="1"/>
          <p:nvPr/>
        </p:nvSpPr>
        <p:spPr>
          <a:xfrm>
            <a:off x="3681045" y="6129973"/>
            <a:ext cx="223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Bits/ no content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572B7C-4334-4F05-951D-473AE889DC72}"/>
              </a:ext>
            </a:extLst>
          </p:cNvPr>
          <p:cNvSpPr txBox="1"/>
          <p:nvPr/>
        </p:nvSpPr>
        <p:spPr>
          <a:xfrm>
            <a:off x="3886199" y="3267203"/>
            <a:ext cx="223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 </a:t>
            </a:r>
            <a:r>
              <a:rPr lang="en-US" dirty="0" err="1"/>
              <a:t>analysed</a:t>
            </a:r>
            <a:endParaRPr lang="en-US" dirty="0"/>
          </a:p>
          <a:p>
            <a:r>
              <a:rPr lang="en-US" dirty="0"/>
              <a:t>(Data mining)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3A8DC1-1B64-4944-AB72-05079689C82D}"/>
              </a:ext>
            </a:extLst>
          </p:cNvPr>
          <p:cNvSpPr txBox="1"/>
          <p:nvPr/>
        </p:nvSpPr>
        <p:spPr>
          <a:xfrm>
            <a:off x="3697458" y="4706026"/>
            <a:ext cx="223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with content </a:t>
            </a:r>
          </a:p>
          <a:p>
            <a:r>
              <a:rPr lang="en-US" dirty="0"/>
              <a:t>(DBMS)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7BFCC9-AD50-464F-BB12-535BCC6BA561}"/>
              </a:ext>
            </a:extLst>
          </p:cNvPr>
          <p:cNvSpPr txBox="1"/>
          <p:nvPr/>
        </p:nvSpPr>
        <p:spPr>
          <a:xfrm>
            <a:off x="8356209" y="6095955"/>
            <a:ext cx="223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E.g</a:t>
            </a:r>
            <a:r>
              <a:rPr lang="en-US" dirty="0"/>
              <a:t>: 010521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D75F45-2A07-4626-8DBD-480645775162}"/>
              </a:ext>
            </a:extLst>
          </p:cNvPr>
          <p:cNvSpPr txBox="1"/>
          <p:nvPr/>
        </p:nvSpPr>
        <p:spPr>
          <a:xfrm>
            <a:off x="8167468" y="4749332"/>
            <a:ext cx="223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E.g</a:t>
            </a:r>
            <a:r>
              <a:rPr lang="en-US" dirty="0"/>
              <a:t>: Covid </a:t>
            </a:r>
            <a:r>
              <a:rPr lang="en-US" dirty="0" err="1"/>
              <a:t>vaacination</a:t>
            </a:r>
            <a:r>
              <a:rPr lang="en-US" dirty="0"/>
              <a:t> starts from 01/05/21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03F0E5-28A4-463F-9AF2-3C8E04E2ACC5}"/>
              </a:ext>
            </a:extLst>
          </p:cNvPr>
          <p:cNvSpPr txBox="1"/>
          <p:nvPr/>
        </p:nvSpPr>
        <p:spPr>
          <a:xfrm>
            <a:off x="7118254" y="2905318"/>
            <a:ext cx="4356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30% of Female (age group 18-45) , 3.80CRores </a:t>
            </a:r>
          </a:p>
          <a:p>
            <a:r>
              <a:rPr lang="en-US" dirty="0"/>
              <a:t>35% of male (age group 18-45) registered  for vaccination  4.20Crores</a:t>
            </a:r>
          </a:p>
          <a:p>
            <a:r>
              <a:rPr lang="en-US" dirty="0"/>
              <a:t> </a:t>
            </a:r>
          </a:p>
          <a:p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3264F4-5EF6-4B3D-BA82-F293A928408A}"/>
              </a:ext>
            </a:extLst>
          </p:cNvPr>
          <p:cNvSpPr txBox="1"/>
          <p:nvPr/>
        </p:nvSpPr>
        <p:spPr>
          <a:xfrm>
            <a:off x="7091291" y="2028600"/>
            <a:ext cx="4356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3.8 million vaccines –</a:t>
            </a:r>
            <a:r>
              <a:rPr lang="en-US" dirty="0" err="1"/>
              <a:t>covishield</a:t>
            </a:r>
            <a:endParaRPr lang="en-US" dirty="0"/>
          </a:p>
          <a:p>
            <a:r>
              <a:rPr lang="en-US" dirty="0"/>
              <a:t>4.2 million vaccines – </a:t>
            </a:r>
            <a:r>
              <a:rPr lang="en-US" dirty="0" err="1"/>
              <a:t>covaxin</a:t>
            </a:r>
            <a:r>
              <a:rPr lang="en-US" dirty="0"/>
              <a:t> shared to AP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98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F027-2CDD-44E6-83F3-80CCBCC1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9442A-AFDE-4E3B-B202-3368C3698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inter related data /information that is organized so that it can be easily accessed, managed &amp; updated.</a:t>
            </a:r>
          </a:p>
          <a:p>
            <a:endParaRPr lang="en-US" dirty="0"/>
          </a:p>
          <a:p>
            <a:r>
              <a:rPr lang="en-US" dirty="0"/>
              <a:t>Most databases contain multiple tables which may include several fields.</a:t>
            </a:r>
          </a:p>
          <a:p>
            <a:r>
              <a:rPr lang="en-US" dirty="0" err="1"/>
              <a:t>E.g</a:t>
            </a:r>
            <a:r>
              <a:rPr lang="en-US" dirty="0"/>
              <a:t>: A company database may have tables for products, employees, sales &amp; financial records.</a:t>
            </a:r>
            <a:endParaRPr lang="en-IN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7285F280-FF8E-46E4-87EC-FC2AC2D9BF9D}"/>
              </a:ext>
            </a:extLst>
          </p:cNvPr>
          <p:cNvSpPr/>
          <p:nvPr/>
        </p:nvSpPr>
        <p:spPr>
          <a:xfrm>
            <a:off x="7779434" y="4881489"/>
            <a:ext cx="1730326" cy="16113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47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DD56-850E-4FA8-9122-C02C1E05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(Database management systems)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9A1F0-F08E-4485-838D-9BACD8489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 (database -&gt; collection of data)  +  MS (management -&gt; set of programs to store/retrieve the data)</a:t>
            </a:r>
          </a:p>
          <a:p>
            <a:endParaRPr lang="en-US" dirty="0"/>
          </a:p>
          <a:p>
            <a:r>
              <a:rPr lang="en-US" dirty="0"/>
              <a:t>It is a software which is used to manage the database.</a:t>
            </a:r>
          </a:p>
          <a:p>
            <a:endParaRPr lang="en-US" dirty="0"/>
          </a:p>
          <a:p>
            <a:r>
              <a:rPr lang="en-US" dirty="0"/>
              <a:t>A collection of inter related data &amp; set of programs to store &amp; access the data in a very easy &amp; effective manner.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55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4878-AEC6-41F8-BCDC-70DF7F1B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68D6-FF8F-4231-B560-702E58B7E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– word discovered in 1640’s.</a:t>
            </a:r>
          </a:p>
          <a:p>
            <a:endParaRPr lang="en-US" dirty="0"/>
          </a:p>
          <a:p>
            <a:r>
              <a:rPr lang="en-US" dirty="0"/>
              <a:t> It was first used to mean “transmissible &amp; storable computer information” in 1946.</a:t>
            </a:r>
          </a:p>
          <a:p>
            <a:endParaRPr lang="en-US" dirty="0"/>
          </a:p>
          <a:p>
            <a:r>
              <a:rPr lang="en-US" dirty="0"/>
              <a:t>“Data Processing” was first used in 1954</a:t>
            </a:r>
          </a:p>
          <a:p>
            <a:endParaRPr lang="en-US" dirty="0"/>
          </a:p>
          <a:p>
            <a:r>
              <a:rPr lang="en-US" dirty="0"/>
              <a:t>Latin word -&gt; data is plural of Datum (single value)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15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ADA9D-1CD2-41B1-AA32-94A549A5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64CE-1B09-45BF-BA38-5A31E3F5F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1950-1960s: Punch cards, </a:t>
            </a:r>
            <a:r>
              <a:rPr lang="en-US" dirty="0" err="1"/>
              <a:t>maganetic</a:t>
            </a:r>
            <a:r>
              <a:rPr lang="en-US" dirty="0"/>
              <a:t> tapes to store data.</a:t>
            </a:r>
          </a:p>
          <a:p>
            <a:r>
              <a:rPr lang="en-US" dirty="0"/>
              <a:t>1960-1970s: Hard disks came in this era , Data structures(lists, trees), (N/w, </a:t>
            </a:r>
            <a:r>
              <a:rPr lang="en-US" dirty="0" err="1"/>
              <a:t>hierarchial</a:t>
            </a:r>
            <a:r>
              <a:rPr lang="en-US" dirty="0"/>
              <a:t> models)</a:t>
            </a:r>
          </a:p>
          <a:p>
            <a:r>
              <a:rPr lang="en-US" dirty="0"/>
              <a:t>1970- Edgar Codd – RDBMS</a:t>
            </a:r>
          </a:p>
          <a:p>
            <a:r>
              <a:rPr lang="en-US" dirty="0"/>
              <a:t>1970-1980s:  R-prototype led to IBMs first relational database –SQL/DS , Ingress, oracle, </a:t>
            </a:r>
            <a:r>
              <a:rPr lang="en-US" dirty="0" err="1"/>
              <a:t>rdbms</a:t>
            </a:r>
            <a:endParaRPr lang="en-US" dirty="0"/>
          </a:p>
          <a:p>
            <a:r>
              <a:rPr lang="en-US" dirty="0"/>
              <a:t>1990s – </a:t>
            </a:r>
            <a:r>
              <a:rPr lang="en-US" dirty="0" err="1"/>
              <a:t>Oodatabases</a:t>
            </a:r>
            <a:r>
              <a:rPr lang="en-US" dirty="0"/>
              <a:t>,  SQL, WWW.</a:t>
            </a:r>
          </a:p>
          <a:p>
            <a:r>
              <a:rPr lang="en-US" dirty="0"/>
              <a:t>2000s – Semi structured data XML , </a:t>
            </a:r>
            <a:r>
              <a:rPr lang="en-US" dirty="0" err="1"/>
              <a:t>opemsource</a:t>
            </a:r>
            <a:r>
              <a:rPr lang="en-US" dirty="0"/>
              <a:t>-MySQL , Datamining</a:t>
            </a:r>
          </a:p>
          <a:p>
            <a:r>
              <a:rPr lang="en-US" dirty="0"/>
              <a:t>Later 2000s – parallel data – </a:t>
            </a:r>
            <a:r>
              <a:rPr lang="en-US" dirty="0" err="1"/>
              <a:t>mapreduce</a:t>
            </a:r>
            <a:r>
              <a:rPr lang="en-US" dirty="0"/>
              <a:t>(big data) , NO SQL</a:t>
            </a:r>
          </a:p>
          <a:p>
            <a:r>
              <a:rPr lang="en-US" dirty="0"/>
              <a:t>2010’s : support to NoSQL , cyber security, risks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99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DDC2F608D2FB4EBD8DD28B537063C7" ma:contentTypeVersion="13" ma:contentTypeDescription="Create a new document." ma:contentTypeScope="" ma:versionID="4895b584e361592c7760603f013de4b4">
  <xsd:schema xmlns:xsd="http://www.w3.org/2001/XMLSchema" xmlns:xs="http://www.w3.org/2001/XMLSchema" xmlns:p="http://schemas.microsoft.com/office/2006/metadata/properties" xmlns:ns2="245837e0-90d9-4919-b318-569ca8f056a6" xmlns:ns3="0e7d582d-3e19-426b-9ddf-bbbe9a1d9280" targetNamespace="http://schemas.microsoft.com/office/2006/metadata/properties" ma:root="true" ma:fieldsID="7430c87506610792267d3e9f58eb1bb7" ns2:_="" ns3:_="">
    <xsd:import namespace="245837e0-90d9-4919-b318-569ca8f056a6"/>
    <xsd:import namespace="0e7d582d-3e19-426b-9ddf-bbbe9a1d92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5837e0-90d9-4919-b318-569ca8f056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7d582d-3e19-426b-9ddf-bbbe9a1d928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ABAF62-5BBE-4498-A0B3-0306DCD4561A}"/>
</file>

<file path=customXml/itemProps2.xml><?xml version="1.0" encoding="utf-8"?>
<ds:datastoreItem xmlns:ds="http://schemas.openxmlformats.org/officeDocument/2006/customXml" ds:itemID="{66CEAE96-66DE-4D03-9C8B-65ED9D305838}"/>
</file>

<file path=customXml/itemProps3.xml><?xml version="1.0" encoding="utf-8"?>
<ds:datastoreItem xmlns:ds="http://schemas.openxmlformats.org/officeDocument/2006/customXml" ds:itemID="{953C0B15-04EF-40B5-AB4B-D453238C6083}"/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1798</Words>
  <Application>Microsoft Office PowerPoint</Application>
  <PresentationFormat>Widescreen</PresentationFormat>
  <Paragraphs>228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</vt:lpstr>
      <vt:lpstr>Bookman Old Style</vt:lpstr>
      <vt:lpstr>Calibri</vt:lpstr>
      <vt:lpstr>Calibri Light</vt:lpstr>
      <vt:lpstr>Source Sans Pro</vt:lpstr>
      <vt:lpstr>Office Theme</vt:lpstr>
      <vt:lpstr>Introduction to DBMS</vt:lpstr>
      <vt:lpstr>Syllabus</vt:lpstr>
      <vt:lpstr>PowerPoint Presentation</vt:lpstr>
      <vt:lpstr>What is Data?</vt:lpstr>
      <vt:lpstr>What to do with the Data???</vt:lpstr>
      <vt:lpstr>Database</vt:lpstr>
      <vt:lpstr>DBMS (Database management systems)</vt:lpstr>
      <vt:lpstr>History of Data</vt:lpstr>
      <vt:lpstr>History of database</vt:lpstr>
      <vt:lpstr>PowerPoint Presentation</vt:lpstr>
      <vt:lpstr>Applications of Database</vt:lpstr>
      <vt:lpstr>More Applications</vt:lpstr>
      <vt:lpstr>Data Characteristics</vt:lpstr>
      <vt:lpstr>Purpose of  Database systems  contd..file vs dbms</vt:lpstr>
      <vt:lpstr>File system Vs DBMS</vt:lpstr>
      <vt:lpstr>Types of data (stored)</vt:lpstr>
      <vt:lpstr>Types of databases</vt:lpstr>
      <vt:lpstr>Types of users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Views of Data  ( 3-tier architecture) </vt:lpstr>
      <vt:lpstr>PowerPoint Presentation</vt:lpstr>
      <vt:lpstr>PowerPoint Presentation</vt:lpstr>
      <vt:lpstr>Data independence</vt:lpstr>
      <vt:lpstr>PowerPoint Presentation</vt:lpstr>
      <vt:lpstr>PowerPoint Presentation</vt:lpstr>
      <vt:lpstr>Relation system</vt:lpstr>
      <vt:lpstr>PowerPoint Presentation</vt:lpstr>
      <vt:lpstr>Client-Server System</vt:lpstr>
      <vt:lpstr>PowerPoint Presentation</vt:lpstr>
      <vt:lpstr>Data models</vt:lpstr>
      <vt:lpstr>Hierarchial data model</vt:lpstr>
      <vt:lpstr>Network data model</vt:lpstr>
      <vt:lpstr>ER Model</vt:lpstr>
      <vt:lpstr>Relational model</vt:lpstr>
      <vt:lpstr>Object oriented data model</vt:lpstr>
      <vt:lpstr>Semi structured data model</vt:lpstr>
      <vt:lpstr>PowerPoint Presentation</vt:lpstr>
      <vt:lpstr>xml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DBMS</dc:title>
  <dc:creator>hp</dc:creator>
  <cp:lastModifiedBy>hp</cp:lastModifiedBy>
  <cp:revision>47</cp:revision>
  <dcterms:created xsi:type="dcterms:W3CDTF">2021-04-27T14:52:35Z</dcterms:created>
  <dcterms:modified xsi:type="dcterms:W3CDTF">2021-04-28T04:30:30Z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0x0101008DDDC2F608D2FB4EBD8DD28B537063C7</vt:lpwstr>
  </property>
</Properties>
</file>