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29" r:id="rId3"/>
    <p:sldId id="275" r:id="rId4"/>
    <p:sldId id="276" r:id="rId5"/>
    <p:sldId id="348" r:id="rId6"/>
    <p:sldId id="283" r:id="rId7"/>
    <p:sldId id="285" r:id="rId8"/>
    <p:sldId id="286" r:id="rId9"/>
    <p:sldId id="258" r:id="rId10"/>
    <p:sldId id="287" r:id="rId11"/>
    <p:sldId id="288" r:id="rId12"/>
    <p:sldId id="330" r:id="rId13"/>
    <p:sldId id="336" r:id="rId14"/>
    <p:sldId id="334" r:id="rId15"/>
    <p:sldId id="332" r:id="rId16"/>
    <p:sldId id="331" r:id="rId17"/>
    <p:sldId id="333" r:id="rId18"/>
    <p:sldId id="339" r:id="rId19"/>
    <p:sldId id="335" r:id="rId20"/>
    <p:sldId id="337" r:id="rId21"/>
    <p:sldId id="338" r:id="rId22"/>
    <p:sldId id="340" r:id="rId23"/>
    <p:sldId id="284" r:id="rId24"/>
    <p:sldId id="341" r:id="rId25"/>
    <p:sldId id="342" r:id="rId26"/>
    <p:sldId id="343" r:id="rId27"/>
    <p:sldId id="344" r:id="rId28"/>
    <p:sldId id="345" r:id="rId29"/>
    <p:sldId id="346" r:id="rId30"/>
    <p:sldId id="260" r:id="rId31"/>
    <p:sldId id="262" r:id="rId32"/>
    <p:sldId id="350" r:id="rId33"/>
    <p:sldId id="351" r:id="rId34"/>
    <p:sldId id="352" r:id="rId35"/>
    <p:sldId id="353" r:id="rId36"/>
    <p:sldId id="347" r:id="rId37"/>
    <p:sldId id="355" r:id="rId38"/>
    <p:sldId id="349" r:id="rId39"/>
    <p:sldId id="261" r:id="rId40"/>
    <p:sldId id="263" r:id="rId41"/>
    <p:sldId id="357" r:id="rId42"/>
    <p:sldId id="359" r:id="rId43"/>
    <p:sldId id="360" r:id="rId44"/>
    <p:sldId id="279" r:id="rId45"/>
    <p:sldId id="361" r:id="rId46"/>
    <p:sldId id="264" r:id="rId47"/>
    <p:sldId id="363" r:id="rId48"/>
    <p:sldId id="364" r:id="rId49"/>
    <p:sldId id="265" r:id="rId50"/>
    <p:sldId id="266" r:id="rId51"/>
    <p:sldId id="267" r:id="rId52"/>
    <p:sldId id="268" r:id="rId53"/>
    <p:sldId id="281" r:id="rId54"/>
    <p:sldId id="269" r:id="rId55"/>
    <p:sldId id="282" r:id="rId56"/>
    <p:sldId id="270" r:id="rId57"/>
    <p:sldId id="271" r:id="rId58"/>
    <p:sldId id="272" r:id="rId59"/>
    <p:sldId id="27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B4DC4-BB1F-4164-8860-E60436D338FF}">
          <p14:sldIdLst>
            <p14:sldId id="256"/>
            <p14:sldId id="329"/>
            <p14:sldId id="275"/>
            <p14:sldId id="276"/>
            <p14:sldId id="348"/>
            <p14:sldId id="283"/>
            <p14:sldId id="285"/>
            <p14:sldId id="286"/>
            <p14:sldId id="258"/>
            <p14:sldId id="287"/>
            <p14:sldId id="288"/>
            <p14:sldId id="330"/>
            <p14:sldId id="336"/>
            <p14:sldId id="334"/>
            <p14:sldId id="332"/>
            <p14:sldId id="331"/>
            <p14:sldId id="333"/>
            <p14:sldId id="339"/>
            <p14:sldId id="335"/>
            <p14:sldId id="337"/>
            <p14:sldId id="338"/>
            <p14:sldId id="340"/>
            <p14:sldId id="284"/>
            <p14:sldId id="341"/>
            <p14:sldId id="342"/>
            <p14:sldId id="343"/>
            <p14:sldId id="344"/>
            <p14:sldId id="345"/>
            <p14:sldId id="346"/>
            <p14:sldId id="260"/>
            <p14:sldId id="262"/>
            <p14:sldId id="350"/>
            <p14:sldId id="351"/>
            <p14:sldId id="352"/>
            <p14:sldId id="353"/>
          </p14:sldIdLst>
        </p14:section>
        <p14:section name="Untitled Section" id="{92E0CAF8-36CE-4E47-A83B-E7FC65038BE9}">
          <p14:sldIdLst>
            <p14:sldId id="347"/>
            <p14:sldId id="355"/>
            <p14:sldId id="349"/>
            <p14:sldId id="261"/>
            <p14:sldId id="263"/>
            <p14:sldId id="357"/>
            <p14:sldId id="359"/>
            <p14:sldId id="360"/>
            <p14:sldId id="279"/>
            <p14:sldId id="361"/>
            <p14:sldId id="264"/>
            <p14:sldId id="363"/>
            <p14:sldId id="364"/>
            <p14:sldId id="265"/>
            <p14:sldId id="266"/>
            <p14:sldId id="267"/>
            <p14:sldId id="268"/>
            <p14:sldId id="281"/>
            <p14:sldId id="269"/>
            <p14:sldId id="282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B776-CD16-4E6E-BCE7-2556661D107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74EE-E514-470B-8979-96E3C5104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C0D11CB-A663-4FAB-B056-50039C3D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D3CBCC-6E8A-438C-9186-F7B99367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526D370-45BD-4F12-9C76-850C863A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391690F-6F38-4D6D-95FC-7AD585B5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C098DF0-3D8A-4D57-8528-FB216C3AA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CBEDCDB-8CCE-4E30-9787-A3A801C14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460E622-E67D-489E-B66D-56CEEE32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2C33D8-01CA-440B-B21B-0BD511A9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A2F9E59-2966-451D-B00F-F95CDBC30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B23050A5-2E49-4BD2-91A1-9CCA92C4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ACA03C1-9ACF-48AE-BEF2-36C6A8F1C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B700C01A-A6E5-49D0-A776-1D7C60762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A58D79F-3D36-4857-8957-6551D942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BEC45F3-34F3-4B06-AED4-79DA697A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10C38BB-478F-4830-85D4-6E1C12DE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2D5C4F4D-31E9-43C0-BA9E-AC8F4E67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0CA62AA8-73D7-4B58-BB1B-3EBD16391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4EE79424-B1E1-44D8-897D-138DAE1B4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E051161-C8BD-41EF-AD5C-2F3C27CE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D00CF9F-5AD9-4C5F-AAC4-11BFF1F8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F047B91-863C-4B62-8ACE-D9B81C8C6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3F7F794C-5D4E-4FA3-BB91-B7350F45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66FD5913-F2EB-43ED-BC7C-EA22CFB77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B6866E0B-1E5E-44D2-9F25-04722E600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2EA2DC2-7D18-42A5-BD10-32997002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D775FFC-3B18-4CCE-867B-1487D661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EB1E37C-580D-4D4C-B329-183441CC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8BA150F9-1EFF-4D03-B8DA-CD44092E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4CA8613-DED9-4595-A76A-89970305F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50909758-2C30-4497-9571-E952EE48D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03E512-4B67-4633-9311-8FEDE00C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EA3D869-77F1-4B6C-86AA-20574454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2F730E79-45BA-4436-9E9E-8BEDC759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2AAF5F61-6948-4AFE-99EB-F8F27A46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17398D1-0EF9-4CE9-9AA6-47614B714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0BC98AF5-931C-4AAE-BDE9-AECABF826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240FF47-2F6D-443C-857A-76E1C664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AFFF9BA-7273-432B-988D-B0F810C6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DD3F7D-9E58-492B-AB3E-FAD9A57E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58F31C6-C5FA-4D0E-9B8C-2B3A027B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F60A66AC-324F-4D61-A648-1CA63CF8E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9075366-D115-4690-9997-218967C4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F3D394B-589B-469D-9D2F-2254BD7A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6C4B066-580F-41EA-A838-3D1E3F85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764FD336-6168-4317-8B6F-F4AF1C33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AC734650-49A3-45F3-8270-A4B02E63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C91494D0-BEC4-4C1D-A74C-FCAD8C3DC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EF53D140-C209-470B-9F3E-539D8206F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796E6A4-F334-4082-ADE2-07CA00B1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E6EF84-D070-4998-A5BF-CAA5459B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9D3453B-437C-4CF8-B2A2-1D1492FF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43DE38C-40EA-453E-B580-4485F1EF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390C857-495B-48A2-BA61-142277818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A924A5B-6AFA-4128-9F59-D896A56DC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37D254-85BA-4294-9630-8643FDE47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5FA92F-F5E2-4311-A9B7-1401EB36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9FD69B4-03FF-4FEB-A797-A93BE07B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798AB80E-4424-41E4-AAFC-40F35358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369766C1-98FD-49C0-8AC0-DB07ECC8E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368D00DB-C48C-4C65-8B39-C7B135534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4406811-12F3-4EAE-A668-C36E17C1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2D81DC8-3955-42B5-80AC-E2FBF13A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013AFB6-DB11-4BCA-A59D-C8425EF8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3CC81F4-D0C8-403A-BC28-649F56B5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60E64169-E829-467A-8828-D3973672C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CA09917C-D20A-41B9-A62D-11DE583D9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07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DAEB0F-5294-4160-9418-1F046002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64346B1-5409-4BA1-9FF0-B18C403E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682B023-A212-4476-B5FA-C3179C99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6E8A8FA-7D33-4443-B44E-EB87E169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9683A961-21E1-40AE-B454-585CB139A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50E9A0EE-32C1-473C-8575-38E7B6FE8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8900D5B-AC55-4407-8B44-962C8E5E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522911D-1F7C-49F7-96AD-41EFF429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7D528A36-3BE7-4C98-94AC-7C47CBCE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2181A24-9A1B-4761-A910-A95F873B0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F7FA73CC-AAB3-47FE-9B74-F7A5C0A5A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31CE564C-8DC8-4145-B96F-AA3193331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32B4C9-6C55-451F-8738-316E19E7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4C6568-C50D-41D5-9AC7-0B262823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4CFFE41-5D28-452C-8D26-4F00E663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A2265D4-A125-4455-8315-1537F007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2EA30F3-4F46-4C21-AE23-C7BE6415C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F6E7432F-FBEE-4AE9-B127-F5D62094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2E59848-F763-45F0-9910-C6305235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591B59-7B9C-41BB-96B2-EBFC7760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DA7AA7C-3D84-4740-838A-D3DD6A9B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8032E0C1-FAA8-471B-A0C6-94B91EB4F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791AF8B6-1698-4AF3-8DE8-11A930988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21D84C2A-8F36-46A1-8BB8-7F0BFC22A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F27756-4570-43B8-915F-4469FFE0B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E55CF6-0002-4404-A7CA-067F76051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3E98-192F-4C17-B7D1-A87F4101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2C44-9770-4F88-A79C-E742C7E3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1706-5A05-4768-94A2-76BB4383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2D8B-08D5-4686-A5DA-AF229859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E6C0-1E4D-4C12-8991-52F25F4C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BAF-5376-4AAD-A28B-C9A0A1AE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89A04-442E-47EB-9799-1E1109DD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6546-AF51-449E-AB98-41E185A0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B1A7-F5F4-4CF9-97CF-23D193BA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E451-0BD5-4EDB-9177-DE65BD01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1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BD92A-E9AA-48EB-B857-070743DE3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11847-708B-4794-B170-58B563E90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35D0-04AE-4514-95E2-F303750C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5AC-3407-4388-903E-90E740E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E029-5EE0-4FCE-BA7C-C251F12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2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1375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F68B-1405-4ED6-A7EF-AA39D2C8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FE6-A0AB-48C8-9C61-AE72C77C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5B86-97CE-4C7E-A98D-E0BB238C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8C58-78D1-47B4-9951-2543C388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9898-17AA-4DC4-9EBF-616ABE0C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D28-E96A-4CB5-95C1-46045193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A7E00-2A63-4890-943C-45105F5B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B8A2-07FF-46CE-A159-89E3BA3D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C87D-82C8-4329-9A2F-2795CD17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2ED1-C421-493A-A67D-632597B3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2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82D4-35F7-4A58-AEF3-A2EC214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2995-4B54-493B-BC22-7B8D8FF43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AA32D-4A4F-42BB-87F8-4C18EB80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9459-3973-472D-9B25-EE127489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A013B-CC43-4AB8-94E3-5A731990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F6F1-76C5-443A-8853-B3BE1877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5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F99-C3FA-4828-B6E8-064AD19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5FA31-67A6-4EBB-916D-7359BCC7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5BF20-AB01-4566-9417-35F14D116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53D44-B16E-4B56-A8CF-FEF541D99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93E35-EAFE-44F5-B733-17FA5EF1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9412-BEB2-4F8E-B2CE-F5B7419C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D5963-EA87-46DF-AC93-D3AA10A2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99CE4-5779-4F45-92B8-1349C8E8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5E46-6227-4A98-B298-5CF72484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D3694-A10A-4F42-861E-AD4051C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D150-1A4B-413F-97F8-2C2C83A9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004DE-60D7-4AB4-93A8-131F0774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0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77AC8-53F2-4943-A46E-7A0766B9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1026-DC1D-45A4-9D17-869123F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686D-2BBF-498B-A961-5E4CB6D4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1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70CF-2975-4677-95E9-B7E93667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3CBF-DE18-45BD-B0EB-CB716538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B6AE-4758-48B1-8395-52C742BD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8FA6-9476-4DE8-AC74-3784EAD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38425-B334-4472-844D-19852E2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8D0A-EDA6-4405-86E3-30AECB4A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19C-EF49-4028-8FDB-C796F783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E8923-7159-4CDA-B395-D788400D1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2AEC4-6AD6-4682-8227-1C81283F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7AEAD-04FD-4867-A426-9971156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AE58-2D18-4B3D-90D3-B301729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10C2-7998-4EFF-BDDC-9482C0C9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516FA-62CD-409E-A7A4-684D7584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1120-73FF-4354-AD85-AD96611E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4893-D084-481B-887A-853842D71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2E99-05B4-4E1C-AD1A-DBAD1C0FD82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CC6D-EF43-4830-B6B6-7AAA23CD4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A8F5-8C59-49E7-8995-AC4C7561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93E7-5B9A-4F21-9841-7C5AB2F45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4CCE-96A5-4540-9455-B69ABF9C7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dirty="0"/>
              <a:t>The Entity-Relationship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A29C1-916F-401C-B272-CD8269FEB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CM Suvarna Varma </a:t>
            </a:r>
          </a:p>
          <a:p>
            <a:r>
              <a:rPr lang="en-US" dirty="0"/>
              <a:t>Assoc Prof</a:t>
            </a:r>
          </a:p>
          <a:p>
            <a:endParaRPr lang="en-US" dirty="0"/>
          </a:p>
          <a:p>
            <a:r>
              <a:rPr lang="en-US" dirty="0"/>
              <a:t>UNIT-II PART 1/3</a:t>
            </a:r>
          </a:p>
          <a:p>
            <a:r>
              <a:rPr lang="en-US" dirty="0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80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36F0-CAE4-40A4-9C83-8FCED836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/>
          <a:lstStyle/>
          <a:p>
            <a:r>
              <a:rPr lang="en-US" dirty="0"/>
              <a:t>Degree of a relation : the </a:t>
            </a:r>
            <a:r>
              <a:rPr lang="en-US" dirty="0" err="1"/>
              <a:t>no.of</a:t>
            </a:r>
            <a:r>
              <a:rPr lang="en-US" dirty="0"/>
              <a:t> fields or attributes in a relation is called the degree of the relation.</a:t>
            </a:r>
          </a:p>
          <a:p>
            <a:endParaRPr lang="en-US" dirty="0"/>
          </a:p>
          <a:p>
            <a:r>
              <a:rPr lang="en-US" dirty="0"/>
              <a:t>Cardinality of a relation : The </a:t>
            </a:r>
            <a:r>
              <a:rPr lang="en-US" dirty="0" err="1"/>
              <a:t>no.of</a:t>
            </a:r>
            <a:r>
              <a:rPr lang="en-US" dirty="0"/>
              <a:t> tuples in a relation is called the cardinality.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 Student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0107F5-353A-48BE-B511-B6F64D355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5669"/>
              </p:ext>
            </p:extLst>
          </p:nvPr>
        </p:nvGraphicFramePr>
        <p:xfrm>
          <a:off x="838201" y="3828626"/>
          <a:ext cx="5257800" cy="21079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123015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627354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1502670"/>
                    </a:ext>
                  </a:extLst>
                </a:gridCol>
              </a:tblGrid>
              <a:tr h="42158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44838"/>
                  </a:ext>
                </a:extLst>
              </a:tr>
              <a:tr h="4215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london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77496"/>
                  </a:ext>
                </a:extLst>
              </a:tr>
              <a:tr h="4215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illinois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48695"/>
                  </a:ext>
                </a:extLst>
              </a:tr>
              <a:tr h="4215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delhi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50216"/>
                  </a:ext>
                </a:extLst>
              </a:tr>
              <a:tr h="4215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colombo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33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A6B9C5-EB1D-4975-89A8-5043729A25AB}"/>
              </a:ext>
            </a:extLst>
          </p:cNvPr>
          <p:cNvSpPr txBox="1"/>
          <p:nvPr/>
        </p:nvSpPr>
        <p:spPr>
          <a:xfrm>
            <a:off x="6963508" y="3828626"/>
            <a:ext cx="246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Degree  = 3</a:t>
            </a:r>
          </a:p>
          <a:p>
            <a:endParaRPr lang="en-US" sz="2400" dirty="0"/>
          </a:p>
          <a:p>
            <a:r>
              <a:rPr lang="en-US" sz="2400" dirty="0"/>
              <a:t>Cardinality = 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227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85ED-E2FE-4726-8467-5B02FED9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124"/>
            <a:ext cx="10515600" cy="5159375"/>
          </a:xfrm>
        </p:spPr>
        <p:txBody>
          <a:bodyPr>
            <a:noAutofit/>
          </a:bodyPr>
          <a:lstStyle/>
          <a:p>
            <a:r>
              <a:rPr lang="en-US" sz="2400" dirty="0"/>
              <a:t>Relationship: the association among the entity is called relationship.</a:t>
            </a:r>
          </a:p>
          <a:p>
            <a:endParaRPr lang="en-US" sz="2400" dirty="0"/>
          </a:p>
          <a:p>
            <a:r>
              <a:rPr lang="en-US" sz="2400" dirty="0"/>
              <a:t>Relationship set: The collection of relationships is called Relationship set.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SzPct val="75000"/>
            </a:pPr>
            <a:r>
              <a:rPr lang="en-US" altLang="en-US" dirty="0"/>
              <a:t>An n-</a:t>
            </a:r>
            <a:r>
              <a:rPr lang="en-US" altLang="en-US" dirty="0" err="1"/>
              <a:t>ary</a:t>
            </a:r>
            <a:r>
              <a:rPr lang="en-US" altLang="en-US" dirty="0"/>
              <a:t> relationship set  R relates n entity sets E1 ... </a:t>
            </a:r>
            <a:r>
              <a:rPr lang="en-US" altLang="en-US" dirty="0" err="1"/>
              <a:t>En</a:t>
            </a:r>
            <a:r>
              <a:rPr lang="en-US" altLang="en-US" dirty="0"/>
              <a:t>; each relationship in R involves entities e1    </a:t>
            </a:r>
            <a:r>
              <a:rPr lang="en-US" altLang="en-US" dirty="0" err="1"/>
              <a:t>E1</a:t>
            </a:r>
            <a:r>
              <a:rPr lang="en-US" altLang="en-US" dirty="0"/>
              <a:t>, ..., </a:t>
            </a:r>
            <a:r>
              <a:rPr lang="en-US" altLang="en-US" dirty="0" err="1"/>
              <a:t>en</a:t>
            </a:r>
            <a:r>
              <a:rPr lang="en-US" altLang="en-US" dirty="0"/>
              <a:t>     </a:t>
            </a:r>
            <a:r>
              <a:rPr lang="en-US" altLang="en-US" dirty="0" err="1"/>
              <a:t>En</a:t>
            </a:r>
            <a:endParaRPr lang="en-US" altLang="en-US" dirty="0"/>
          </a:p>
          <a:p>
            <a:pPr lvl="1">
              <a:buSzPct val="75000"/>
            </a:pPr>
            <a:endParaRPr lang="en-US" altLang="en-US" dirty="0"/>
          </a:p>
          <a:p>
            <a:pPr lvl="1"/>
            <a:r>
              <a:rPr lang="en-US" altLang="en-US" dirty="0"/>
              <a:t>Same entity set could participate in different relationship sets, or in different “</a:t>
            </a:r>
            <a:r>
              <a:rPr lang="en-US" altLang="en-US" dirty="0">
                <a:solidFill>
                  <a:schemeClr val="accent2"/>
                </a:solidFill>
              </a:rPr>
              <a:t>roles</a:t>
            </a:r>
            <a:r>
              <a:rPr lang="en-US" altLang="en-US" dirty="0"/>
              <a:t>” in same set.</a:t>
            </a:r>
            <a:endParaRPr lang="en-US" sz="2400" dirty="0"/>
          </a:p>
          <a:p>
            <a:r>
              <a:rPr lang="en-US" sz="2400" dirty="0" err="1"/>
              <a:t>Attributes:The</a:t>
            </a:r>
            <a:r>
              <a:rPr lang="en-US" sz="2400" dirty="0"/>
              <a:t> property of an entity is called attribute.</a:t>
            </a:r>
          </a:p>
          <a:p>
            <a:r>
              <a:rPr lang="en-US" sz="2400" dirty="0" err="1"/>
              <a:t>E.g</a:t>
            </a:r>
            <a:r>
              <a:rPr lang="en-US" sz="2400" dirty="0"/>
              <a:t>: Student is an entity with attributes Id, name, Address (above slide)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897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A21-F92C-4876-9FE1-F19C2E0A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08CD-5B8F-492A-B038-4E4F1FB5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8310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  Simple/Atomic attribute: An attribute which is not divisible is called simple attribute.   </a:t>
            </a:r>
            <a:r>
              <a:rPr lang="en-US" dirty="0" err="1"/>
              <a:t>E.g</a:t>
            </a:r>
            <a:r>
              <a:rPr lang="en-US" dirty="0"/>
              <a:t>: Sid</a:t>
            </a:r>
          </a:p>
          <a:p>
            <a:endParaRPr lang="en-US" dirty="0"/>
          </a:p>
          <a:p>
            <a:r>
              <a:rPr lang="en-US" dirty="0"/>
              <a:t>2. Composite Attribute: An attribute which can be divisible into parts is called composite attribute. </a:t>
            </a:r>
            <a:r>
              <a:rPr lang="en-US" dirty="0" err="1"/>
              <a:t>E.g</a:t>
            </a:r>
            <a:r>
              <a:rPr lang="en-US" dirty="0"/>
              <a:t>: Name  ( </a:t>
            </a:r>
            <a:r>
              <a:rPr lang="en-US" dirty="0" err="1"/>
              <a:t>Fname</a:t>
            </a:r>
            <a:r>
              <a:rPr lang="en-US" dirty="0"/>
              <a:t>  +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Single valued Attribute: An attribute having single value. </a:t>
            </a:r>
            <a:r>
              <a:rPr lang="en-US" dirty="0" err="1"/>
              <a:t>E.g</a:t>
            </a:r>
            <a:r>
              <a:rPr lang="en-US" dirty="0"/>
              <a:t>: Age</a:t>
            </a:r>
          </a:p>
          <a:p>
            <a:endParaRPr lang="en-US" dirty="0"/>
          </a:p>
          <a:p>
            <a:r>
              <a:rPr lang="en-US" dirty="0"/>
              <a:t>4. Multivalued Attribute: Attribute having multiple values.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phno</a:t>
            </a:r>
            <a:r>
              <a:rPr lang="en-US" dirty="0"/>
              <a:t>, address.</a:t>
            </a:r>
          </a:p>
          <a:p>
            <a:endParaRPr lang="en-US" dirty="0"/>
          </a:p>
          <a:p>
            <a:r>
              <a:rPr lang="en-US" dirty="0"/>
              <a:t>5. Stored Attribute: An attribute which is used for deriving a new attribute. </a:t>
            </a:r>
            <a:r>
              <a:rPr lang="en-US" dirty="0" err="1"/>
              <a:t>E.g</a:t>
            </a:r>
            <a:r>
              <a:rPr lang="en-US" dirty="0"/>
              <a:t>: DOB</a:t>
            </a:r>
          </a:p>
          <a:p>
            <a:endParaRPr lang="en-US" dirty="0"/>
          </a:p>
          <a:p>
            <a:r>
              <a:rPr lang="en-US" dirty="0"/>
              <a:t>6. Derived Attribute: an attribute which is derived from another attribute. </a:t>
            </a:r>
            <a:r>
              <a:rPr lang="en-US" dirty="0" err="1"/>
              <a:t>E.g</a:t>
            </a:r>
            <a:r>
              <a:rPr lang="en-US" dirty="0"/>
              <a:t>: 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8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F51A-7652-4E4E-BA23-1B436937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–Person 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3CEC-4DE8-40A7-87AC-1349BE5B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375459"/>
            <a:ext cx="10515600" cy="605546"/>
          </a:xfrm>
        </p:spPr>
        <p:txBody>
          <a:bodyPr/>
          <a:lstStyle/>
          <a:p>
            <a:r>
              <a:rPr lang="en-US" dirty="0"/>
              <a:t>Person(</a:t>
            </a:r>
            <a:r>
              <a:rPr lang="en-US" dirty="0" err="1"/>
              <a:t>aadhar_no</a:t>
            </a:r>
            <a:r>
              <a:rPr lang="en-US" dirty="0"/>
              <a:t>, name, </a:t>
            </a:r>
            <a:r>
              <a:rPr lang="en-US" dirty="0" err="1"/>
              <a:t>phno</a:t>
            </a:r>
            <a:r>
              <a:rPr lang="en-US" dirty="0"/>
              <a:t>, age)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BBF58-F73B-4ADD-BD4B-7A3891412715}"/>
              </a:ext>
            </a:extLst>
          </p:cNvPr>
          <p:cNvSpPr/>
          <p:nvPr/>
        </p:nvSpPr>
        <p:spPr>
          <a:xfrm>
            <a:off x="3376246" y="4403188"/>
            <a:ext cx="2504049" cy="1079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PERSON</a:t>
            </a:r>
            <a:endParaRPr lang="en-IN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E4FD3D-25D7-4831-ABFE-93C2DDF80CED}"/>
              </a:ext>
            </a:extLst>
          </p:cNvPr>
          <p:cNvSpPr/>
          <p:nvPr/>
        </p:nvSpPr>
        <p:spPr>
          <a:xfrm>
            <a:off x="1885071" y="3193366"/>
            <a:ext cx="1730326" cy="7877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Aadhar_no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6F1F65-D97B-4D10-B0D9-FF81AEE82570}"/>
              </a:ext>
            </a:extLst>
          </p:cNvPr>
          <p:cNvSpPr/>
          <p:nvPr/>
        </p:nvSpPr>
        <p:spPr>
          <a:xfrm>
            <a:off x="4035084" y="3086686"/>
            <a:ext cx="1730326" cy="7877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4EA73-C24E-4B24-BDF3-8621E29CEF96}"/>
              </a:ext>
            </a:extLst>
          </p:cNvPr>
          <p:cNvSpPr/>
          <p:nvPr/>
        </p:nvSpPr>
        <p:spPr>
          <a:xfrm>
            <a:off x="5880295" y="2041087"/>
            <a:ext cx="1730326" cy="7877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670920-DE23-4F79-94DB-FEC993A96E81}"/>
              </a:ext>
            </a:extLst>
          </p:cNvPr>
          <p:cNvSpPr/>
          <p:nvPr/>
        </p:nvSpPr>
        <p:spPr>
          <a:xfrm>
            <a:off x="6185097" y="3035104"/>
            <a:ext cx="1730326" cy="7877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C213FE-55EA-4AF1-AD5F-EC035944DAA8}"/>
              </a:ext>
            </a:extLst>
          </p:cNvPr>
          <p:cNvCxnSpPr>
            <a:stCxn id="5" idx="5"/>
          </p:cNvCxnSpPr>
          <p:nvPr/>
        </p:nvCxnSpPr>
        <p:spPr>
          <a:xfrm>
            <a:off x="3361997" y="3865788"/>
            <a:ext cx="478483" cy="537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32533B-C74E-4900-819E-5695651A8C44}"/>
              </a:ext>
            </a:extLst>
          </p:cNvPr>
          <p:cNvCxnSpPr>
            <a:cxnSpLocks/>
          </p:cNvCxnSpPr>
          <p:nvPr/>
        </p:nvCxnSpPr>
        <p:spPr>
          <a:xfrm flipH="1">
            <a:off x="4431324" y="3865788"/>
            <a:ext cx="196946" cy="537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4E77F8-09A8-4F5C-BB8C-9CB5BBE1CB56}"/>
              </a:ext>
            </a:extLst>
          </p:cNvPr>
          <p:cNvCxnSpPr>
            <a:cxnSpLocks/>
          </p:cNvCxnSpPr>
          <p:nvPr/>
        </p:nvCxnSpPr>
        <p:spPr>
          <a:xfrm flipH="1">
            <a:off x="5623744" y="2654696"/>
            <a:ext cx="331579" cy="6177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8A0DA1-C1D1-4778-8C63-6566D0B61F97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765410" y="3429000"/>
            <a:ext cx="419687" cy="515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B4A2243-B119-45DC-841B-FD4E98CD7D21}"/>
              </a:ext>
            </a:extLst>
          </p:cNvPr>
          <p:cNvSpPr/>
          <p:nvPr/>
        </p:nvSpPr>
        <p:spPr>
          <a:xfrm>
            <a:off x="697523" y="4630056"/>
            <a:ext cx="1730326" cy="78779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97CDDFF-D044-440D-BB48-EF4205E58F75}"/>
              </a:ext>
            </a:extLst>
          </p:cNvPr>
          <p:cNvSpPr/>
          <p:nvPr/>
        </p:nvSpPr>
        <p:spPr>
          <a:xfrm>
            <a:off x="6452382" y="4403188"/>
            <a:ext cx="1875691" cy="1079353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F54AA8-3B8A-4E7F-86C5-3DB1897F58B5}"/>
              </a:ext>
            </a:extLst>
          </p:cNvPr>
          <p:cNvSpPr txBox="1"/>
          <p:nvPr/>
        </p:nvSpPr>
        <p:spPr>
          <a:xfrm>
            <a:off x="7047914" y="48392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Phno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913AC9-D753-4CC4-8D0C-B981BABD62C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871100" y="4942865"/>
            <a:ext cx="581282" cy="257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AC96B5-BB1A-4AF5-8621-62E5686787D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442100" y="4942865"/>
            <a:ext cx="934146" cy="386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7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4EF-A0BA-4EE6-BCA9-C290534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Degree of a Relationship</a:t>
            </a:r>
            <a:br>
              <a:rPr lang="en-US" b="0" i="0" dirty="0">
                <a:solidFill>
                  <a:srgbClr val="2E2E2E"/>
                </a:solidFill>
                <a:effectLst/>
                <a:latin typeface="Nexus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A400-9474-4425-A6A9-18AE8C1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The degree of a relationship is the number of entities associated in the relationship. </a:t>
            </a:r>
          </a:p>
          <a:p>
            <a:pPr algn="l"/>
            <a:endParaRPr lang="en-US" dirty="0">
              <a:solidFill>
                <a:srgbClr val="2E2E2E"/>
              </a:solidFill>
              <a:latin typeface="NexusSans"/>
            </a:endParaRP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Binary and ternary relationships are special cases where the degree is 2 and 3, respectively.</a:t>
            </a:r>
          </a:p>
          <a:p>
            <a:pPr algn="l"/>
            <a:endParaRPr lang="en-US" dirty="0">
              <a:solidFill>
                <a:srgbClr val="2E2E2E"/>
              </a:solidFill>
              <a:latin typeface="NexusSans"/>
            </a:endParaRP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 An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n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-</a:t>
            </a:r>
            <a:r>
              <a:rPr lang="en-US" b="0" i="0" dirty="0" err="1">
                <a:solidFill>
                  <a:srgbClr val="2E2E2E"/>
                </a:solidFill>
                <a:effectLst/>
                <a:latin typeface="NexusSans"/>
              </a:rPr>
              <a:t>ary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 relationship is the general form for any degree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n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71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5E02-1C78-40C9-AF6B-E9E7F5C8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393C-4CA2-4BDB-A99B-7B0BD276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922"/>
            <a:ext cx="10515600" cy="2783569"/>
          </a:xfrm>
        </p:spPr>
        <p:txBody>
          <a:bodyPr>
            <a:normAutofit/>
          </a:bodyPr>
          <a:lstStyle/>
          <a:p>
            <a:r>
              <a:rPr lang="en-US" dirty="0"/>
              <a:t>A unary relationship is when both participants in the relationship are the same entity, </a:t>
            </a:r>
            <a:r>
              <a:rPr lang="en-US" dirty="0" err="1"/>
              <a:t>e.g</a:t>
            </a:r>
            <a:r>
              <a:rPr lang="en-US" dirty="0"/>
              <a:t>: Employees is entity &amp; Relationship is </a:t>
            </a:r>
            <a:r>
              <a:rPr lang="en-US" dirty="0" err="1"/>
              <a:t>Reports_to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also called Recursive relationship because, the same entity may participate in a relationship itself.</a:t>
            </a:r>
            <a:endParaRPr lang="en-IN" dirty="0"/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705166A-069C-4A3A-A924-F6545926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512" y="3186994"/>
            <a:ext cx="1309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Reports_To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3158FDD1-6737-4A4C-AD9F-E9FB77762183}"/>
              </a:ext>
            </a:extLst>
          </p:cNvPr>
          <p:cNvSpPr>
            <a:spLocks/>
          </p:cNvSpPr>
          <p:nvPr/>
        </p:nvSpPr>
        <p:spPr bwMode="auto">
          <a:xfrm>
            <a:off x="6193376" y="66445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3 h 334"/>
              <a:gd name="T6" fmla="*/ 538163 w 374"/>
              <a:gd name="T7" fmla="*/ 111125 h 334"/>
              <a:gd name="T8" fmla="*/ 504825 w 374"/>
              <a:gd name="T9" fmla="*/ 77788 h 334"/>
              <a:gd name="T10" fmla="*/ 465138 w 374"/>
              <a:gd name="T11" fmla="*/ 46038 h 334"/>
              <a:gd name="T12" fmla="*/ 420688 w 374"/>
              <a:gd name="T13" fmla="*/ 23813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3 h 334"/>
              <a:gd name="T24" fmla="*/ 127000 w 374"/>
              <a:gd name="T25" fmla="*/ 46038 h 334"/>
              <a:gd name="T26" fmla="*/ 87313 w 374"/>
              <a:gd name="T27" fmla="*/ 77788 h 334"/>
              <a:gd name="T28" fmla="*/ 52388 w 374"/>
              <a:gd name="T29" fmla="*/ 111125 h 334"/>
              <a:gd name="T30" fmla="*/ 26988 w 374"/>
              <a:gd name="T31" fmla="*/ 150813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3 h 334"/>
              <a:gd name="T42" fmla="*/ 52388 w 374"/>
              <a:gd name="T43" fmla="*/ 415925 h 334"/>
              <a:gd name="T44" fmla="*/ 87313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3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2CE8BE6C-7ED4-4D92-9898-2EC80C94BC52}"/>
              </a:ext>
            </a:extLst>
          </p:cNvPr>
          <p:cNvSpPr>
            <a:spLocks/>
          </p:cNvSpPr>
          <p:nvPr/>
        </p:nvSpPr>
        <p:spPr bwMode="auto">
          <a:xfrm>
            <a:off x="5661563" y="105498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3 h 334"/>
              <a:gd name="T10" fmla="*/ 463550 w 374"/>
              <a:gd name="T11" fmla="*/ 46038 h 334"/>
              <a:gd name="T12" fmla="*/ 420688 w 374"/>
              <a:gd name="T13" fmla="*/ 22225 h 334"/>
              <a:gd name="T14" fmla="*/ 373063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3 w 374"/>
              <a:gd name="T23" fmla="*/ 22225 h 334"/>
              <a:gd name="T24" fmla="*/ 127000 w 374"/>
              <a:gd name="T25" fmla="*/ 46038 h 334"/>
              <a:gd name="T26" fmla="*/ 87313 w 374"/>
              <a:gd name="T27" fmla="*/ 74613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3 h 334"/>
              <a:gd name="T42" fmla="*/ 52388 w 374"/>
              <a:gd name="T43" fmla="*/ 414338 h 334"/>
              <a:gd name="T44" fmla="*/ 87313 w 374"/>
              <a:gd name="T45" fmla="*/ 449263 h 334"/>
              <a:gd name="T46" fmla="*/ 127000 w 374"/>
              <a:gd name="T47" fmla="*/ 477838 h 334"/>
              <a:gd name="T48" fmla="*/ 169863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3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3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38">
            <a:extLst>
              <a:ext uri="{FF2B5EF4-FFF2-40B4-BE49-F238E27FC236}">
                <a16:creationId xmlns:a16="http://schemas.microsoft.com/office/drawing/2014/main" id="{3CFEF1A5-05EE-4ABF-AE65-2FC3833A434D}"/>
              </a:ext>
            </a:extLst>
          </p:cNvPr>
          <p:cNvSpPr>
            <a:spLocks/>
          </p:cNvSpPr>
          <p:nvPr/>
        </p:nvSpPr>
        <p:spPr bwMode="auto">
          <a:xfrm>
            <a:off x="6747412" y="1054981"/>
            <a:ext cx="592138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3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3 h 334"/>
              <a:gd name="T32" fmla="*/ 581025 w 373"/>
              <a:gd name="T33" fmla="*/ 330200 h 334"/>
              <a:gd name="T34" fmla="*/ 590550 w 373"/>
              <a:gd name="T35" fmla="*/ 284163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3 h 334"/>
              <a:gd name="T46" fmla="*/ 463550 w 373"/>
              <a:gd name="T47" fmla="*/ 46038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8 h 334"/>
              <a:gd name="T62" fmla="*/ 87313 w 373"/>
              <a:gd name="T63" fmla="*/ 74613 h 334"/>
              <a:gd name="T64" fmla="*/ 52388 w 373"/>
              <a:gd name="T65" fmla="*/ 111125 h 334"/>
              <a:gd name="T66" fmla="*/ 26988 w 373"/>
              <a:gd name="T67" fmla="*/ 150813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39">
            <a:extLst>
              <a:ext uri="{FF2B5EF4-FFF2-40B4-BE49-F238E27FC236}">
                <a16:creationId xmlns:a16="http://schemas.microsoft.com/office/drawing/2014/main" id="{AEFA9C06-4921-436C-B76E-D8AF021EDBF4}"/>
              </a:ext>
            </a:extLst>
          </p:cNvPr>
          <p:cNvSpPr>
            <a:spLocks/>
          </p:cNvSpPr>
          <p:nvPr/>
        </p:nvSpPr>
        <p:spPr bwMode="auto">
          <a:xfrm>
            <a:off x="6193375" y="190746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40">
            <a:extLst>
              <a:ext uri="{FF2B5EF4-FFF2-40B4-BE49-F238E27FC236}">
                <a16:creationId xmlns:a16="http://schemas.microsoft.com/office/drawing/2014/main" id="{33B27AE5-E4F0-4B48-9A00-5780DC31EEA3}"/>
              </a:ext>
            </a:extLst>
          </p:cNvPr>
          <p:cNvSpPr>
            <a:spLocks/>
          </p:cNvSpPr>
          <p:nvPr/>
        </p:nvSpPr>
        <p:spPr bwMode="auto">
          <a:xfrm>
            <a:off x="6033038" y="2891719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3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F6F2B986-1C99-4A60-B933-3CAE9D3B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326" y="117880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D111A66-5914-4051-94A3-D1802655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75" y="735894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867BE942-7403-4EB1-AB39-62A1524D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938" y="2004306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88D9048F-5321-4DCC-9B7F-2577FA32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163" y="2540880"/>
            <a:ext cx="9001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subor-dinate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7C5BAB86-8A25-4812-908F-6D0EC5D4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12" y="2464680"/>
            <a:ext cx="831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super-visor</a:t>
            </a:r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71E2FF32-F1CB-464E-9E5F-D1F9F590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313" y="1166106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16" name="Line 47">
            <a:extLst>
              <a:ext uri="{FF2B5EF4-FFF2-40B4-BE49-F238E27FC236}">
                <a16:creationId xmlns:a16="http://schemas.microsoft.com/office/drawing/2014/main" id="{BF36F26E-0DFE-4BF0-98AE-93963BCBA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1500" y="2496430"/>
            <a:ext cx="0" cy="552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63786482-D2C7-42DF-A210-7DD5DC280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8250" y="2477380"/>
            <a:ext cx="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9">
            <a:extLst>
              <a:ext uri="{FF2B5EF4-FFF2-40B4-BE49-F238E27FC236}">
                <a16:creationId xmlns:a16="http://schemas.microsoft.com/office/drawing/2014/main" id="{FADD3A9F-3092-4182-BA97-6D1D2DB26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662" y="1569331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50">
            <a:extLst>
              <a:ext uri="{FF2B5EF4-FFF2-40B4-BE49-F238E27FC236}">
                <a16:creationId xmlns:a16="http://schemas.microsoft.com/office/drawing/2014/main" id="{CA463E8C-15F9-4771-870E-72CCE331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0238" y="1208969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51">
            <a:extLst>
              <a:ext uri="{FF2B5EF4-FFF2-40B4-BE49-F238E27FC236}">
                <a16:creationId xmlns:a16="http://schemas.microsoft.com/office/drawing/2014/main" id="{328C2375-6DFF-456A-8FE2-8638A0A50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7900" y="1616955"/>
            <a:ext cx="209550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CD23-BF62-4FF7-87C3-BF14591E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relationship</a:t>
            </a:r>
            <a:endParaRPr lang="en-IN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B32D7188-F4BA-46A6-A537-9ED857D109A5}"/>
              </a:ext>
            </a:extLst>
          </p:cNvPr>
          <p:cNvSpPr>
            <a:spLocks/>
          </p:cNvSpPr>
          <p:nvPr/>
        </p:nvSpPr>
        <p:spPr bwMode="auto">
          <a:xfrm>
            <a:off x="2579688" y="1868489"/>
            <a:ext cx="838200" cy="428625"/>
          </a:xfrm>
          <a:custGeom>
            <a:avLst/>
            <a:gdLst>
              <a:gd name="T0" fmla="*/ 833438 w 528"/>
              <a:gd name="T1" fmla="*/ 195263 h 270"/>
              <a:gd name="T2" fmla="*/ 820738 w 528"/>
              <a:gd name="T3" fmla="*/ 158750 h 270"/>
              <a:gd name="T4" fmla="*/ 795338 w 528"/>
              <a:gd name="T5" fmla="*/ 123825 h 270"/>
              <a:gd name="T6" fmla="*/ 758825 w 528"/>
              <a:gd name="T7" fmla="*/ 90488 h 270"/>
              <a:gd name="T8" fmla="*/ 712788 w 528"/>
              <a:gd name="T9" fmla="*/ 63500 h 270"/>
              <a:gd name="T10" fmla="*/ 657225 w 528"/>
              <a:gd name="T11" fmla="*/ 38100 h 270"/>
              <a:gd name="T12" fmla="*/ 593725 w 528"/>
              <a:gd name="T13" fmla="*/ 22225 h 270"/>
              <a:gd name="T14" fmla="*/ 525463 w 528"/>
              <a:gd name="T15" fmla="*/ 7938 h 270"/>
              <a:gd name="T16" fmla="*/ 454025 w 528"/>
              <a:gd name="T17" fmla="*/ 1588 h 270"/>
              <a:gd name="T18" fmla="*/ 381000 w 528"/>
              <a:gd name="T19" fmla="*/ 1588 h 270"/>
              <a:gd name="T20" fmla="*/ 309563 w 528"/>
              <a:gd name="T21" fmla="*/ 7938 h 270"/>
              <a:gd name="T22" fmla="*/ 241300 w 528"/>
              <a:gd name="T23" fmla="*/ 22225 h 270"/>
              <a:gd name="T24" fmla="*/ 177800 w 528"/>
              <a:gd name="T25" fmla="*/ 38100 h 270"/>
              <a:gd name="T26" fmla="*/ 122238 w 528"/>
              <a:gd name="T27" fmla="*/ 63500 h 270"/>
              <a:gd name="T28" fmla="*/ 76200 w 528"/>
              <a:gd name="T29" fmla="*/ 90488 h 270"/>
              <a:gd name="T30" fmla="*/ 39688 w 528"/>
              <a:gd name="T31" fmla="*/ 123825 h 270"/>
              <a:gd name="T32" fmla="*/ 14288 w 528"/>
              <a:gd name="T33" fmla="*/ 158750 h 270"/>
              <a:gd name="T34" fmla="*/ 1588 w 528"/>
              <a:gd name="T35" fmla="*/ 195263 h 270"/>
              <a:gd name="T36" fmla="*/ 1588 w 528"/>
              <a:gd name="T37" fmla="*/ 230188 h 270"/>
              <a:gd name="T38" fmla="*/ 14288 w 528"/>
              <a:gd name="T39" fmla="*/ 266700 h 270"/>
              <a:gd name="T40" fmla="*/ 39688 w 528"/>
              <a:gd name="T41" fmla="*/ 301625 h 270"/>
              <a:gd name="T42" fmla="*/ 76200 w 528"/>
              <a:gd name="T43" fmla="*/ 334963 h 270"/>
              <a:gd name="T44" fmla="*/ 122238 w 528"/>
              <a:gd name="T45" fmla="*/ 361950 h 270"/>
              <a:gd name="T46" fmla="*/ 177800 w 528"/>
              <a:gd name="T47" fmla="*/ 387350 h 270"/>
              <a:gd name="T48" fmla="*/ 241300 w 528"/>
              <a:gd name="T49" fmla="*/ 406400 h 270"/>
              <a:gd name="T50" fmla="*/ 309563 w 528"/>
              <a:gd name="T51" fmla="*/ 419100 h 270"/>
              <a:gd name="T52" fmla="*/ 381000 w 528"/>
              <a:gd name="T53" fmla="*/ 423863 h 270"/>
              <a:gd name="T54" fmla="*/ 454025 w 528"/>
              <a:gd name="T55" fmla="*/ 423863 h 270"/>
              <a:gd name="T56" fmla="*/ 525463 w 528"/>
              <a:gd name="T57" fmla="*/ 419100 h 270"/>
              <a:gd name="T58" fmla="*/ 593725 w 528"/>
              <a:gd name="T59" fmla="*/ 406400 h 270"/>
              <a:gd name="T60" fmla="*/ 657225 w 528"/>
              <a:gd name="T61" fmla="*/ 387350 h 270"/>
              <a:gd name="T62" fmla="*/ 712788 w 528"/>
              <a:gd name="T63" fmla="*/ 361950 h 270"/>
              <a:gd name="T64" fmla="*/ 758825 w 528"/>
              <a:gd name="T65" fmla="*/ 334963 h 270"/>
              <a:gd name="T66" fmla="*/ 795338 w 528"/>
              <a:gd name="T67" fmla="*/ 301625 h 270"/>
              <a:gd name="T68" fmla="*/ 820738 w 528"/>
              <a:gd name="T69" fmla="*/ 266700 h 270"/>
              <a:gd name="T70" fmla="*/ 833438 w 528"/>
              <a:gd name="T71" fmla="*/ 230188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3788C76B-A05A-4D18-858F-483606287E68}"/>
              </a:ext>
            </a:extLst>
          </p:cNvPr>
          <p:cNvSpPr>
            <a:spLocks/>
          </p:cNvSpPr>
          <p:nvPr/>
        </p:nvSpPr>
        <p:spPr bwMode="auto">
          <a:xfrm>
            <a:off x="5165725" y="2195514"/>
            <a:ext cx="833438" cy="427037"/>
          </a:xfrm>
          <a:custGeom>
            <a:avLst/>
            <a:gdLst>
              <a:gd name="T0" fmla="*/ 828675 w 525"/>
              <a:gd name="T1" fmla="*/ 192087 h 269"/>
              <a:gd name="T2" fmla="*/ 817563 w 525"/>
              <a:gd name="T3" fmla="*/ 155575 h 269"/>
              <a:gd name="T4" fmla="*/ 793750 w 525"/>
              <a:gd name="T5" fmla="*/ 122237 h 269"/>
              <a:gd name="T6" fmla="*/ 755650 w 525"/>
              <a:gd name="T7" fmla="*/ 90487 h 269"/>
              <a:gd name="T8" fmla="*/ 708025 w 525"/>
              <a:gd name="T9" fmla="*/ 60325 h 269"/>
              <a:gd name="T10" fmla="*/ 654050 w 525"/>
              <a:gd name="T11" fmla="*/ 38100 h 269"/>
              <a:gd name="T12" fmla="*/ 590550 w 525"/>
              <a:gd name="T13" fmla="*/ 19050 h 269"/>
              <a:gd name="T14" fmla="*/ 522288 w 525"/>
              <a:gd name="T15" fmla="*/ 6350 h 269"/>
              <a:gd name="T16" fmla="*/ 450850 w 525"/>
              <a:gd name="T17" fmla="*/ 0 h 269"/>
              <a:gd name="T18" fmla="*/ 379413 w 525"/>
              <a:gd name="T19" fmla="*/ 0 h 269"/>
              <a:gd name="T20" fmla="*/ 307975 w 525"/>
              <a:gd name="T21" fmla="*/ 6350 h 269"/>
              <a:gd name="T22" fmla="*/ 239713 w 525"/>
              <a:gd name="T23" fmla="*/ 19050 h 269"/>
              <a:gd name="T24" fmla="*/ 176213 w 525"/>
              <a:gd name="T25" fmla="*/ 38100 h 269"/>
              <a:gd name="T26" fmla="*/ 120650 w 525"/>
              <a:gd name="T27" fmla="*/ 60325 h 269"/>
              <a:gd name="T28" fmla="*/ 73025 w 525"/>
              <a:gd name="T29" fmla="*/ 90487 h 269"/>
              <a:gd name="T30" fmla="*/ 36513 w 525"/>
              <a:gd name="T31" fmla="*/ 122237 h 269"/>
              <a:gd name="T32" fmla="*/ 12700 w 525"/>
              <a:gd name="T33" fmla="*/ 155575 h 269"/>
              <a:gd name="T34" fmla="*/ 1588 w 525"/>
              <a:gd name="T35" fmla="*/ 192087 h 269"/>
              <a:gd name="T36" fmla="*/ 1588 w 525"/>
              <a:gd name="T37" fmla="*/ 228600 h 269"/>
              <a:gd name="T38" fmla="*/ 12700 w 525"/>
              <a:gd name="T39" fmla="*/ 265112 h 269"/>
              <a:gd name="T40" fmla="*/ 36513 w 525"/>
              <a:gd name="T41" fmla="*/ 301625 h 269"/>
              <a:gd name="T42" fmla="*/ 73025 w 525"/>
              <a:gd name="T43" fmla="*/ 333375 h 269"/>
              <a:gd name="T44" fmla="*/ 120650 w 525"/>
              <a:gd name="T45" fmla="*/ 360362 h 269"/>
              <a:gd name="T46" fmla="*/ 176213 w 525"/>
              <a:gd name="T47" fmla="*/ 385762 h 269"/>
              <a:gd name="T48" fmla="*/ 239713 w 525"/>
              <a:gd name="T49" fmla="*/ 404812 h 269"/>
              <a:gd name="T50" fmla="*/ 307975 w 525"/>
              <a:gd name="T51" fmla="*/ 417512 h 269"/>
              <a:gd name="T52" fmla="*/ 379413 w 525"/>
              <a:gd name="T53" fmla="*/ 425450 h 269"/>
              <a:gd name="T54" fmla="*/ 450850 w 525"/>
              <a:gd name="T55" fmla="*/ 425450 h 269"/>
              <a:gd name="T56" fmla="*/ 522288 w 525"/>
              <a:gd name="T57" fmla="*/ 417512 h 269"/>
              <a:gd name="T58" fmla="*/ 590550 w 525"/>
              <a:gd name="T59" fmla="*/ 404812 h 269"/>
              <a:gd name="T60" fmla="*/ 654050 w 525"/>
              <a:gd name="T61" fmla="*/ 385762 h 269"/>
              <a:gd name="T62" fmla="*/ 708025 w 525"/>
              <a:gd name="T63" fmla="*/ 360362 h 269"/>
              <a:gd name="T64" fmla="*/ 755650 w 525"/>
              <a:gd name="T65" fmla="*/ 333375 h 269"/>
              <a:gd name="T66" fmla="*/ 793750 w 525"/>
              <a:gd name="T67" fmla="*/ 301625 h 269"/>
              <a:gd name="T68" fmla="*/ 817563 w 525"/>
              <a:gd name="T69" fmla="*/ 265112 h 269"/>
              <a:gd name="T70" fmla="*/ 828675 w 525"/>
              <a:gd name="T71" fmla="*/ 228600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9CF17F35-2836-4472-B0AE-74638F259467}"/>
              </a:ext>
            </a:extLst>
          </p:cNvPr>
          <p:cNvSpPr>
            <a:spLocks/>
          </p:cNvSpPr>
          <p:nvPr/>
        </p:nvSpPr>
        <p:spPr bwMode="auto">
          <a:xfrm>
            <a:off x="6697664" y="2195514"/>
            <a:ext cx="833437" cy="427037"/>
          </a:xfrm>
          <a:custGeom>
            <a:avLst/>
            <a:gdLst>
              <a:gd name="T0" fmla="*/ 1587 w 525"/>
              <a:gd name="T1" fmla="*/ 228600 h 269"/>
              <a:gd name="T2" fmla="*/ 12700 w 525"/>
              <a:gd name="T3" fmla="*/ 265112 h 269"/>
              <a:gd name="T4" fmla="*/ 39687 w 525"/>
              <a:gd name="T5" fmla="*/ 301625 h 269"/>
              <a:gd name="T6" fmla="*/ 74612 w 525"/>
              <a:gd name="T7" fmla="*/ 333375 h 269"/>
              <a:gd name="T8" fmla="*/ 122237 w 525"/>
              <a:gd name="T9" fmla="*/ 360362 h 269"/>
              <a:gd name="T10" fmla="*/ 176212 w 525"/>
              <a:gd name="T11" fmla="*/ 385762 h 269"/>
              <a:gd name="T12" fmla="*/ 239712 w 525"/>
              <a:gd name="T13" fmla="*/ 404812 h 269"/>
              <a:gd name="T14" fmla="*/ 307975 w 525"/>
              <a:gd name="T15" fmla="*/ 417512 h 269"/>
              <a:gd name="T16" fmla="*/ 379412 w 525"/>
              <a:gd name="T17" fmla="*/ 425450 h 269"/>
              <a:gd name="T18" fmla="*/ 450850 w 525"/>
              <a:gd name="T19" fmla="*/ 425450 h 269"/>
              <a:gd name="T20" fmla="*/ 523875 w 525"/>
              <a:gd name="T21" fmla="*/ 417512 h 269"/>
              <a:gd name="T22" fmla="*/ 590550 w 525"/>
              <a:gd name="T23" fmla="*/ 404812 h 269"/>
              <a:gd name="T24" fmla="*/ 654050 w 525"/>
              <a:gd name="T25" fmla="*/ 385762 h 269"/>
              <a:gd name="T26" fmla="*/ 709612 w 525"/>
              <a:gd name="T27" fmla="*/ 360362 h 269"/>
              <a:gd name="T28" fmla="*/ 757237 w 525"/>
              <a:gd name="T29" fmla="*/ 333375 h 269"/>
              <a:gd name="T30" fmla="*/ 793750 w 525"/>
              <a:gd name="T31" fmla="*/ 301625 h 269"/>
              <a:gd name="T32" fmla="*/ 817562 w 525"/>
              <a:gd name="T33" fmla="*/ 265112 h 269"/>
              <a:gd name="T34" fmla="*/ 828675 w 525"/>
              <a:gd name="T35" fmla="*/ 228600 h 269"/>
              <a:gd name="T36" fmla="*/ 828675 w 525"/>
              <a:gd name="T37" fmla="*/ 192087 h 269"/>
              <a:gd name="T38" fmla="*/ 817562 w 525"/>
              <a:gd name="T39" fmla="*/ 155575 h 269"/>
              <a:gd name="T40" fmla="*/ 793750 w 525"/>
              <a:gd name="T41" fmla="*/ 122237 h 269"/>
              <a:gd name="T42" fmla="*/ 757237 w 525"/>
              <a:gd name="T43" fmla="*/ 87312 h 269"/>
              <a:gd name="T44" fmla="*/ 709612 w 525"/>
              <a:gd name="T45" fmla="*/ 60325 h 269"/>
              <a:gd name="T46" fmla="*/ 654050 w 525"/>
              <a:gd name="T47" fmla="*/ 34925 h 269"/>
              <a:gd name="T48" fmla="*/ 590550 w 525"/>
              <a:gd name="T49" fmla="*/ 19050 h 269"/>
              <a:gd name="T50" fmla="*/ 522287 w 525"/>
              <a:gd name="T51" fmla="*/ 6350 h 269"/>
              <a:gd name="T52" fmla="*/ 450850 w 525"/>
              <a:gd name="T53" fmla="*/ 0 h 269"/>
              <a:gd name="T54" fmla="*/ 379412 w 525"/>
              <a:gd name="T55" fmla="*/ 0 h 269"/>
              <a:gd name="T56" fmla="*/ 307975 w 525"/>
              <a:gd name="T57" fmla="*/ 6350 h 269"/>
              <a:gd name="T58" fmla="*/ 239712 w 525"/>
              <a:gd name="T59" fmla="*/ 19050 h 269"/>
              <a:gd name="T60" fmla="*/ 176212 w 525"/>
              <a:gd name="T61" fmla="*/ 38100 h 269"/>
              <a:gd name="T62" fmla="*/ 122237 w 525"/>
              <a:gd name="T63" fmla="*/ 60325 h 269"/>
              <a:gd name="T64" fmla="*/ 74612 w 525"/>
              <a:gd name="T65" fmla="*/ 90487 h 269"/>
              <a:gd name="T66" fmla="*/ 39687 w 525"/>
              <a:gd name="T67" fmla="*/ 122237 h 269"/>
              <a:gd name="T68" fmla="*/ 12700 w 525"/>
              <a:gd name="T69" fmla="*/ 155575 h 269"/>
              <a:gd name="T70" fmla="*/ 1587 w 525"/>
              <a:gd name="T71" fmla="*/ 19208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334AB6E2-9B4D-4278-A4DB-511044CE2BF2}"/>
              </a:ext>
            </a:extLst>
          </p:cNvPr>
          <p:cNvSpPr>
            <a:spLocks/>
          </p:cNvSpPr>
          <p:nvPr/>
        </p:nvSpPr>
        <p:spPr bwMode="auto">
          <a:xfrm>
            <a:off x="4248150" y="1631950"/>
            <a:ext cx="833438" cy="427038"/>
          </a:xfrm>
          <a:custGeom>
            <a:avLst/>
            <a:gdLst>
              <a:gd name="T0" fmla="*/ 1588 w 525"/>
              <a:gd name="T1" fmla="*/ 231775 h 269"/>
              <a:gd name="T2" fmla="*/ 12700 w 525"/>
              <a:gd name="T3" fmla="*/ 268288 h 269"/>
              <a:gd name="T4" fmla="*/ 39688 w 525"/>
              <a:gd name="T5" fmla="*/ 301625 h 269"/>
              <a:gd name="T6" fmla="*/ 74613 w 525"/>
              <a:gd name="T7" fmla="*/ 333375 h 269"/>
              <a:gd name="T8" fmla="*/ 122238 w 525"/>
              <a:gd name="T9" fmla="*/ 363538 h 269"/>
              <a:gd name="T10" fmla="*/ 176213 w 525"/>
              <a:gd name="T11" fmla="*/ 385763 h 269"/>
              <a:gd name="T12" fmla="*/ 239713 w 525"/>
              <a:gd name="T13" fmla="*/ 406400 h 269"/>
              <a:gd name="T14" fmla="*/ 307975 w 525"/>
              <a:gd name="T15" fmla="*/ 417513 h 269"/>
              <a:gd name="T16" fmla="*/ 379413 w 525"/>
              <a:gd name="T17" fmla="*/ 425450 h 269"/>
              <a:gd name="T18" fmla="*/ 450850 w 525"/>
              <a:gd name="T19" fmla="*/ 425450 h 269"/>
              <a:gd name="T20" fmla="*/ 523875 w 525"/>
              <a:gd name="T21" fmla="*/ 417513 h 269"/>
              <a:gd name="T22" fmla="*/ 590550 w 525"/>
              <a:gd name="T23" fmla="*/ 404813 h 269"/>
              <a:gd name="T24" fmla="*/ 655638 w 525"/>
              <a:gd name="T25" fmla="*/ 385763 h 269"/>
              <a:gd name="T26" fmla="*/ 709613 w 525"/>
              <a:gd name="T27" fmla="*/ 360363 h 269"/>
              <a:gd name="T28" fmla="*/ 757238 w 525"/>
              <a:gd name="T29" fmla="*/ 333375 h 269"/>
              <a:gd name="T30" fmla="*/ 793750 w 525"/>
              <a:gd name="T31" fmla="*/ 301625 h 269"/>
              <a:gd name="T32" fmla="*/ 817563 w 525"/>
              <a:gd name="T33" fmla="*/ 268288 h 269"/>
              <a:gd name="T34" fmla="*/ 831850 w 525"/>
              <a:gd name="T35" fmla="*/ 231775 h 269"/>
              <a:gd name="T36" fmla="*/ 831850 w 525"/>
              <a:gd name="T37" fmla="*/ 192088 h 269"/>
              <a:gd name="T38" fmla="*/ 817563 w 525"/>
              <a:gd name="T39" fmla="*/ 155575 h 269"/>
              <a:gd name="T40" fmla="*/ 793750 w 525"/>
              <a:gd name="T41" fmla="*/ 122238 h 269"/>
              <a:gd name="T42" fmla="*/ 757238 w 525"/>
              <a:gd name="T43" fmla="*/ 90488 h 269"/>
              <a:gd name="T44" fmla="*/ 709613 w 525"/>
              <a:gd name="T45" fmla="*/ 60325 h 269"/>
              <a:gd name="T46" fmla="*/ 655638 w 525"/>
              <a:gd name="T47" fmla="*/ 38100 h 269"/>
              <a:gd name="T48" fmla="*/ 590550 w 525"/>
              <a:gd name="T49" fmla="*/ 19050 h 269"/>
              <a:gd name="T50" fmla="*/ 523875 w 525"/>
              <a:gd name="T51" fmla="*/ 6350 h 269"/>
              <a:gd name="T52" fmla="*/ 450850 w 525"/>
              <a:gd name="T53" fmla="*/ 0 h 269"/>
              <a:gd name="T54" fmla="*/ 379413 w 525"/>
              <a:gd name="T55" fmla="*/ 0 h 269"/>
              <a:gd name="T56" fmla="*/ 307975 w 525"/>
              <a:gd name="T57" fmla="*/ 6350 h 269"/>
              <a:gd name="T58" fmla="*/ 239713 w 525"/>
              <a:gd name="T59" fmla="*/ 19050 h 269"/>
              <a:gd name="T60" fmla="*/ 176213 w 525"/>
              <a:gd name="T61" fmla="*/ 38100 h 269"/>
              <a:gd name="T62" fmla="*/ 122238 w 525"/>
              <a:gd name="T63" fmla="*/ 60325 h 269"/>
              <a:gd name="T64" fmla="*/ 74613 w 525"/>
              <a:gd name="T65" fmla="*/ 90488 h 269"/>
              <a:gd name="T66" fmla="*/ 39688 w 525"/>
              <a:gd name="T67" fmla="*/ 122238 h 269"/>
              <a:gd name="T68" fmla="*/ 12700 w 525"/>
              <a:gd name="T69" fmla="*/ 155575 h 269"/>
              <a:gd name="T70" fmla="*/ 1588 w 525"/>
              <a:gd name="T71" fmla="*/ 192088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A34F6B1E-FC1C-4C9E-A665-3D1F708F7852}"/>
              </a:ext>
            </a:extLst>
          </p:cNvPr>
          <p:cNvSpPr>
            <a:spLocks/>
          </p:cNvSpPr>
          <p:nvPr/>
        </p:nvSpPr>
        <p:spPr bwMode="auto">
          <a:xfrm>
            <a:off x="1830389" y="2182814"/>
            <a:ext cx="835025" cy="428625"/>
          </a:xfrm>
          <a:custGeom>
            <a:avLst/>
            <a:gdLst>
              <a:gd name="T0" fmla="*/ 830263 w 526"/>
              <a:gd name="T1" fmla="*/ 195263 h 270"/>
              <a:gd name="T2" fmla="*/ 819150 w 526"/>
              <a:gd name="T3" fmla="*/ 158750 h 270"/>
              <a:gd name="T4" fmla="*/ 793750 w 526"/>
              <a:gd name="T5" fmla="*/ 122238 h 270"/>
              <a:gd name="T6" fmla="*/ 757238 w 526"/>
              <a:gd name="T7" fmla="*/ 90488 h 270"/>
              <a:gd name="T8" fmla="*/ 709613 w 526"/>
              <a:gd name="T9" fmla="*/ 63500 h 270"/>
              <a:gd name="T10" fmla="*/ 655638 w 526"/>
              <a:gd name="T11" fmla="*/ 38100 h 270"/>
              <a:gd name="T12" fmla="*/ 592138 w 526"/>
              <a:gd name="T13" fmla="*/ 19050 h 270"/>
              <a:gd name="T14" fmla="*/ 523875 w 526"/>
              <a:gd name="T15" fmla="*/ 6350 h 270"/>
              <a:gd name="T16" fmla="*/ 450850 w 526"/>
              <a:gd name="T17" fmla="*/ 1588 h 270"/>
              <a:gd name="T18" fmla="*/ 381000 w 526"/>
              <a:gd name="T19" fmla="*/ 1588 h 270"/>
              <a:gd name="T20" fmla="*/ 307975 w 526"/>
              <a:gd name="T21" fmla="*/ 6350 h 270"/>
              <a:gd name="T22" fmla="*/ 239713 w 526"/>
              <a:gd name="T23" fmla="*/ 19050 h 270"/>
              <a:gd name="T24" fmla="*/ 176213 w 526"/>
              <a:gd name="T25" fmla="*/ 38100 h 270"/>
              <a:gd name="T26" fmla="*/ 122238 w 526"/>
              <a:gd name="T27" fmla="*/ 63500 h 270"/>
              <a:gd name="T28" fmla="*/ 74613 w 526"/>
              <a:gd name="T29" fmla="*/ 90488 h 270"/>
              <a:gd name="T30" fmla="*/ 39688 w 526"/>
              <a:gd name="T31" fmla="*/ 122238 h 270"/>
              <a:gd name="T32" fmla="*/ 12700 w 526"/>
              <a:gd name="T33" fmla="*/ 158750 h 270"/>
              <a:gd name="T34" fmla="*/ 1588 w 526"/>
              <a:gd name="T35" fmla="*/ 195263 h 270"/>
              <a:gd name="T36" fmla="*/ 1588 w 526"/>
              <a:gd name="T37" fmla="*/ 230188 h 270"/>
              <a:gd name="T38" fmla="*/ 12700 w 526"/>
              <a:gd name="T39" fmla="*/ 266700 h 270"/>
              <a:gd name="T40" fmla="*/ 39688 w 526"/>
              <a:gd name="T41" fmla="*/ 301625 h 270"/>
              <a:gd name="T42" fmla="*/ 74613 w 526"/>
              <a:gd name="T43" fmla="*/ 334963 h 270"/>
              <a:gd name="T44" fmla="*/ 122238 w 526"/>
              <a:gd name="T45" fmla="*/ 361950 h 270"/>
              <a:gd name="T46" fmla="*/ 176213 w 526"/>
              <a:gd name="T47" fmla="*/ 387350 h 270"/>
              <a:gd name="T48" fmla="*/ 239713 w 526"/>
              <a:gd name="T49" fmla="*/ 403225 h 270"/>
              <a:gd name="T50" fmla="*/ 307975 w 526"/>
              <a:gd name="T51" fmla="*/ 417513 h 270"/>
              <a:gd name="T52" fmla="*/ 381000 w 526"/>
              <a:gd name="T53" fmla="*/ 423863 h 270"/>
              <a:gd name="T54" fmla="*/ 450850 w 526"/>
              <a:gd name="T55" fmla="*/ 423863 h 270"/>
              <a:gd name="T56" fmla="*/ 523875 w 526"/>
              <a:gd name="T57" fmla="*/ 417513 h 270"/>
              <a:gd name="T58" fmla="*/ 592138 w 526"/>
              <a:gd name="T59" fmla="*/ 403225 h 270"/>
              <a:gd name="T60" fmla="*/ 655638 w 526"/>
              <a:gd name="T61" fmla="*/ 387350 h 270"/>
              <a:gd name="T62" fmla="*/ 709613 w 526"/>
              <a:gd name="T63" fmla="*/ 361950 h 270"/>
              <a:gd name="T64" fmla="*/ 757238 w 526"/>
              <a:gd name="T65" fmla="*/ 334963 h 270"/>
              <a:gd name="T66" fmla="*/ 793750 w 526"/>
              <a:gd name="T67" fmla="*/ 301625 h 270"/>
              <a:gd name="T68" fmla="*/ 819150 w 526"/>
              <a:gd name="T69" fmla="*/ 266700 h 270"/>
              <a:gd name="T70" fmla="*/ 830263 w 526"/>
              <a:gd name="T71" fmla="*/ 230188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9E62AA3-081F-4FC8-AC5D-9E9A949E8E52}"/>
              </a:ext>
            </a:extLst>
          </p:cNvPr>
          <p:cNvSpPr>
            <a:spLocks/>
          </p:cNvSpPr>
          <p:nvPr/>
        </p:nvSpPr>
        <p:spPr bwMode="auto">
          <a:xfrm>
            <a:off x="3363914" y="2182814"/>
            <a:ext cx="833437" cy="428625"/>
          </a:xfrm>
          <a:custGeom>
            <a:avLst/>
            <a:gdLst>
              <a:gd name="T0" fmla="*/ 1587 w 525"/>
              <a:gd name="T1" fmla="*/ 230188 h 270"/>
              <a:gd name="T2" fmla="*/ 12700 w 525"/>
              <a:gd name="T3" fmla="*/ 266700 h 270"/>
              <a:gd name="T4" fmla="*/ 36512 w 525"/>
              <a:gd name="T5" fmla="*/ 301625 h 270"/>
              <a:gd name="T6" fmla="*/ 73025 w 525"/>
              <a:gd name="T7" fmla="*/ 334963 h 270"/>
              <a:gd name="T8" fmla="*/ 120650 w 525"/>
              <a:gd name="T9" fmla="*/ 361950 h 270"/>
              <a:gd name="T10" fmla="*/ 176212 w 525"/>
              <a:gd name="T11" fmla="*/ 387350 h 270"/>
              <a:gd name="T12" fmla="*/ 239712 w 525"/>
              <a:gd name="T13" fmla="*/ 403225 h 270"/>
              <a:gd name="T14" fmla="*/ 307975 w 525"/>
              <a:gd name="T15" fmla="*/ 417513 h 270"/>
              <a:gd name="T16" fmla="*/ 379412 w 525"/>
              <a:gd name="T17" fmla="*/ 423863 h 270"/>
              <a:gd name="T18" fmla="*/ 450850 w 525"/>
              <a:gd name="T19" fmla="*/ 423863 h 270"/>
              <a:gd name="T20" fmla="*/ 522287 w 525"/>
              <a:gd name="T21" fmla="*/ 417513 h 270"/>
              <a:gd name="T22" fmla="*/ 590550 w 525"/>
              <a:gd name="T23" fmla="*/ 403225 h 270"/>
              <a:gd name="T24" fmla="*/ 654050 w 525"/>
              <a:gd name="T25" fmla="*/ 385763 h 270"/>
              <a:gd name="T26" fmla="*/ 708025 w 525"/>
              <a:gd name="T27" fmla="*/ 361950 h 270"/>
              <a:gd name="T28" fmla="*/ 755650 w 525"/>
              <a:gd name="T29" fmla="*/ 333375 h 270"/>
              <a:gd name="T30" fmla="*/ 790575 w 525"/>
              <a:gd name="T31" fmla="*/ 301625 h 270"/>
              <a:gd name="T32" fmla="*/ 817562 w 525"/>
              <a:gd name="T33" fmla="*/ 266700 h 270"/>
              <a:gd name="T34" fmla="*/ 828675 w 525"/>
              <a:gd name="T35" fmla="*/ 230188 h 270"/>
              <a:gd name="T36" fmla="*/ 828675 w 525"/>
              <a:gd name="T37" fmla="*/ 195263 h 270"/>
              <a:gd name="T38" fmla="*/ 817562 w 525"/>
              <a:gd name="T39" fmla="*/ 158750 h 270"/>
              <a:gd name="T40" fmla="*/ 790575 w 525"/>
              <a:gd name="T41" fmla="*/ 122238 h 270"/>
              <a:gd name="T42" fmla="*/ 755650 w 525"/>
              <a:gd name="T43" fmla="*/ 90488 h 270"/>
              <a:gd name="T44" fmla="*/ 708025 w 525"/>
              <a:gd name="T45" fmla="*/ 63500 h 270"/>
              <a:gd name="T46" fmla="*/ 654050 w 525"/>
              <a:gd name="T47" fmla="*/ 38100 h 270"/>
              <a:gd name="T48" fmla="*/ 590550 w 525"/>
              <a:gd name="T49" fmla="*/ 19050 h 270"/>
              <a:gd name="T50" fmla="*/ 522287 w 525"/>
              <a:gd name="T51" fmla="*/ 6350 h 270"/>
              <a:gd name="T52" fmla="*/ 450850 w 525"/>
              <a:gd name="T53" fmla="*/ 1588 h 270"/>
              <a:gd name="T54" fmla="*/ 379412 w 525"/>
              <a:gd name="T55" fmla="*/ 1588 h 270"/>
              <a:gd name="T56" fmla="*/ 306387 w 525"/>
              <a:gd name="T57" fmla="*/ 6350 h 270"/>
              <a:gd name="T58" fmla="*/ 239712 w 525"/>
              <a:gd name="T59" fmla="*/ 19050 h 270"/>
              <a:gd name="T60" fmla="*/ 176212 w 525"/>
              <a:gd name="T61" fmla="*/ 38100 h 270"/>
              <a:gd name="T62" fmla="*/ 120650 w 525"/>
              <a:gd name="T63" fmla="*/ 63500 h 270"/>
              <a:gd name="T64" fmla="*/ 73025 w 525"/>
              <a:gd name="T65" fmla="*/ 90488 h 270"/>
              <a:gd name="T66" fmla="*/ 36512 w 525"/>
              <a:gd name="T67" fmla="*/ 122238 h 270"/>
              <a:gd name="T68" fmla="*/ 12700 w 525"/>
              <a:gd name="T69" fmla="*/ 158750 h 270"/>
              <a:gd name="T70" fmla="*/ 1587 w 525"/>
              <a:gd name="T71" fmla="*/ 195263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5" h="270">
                <a:moveTo>
                  <a:pt x="0" y="134"/>
                </a:moveTo>
                <a:lnTo>
                  <a:pt x="1" y="145"/>
                </a:lnTo>
                <a:lnTo>
                  <a:pt x="3" y="157"/>
                </a:lnTo>
                <a:lnTo>
                  <a:pt x="8" y="168"/>
                </a:lnTo>
                <a:lnTo>
                  <a:pt x="15" y="180"/>
                </a:lnTo>
                <a:lnTo>
                  <a:pt x="23" y="190"/>
                </a:lnTo>
                <a:lnTo>
                  <a:pt x="34" y="201"/>
                </a:lnTo>
                <a:lnTo>
                  <a:pt x="46" y="211"/>
                </a:lnTo>
                <a:lnTo>
                  <a:pt x="60" y="220"/>
                </a:lnTo>
                <a:lnTo>
                  <a:pt x="76" y="228"/>
                </a:lnTo>
                <a:lnTo>
                  <a:pt x="93" y="236"/>
                </a:lnTo>
                <a:lnTo>
                  <a:pt x="111" y="244"/>
                </a:lnTo>
                <a:lnTo>
                  <a:pt x="130" y="250"/>
                </a:lnTo>
                <a:lnTo>
                  <a:pt x="151" y="254"/>
                </a:lnTo>
                <a:lnTo>
                  <a:pt x="171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7"/>
                </a:lnTo>
                <a:lnTo>
                  <a:pt x="262" y="269"/>
                </a:lnTo>
                <a:lnTo>
                  <a:pt x="284" y="267"/>
                </a:lnTo>
                <a:lnTo>
                  <a:pt x="307" y="266"/>
                </a:lnTo>
                <a:lnTo>
                  <a:pt x="329" y="263"/>
                </a:lnTo>
                <a:lnTo>
                  <a:pt x="351" y="260"/>
                </a:lnTo>
                <a:lnTo>
                  <a:pt x="372" y="254"/>
                </a:lnTo>
                <a:lnTo>
                  <a:pt x="392" y="250"/>
                </a:lnTo>
                <a:lnTo>
                  <a:pt x="412" y="243"/>
                </a:lnTo>
                <a:lnTo>
                  <a:pt x="430" y="236"/>
                </a:lnTo>
                <a:lnTo>
                  <a:pt x="446" y="228"/>
                </a:lnTo>
                <a:lnTo>
                  <a:pt x="462" y="220"/>
                </a:lnTo>
                <a:lnTo>
                  <a:pt x="476" y="210"/>
                </a:lnTo>
                <a:lnTo>
                  <a:pt x="489" y="201"/>
                </a:lnTo>
                <a:lnTo>
                  <a:pt x="498" y="190"/>
                </a:lnTo>
                <a:lnTo>
                  <a:pt x="507" y="180"/>
                </a:lnTo>
                <a:lnTo>
                  <a:pt x="515" y="168"/>
                </a:lnTo>
                <a:lnTo>
                  <a:pt x="519" y="157"/>
                </a:lnTo>
                <a:lnTo>
                  <a:pt x="522" y="145"/>
                </a:lnTo>
                <a:lnTo>
                  <a:pt x="524" y="134"/>
                </a:lnTo>
                <a:lnTo>
                  <a:pt x="522" y="123"/>
                </a:lnTo>
                <a:lnTo>
                  <a:pt x="519" y="110"/>
                </a:lnTo>
                <a:lnTo>
                  <a:pt x="515" y="100"/>
                </a:lnTo>
                <a:lnTo>
                  <a:pt x="507" y="88"/>
                </a:lnTo>
                <a:lnTo>
                  <a:pt x="498" y="77"/>
                </a:lnTo>
                <a:lnTo>
                  <a:pt x="489" y="67"/>
                </a:lnTo>
                <a:lnTo>
                  <a:pt x="476" y="57"/>
                </a:lnTo>
                <a:lnTo>
                  <a:pt x="462" y="48"/>
                </a:lnTo>
                <a:lnTo>
                  <a:pt x="446" y="40"/>
                </a:lnTo>
                <a:lnTo>
                  <a:pt x="430" y="31"/>
                </a:lnTo>
                <a:lnTo>
                  <a:pt x="412" y="24"/>
                </a:lnTo>
                <a:lnTo>
                  <a:pt x="392" y="18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2"/>
                </a:lnTo>
                <a:lnTo>
                  <a:pt x="284" y="1"/>
                </a:lnTo>
                <a:lnTo>
                  <a:pt x="262" y="0"/>
                </a:lnTo>
                <a:lnTo>
                  <a:pt x="239" y="1"/>
                </a:lnTo>
                <a:lnTo>
                  <a:pt x="216" y="2"/>
                </a:lnTo>
                <a:lnTo>
                  <a:pt x="193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6" y="40"/>
                </a:lnTo>
                <a:lnTo>
                  <a:pt x="60" y="48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100"/>
                </a:lnTo>
                <a:lnTo>
                  <a:pt x="3" y="110"/>
                </a:lnTo>
                <a:lnTo>
                  <a:pt x="1" y="123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587054E3-07DD-4435-9358-41C2635B4B14}"/>
              </a:ext>
            </a:extLst>
          </p:cNvPr>
          <p:cNvSpPr>
            <a:spLocks/>
          </p:cNvSpPr>
          <p:nvPr/>
        </p:nvSpPr>
        <p:spPr bwMode="auto">
          <a:xfrm>
            <a:off x="4205288" y="2706689"/>
            <a:ext cx="1250950" cy="701675"/>
          </a:xfrm>
          <a:custGeom>
            <a:avLst/>
            <a:gdLst>
              <a:gd name="T0" fmla="*/ 0 w 788"/>
              <a:gd name="T1" fmla="*/ 350838 h 442"/>
              <a:gd name="T2" fmla="*/ 615950 w 788"/>
              <a:gd name="T3" fmla="*/ 0 h 442"/>
              <a:gd name="T4" fmla="*/ 1249363 w 788"/>
              <a:gd name="T5" fmla="*/ 363538 h 442"/>
              <a:gd name="T6" fmla="*/ 615950 w 788"/>
              <a:gd name="T7" fmla="*/ 700088 h 442"/>
              <a:gd name="T8" fmla="*/ 0 w 788"/>
              <a:gd name="T9" fmla="*/ 350838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78B9F745-142A-44B6-99B5-659E69751683}"/>
              </a:ext>
            </a:extLst>
          </p:cNvPr>
          <p:cNvSpPr>
            <a:spLocks/>
          </p:cNvSpPr>
          <p:nvPr/>
        </p:nvSpPr>
        <p:spPr bwMode="auto">
          <a:xfrm>
            <a:off x="5915026" y="2881314"/>
            <a:ext cx="1350963" cy="441325"/>
          </a:xfrm>
          <a:custGeom>
            <a:avLst/>
            <a:gdLst>
              <a:gd name="T0" fmla="*/ 1349375 w 851"/>
              <a:gd name="T1" fmla="*/ 439738 h 278"/>
              <a:gd name="T2" fmla="*/ 1349375 w 851"/>
              <a:gd name="T3" fmla="*/ 0 h 278"/>
              <a:gd name="T4" fmla="*/ 0 w 851"/>
              <a:gd name="T5" fmla="*/ 0 h 278"/>
              <a:gd name="T6" fmla="*/ 0 w 851"/>
              <a:gd name="T7" fmla="*/ 439738 h 278"/>
              <a:gd name="T8" fmla="*/ 1349375 w 851"/>
              <a:gd name="T9" fmla="*/ 439738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EB068CF-5D42-4988-A557-6AAC5150BDB4}"/>
              </a:ext>
            </a:extLst>
          </p:cNvPr>
          <p:cNvSpPr>
            <a:spLocks/>
          </p:cNvSpPr>
          <p:nvPr/>
        </p:nvSpPr>
        <p:spPr bwMode="auto">
          <a:xfrm>
            <a:off x="2476501" y="2870200"/>
            <a:ext cx="1154113" cy="439738"/>
          </a:xfrm>
          <a:custGeom>
            <a:avLst/>
            <a:gdLst>
              <a:gd name="T0" fmla="*/ 1152525 w 727"/>
              <a:gd name="T1" fmla="*/ 438150 h 277"/>
              <a:gd name="T2" fmla="*/ 1152525 w 727"/>
              <a:gd name="T3" fmla="*/ 0 h 277"/>
              <a:gd name="T4" fmla="*/ 0 w 727"/>
              <a:gd name="T5" fmla="*/ 0 h 277"/>
              <a:gd name="T6" fmla="*/ 0 w 727"/>
              <a:gd name="T7" fmla="*/ 438150 h 277"/>
              <a:gd name="T8" fmla="*/ 1152525 w 727"/>
              <a:gd name="T9" fmla="*/ 438150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E826AE03-2AE0-44D5-945A-DE02B06D3B3A}"/>
              </a:ext>
            </a:extLst>
          </p:cNvPr>
          <p:cNvSpPr>
            <a:spLocks/>
          </p:cNvSpPr>
          <p:nvPr/>
        </p:nvSpPr>
        <p:spPr bwMode="auto">
          <a:xfrm>
            <a:off x="5915026" y="1882775"/>
            <a:ext cx="835025" cy="427038"/>
          </a:xfrm>
          <a:custGeom>
            <a:avLst/>
            <a:gdLst>
              <a:gd name="T0" fmla="*/ 830263 w 526"/>
              <a:gd name="T1" fmla="*/ 192088 h 269"/>
              <a:gd name="T2" fmla="*/ 819150 w 526"/>
              <a:gd name="T3" fmla="*/ 155575 h 269"/>
              <a:gd name="T4" fmla="*/ 795338 w 526"/>
              <a:gd name="T5" fmla="*/ 122238 h 269"/>
              <a:gd name="T6" fmla="*/ 758825 w 526"/>
              <a:gd name="T7" fmla="*/ 90488 h 269"/>
              <a:gd name="T8" fmla="*/ 711200 w 526"/>
              <a:gd name="T9" fmla="*/ 60325 h 269"/>
              <a:gd name="T10" fmla="*/ 654050 w 526"/>
              <a:gd name="T11" fmla="*/ 38100 h 269"/>
              <a:gd name="T12" fmla="*/ 592138 w 526"/>
              <a:gd name="T13" fmla="*/ 19050 h 269"/>
              <a:gd name="T14" fmla="*/ 523875 w 526"/>
              <a:gd name="T15" fmla="*/ 6350 h 269"/>
              <a:gd name="T16" fmla="*/ 452438 w 526"/>
              <a:gd name="T17" fmla="*/ 0 h 269"/>
              <a:gd name="T18" fmla="*/ 379413 w 526"/>
              <a:gd name="T19" fmla="*/ 0 h 269"/>
              <a:gd name="T20" fmla="*/ 307975 w 526"/>
              <a:gd name="T21" fmla="*/ 6350 h 269"/>
              <a:gd name="T22" fmla="*/ 239713 w 526"/>
              <a:gd name="T23" fmla="*/ 19050 h 269"/>
              <a:gd name="T24" fmla="*/ 177800 w 526"/>
              <a:gd name="T25" fmla="*/ 38100 h 269"/>
              <a:gd name="T26" fmla="*/ 120650 w 526"/>
              <a:gd name="T27" fmla="*/ 60325 h 269"/>
              <a:gd name="T28" fmla="*/ 73025 w 526"/>
              <a:gd name="T29" fmla="*/ 90488 h 269"/>
              <a:gd name="T30" fmla="*/ 36513 w 526"/>
              <a:gd name="T31" fmla="*/ 122238 h 269"/>
              <a:gd name="T32" fmla="*/ 12700 w 526"/>
              <a:gd name="T33" fmla="*/ 155575 h 269"/>
              <a:gd name="T34" fmla="*/ 1588 w 526"/>
              <a:gd name="T35" fmla="*/ 192088 h 269"/>
              <a:gd name="T36" fmla="*/ 1588 w 526"/>
              <a:gd name="T37" fmla="*/ 231775 h 269"/>
              <a:gd name="T38" fmla="*/ 12700 w 526"/>
              <a:gd name="T39" fmla="*/ 268288 h 269"/>
              <a:gd name="T40" fmla="*/ 36513 w 526"/>
              <a:gd name="T41" fmla="*/ 301625 h 269"/>
              <a:gd name="T42" fmla="*/ 73025 w 526"/>
              <a:gd name="T43" fmla="*/ 333375 h 269"/>
              <a:gd name="T44" fmla="*/ 120650 w 526"/>
              <a:gd name="T45" fmla="*/ 363538 h 269"/>
              <a:gd name="T46" fmla="*/ 177800 w 526"/>
              <a:gd name="T47" fmla="*/ 385763 h 269"/>
              <a:gd name="T48" fmla="*/ 239713 w 526"/>
              <a:gd name="T49" fmla="*/ 406400 h 269"/>
              <a:gd name="T50" fmla="*/ 307975 w 526"/>
              <a:gd name="T51" fmla="*/ 417513 h 269"/>
              <a:gd name="T52" fmla="*/ 379413 w 526"/>
              <a:gd name="T53" fmla="*/ 425450 h 269"/>
              <a:gd name="T54" fmla="*/ 452438 w 526"/>
              <a:gd name="T55" fmla="*/ 425450 h 269"/>
              <a:gd name="T56" fmla="*/ 523875 w 526"/>
              <a:gd name="T57" fmla="*/ 417513 h 269"/>
              <a:gd name="T58" fmla="*/ 592138 w 526"/>
              <a:gd name="T59" fmla="*/ 406400 h 269"/>
              <a:gd name="T60" fmla="*/ 654050 w 526"/>
              <a:gd name="T61" fmla="*/ 385763 h 269"/>
              <a:gd name="T62" fmla="*/ 711200 w 526"/>
              <a:gd name="T63" fmla="*/ 363538 h 269"/>
              <a:gd name="T64" fmla="*/ 758825 w 526"/>
              <a:gd name="T65" fmla="*/ 333375 h 269"/>
              <a:gd name="T66" fmla="*/ 795338 w 526"/>
              <a:gd name="T67" fmla="*/ 301625 h 269"/>
              <a:gd name="T68" fmla="*/ 819150 w 526"/>
              <a:gd name="T69" fmla="*/ 268288 h 269"/>
              <a:gd name="T70" fmla="*/ 830263 w 526"/>
              <a:gd name="T71" fmla="*/ 231775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6B663BF-005E-42C2-A2AC-91670DF2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6" y="2249489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7E84F1D-A841-4A13-8786-075CC7D8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1" y="192246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04DC2C3C-CE21-4C32-8C22-106B2FC6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246314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677841F-CA5C-41F1-955A-B5555FC1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22494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9D0A33FC-4E51-4D75-8A51-033C007D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698626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7C72922E-ACBA-40D3-86E7-88E2782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191135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98C49DE-BC4A-4E51-AD4D-2EFE96EA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9" y="2913064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46AC3577-AD07-4E44-9761-1AFA9400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29352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41047C09-0BF0-4BB9-89BD-E1E9439B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9" y="293528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DDE5005-23FC-4D4B-9A8D-4D6398FF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223678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B455E24D-EC15-435A-85FF-FABD575CA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28123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ED1CC481-5E6D-4D50-87E9-81E1773F9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262731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F23F3506-DAC2-4C34-955F-0441F38D83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4550" y="2627314"/>
            <a:ext cx="401638" cy="225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18C38B44-3DCF-412C-9399-259B92F971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389" y="3054350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17173B4F-5C51-4F3B-B0CA-66855C1A6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6239" y="3071813"/>
            <a:ext cx="4222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9C4AEB11-71D5-489B-8114-61D240F48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389" y="2074864"/>
            <a:ext cx="185737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0663250C-48F8-4A21-ABBF-A34B7B90D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414" y="2649538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6A68D09E-89B4-41DD-A0C6-FC3893EC4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138" y="2333625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8067D856-7338-4A63-9004-310E63D2F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5450" y="2619376"/>
            <a:ext cx="317500" cy="246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6D2FD1-3EFB-4440-A093-16FB9B053C2C}"/>
              </a:ext>
            </a:extLst>
          </p:cNvPr>
          <p:cNvSpPr txBox="1"/>
          <p:nvPr/>
        </p:nvSpPr>
        <p:spPr>
          <a:xfrm>
            <a:off x="379828" y="3714189"/>
            <a:ext cx="11676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binary relationship is when two entities participate and is the most common relationship degree</a:t>
            </a:r>
          </a:p>
          <a:p>
            <a:endParaRPr lang="en-US" sz="2800" dirty="0"/>
          </a:p>
          <a:p>
            <a:r>
              <a:rPr lang="en-US" sz="2800" dirty="0" err="1"/>
              <a:t>e.g</a:t>
            </a:r>
            <a:r>
              <a:rPr lang="en-US" sz="2800" dirty="0"/>
              <a:t>: Employees, departments are entities and </a:t>
            </a:r>
            <a:r>
              <a:rPr lang="en-US" sz="2800" dirty="0" err="1"/>
              <a:t>Works_in</a:t>
            </a:r>
            <a:r>
              <a:rPr lang="en-US" sz="2800" dirty="0"/>
              <a:t> is common relationship</a:t>
            </a:r>
          </a:p>
          <a:p>
            <a:endParaRPr lang="en-US" sz="2800" dirty="0"/>
          </a:p>
          <a:p>
            <a:r>
              <a:rPr lang="en-US" sz="2800" dirty="0"/>
              <a:t>Note: the attribute of relationship is called descriptive attribute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594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D3D3-9226-4255-B4FA-8D17CE1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US" dirty="0"/>
              <a:t>Ternary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D523-B793-4772-9D5B-E9319BA1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9625"/>
            <a:ext cx="10515600" cy="1267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Ternary relationship is when three entities participate in the relationship.</a:t>
            </a:r>
          </a:p>
          <a:p>
            <a:r>
              <a:rPr lang="en-US" dirty="0" err="1"/>
              <a:t>E.g</a:t>
            </a:r>
            <a:r>
              <a:rPr lang="en-US" dirty="0"/>
              <a:t>: Employees, departments &amp; projects are entities that share a common relationship “</a:t>
            </a:r>
            <a:r>
              <a:rPr lang="en-US" dirty="0" err="1"/>
              <a:t>works_in</a:t>
            </a:r>
            <a:r>
              <a:rPr lang="en-US" dirty="0"/>
              <a:t>”</a:t>
            </a:r>
            <a:endParaRPr lang="en-IN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8BC657F-62E9-4E86-AC1B-742F25F3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75" y="1185360"/>
            <a:ext cx="5724640" cy="1786283"/>
          </a:xfrm>
          <a:prstGeom prst="rect">
            <a:avLst/>
          </a:prstGeom>
        </p:spPr>
      </p:pic>
      <p:sp>
        <p:nvSpPr>
          <p:cNvPr id="65" name="Freeform 14">
            <a:extLst>
              <a:ext uri="{FF2B5EF4-FFF2-40B4-BE49-F238E27FC236}">
                <a16:creationId xmlns:a16="http://schemas.microsoft.com/office/drawing/2014/main" id="{E539EBB4-2FD6-46F3-8560-88186F2ED390}"/>
              </a:ext>
            </a:extLst>
          </p:cNvPr>
          <p:cNvSpPr>
            <a:spLocks/>
          </p:cNvSpPr>
          <p:nvPr/>
        </p:nvSpPr>
        <p:spPr bwMode="auto">
          <a:xfrm>
            <a:off x="5110700" y="3348108"/>
            <a:ext cx="1154113" cy="439738"/>
          </a:xfrm>
          <a:custGeom>
            <a:avLst/>
            <a:gdLst>
              <a:gd name="T0" fmla="*/ 1152525 w 727"/>
              <a:gd name="T1" fmla="*/ 438150 h 277"/>
              <a:gd name="T2" fmla="*/ 1152525 w 727"/>
              <a:gd name="T3" fmla="*/ 0 h 277"/>
              <a:gd name="T4" fmla="*/ 0 w 727"/>
              <a:gd name="T5" fmla="*/ 0 h 277"/>
              <a:gd name="T6" fmla="*/ 0 w 727"/>
              <a:gd name="T7" fmla="*/ 438150 h 277"/>
              <a:gd name="T8" fmla="*/ 1152525 w 727"/>
              <a:gd name="T9" fmla="*/ 438150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325C42-AD58-448D-8923-F7BC0C207D9B}"/>
              </a:ext>
            </a:extLst>
          </p:cNvPr>
          <p:cNvSpPr txBox="1"/>
          <p:nvPr/>
        </p:nvSpPr>
        <p:spPr>
          <a:xfrm>
            <a:off x="5291516" y="3348108"/>
            <a:ext cx="9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  <a:endParaRPr lang="en-IN" dirty="0"/>
          </a:p>
        </p:txBody>
      </p:sp>
      <p:sp>
        <p:nvSpPr>
          <p:cNvPr id="68" name="Line 31">
            <a:extLst>
              <a:ext uri="{FF2B5EF4-FFF2-40B4-BE49-F238E27FC236}">
                <a16:creationId xmlns:a16="http://schemas.microsoft.com/office/drawing/2014/main" id="{AD788B54-CEEC-495A-A01B-9A205C5FB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7756" y="2905161"/>
            <a:ext cx="65930" cy="439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AAF3CF3B-5F99-48DF-B948-08B160450EE3}"/>
              </a:ext>
            </a:extLst>
          </p:cNvPr>
          <p:cNvSpPr>
            <a:spLocks/>
          </p:cNvSpPr>
          <p:nvPr/>
        </p:nvSpPr>
        <p:spPr bwMode="auto">
          <a:xfrm>
            <a:off x="4482737" y="3886358"/>
            <a:ext cx="835025" cy="428625"/>
          </a:xfrm>
          <a:custGeom>
            <a:avLst/>
            <a:gdLst>
              <a:gd name="T0" fmla="*/ 830263 w 526"/>
              <a:gd name="T1" fmla="*/ 195263 h 270"/>
              <a:gd name="T2" fmla="*/ 819150 w 526"/>
              <a:gd name="T3" fmla="*/ 158750 h 270"/>
              <a:gd name="T4" fmla="*/ 793750 w 526"/>
              <a:gd name="T5" fmla="*/ 122238 h 270"/>
              <a:gd name="T6" fmla="*/ 757238 w 526"/>
              <a:gd name="T7" fmla="*/ 90488 h 270"/>
              <a:gd name="T8" fmla="*/ 709613 w 526"/>
              <a:gd name="T9" fmla="*/ 63500 h 270"/>
              <a:gd name="T10" fmla="*/ 655638 w 526"/>
              <a:gd name="T11" fmla="*/ 38100 h 270"/>
              <a:gd name="T12" fmla="*/ 592138 w 526"/>
              <a:gd name="T13" fmla="*/ 19050 h 270"/>
              <a:gd name="T14" fmla="*/ 523875 w 526"/>
              <a:gd name="T15" fmla="*/ 6350 h 270"/>
              <a:gd name="T16" fmla="*/ 450850 w 526"/>
              <a:gd name="T17" fmla="*/ 1588 h 270"/>
              <a:gd name="T18" fmla="*/ 381000 w 526"/>
              <a:gd name="T19" fmla="*/ 1588 h 270"/>
              <a:gd name="T20" fmla="*/ 307975 w 526"/>
              <a:gd name="T21" fmla="*/ 6350 h 270"/>
              <a:gd name="T22" fmla="*/ 239713 w 526"/>
              <a:gd name="T23" fmla="*/ 19050 h 270"/>
              <a:gd name="T24" fmla="*/ 176213 w 526"/>
              <a:gd name="T25" fmla="*/ 38100 h 270"/>
              <a:gd name="T26" fmla="*/ 122238 w 526"/>
              <a:gd name="T27" fmla="*/ 63500 h 270"/>
              <a:gd name="T28" fmla="*/ 74613 w 526"/>
              <a:gd name="T29" fmla="*/ 90488 h 270"/>
              <a:gd name="T30" fmla="*/ 39688 w 526"/>
              <a:gd name="T31" fmla="*/ 122238 h 270"/>
              <a:gd name="T32" fmla="*/ 12700 w 526"/>
              <a:gd name="T33" fmla="*/ 158750 h 270"/>
              <a:gd name="T34" fmla="*/ 1588 w 526"/>
              <a:gd name="T35" fmla="*/ 195263 h 270"/>
              <a:gd name="T36" fmla="*/ 1588 w 526"/>
              <a:gd name="T37" fmla="*/ 230188 h 270"/>
              <a:gd name="T38" fmla="*/ 12700 w 526"/>
              <a:gd name="T39" fmla="*/ 266700 h 270"/>
              <a:gd name="T40" fmla="*/ 39688 w 526"/>
              <a:gd name="T41" fmla="*/ 301625 h 270"/>
              <a:gd name="T42" fmla="*/ 74613 w 526"/>
              <a:gd name="T43" fmla="*/ 334963 h 270"/>
              <a:gd name="T44" fmla="*/ 122238 w 526"/>
              <a:gd name="T45" fmla="*/ 361950 h 270"/>
              <a:gd name="T46" fmla="*/ 176213 w 526"/>
              <a:gd name="T47" fmla="*/ 387350 h 270"/>
              <a:gd name="T48" fmla="*/ 239713 w 526"/>
              <a:gd name="T49" fmla="*/ 403225 h 270"/>
              <a:gd name="T50" fmla="*/ 307975 w 526"/>
              <a:gd name="T51" fmla="*/ 417513 h 270"/>
              <a:gd name="T52" fmla="*/ 381000 w 526"/>
              <a:gd name="T53" fmla="*/ 423863 h 270"/>
              <a:gd name="T54" fmla="*/ 450850 w 526"/>
              <a:gd name="T55" fmla="*/ 423863 h 270"/>
              <a:gd name="T56" fmla="*/ 523875 w 526"/>
              <a:gd name="T57" fmla="*/ 417513 h 270"/>
              <a:gd name="T58" fmla="*/ 592138 w 526"/>
              <a:gd name="T59" fmla="*/ 403225 h 270"/>
              <a:gd name="T60" fmla="*/ 655638 w 526"/>
              <a:gd name="T61" fmla="*/ 387350 h 270"/>
              <a:gd name="T62" fmla="*/ 709613 w 526"/>
              <a:gd name="T63" fmla="*/ 361950 h 270"/>
              <a:gd name="T64" fmla="*/ 757238 w 526"/>
              <a:gd name="T65" fmla="*/ 334963 h 270"/>
              <a:gd name="T66" fmla="*/ 793750 w 526"/>
              <a:gd name="T67" fmla="*/ 301625 h 270"/>
              <a:gd name="T68" fmla="*/ 819150 w 526"/>
              <a:gd name="T69" fmla="*/ 266700 h 270"/>
              <a:gd name="T70" fmla="*/ 830263 w 526"/>
              <a:gd name="T71" fmla="*/ 230188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38ACFA7D-E551-4462-B9B1-87831E05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461" y="3940333"/>
            <a:ext cx="5017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Pid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984F5852-2923-4EEB-8BE0-A30E3E9B4CBE}"/>
              </a:ext>
            </a:extLst>
          </p:cNvPr>
          <p:cNvSpPr>
            <a:spLocks/>
          </p:cNvSpPr>
          <p:nvPr/>
        </p:nvSpPr>
        <p:spPr bwMode="auto">
          <a:xfrm>
            <a:off x="5678487" y="3969367"/>
            <a:ext cx="835025" cy="428625"/>
          </a:xfrm>
          <a:custGeom>
            <a:avLst/>
            <a:gdLst>
              <a:gd name="T0" fmla="*/ 830263 w 526"/>
              <a:gd name="T1" fmla="*/ 195263 h 270"/>
              <a:gd name="T2" fmla="*/ 819150 w 526"/>
              <a:gd name="T3" fmla="*/ 158750 h 270"/>
              <a:gd name="T4" fmla="*/ 793750 w 526"/>
              <a:gd name="T5" fmla="*/ 122238 h 270"/>
              <a:gd name="T6" fmla="*/ 757238 w 526"/>
              <a:gd name="T7" fmla="*/ 90488 h 270"/>
              <a:gd name="T8" fmla="*/ 709613 w 526"/>
              <a:gd name="T9" fmla="*/ 63500 h 270"/>
              <a:gd name="T10" fmla="*/ 655638 w 526"/>
              <a:gd name="T11" fmla="*/ 38100 h 270"/>
              <a:gd name="T12" fmla="*/ 592138 w 526"/>
              <a:gd name="T13" fmla="*/ 19050 h 270"/>
              <a:gd name="T14" fmla="*/ 523875 w 526"/>
              <a:gd name="T15" fmla="*/ 6350 h 270"/>
              <a:gd name="T16" fmla="*/ 450850 w 526"/>
              <a:gd name="T17" fmla="*/ 1588 h 270"/>
              <a:gd name="T18" fmla="*/ 381000 w 526"/>
              <a:gd name="T19" fmla="*/ 1588 h 270"/>
              <a:gd name="T20" fmla="*/ 307975 w 526"/>
              <a:gd name="T21" fmla="*/ 6350 h 270"/>
              <a:gd name="T22" fmla="*/ 239713 w 526"/>
              <a:gd name="T23" fmla="*/ 19050 h 270"/>
              <a:gd name="T24" fmla="*/ 176213 w 526"/>
              <a:gd name="T25" fmla="*/ 38100 h 270"/>
              <a:gd name="T26" fmla="*/ 122238 w 526"/>
              <a:gd name="T27" fmla="*/ 63500 h 270"/>
              <a:gd name="T28" fmla="*/ 74613 w 526"/>
              <a:gd name="T29" fmla="*/ 90488 h 270"/>
              <a:gd name="T30" fmla="*/ 39688 w 526"/>
              <a:gd name="T31" fmla="*/ 122238 h 270"/>
              <a:gd name="T32" fmla="*/ 12700 w 526"/>
              <a:gd name="T33" fmla="*/ 158750 h 270"/>
              <a:gd name="T34" fmla="*/ 1588 w 526"/>
              <a:gd name="T35" fmla="*/ 195263 h 270"/>
              <a:gd name="T36" fmla="*/ 1588 w 526"/>
              <a:gd name="T37" fmla="*/ 230188 h 270"/>
              <a:gd name="T38" fmla="*/ 12700 w 526"/>
              <a:gd name="T39" fmla="*/ 266700 h 270"/>
              <a:gd name="T40" fmla="*/ 39688 w 526"/>
              <a:gd name="T41" fmla="*/ 301625 h 270"/>
              <a:gd name="T42" fmla="*/ 74613 w 526"/>
              <a:gd name="T43" fmla="*/ 334963 h 270"/>
              <a:gd name="T44" fmla="*/ 122238 w 526"/>
              <a:gd name="T45" fmla="*/ 361950 h 270"/>
              <a:gd name="T46" fmla="*/ 176213 w 526"/>
              <a:gd name="T47" fmla="*/ 387350 h 270"/>
              <a:gd name="T48" fmla="*/ 239713 w 526"/>
              <a:gd name="T49" fmla="*/ 403225 h 270"/>
              <a:gd name="T50" fmla="*/ 307975 w 526"/>
              <a:gd name="T51" fmla="*/ 417513 h 270"/>
              <a:gd name="T52" fmla="*/ 381000 w 526"/>
              <a:gd name="T53" fmla="*/ 423863 h 270"/>
              <a:gd name="T54" fmla="*/ 450850 w 526"/>
              <a:gd name="T55" fmla="*/ 423863 h 270"/>
              <a:gd name="T56" fmla="*/ 523875 w 526"/>
              <a:gd name="T57" fmla="*/ 417513 h 270"/>
              <a:gd name="T58" fmla="*/ 592138 w 526"/>
              <a:gd name="T59" fmla="*/ 403225 h 270"/>
              <a:gd name="T60" fmla="*/ 655638 w 526"/>
              <a:gd name="T61" fmla="*/ 387350 h 270"/>
              <a:gd name="T62" fmla="*/ 709613 w 526"/>
              <a:gd name="T63" fmla="*/ 361950 h 270"/>
              <a:gd name="T64" fmla="*/ 757238 w 526"/>
              <a:gd name="T65" fmla="*/ 334963 h 270"/>
              <a:gd name="T66" fmla="*/ 793750 w 526"/>
              <a:gd name="T67" fmla="*/ 301625 h 270"/>
              <a:gd name="T68" fmla="*/ 819150 w 526"/>
              <a:gd name="T69" fmla="*/ 266700 h 270"/>
              <a:gd name="T70" fmla="*/ 830263 w 526"/>
              <a:gd name="T71" fmla="*/ 230188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5F674351-0666-4525-9D3A-A0EEC651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1" y="4023342"/>
            <a:ext cx="85440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785292FC-80C3-4236-AC88-68A375183912}"/>
              </a:ext>
            </a:extLst>
          </p:cNvPr>
          <p:cNvSpPr>
            <a:spLocks/>
          </p:cNvSpPr>
          <p:nvPr/>
        </p:nvSpPr>
        <p:spPr bwMode="auto">
          <a:xfrm>
            <a:off x="6874237" y="3847697"/>
            <a:ext cx="835025" cy="428625"/>
          </a:xfrm>
          <a:custGeom>
            <a:avLst/>
            <a:gdLst>
              <a:gd name="T0" fmla="*/ 830263 w 526"/>
              <a:gd name="T1" fmla="*/ 195263 h 270"/>
              <a:gd name="T2" fmla="*/ 819150 w 526"/>
              <a:gd name="T3" fmla="*/ 158750 h 270"/>
              <a:gd name="T4" fmla="*/ 793750 w 526"/>
              <a:gd name="T5" fmla="*/ 122238 h 270"/>
              <a:gd name="T6" fmla="*/ 757238 w 526"/>
              <a:gd name="T7" fmla="*/ 90488 h 270"/>
              <a:gd name="T8" fmla="*/ 709613 w 526"/>
              <a:gd name="T9" fmla="*/ 63500 h 270"/>
              <a:gd name="T10" fmla="*/ 655638 w 526"/>
              <a:gd name="T11" fmla="*/ 38100 h 270"/>
              <a:gd name="T12" fmla="*/ 592138 w 526"/>
              <a:gd name="T13" fmla="*/ 19050 h 270"/>
              <a:gd name="T14" fmla="*/ 523875 w 526"/>
              <a:gd name="T15" fmla="*/ 6350 h 270"/>
              <a:gd name="T16" fmla="*/ 450850 w 526"/>
              <a:gd name="T17" fmla="*/ 1588 h 270"/>
              <a:gd name="T18" fmla="*/ 381000 w 526"/>
              <a:gd name="T19" fmla="*/ 1588 h 270"/>
              <a:gd name="T20" fmla="*/ 307975 w 526"/>
              <a:gd name="T21" fmla="*/ 6350 h 270"/>
              <a:gd name="T22" fmla="*/ 239713 w 526"/>
              <a:gd name="T23" fmla="*/ 19050 h 270"/>
              <a:gd name="T24" fmla="*/ 176213 w 526"/>
              <a:gd name="T25" fmla="*/ 38100 h 270"/>
              <a:gd name="T26" fmla="*/ 122238 w 526"/>
              <a:gd name="T27" fmla="*/ 63500 h 270"/>
              <a:gd name="T28" fmla="*/ 74613 w 526"/>
              <a:gd name="T29" fmla="*/ 90488 h 270"/>
              <a:gd name="T30" fmla="*/ 39688 w 526"/>
              <a:gd name="T31" fmla="*/ 122238 h 270"/>
              <a:gd name="T32" fmla="*/ 12700 w 526"/>
              <a:gd name="T33" fmla="*/ 158750 h 270"/>
              <a:gd name="T34" fmla="*/ 1588 w 526"/>
              <a:gd name="T35" fmla="*/ 195263 h 270"/>
              <a:gd name="T36" fmla="*/ 1588 w 526"/>
              <a:gd name="T37" fmla="*/ 230188 h 270"/>
              <a:gd name="T38" fmla="*/ 12700 w 526"/>
              <a:gd name="T39" fmla="*/ 266700 h 270"/>
              <a:gd name="T40" fmla="*/ 39688 w 526"/>
              <a:gd name="T41" fmla="*/ 301625 h 270"/>
              <a:gd name="T42" fmla="*/ 74613 w 526"/>
              <a:gd name="T43" fmla="*/ 334963 h 270"/>
              <a:gd name="T44" fmla="*/ 122238 w 526"/>
              <a:gd name="T45" fmla="*/ 361950 h 270"/>
              <a:gd name="T46" fmla="*/ 176213 w 526"/>
              <a:gd name="T47" fmla="*/ 387350 h 270"/>
              <a:gd name="T48" fmla="*/ 239713 w 526"/>
              <a:gd name="T49" fmla="*/ 403225 h 270"/>
              <a:gd name="T50" fmla="*/ 307975 w 526"/>
              <a:gd name="T51" fmla="*/ 417513 h 270"/>
              <a:gd name="T52" fmla="*/ 381000 w 526"/>
              <a:gd name="T53" fmla="*/ 423863 h 270"/>
              <a:gd name="T54" fmla="*/ 450850 w 526"/>
              <a:gd name="T55" fmla="*/ 423863 h 270"/>
              <a:gd name="T56" fmla="*/ 523875 w 526"/>
              <a:gd name="T57" fmla="*/ 417513 h 270"/>
              <a:gd name="T58" fmla="*/ 592138 w 526"/>
              <a:gd name="T59" fmla="*/ 403225 h 270"/>
              <a:gd name="T60" fmla="*/ 655638 w 526"/>
              <a:gd name="T61" fmla="*/ 387350 h 270"/>
              <a:gd name="T62" fmla="*/ 709613 w 526"/>
              <a:gd name="T63" fmla="*/ 361950 h 270"/>
              <a:gd name="T64" fmla="*/ 757238 w 526"/>
              <a:gd name="T65" fmla="*/ 334963 h 270"/>
              <a:gd name="T66" fmla="*/ 793750 w 526"/>
              <a:gd name="T67" fmla="*/ 301625 h 270"/>
              <a:gd name="T68" fmla="*/ 819150 w 526"/>
              <a:gd name="T69" fmla="*/ 266700 h 270"/>
              <a:gd name="T70" fmla="*/ 830263 w 526"/>
              <a:gd name="T71" fmla="*/ 230188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AA203A40-48B9-4C79-B728-D3E89344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61" y="3901672"/>
            <a:ext cx="47929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loc</a:t>
            </a:r>
          </a:p>
        </p:txBody>
      </p:sp>
      <p:sp>
        <p:nvSpPr>
          <p:cNvPr id="75" name="Line 27">
            <a:extLst>
              <a:ext uri="{FF2B5EF4-FFF2-40B4-BE49-F238E27FC236}">
                <a16:creationId xmlns:a16="http://schemas.microsoft.com/office/drawing/2014/main" id="{8A2F6820-09F8-4D01-A8D5-B7F26A9C0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0697" y="3623681"/>
            <a:ext cx="269101" cy="3166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9999453B-8D53-49CB-A426-2D52A737C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981" y="3596824"/>
            <a:ext cx="759980" cy="3338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27">
            <a:extLst>
              <a:ext uri="{FF2B5EF4-FFF2-40B4-BE49-F238E27FC236}">
                <a16:creationId xmlns:a16="http://schemas.microsoft.com/office/drawing/2014/main" id="{F3B827FB-6361-45D7-80F8-23D4504E8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686" y="3771414"/>
            <a:ext cx="85570" cy="28097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1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DF19-5439-4470-98FC-DB17A866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Strong &amp; weak entities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24E2-D6A1-4345-87B1-8BB5D62C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entity set: An entity set having sufficient attributes to form a primary key is called Strong entity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entity set: An entity set is not having sufficient attributes to form a primary key is called weak entity set.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C2751-83ED-4557-8094-8FCD4AD6EF65}"/>
              </a:ext>
            </a:extLst>
          </p:cNvPr>
          <p:cNvSpPr/>
          <p:nvPr/>
        </p:nvSpPr>
        <p:spPr>
          <a:xfrm>
            <a:off x="4618892" y="2708031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  <a:endParaRPr lang="en-IN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D9BDA82-3CDD-49CD-BC5B-1F2D9FD10DAB}"/>
              </a:ext>
            </a:extLst>
          </p:cNvPr>
          <p:cNvSpPr/>
          <p:nvPr/>
        </p:nvSpPr>
        <p:spPr>
          <a:xfrm>
            <a:off x="4618892" y="5280174"/>
            <a:ext cx="1960078" cy="1212700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B98C6-EEE7-4A1E-A9E2-AC138A7724AC}"/>
              </a:ext>
            </a:extLst>
          </p:cNvPr>
          <p:cNvSpPr txBox="1"/>
          <p:nvPr/>
        </p:nvSpPr>
        <p:spPr>
          <a:xfrm>
            <a:off x="4967067" y="5761161"/>
            <a:ext cx="112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9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582D-653A-48FB-94DE-13AE4ABC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Ternary relationship to binary relationship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2D01C-D0D0-466A-9AD1-B797A1FBA03D}"/>
              </a:ext>
            </a:extLst>
          </p:cNvPr>
          <p:cNvSpPr/>
          <p:nvPr/>
        </p:nvSpPr>
        <p:spPr>
          <a:xfrm>
            <a:off x="1139483" y="2659941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C61A3-B110-4240-B5DE-9C5C58D34741}"/>
              </a:ext>
            </a:extLst>
          </p:cNvPr>
          <p:cNvSpPr/>
          <p:nvPr/>
        </p:nvSpPr>
        <p:spPr>
          <a:xfrm>
            <a:off x="7748954" y="2659942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3E10A-D7E1-4AE7-A33F-E954D2A3DE31}"/>
              </a:ext>
            </a:extLst>
          </p:cNvPr>
          <p:cNvSpPr/>
          <p:nvPr/>
        </p:nvSpPr>
        <p:spPr>
          <a:xfrm>
            <a:off x="4414910" y="4850669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IN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FFD1E77-382F-4EBA-97F0-CB7B85916997}"/>
              </a:ext>
            </a:extLst>
          </p:cNvPr>
          <p:cNvSpPr/>
          <p:nvPr/>
        </p:nvSpPr>
        <p:spPr>
          <a:xfrm>
            <a:off x="4135901" y="2402890"/>
            <a:ext cx="1927274" cy="12350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SUPPLY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5A0402-1371-431F-95FC-059AD33C646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16591" y="3020428"/>
            <a:ext cx="151931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A4B5-A3B9-4CA3-AD4B-389AC5769A0E}"/>
              </a:ext>
            </a:extLst>
          </p:cNvPr>
          <p:cNvCxnSpPr>
            <a:cxnSpLocks/>
          </p:cNvCxnSpPr>
          <p:nvPr/>
        </p:nvCxnSpPr>
        <p:spPr>
          <a:xfrm flipH="1">
            <a:off x="6063175" y="3020427"/>
            <a:ext cx="168577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D1968C-E749-4B35-9E7C-13F0F1760E2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099538" y="3637965"/>
            <a:ext cx="0" cy="12127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BA1DE1-FD51-499F-81CF-998C2D863A84}"/>
              </a:ext>
            </a:extLst>
          </p:cNvPr>
          <p:cNvCxnSpPr>
            <a:cxnSpLocks/>
          </p:cNvCxnSpPr>
          <p:nvPr/>
        </p:nvCxnSpPr>
        <p:spPr>
          <a:xfrm flipH="1" flipV="1">
            <a:off x="1463040" y="2402890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80FB7B-D942-4F03-AB4D-AC394C757FC6}"/>
              </a:ext>
            </a:extLst>
          </p:cNvPr>
          <p:cNvCxnSpPr>
            <a:cxnSpLocks/>
          </p:cNvCxnSpPr>
          <p:nvPr/>
        </p:nvCxnSpPr>
        <p:spPr>
          <a:xfrm flipH="1" flipV="1">
            <a:off x="4484076" y="4593617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CF1A47-436F-49A3-AB32-6A2FF6094C4B}"/>
              </a:ext>
            </a:extLst>
          </p:cNvPr>
          <p:cNvCxnSpPr>
            <a:cxnSpLocks/>
          </p:cNvCxnSpPr>
          <p:nvPr/>
        </p:nvCxnSpPr>
        <p:spPr>
          <a:xfrm flipH="1" flipV="1">
            <a:off x="7748954" y="2414344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55A56-0D7C-4789-B877-6DB9AE258043}"/>
              </a:ext>
            </a:extLst>
          </p:cNvPr>
          <p:cNvCxnSpPr>
            <a:cxnSpLocks/>
          </p:cNvCxnSpPr>
          <p:nvPr/>
        </p:nvCxnSpPr>
        <p:spPr>
          <a:xfrm flipH="1" flipV="1">
            <a:off x="4858043" y="2146107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1F07DFA-B5E9-4F73-8141-D9727908C7C4}"/>
              </a:ext>
            </a:extLst>
          </p:cNvPr>
          <p:cNvSpPr/>
          <p:nvPr/>
        </p:nvSpPr>
        <p:spPr>
          <a:xfrm>
            <a:off x="647114" y="1796807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Sname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4C0323-9A25-4866-91BF-590CF1E024DD}"/>
              </a:ext>
            </a:extLst>
          </p:cNvPr>
          <p:cNvSpPr/>
          <p:nvPr/>
        </p:nvSpPr>
        <p:spPr>
          <a:xfrm>
            <a:off x="4135901" y="1600200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Qty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F5F891-4D3C-4F05-BDB0-AC08D752C61A}"/>
              </a:ext>
            </a:extLst>
          </p:cNvPr>
          <p:cNvSpPr/>
          <p:nvPr/>
        </p:nvSpPr>
        <p:spPr>
          <a:xfrm>
            <a:off x="7097150" y="1785353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Pname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49DFCE-2619-4396-B3AE-15BE8D24F60C}"/>
              </a:ext>
            </a:extLst>
          </p:cNvPr>
          <p:cNvSpPr/>
          <p:nvPr/>
        </p:nvSpPr>
        <p:spPr>
          <a:xfrm>
            <a:off x="3555608" y="3998452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Pno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DD376-4FBF-4B8E-B7B3-AE0149E1AF8F}"/>
              </a:ext>
            </a:extLst>
          </p:cNvPr>
          <p:cNvSpPr txBox="1"/>
          <p:nvPr/>
        </p:nvSpPr>
        <p:spPr>
          <a:xfrm>
            <a:off x="6528588" y="3617105"/>
            <a:ext cx="5394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Ternary relationship with entities supplier , project and part and relationship is supply and all are string Entities and strong relationship. The query will also be strict and sometimes misleads the original purpose.</a:t>
            </a:r>
          </a:p>
          <a:p>
            <a:endParaRPr lang="en-US" sz="2000" dirty="0"/>
          </a:p>
          <a:p>
            <a:r>
              <a:rPr lang="en-US" sz="2000" dirty="0"/>
              <a:t>Therefore , it is good to avoid such mislead and redundant rows which might occur due to ternary and convert them to binary, even if the relations get weaker.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00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D53B-CA50-48EA-8D1D-C2646AAB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42F3-98E4-4728-A2E3-FFBB2AD8E5BB}"/>
              </a:ext>
            </a:extLst>
          </p:cNvPr>
          <p:cNvSpPr txBox="1"/>
          <p:nvPr/>
        </p:nvSpPr>
        <p:spPr>
          <a:xfrm>
            <a:off x="604911" y="1602452"/>
            <a:ext cx="10748889" cy="385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UNIT-II: Conceptual Design &amp; Relational Query Languages </a:t>
            </a:r>
            <a:endParaRPr lang="en-IN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 Design of Database using ER Model, Notations, Types of attributes, Relation, Mapping Constraints, Features of ER Diagram, Weak Entity Set, Examples of Conceptual Design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Algebra: Selection, Projection, Set Operations, Rename, Cartesian-Product, Join, Outer Join, Examples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Calculus: Tuple Relational Calculus and Domain Relational Calculus  ,Safety Expressions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9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3308-F875-4C93-BB01-1A7A731D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C599-4BF3-4A25-AB23-0F180198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008" y="3705079"/>
            <a:ext cx="4927750" cy="3047405"/>
          </a:xfrm>
        </p:spPr>
        <p:txBody>
          <a:bodyPr/>
          <a:lstStyle/>
          <a:p>
            <a:r>
              <a:rPr lang="en-US" dirty="0"/>
              <a:t>To convert Ter- bin:</a:t>
            </a:r>
          </a:p>
          <a:p>
            <a:endParaRPr lang="en-US" dirty="0"/>
          </a:p>
          <a:p>
            <a:r>
              <a:rPr lang="en-US" dirty="0"/>
              <a:t>Replace relation with weak entity and form every two relations with its respective weak relationship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EE0B1-8C05-4A57-88CC-40B25DAC3A72}"/>
              </a:ext>
            </a:extLst>
          </p:cNvPr>
          <p:cNvSpPr/>
          <p:nvPr/>
        </p:nvSpPr>
        <p:spPr>
          <a:xfrm>
            <a:off x="1139483" y="2659941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16C55-C0FC-44D3-9F43-0A633DE59E77}"/>
              </a:ext>
            </a:extLst>
          </p:cNvPr>
          <p:cNvSpPr/>
          <p:nvPr/>
        </p:nvSpPr>
        <p:spPr>
          <a:xfrm>
            <a:off x="7748954" y="2659942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924-77BE-4401-B28F-978E8068FDDC}"/>
              </a:ext>
            </a:extLst>
          </p:cNvPr>
          <p:cNvSpPr/>
          <p:nvPr/>
        </p:nvSpPr>
        <p:spPr>
          <a:xfrm>
            <a:off x="4414910" y="4850669"/>
            <a:ext cx="1477108" cy="72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B2F9F-F03F-4CF8-8FE8-4AAE304ADC8B}"/>
              </a:ext>
            </a:extLst>
          </p:cNvPr>
          <p:cNvCxnSpPr>
            <a:cxnSpLocks/>
          </p:cNvCxnSpPr>
          <p:nvPr/>
        </p:nvCxnSpPr>
        <p:spPr>
          <a:xfrm flipH="1">
            <a:off x="3555608" y="3020428"/>
            <a:ext cx="5802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572340-B011-46A4-9B57-46F05A732EC6}"/>
              </a:ext>
            </a:extLst>
          </p:cNvPr>
          <p:cNvCxnSpPr>
            <a:cxnSpLocks/>
          </p:cNvCxnSpPr>
          <p:nvPr/>
        </p:nvCxnSpPr>
        <p:spPr>
          <a:xfrm flipH="1">
            <a:off x="7244862" y="3020427"/>
            <a:ext cx="5040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C70AF0-BCC4-49F2-B1C7-1ACDD1698327}"/>
              </a:ext>
            </a:extLst>
          </p:cNvPr>
          <p:cNvCxnSpPr>
            <a:cxnSpLocks/>
          </p:cNvCxnSpPr>
          <p:nvPr/>
        </p:nvCxnSpPr>
        <p:spPr>
          <a:xfrm flipV="1">
            <a:off x="5099538" y="3637965"/>
            <a:ext cx="0" cy="3604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66CD49-2807-44B4-839A-60BBD51DF1AE}"/>
              </a:ext>
            </a:extLst>
          </p:cNvPr>
          <p:cNvCxnSpPr>
            <a:cxnSpLocks/>
          </p:cNvCxnSpPr>
          <p:nvPr/>
        </p:nvCxnSpPr>
        <p:spPr>
          <a:xfrm flipH="1" flipV="1">
            <a:off x="1463040" y="2402890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354E16-5B17-4764-B71F-807CC5F867BF}"/>
              </a:ext>
            </a:extLst>
          </p:cNvPr>
          <p:cNvCxnSpPr>
            <a:cxnSpLocks/>
          </p:cNvCxnSpPr>
          <p:nvPr/>
        </p:nvCxnSpPr>
        <p:spPr>
          <a:xfrm flipH="1" flipV="1">
            <a:off x="4484076" y="4593617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4E4DEF-888B-48A8-B23B-F95B9808ECCE}"/>
              </a:ext>
            </a:extLst>
          </p:cNvPr>
          <p:cNvCxnSpPr>
            <a:cxnSpLocks/>
          </p:cNvCxnSpPr>
          <p:nvPr/>
        </p:nvCxnSpPr>
        <p:spPr>
          <a:xfrm flipH="1" flipV="1">
            <a:off x="7748954" y="2414344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586815-DA43-405C-94A3-7F902FEFB425}"/>
              </a:ext>
            </a:extLst>
          </p:cNvPr>
          <p:cNvCxnSpPr>
            <a:cxnSpLocks/>
          </p:cNvCxnSpPr>
          <p:nvPr/>
        </p:nvCxnSpPr>
        <p:spPr>
          <a:xfrm flipH="1" flipV="1">
            <a:off x="4858043" y="2146107"/>
            <a:ext cx="295421" cy="2570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EC1484-458B-47F7-8658-9593CFE3C437}"/>
              </a:ext>
            </a:extLst>
          </p:cNvPr>
          <p:cNvSpPr/>
          <p:nvPr/>
        </p:nvSpPr>
        <p:spPr>
          <a:xfrm>
            <a:off x="647114" y="1796807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Sname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82A8C2-B709-47B8-AFC4-841AB9C514D2}"/>
              </a:ext>
            </a:extLst>
          </p:cNvPr>
          <p:cNvSpPr/>
          <p:nvPr/>
        </p:nvSpPr>
        <p:spPr>
          <a:xfrm>
            <a:off x="4135901" y="1600200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Qty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2FCB27-10D0-40E0-AFDF-EA3C2034B5A3}"/>
              </a:ext>
            </a:extLst>
          </p:cNvPr>
          <p:cNvSpPr/>
          <p:nvPr/>
        </p:nvSpPr>
        <p:spPr>
          <a:xfrm>
            <a:off x="7097150" y="1785353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Pname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DA3E1F-7A4F-4DDF-8FDA-342F7D068AD1}"/>
              </a:ext>
            </a:extLst>
          </p:cNvPr>
          <p:cNvSpPr/>
          <p:nvPr/>
        </p:nvSpPr>
        <p:spPr>
          <a:xfrm>
            <a:off x="3555608" y="3998452"/>
            <a:ext cx="1223889" cy="617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Pno</a:t>
            </a:r>
            <a:endParaRPr lang="en-IN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C244CFB-B774-4EF6-A599-C723EAC1B879}"/>
              </a:ext>
            </a:extLst>
          </p:cNvPr>
          <p:cNvSpPr/>
          <p:nvPr/>
        </p:nvSpPr>
        <p:spPr>
          <a:xfrm>
            <a:off x="4135901" y="2402890"/>
            <a:ext cx="1960078" cy="1212700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05FE5-8F87-4688-8B9C-F30B3BAAF766}"/>
              </a:ext>
            </a:extLst>
          </p:cNvPr>
          <p:cNvSpPr txBox="1"/>
          <p:nvPr/>
        </p:nvSpPr>
        <p:spPr>
          <a:xfrm>
            <a:off x="4484076" y="2883877"/>
            <a:ext cx="112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499A10-DD68-433B-9BB2-3F5EE6226334}"/>
              </a:ext>
            </a:extLst>
          </p:cNvPr>
          <p:cNvCxnSpPr>
            <a:cxnSpLocks/>
          </p:cNvCxnSpPr>
          <p:nvPr/>
        </p:nvCxnSpPr>
        <p:spPr>
          <a:xfrm flipH="1">
            <a:off x="5990493" y="3020427"/>
            <a:ext cx="4243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D43D85-63E5-47C6-8A69-3FD85F1EAF23}"/>
              </a:ext>
            </a:extLst>
          </p:cNvPr>
          <p:cNvCxnSpPr>
            <a:cxnSpLocks/>
          </p:cNvCxnSpPr>
          <p:nvPr/>
        </p:nvCxnSpPr>
        <p:spPr>
          <a:xfrm flipH="1">
            <a:off x="2616591" y="3020427"/>
            <a:ext cx="4243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C8920D-6588-456D-B06A-25FB85514BC0}"/>
              </a:ext>
            </a:extLst>
          </p:cNvPr>
          <p:cNvCxnSpPr>
            <a:cxnSpLocks/>
          </p:cNvCxnSpPr>
          <p:nvPr/>
        </p:nvCxnSpPr>
        <p:spPr>
          <a:xfrm flipV="1">
            <a:off x="5090159" y="4509603"/>
            <a:ext cx="0" cy="3604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rame 28">
            <a:extLst>
              <a:ext uri="{FF2B5EF4-FFF2-40B4-BE49-F238E27FC236}">
                <a16:creationId xmlns:a16="http://schemas.microsoft.com/office/drawing/2014/main" id="{EE92782E-C6D9-4FF6-AB2B-7D1CAF132099}"/>
              </a:ext>
            </a:extLst>
          </p:cNvPr>
          <p:cNvSpPr/>
          <p:nvPr/>
        </p:nvSpPr>
        <p:spPr>
          <a:xfrm rot="2500731">
            <a:off x="6560026" y="2724427"/>
            <a:ext cx="611965" cy="595502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5A040534-E07C-4DCE-B018-9C42183DDBE6}"/>
              </a:ext>
            </a:extLst>
          </p:cNvPr>
          <p:cNvSpPr/>
          <p:nvPr/>
        </p:nvSpPr>
        <p:spPr>
          <a:xfrm rot="2500731">
            <a:off x="4847482" y="3921312"/>
            <a:ext cx="611965" cy="595502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9E18C0FF-F607-496F-ABF5-40AAD519CB85}"/>
              </a:ext>
            </a:extLst>
          </p:cNvPr>
          <p:cNvSpPr/>
          <p:nvPr/>
        </p:nvSpPr>
        <p:spPr>
          <a:xfrm rot="2500731">
            <a:off x="3040966" y="2785403"/>
            <a:ext cx="611965" cy="595502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952681-544A-439A-85F3-A1635CAED051}"/>
              </a:ext>
            </a:extLst>
          </p:cNvPr>
          <p:cNvSpPr txBox="1"/>
          <p:nvPr/>
        </p:nvSpPr>
        <p:spPr>
          <a:xfrm>
            <a:off x="3117073" y="2898488"/>
            <a:ext cx="5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61E9EF-1CE4-479B-A92C-2B786BFFFF52}"/>
              </a:ext>
            </a:extLst>
          </p:cNvPr>
          <p:cNvSpPr txBox="1"/>
          <p:nvPr/>
        </p:nvSpPr>
        <p:spPr>
          <a:xfrm>
            <a:off x="4889596" y="4034397"/>
            <a:ext cx="5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SPa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4AC59D-83E7-49CD-8A95-D47B7C453231}"/>
              </a:ext>
            </a:extLst>
          </p:cNvPr>
          <p:cNvSpPr txBox="1"/>
          <p:nvPr/>
        </p:nvSpPr>
        <p:spPr>
          <a:xfrm>
            <a:off x="6656364" y="2815407"/>
            <a:ext cx="5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15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0B6-C427-40DB-8E0E-D7FED0A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for company to keep track of employee phones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6129C-BF63-49A3-83BA-D279109E0904}"/>
              </a:ext>
            </a:extLst>
          </p:cNvPr>
          <p:cNvSpPr/>
          <p:nvPr/>
        </p:nvSpPr>
        <p:spPr>
          <a:xfrm>
            <a:off x="1139483" y="2258595"/>
            <a:ext cx="1477108" cy="1122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B3168-7D5F-44CD-BF35-1ADF247E9CF8}"/>
              </a:ext>
            </a:extLst>
          </p:cNvPr>
          <p:cNvSpPr/>
          <p:nvPr/>
        </p:nvSpPr>
        <p:spPr>
          <a:xfrm>
            <a:off x="7748954" y="2310622"/>
            <a:ext cx="1477108" cy="1070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E731E-93A1-43D7-BA9E-E644D2966C5F}"/>
              </a:ext>
            </a:extLst>
          </p:cNvPr>
          <p:cNvSpPr/>
          <p:nvPr/>
        </p:nvSpPr>
        <p:spPr>
          <a:xfrm>
            <a:off x="4414910" y="4645220"/>
            <a:ext cx="1477108" cy="123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Phones</a:t>
            </a:r>
            <a:endParaRPr lang="en-IN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439A161-990A-4F57-8DF1-53557880A4FD}"/>
              </a:ext>
            </a:extLst>
          </p:cNvPr>
          <p:cNvSpPr/>
          <p:nvPr/>
        </p:nvSpPr>
        <p:spPr>
          <a:xfrm>
            <a:off x="3615399" y="2258595"/>
            <a:ext cx="2518115" cy="15236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Works_In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CEAD92-9A0E-4F82-BE51-618F012AF30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16591" y="3020427"/>
            <a:ext cx="9988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59EE9-2A66-4391-A915-0623D0F3556C}"/>
              </a:ext>
            </a:extLst>
          </p:cNvPr>
          <p:cNvCxnSpPr>
            <a:cxnSpLocks/>
          </p:cNvCxnSpPr>
          <p:nvPr/>
        </p:nvCxnSpPr>
        <p:spPr>
          <a:xfrm flipH="1">
            <a:off x="6063175" y="3020427"/>
            <a:ext cx="168577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0D091A-5405-47DC-90C2-698DE3F93FF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716259" y="3380912"/>
            <a:ext cx="1" cy="11508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AC81FB-5707-4308-AC36-1FCF57733F8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10097" y="5262757"/>
            <a:ext cx="2204813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C9144-F529-4BF7-B120-19C1B6574F3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605325" y="3380910"/>
            <a:ext cx="0" cy="11508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D7319-44AA-4CAE-BDB7-571AB1D1EB9F}"/>
              </a:ext>
            </a:extLst>
          </p:cNvPr>
          <p:cNvCxnSpPr>
            <a:cxnSpLocks/>
          </p:cNvCxnSpPr>
          <p:nvPr/>
        </p:nvCxnSpPr>
        <p:spPr>
          <a:xfrm flipH="1">
            <a:off x="5892018" y="5178886"/>
            <a:ext cx="1749670" cy="519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BE6FBCC3-77F2-427A-8241-BE25F69AC4A1}"/>
              </a:ext>
            </a:extLst>
          </p:cNvPr>
          <p:cNvSpPr/>
          <p:nvPr/>
        </p:nvSpPr>
        <p:spPr>
          <a:xfrm>
            <a:off x="7641688" y="4531774"/>
            <a:ext cx="1927274" cy="12350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Provides</a:t>
            </a:r>
            <a:endParaRPr lang="en-IN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DD3008FB-AE53-402B-9EC6-DDFDEE626187}"/>
              </a:ext>
            </a:extLst>
          </p:cNvPr>
          <p:cNvSpPr/>
          <p:nvPr/>
        </p:nvSpPr>
        <p:spPr>
          <a:xfrm>
            <a:off x="752622" y="4531774"/>
            <a:ext cx="1927274" cy="140536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06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2431-7083-453C-92F2-B476174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8B2B-45DC-4334-B66A-85FB9233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Key Constraints:  Primary key, Foreign key , super key , candidate key</a:t>
            </a:r>
          </a:p>
          <a:p>
            <a:endParaRPr lang="en-US" dirty="0"/>
          </a:p>
          <a:p>
            <a:r>
              <a:rPr lang="en-US" dirty="0"/>
              <a:t>2. Mapping constraints : cardinalities with these possible ways: </a:t>
            </a:r>
          </a:p>
          <a:p>
            <a:r>
              <a:rPr lang="en-US" dirty="0"/>
              <a:t>One-one   , One –many , many –one &amp; many-many</a:t>
            </a:r>
          </a:p>
          <a:p>
            <a:endParaRPr lang="en-US" dirty="0"/>
          </a:p>
          <a:p>
            <a:r>
              <a:rPr lang="en-US" dirty="0"/>
              <a:t>3. Participation Constraints : total / Partial participation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92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AA9DED1-C663-4750-8F03-8ED46D60A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constraints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D4B871-DE3A-4206-A09E-DC3655AD0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Minimal set of attributes which uniquely identify an instance of a entity</a:t>
            </a:r>
          </a:p>
          <a:p>
            <a:endParaRPr lang="en-US" altLang="en-US" dirty="0"/>
          </a:p>
          <a:p>
            <a:r>
              <a:rPr lang="en-US" altLang="en-US" dirty="0"/>
              <a:t>Many candidate keys choose one to be a primary keys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SSN vs Name … key must be unique </a:t>
            </a:r>
          </a:p>
        </p:txBody>
      </p:sp>
    </p:spTree>
    <p:extLst>
      <p:ext uri="{BB962C8B-B14F-4D97-AF65-F5344CB8AC3E}">
        <p14:creationId xmlns:p14="http://schemas.microsoft.com/office/powerpoint/2010/main" val="265573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3C89-332A-41EE-A17C-8C6530B9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71391-9DC8-42C7-B503-540312681C7D}"/>
              </a:ext>
            </a:extLst>
          </p:cNvPr>
          <p:cNvSpPr/>
          <p:nvPr/>
        </p:nvSpPr>
        <p:spPr>
          <a:xfrm>
            <a:off x="4670474" y="1280160"/>
            <a:ext cx="2222695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BE965-4BDE-4D89-A0FD-01EC6F6B38C4}"/>
              </a:ext>
            </a:extLst>
          </p:cNvPr>
          <p:cNvSpPr/>
          <p:nvPr/>
        </p:nvSpPr>
        <p:spPr>
          <a:xfrm>
            <a:off x="9648092" y="3365806"/>
            <a:ext cx="2222695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FOREIGN KEY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36BC5-BA9B-42C0-815E-C5F73EC2E3BD}"/>
              </a:ext>
            </a:extLst>
          </p:cNvPr>
          <p:cNvSpPr/>
          <p:nvPr/>
        </p:nvSpPr>
        <p:spPr>
          <a:xfrm>
            <a:off x="6649329" y="3473768"/>
            <a:ext cx="2222695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KEY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B7CE0-78D1-4BDF-93B4-7B191C7F3203}"/>
              </a:ext>
            </a:extLst>
          </p:cNvPr>
          <p:cNvSpPr/>
          <p:nvPr/>
        </p:nvSpPr>
        <p:spPr>
          <a:xfrm>
            <a:off x="3873305" y="3413760"/>
            <a:ext cx="2222695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 KEY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69E1E-70A6-4FE2-92AD-D4862057B13B}"/>
              </a:ext>
            </a:extLst>
          </p:cNvPr>
          <p:cNvSpPr/>
          <p:nvPr/>
        </p:nvSpPr>
        <p:spPr>
          <a:xfrm>
            <a:off x="838200" y="3400644"/>
            <a:ext cx="2222695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  KEY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520CA-C916-427F-8556-EF2EB1EA65F1}"/>
              </a:ext>
            </a:extLst>
          </p:cNvPr>
          <p:cNvCxnSpPr/>
          <p:nvPr/>
        </p:nvCxnSpPr>
        <p:spPr>
          <a:xfrm flipH="1">
            <a:off x="1949547" y="2137227"/>
            <a:ext cx="3035105" cy="126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EF27E-3A75-4C09-902F-6A9FE4E3DBD8}"/>
              </a:ext>
            </a:extLst>
          </p:cNvPr>
          <p:cNvCxnSpPr>
            <a:cxnSpLocks/>
          </p:cNvCxnSpPr>
          <p:nvPr/>
        </p:nvCxnSpPr>
        <p:spPr>
          <a:xfrm flipH="1">
            <a:off x="5345723" y="2124111"/>
            <a:ext cx="1" cy="127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1308DD-EC02-4BEE-8B63-5C2A4C6D3DAD}"/>
              </a:ext>
            </a:extLst>
          </p:cNvPr>
          <p:cNvCxnSpPr>
            <a:cxnSpLocks/>
          </p:cNvCxnSpPr>
          <p:nvPr/>
        </p:nvCxnSpPr>
        <p:spPr>
          <a:xfrm>
            <a:off x="6096000" y="1950519"/>
            <a:ext cx="1359877" cy="147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799C30-12BB-47A7-A7C1-AA7ACA136DFA}"/>
              </a:ext>
            </a:extLst>
          </p:cNvPr>
          <p:cNvCxnSpPr>
            <a:cxnSpLocks/>
          </p:cNvCxnSpPr>
          <p:nvPr/>
        </p:nvCxnSpPr>
        <p:spPr>
          <a:xfrm>
            <a:off x="6683620" y="2110154"/>
            <a:ext cx="3736729" cy="126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8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3DC9A9-D770-4C91-8D32-B3EA38FC2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69723"/>
              </p:ext>
            </p:extLst>
          </p:nvPr>
        </p:nvGraphicFramePr>
        <p:xfrm>
          <a:off x="372013" y="1203960"/>
          <a:ext cx="5723988" cy="27748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0997">
                  <a:extLst>
                    <a:ext uri="{9D8B030D-6E8A-4147-A177-3AD203B41FA5}">
                      <a16:colId xmlns:a16="http://schemas.microsoft.com/office/drawing/2014/main" val="2403385671"/>
                    </a:ext>
                  </a:extLst>
                </a:gridCol>
                <a:gridCol w="1430997">
                  <a:extLst>
                    <a:ext uri="{9D8B030D-6E8A-4147-A177-3AD203B41FA5}">
                      <a16:colId xmlns:a16="http://schemas.microsoft.com/office/drawing/2014/main" val="1752234089"/>
                    </a:ext>
                  </a:extLst>
                </a:gridCol>
                <a:gridCol w="1430997">
                  <a:extLst>
                    <a:ext uri="{9D8B030D-6E8A-4147-A177-3AD203B41FA5}">
                      <a16:colId xmlns:a16="http://schemas.microsoft.com/office/drawing/2014/main" val="2741130852"/>
                    </a:ext>
                  </a:extLst>
                </a:gridCol>
                <a:gridCol w="1430997">
                  <a:extLst>
                    <a:ext uri="{9D8B030D-6E8A-4147-A177-3AD203B41FA5}">
                      <a16:colId xmlns:a16="http://schemas.microsoft.com/office/drawing/2014/main" val="2560622901"/>
                    </a:ext>
                  </a:extLst>
                </a:gridCol>
              </a:tblGrid>
              <a:tr h="462475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5445"/>
                  </a:ext>
                </a:extLst>
              </a:tr>
              <a:tr h="462475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66978"/>
                  </a:ext>
                </a:extLst>
              </a:tr>
              <a:tr h="462475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75632"/>
                  </a:ext>
                </a:extLst>
              </a:tr>
              <a:tr h="462475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87308"/>
                  </a:ext>
                </a:extLst>
              </a:tr>
              <a:tr h="462475">
                <a:tc>
                  <a:txBody>
                    <a:bodyPr/>
                    <a:lstStyle/>
                    <a:p>
                      <a:r>
                        <a:rPr lang="en-US" dirty="0"/>
                        <a:t>S004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22630"/>
                  </a:ext>
                </a:extLst>
              </a:tr>
              <a:tr h="462475">
                <a:tc>
                  <a:txBody>
                    <a:bodyPr/>
                    <a:lstStyle/>
                    <a:p>
                      <a:r>
                        <a:rPr lang="en-US" dirty="0"/>
                        <a:t>S005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15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D71DAF-1639-4070-A3D2-87BF15603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2351"/>
              </p:ext>
            </p:extLst>
          </p:nvPr>
        </p:nvGraphicFramePr>
        <p:xfrm>
          <a:off x="7146387" y="4517943"/>
          <a:ext cx="465953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9766">
                  <a:extLst>
                    <a:ext uri="{9D8B030D-6E8A-4147-A177-3AD203B41FA5}">
                      <a16:colId xmlns:a16="http://schemas.microsoft.com/office/drawing/2014/main" val="1336779454"/>
                    </a:ext>
                  </a:extLst>
                </a:gridCol>
                <a:gridCol w="2329766">
                  <a:extLst>
                    <a:ext uri="{9D8B030D-6E8A-4147-A177-3AD203B41FA5}">
                      <a16:colId xmlns:a16="http://schemas.microsoft.com/office/drawing/2014/main" val="263594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DeptId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7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1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570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7D0695-BD69-41FA-B3C6-089FA9B6180F}"/>
              </a:ext>
            </a:extLst>
          </p:cNvPr>
          <p:cNvSpPr txBox="1"/>
          <p:nvPr/>
        </p:nvSpPr>
        <p:spPr>
          <a:xfrm>
            <a:off x="2926080" y="506437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5920C-C2AD-42E4-90A9-B8ADD1118318}"/>
              </a:ext>
            </a:extLst>
          </p:cNvPr>
          <p:cNvSpPr txBox="1"/>
          <p:nvPr/>
        </p:nvSpPr>
        <p:spPr>
          <a:xfrm>
            <a:off x="8172157" y="3794144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F47154-94B3-4BCD-9DF7-24EA292ED913}"/>
              </a:ext>
            </a:extLst>
          </p:cNvPr>
          <p:cNvCxnSpPr/>
          <p:nvPr/>
        </p:nvCxnSpPr>
        <p:spPr>
          <a:xfrm>
            <a:off x="6096000" y="1350498"/>
            <a:ext cx="158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52F761-0968-425E-A11D-D3244DE07F44}"/>
              </a:ext>
            </a:extLst>
          </p:cNvPr>
          <p:cNvCxnSpPr/>
          <p:nvPr/>
        </p:nvCxnSpPr>
        <p:spPr>
          <a:xfrm>
            <a:off x="7680960" y="1350498"/>
            <a:ext cx="0" cy="316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52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7348-1307-4E46-B172-C5C455C4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the first key which is used to identify one &amp; only one instance of an entity uniquely.</a:t>
            </a:r>
          </a:p>
          <a:p>
            <a:r>
              <a:rPr lang="en-US" dirty="0"/>
              <a:t>An entity can have multiple keys but only one primary key.</a:t>
            </a:r>
          </a:p>
          <a:p>
            <a:r>
              <a:rPr lang="en-US" dirty="0" err="1"/>
              <a:t>E.g</a:t>
            </a:r>
            <a:r>
              <a:rPr lang="en-US" dirty="0"/>
              <a:t>: Sid in Student   Student(Sid)</a:t>
            </a:r>
          </a:p>
          <a:p>
            <a:r>
              <a:rPr lang="en-US" dirty="0" err="1"/>
              <a:t>Deptid</a:t>
            </a:r>
            <a:r>
              <a:rPr lang="en-US" dirty="0"/>
              <a:t> in Department   Department(</a:t>
            </a:r>
            <a:r>
              <a:rPr lang="en-US" dirty="0" err="1"/>
              <a:t>Deptid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CD749-627D-418C-8603-9746D8C1E90A}"/>
              </a:ext>
            </a:extLst>
          </p:cNvPr>
          <p:cNvSpPr txBox="1"/>
          <p:nvPr/>
        </p:nvSpPr>
        <p:spPr>
          <a:xfrm>
            <a:off x="1266092" y="534572"/>
            <a:ext cx="8764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Primary Key: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123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5AEC-E574-4BA5-891A-1E32FD30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/>
          </a:bodyPr>
          <a:lstStyle/>
          <a:p>
            <a:r>
              <a:rPr lang="en-US" sz="2800" dirty="0"/>
              <a:t>Super Key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5A00-274A-4DB2-AD59-51CDEF67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49249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set of attributes which can uniquely identify a tuple </a:t>
            </a:r>
          </a:p>
          <a:p>
            <a:r>
              <a:rPr lang="en-US" dirty="0"/>
              <a:t>Super key is a superset of candidate key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 1.Sid</a:t>
            </a:r>
          </a:p>
          <a:p>
            <a:r>
              <a:rPr lang="en-US" dirty="0"/>
              <a:t>2.Sid,Sname</a:t>
            </a:r>
          </a:p>
          <a:p>
            <a:r>
              <a:rPr lang="en-US" dirty="0"/>
              <a:t>3.Sid, Address</a:t>
            </a:r>
          </a:p>
          <a:p>
            <a:r>
              <a:rPr lang="en-US" dirty="0"/>
              <a:t>4.Sid,sname,address</a:t>
            </a:r>
          </a:p>
          <a:p>
            <a:r>
              <a:rPr lang="en-US" dirty="0"/>
              <a:t>5.Sid,sname,address,deptid</a:t>
            </a:r>
          </a:p>
          <a:p>
            <a:r>
              <a:rPr lang="en-US" dirty="0"/>
              <a:t>6.Sid,deptid</a:t>
            </a:r>
          </a:p>
          <a:p>
            <a:r>
              <a:rPr lang="en-US" dirty="0"/>
              <a:t>7.Sid,sname,deptid</a:t>
            </a:r>
          </a:p>
          <a:p>
            <a:r>
              <a:rPr lang="en-US" dirty="0"/>
              <a:t>8.sid,address,deptid</a:t>
            </a:r>
          </a:p>
          <a:p>
            <a:r>
              <a:rPr lang="en-US" dirty="0"/>
              <a:t>9.sname,address</a:t>
            </a:r>
          </a:p>
          <a:p>
            <a:r>
              <a:rPr lang="en-US" dirty="0"/>
              <a:t>10.sname,address,deptid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141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6819-19F4-40F5-B750-A6616539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/>
          </a:bodyPr>
          <a:lstStyle/>
          <a:p>
            <a:r>
              <a:rPr lang="en-US" sz="2800" dirty="0"/>
              <a:t>Candidate key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1221-46E6-43D9-B542-6A01EDE3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an attribute or  asset of attributes which can uniquely identify a tuple.</a:t>
            </a:r>
          </a:p>
          <a:p>
            <a:r>
              <a:rPr lang="en-US" dirty="0"/>
              <a:t>The remaining attributes except for primary key are considered as a candidate key.</a:t>
            </a:r>
          </a:p>
          <a:p>
            <a:r>
              <a:rPr lang="en-US" dirty="0"/>
              <a:t>The candidate key is also a minimal </a:t>
            </a:r>
            <a:r>
              <a:rPr lang="en-US" dirty="0" err="1"/>
              <a:t>superkey</a:t>
            </a:r>
            <a:r>
              <a:rPr lang="en-US" dirty="0"/>
              <a:t> &amp; as strong as a primary key.</a:t>
            </a:r>
          </a:p>
          <a:p>
            <a:r>
              <a:rPr lang="en-US" dirty="0" err="1"/>
              <a:t>E,g</a:t>
            </a:r>
            <a:r>
              <a:rPr lang="en-US" dirty="0"/>
              <a:t>: Student( </a:t>
            </a:r>
            <a:r>
              <a:rPr lang="en-US" u="sng" dirty="0" err="1"/>
              <a:t>Sname,address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err="1"/>
              <a:t>Canddiate</a:t>
            </a:r>
            <a:r>
              <a:rPr lang="en-US" dirty="0"/>
              <a:t> key also called alternate key (mostly composite style)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38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4CFF-EFCE-4AD2-B957-039D9120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/>
          </a:bodyPr>
          <a:lstStyle/>
          <a:p>
            <a:r>
              <a:rPr lang="en-US" sz="2800" dirty="0"/>
              <a:t>Foreign key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F29C-4431-444E-A8CD-059E7AB6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colun</a:t>
            </a:r>
            <a:r>
              <a:rPr lang="en-US" dirty="0"/>
              <a:t> of table which is used to point to primary key of another table</a:t>
            </a:r>
          </a:p>
          <a:p>
            <a:r>
              <a:rPr lang="en-US" dirty="0"/>
              <a:t>An attribute of relation which is a primary key is being </a:t>
            </a:r>
            <a:r>
              <a:rPr lang="en-US" dirty="0" err="1"/>
              <a:t>refernced</a:t>
            </a:r>
            <a:r>
              <a:rPr lang="en-US" dirty="0"/>
              <a:t> to another relation, the reference attribute is called foreign key.</a:t>
            </a:r>
          </a:p>
          <a:p>
            <a:r>
              <a:rPr lang="en-US" dirty="0" err="1"/>
              <a:t>E.g</a:t>
            </a:r>
            <a:r>
              <a:rPr lang="en-US" dirty="0"/>
              <a:t>: Student (</a:t>
            </a:r>
            <a:r>
              <a:rPr lang="en-US" dirty="0" err="1"/>
              <a:t>Deptid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B119267-C435-4C9C-A9D2-D6F05B9F8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493" y="2995515"/>
            <a:ext cx="10515600" cy="71393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Steps in developing a database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B088F7-921E-4A66-B2AF-2F1A4F947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748" y="3709450"/>
            <a:ext cx="10515600" cy="3148550"/>
          </a:xfrm>
        </p:spPr>
        <p:txBody>
          <a:bodyPr/>
          <a:lstStyle/>
          <a:p>
            <a:r>
              <a:rPr lang="en-US" altLang="en-US" dirty="0"/>
              <a:t>Requirements analysis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  <a:p>
            <a:r>
              <a:rPr lang="en-US" altLang="en-US" dirty="0"/>
              <a:t>Conceptual Database design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ER diagram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altLang="en-US" dirty="0"/>
              <a:t>Database design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refinement →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security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92833-1256-479F-8CAC-59584B9F9C6B}"/>
              </a:ext>
            </a:extLst>
          </p:cNvPr>
          <p:cNvSpPr txBox="1"/>
          <p:nvPr/>
        </p:nvSpPr>
        <p:spPr>
          <a:xfrm>
            <a:off x="262011" y="1475981"/>
            <a:ext cx="102330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Move from informal description of what user wants to Precise description of what can be implemented in a DBMS in the form of a design.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F9EED2-E2C2-48C1-9BB8-6556C8B35293}"/>
              </a:ext>
            </a:extLst>
          </p:cNvPr>
          <p:cNvSpPr txBox="1">
            <a:spLocks/>
          </p:cNvSpPr>
          <p:nvPr/>
        </p:nvSpPr>
        <p:spPr>
          <a:xfrm>
            <a:off x="120748" y="150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model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899EE4-8E17-4442-8883-D4A99A6C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80ECA51-22EB-40A2-9C62-FE09760C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0058794-CF96-4AFC-BE5C-F2941C29A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90500"/>
            <a:ext cx="7772400" cy="1104900"/>
          </a:xfrm>
          <a:noFill/>
        </p:spPr>
        <p:txBody>
          <a:bodyPr/>
          <a:lstStyle/>
          <a:p>
            <a:r>
              <a:rPr lang="en-US" altLang="en-US" dirty="0"/>
              <a:t>Mapping Constraints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70E20D27-D806-47B0-930C-173E351449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219200"/>
            <a:ext cx="3276600" cy="5334000"/>
          </a:xfrm>
          <a:noFill/>
        </p:spPr>
        <p:txBody>
          <a:bodyPr/>
          <a:lstStyle/>
          <a:p>
            <a:r>
              <a:rPr lang="en-US" altLang="en-US" sz="2400"/>
              <a:t>In contrast, each dept has at most one manager, according to the    </a:t>
            </a:r>
            <a:r>
              <a:rPr lang="en-US" altLang="en-US" sz="2400" i="1" u="sng">
                <a:solidFill>
                  <a:schemeClr val="accent2"/>
                </a:solidFill>
              </a:rPr>
              <a:t>key constraint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on Manages.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>
                <a:solidFill>
                  <a:schemeClr val="accent2"/>
                </a:solidFill>
              </a:rPr>
              <a:t>* arrow indicates that </a:t>
            </a:r>
            <a:r>
              <a:rPr lang="en-US" altLang="en-US" sz="2400"/>
              <a:t>given a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dept it uniquely determines the Manages relationship in which it appears</a:t>
            </a:r>
          </a:p>
        </p:txBody>
      </p:sp>
      <p:sp>
        <p:nvSpPr>
          <p:cNvPr id="16390" name="Freeform 6">
            <a:extLst>
              <a:ext uri="{FF2B5EF4-FFF2-40B4-BE49-F238E27FC236}">
                <a16:creationId xmlns:a16="http://schemas.microsoft.com/office/drawing/2014/main" id="{01129E48-5C57-4826-9880-B07567E69EA5}"/>
              </a:ext>
            </a:extLst>
          </p:cNvPr>
          <p:cNvSpPr>
            <a:spLocks/>
          </p:cNvSpPr>
          <p:nvPr/>
        </p:nvSpPr>
        <p:spPr bwMode="auto">
          <a:xfrm>
            <a:off x="5276850" y="3263901"/>
            <a:ext cx="338138" cy="2149475"/>
          </a:xfrm>
          <a:custGeom>
            <a:avLst/>
            <a:gdLst>
              <a:gd name="T0" fmla="*/ 334963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6388 w 213"/>
              <a:gd name="T7" fmla="*/ 457200 h 1354"/>
              <a:gd name="T8" fmla="*/ 287338 w 213"/>
              <a:gd name="T9" fmla="*/ 314325 h 1354"/>
              <a:gd name="T10" fmla="*/ 265113 w 213"/>
              <a:gd name="T11" fmla="*/ 193675 h 1354"/>
              <a:gd name="T12" fmla="*/ 239713 w 213"/>
              <a:gd name="T13" fmla="*/ 100013 h 1354"/>
              <a:gd name="T14" fmla="*/ 211138 w 213"/>
              <a:gd name="T15" fmla="*/ 34925 h 1354"/>
              <a:gd name="T16" fmla="*/ 182563 w 213"/>
              <a:gd name="T17" fmla="*/ 3175 h 1354"/>
              <a:gd name="T18" fmla="*/ 153988 w 213"/>
              <a:gd name="T19" fmla="*/ 3175 h 1354"/>
              <a:gd name="T20" fmla="*/ 125413 w 213"/>
              <a:gd name="T21" fmla="*/ 34925 h 1354"/>
              <a:gd name="T22" fmla="*/ 96838 w 213"/>
              <a:gd name="T23" fmla="*/ 100013 h 1354"/>
              <a:gd name="T24" fmla="*/ 71438 w 213"/>
              <a:gd name="T25" fmla="*/ 193675 h 1354"/>
              <a:gd name="T26" fmla="*/ 49213 w 213"/>
              <a:gd name="T27" fmla="*/ 314325 h 1354"/>
              <a:gd name="T28" fmla="*/ 30163 w 213"/>
              <a:gd name="T29" fmla="*/ 457200 h 1354"/>
              <a:gd name="T30" fmla="*/ 15875 w 213"/>
              <a:gd name="T31" fmla="*/ 619125 h 1354"/>
              <a:gd name="T32" fmla="*/ 6350 w 213"/>
              <a:gd name="T33" fmla="*/ 795338 h 1354"/>
              <a:gd name="T34" fmla="*/ 1588 w 213"/>
              <a:gd name="T35" fmla="*/ 979488 h 1354"/>
              <a:gd name="T36" fmla="*/ 1588 w 213"/>
              <a:gd name="T37" fmla="*/ 1166813 h 1354"/>
              <a:gd name="T38" fmla="*/ 6350 w 213"/>
              <a:gd name="T39" fmla="*/ 1350963 h 1354"/>
              <a:gd name="T40" fmla="*/ 15875 w 213"/>
              <a:gd name="T41" fmla="*/ 1527175 h 1354"/>
              <a:gd name="T42" fmla="*/ 30163 w 213"/>
              <a:gd name="T43" fmla="*/ 1689100 h 1354"/>
              <a:gd name="T44" fmla="*/ 49213 w 213"/>
              <a:gd name="T45" fmla="*/ 1833563 h 1354"/>
              <a:gd name="T46" fmla="*/ 71438 w 213"/>
              <a:gd name="T47" fmla="*/ 1954213 h 1354"/>
              <a:gd name="T48" fmla="*/ 96838 w 213"/>
              <a:gd name="T49" fmla="*/ 2046288 h 1354"/>
              <a:gd name="T50" fmla="*/ 125413 w 213"/>
              <a:gd name="T51" fmla="*/ 2111375 h 1354"/>
              <a:gd name="T52" fmla="*/ 153988 w 213"/>
              <a:gd name="T53" fmla="*/ 2144713 h 1354"/>
              <a:gd name="T54" fmla="*/ 182563 w 213"/>
              <a:gd name="T55" fmla="*/ 2144713 h 1354"/>
              <a:gd name="T56" fmla="*/ 211138 w 213"/>
              <a:gd name="T57" fmla="*/ 2111375 h 1354"/>
              <a:gd name="T58" fmla="*/ 239713 w 213"/>
              <a:gd name="T59" fmla="*/ 2046288 h 1354"/>
              <a:gd name="T60" fmla="*/ 265113 w 213"/>
              <a:gd name="T61" fmla="*/ 1954213 h 1354"/>
              <a:gd name="T62" fmla="*/ 287338 w 213"/>
              <a:gd name="T63" fmla="*/ 1833563 h 1354"/>
              <a:gd name="T64" fmla="*/ 306388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3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Freeform 7">
            <a:extLst>
              <a:ext uri="{FF2B5EF4-FFF2-40B4-BE49-F238E27FC236}">
                <a16:creationId xmlns:a16="http://schemas.microsoft.com/office/drawing/2014/main" id="{DBEF2112-9132-47F7-B087-DB7EAD6D98E8}"/>
              </a:ext>
            </a:extLst>
          </p:cNvPr>
          <p:cNvSpPr>
            <a:spLocks/>
          </p:cNvSpPr>
          <p:nvPr/>
        </p:nvSpPr>
        <p:spPr bwMode="auto">
          <a:xfrm>
            <a:off x="6100764" y="3271839"/>
            <a:ext cx="338137" cy="2149475"/>
          </a:xfrm>
          <a:custGeom>
            <a:avLst/>
            <a:gdLst>
              <a:gd name="T0" fmla="*/ 334962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6387 w 213"/>
              <a:gd name="T7" fmla="*/ 457200 h 1354"/>
              <a:gd name="T8" fmla="*/ 287337 w 213"/>
              <a:gd name="T9" fmla="*/ 314325 h 1354"/>
              <a:gd name="T10" fmla="*/ 265112 w 213"/>
              <a:gd name="T11" fmla="*/ 193675 h 1354"/>
              <a:gd name="T12" fmla="*/ 239712 w 213"/>
              <a:gd name="T13" fmla="*/ 100013 h 1354"/>
              <a:gd name="T14" fmla="*/ 211137 w 213"/>
              <a:gd name="T15" fmla="*/ 34925 h 1354"/>
              <a:gd name="T16" fmla="*/ 182562 w 213"/>
              <a:gd name="T17" fmla="*/ 3175 h 1354"/>
              <a:gd name="T18" fmla="*/ 153987 w 213"/>
              <a:gd name="T19" fmla="*/ 3175 h 1354"/>
              <a:gd name="T20" fmla="*/ 125412 w 213"/>
              <a:gd name="T21" fmla="*/ 34925 h 1354"/>
              <a:gd name="T22" fmla="*/ 96837 w 213"/>
              <a:gd name="T23" fmla="*/ 100013 h 1354"/>
              <a:gd name="T24" fmla="*/ 73025 w 213"/>
              <a:gd name="T25" fmla="*/ 193675 h 1354"/>
              <a:gd name="T26" fmla="*/ 49212 w 213"/>
              <a:gd name="T27" fmla="*/ 314325 h 1354"/>
              <a:gd name="T28" fmla="*/ 31750 w 213"/>
              <a:gd name="T29" fmla="*/ 457200 h 1354"/>
              <a:gd name="T30" fmla="*/ 15875 w 213"/>
              <a:gd name="T31" fmla="*/ 619125 h 1354"/>
              <a:gd name="T32" fmla="*/ 6350 w 213"/>
              <a:gd name="T33" fmla="*/ 795338 h 1354"/>
              <a:gd name="T34" fmla="*/ 1587 w 213"/>
              <a:gd name="T35" fmla="*/ 979488 h 1354"/>
              <a:gd name="T36" fmla="*/ 1587 w 213"/>
              <a:gd name="T37" fmla="*/ 1166813 h 1354"/>
              <a:gd name="T38" fmla="*/ 6350 w 213"/>
              <a:gd name="T39" fmla="*/ 1350963 h 1354"/>
              <a:gd name="T40" fmla="*/ 15875 w 213"/>
              <a:gd name="T41" fmla="*/ 1527175 h 1354"/>
              <a:gd name="T42" fmla="*/ 31750 w 213"/>
              <a:gd name="T43" fmla="*/ 1689100 h 1354"/>
              <a:gd name="T44" fmla="*/ 49212 w 213"/>
              <a:gd name="T45" fmla="*/ 1833563 h 1354"/>
              <a:gd name="T46" fmla="*/ 73025 w 213"/>
              <a:gd name="T47" fmla="*/ 1954213 h 1354"/>
              <a:gd name="T48" fmla="*/ 96837 w 213"/>
              <a:gd name="T49" fmla="*/ 2046288 h 1354"/>
              <a:gd name="T50" fmla="*/ 125412 w 213"/>
              <a:gd name="T51" fmla="*/ 2111375 h 1354"/>
              <a:gd name="T52" fmla="*/ 153987 w 213"/>
              <a:gd name="T53" fmla="*/ 2144713 h 1354"/>
              <a:gd name="T54" fmla="*/ 182562 w 213"/>
              <a:gd name="T55" fmla="*/ 2144713 h 1354"/>
              <a:gd name="T56" fmla="*/ 211137 w 213"/>
              <a:gd name="T57" fmla="*/ 2111375 h 1354"/>
              <a:gd name="T58" fmla="*/ 239712 w 213"/>
              <a:gd name="T59" fmla="*/ 2046288 h 1354"/>
              <a:gd name="T60" fmla="*/ 265112 w 213"/>
              <a:gd name="T61" fmla="*/ 1954213 h 1354"/>
              <a:gd name="T62" fmla="*/ 287337 w 213"/>
              <a:gd name="T63" fmla="*/ 1833563 h 1354"/>
              <a:gd name="T64" fmla="*/ 306387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2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Freeform 8">
            <a:extLst>
              <a:ext uri="{FF2B5EF4-FFF2-40B4-BE49-F238E27FC236}">
                <a16:creationId xmlns:a16="http://schemas.microsoft.com/office/drawing/2014/main" id="{506247DB-EDF0-4D53-8B98-8324FA9374CF}"/>
              </a:ext>
            </a:extLst>
          </p:cNvPr>
          <p:cNvSpPr>
            <a:spLocks/>
          </p:cNvSpPr>
          <p:nvPr/>
        </p:nvSpPr>
        <p:spPr bwMode="auto">
          <a:xfrm>
            <a:off x="6759575" y="3263901"/>
            <a:ext cx="338138" cy="2149475"/>
          </a:xfrm>
          <a:custGeom>
            <a:avLst/>
            <a:gdLst>
              <a:gd name="T0" fmla="*/ 334963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6388 w 213"/>
              <a:gd name="T7" fmla="*/ 457200 h 1354"/>
              <a:gd name="T8" fmla="*/ 287338 w 213"/>
              <a:gd name="T9" fmla="*/ 314325 h 1354"/>
              <a:gd name="T10" fmla="*/ 265113 w 213"/>
              <a:gd name="T11" fmla="*/ 193675 h 1354"/>
              <a:gd name="T12" fmla="*/ 238125 w 213"/>
              <a:gd name="T13" fmla="*/ 100013 h 1354"/>
              <a:gd name="T14" fmla="*/ 211138 w 213"/>
              <a:gd name="T15" fmla="*/ 34925 h 1354"/>
              <a:gd name="T16" fmla="*/ 182563 w 213"/>
              <a:gd name="T17" fmla="*/ 3175 h 1354"/>
              <a:gd name="T18" fmla="*/ 153988 w 213"/>
              <a:gd name="T19" fmla="*/ 3175 h 1354"/>
              <a:gd name="T20" fmla="*/ 123825 w 213"/>
              <a:gd name="T21" fmla="*/ 34925 h 1354"/>
              <a:gd name="T22" fmla="*/ 96838 w 213"/>
              <a:gd name="T23" fmla="*/ 100013 h 1354"/>
              <a:gd name="T24" fmla="*/ 71438 w 213"/>
              <a:gd name="T25" fmla="*/ 193675 h 1354"/>
              <a:gd name="T26" fmla="*/ 49213 w 213"/>
              <a:gd name="T27" fmla="*/ 314325 h 1354"/>
              <a:gd name="T28" fmla="*/ 30163 w 213"/>
              <a:gd name="T29" fmla="*/ 457200 h 1354"/>
              <a:gd name="T30" fmla="*/ 15875 w 213"/>
              <a:gd name="T31" fmla="*/ 619125 h 1354"/>
              <a:gd name="T32" fmla="*/ 4763 w 213"/>
              <a:gd name="T33" fmla="*/ 795338 h 1354"/>
              <a:gd name="T34" fmla="*/ 0 w 213"/>
              <a:gd name="T35" fmla="*/ 979488 h 1354"/>
              <a:gd name="T36" fmla="*/ 0 w 213"/>
              <a:gd name="T37" fmla="*/ 1166813 h 1354"/>
              <a:gd name="T38" fmla="*/ 4763 w 213"/>
              <a:gd name="T39" fmla="*/ 1350963 h 1354"/>
              <a:gd name="T40" fmla="*/ 15875 w 213"/>
              <a:gd name="T41" fmla="*/ 1527175 h 1354"/>
              <a:gd name="T42" fmla="*/ 30163 w 213"/>
              <a:gd name="T43" fmla="*/ 1689100 h 1354"/>
              <a:gd name="T44" fmla="*/ 49213 w 213"/>
              <a:gd name="T45" fmla="*/ 1833563 h 1354"/>
              <a:gd name="T46" fmla="*/ 71438 w 213"/>
              <a:gd name="T47" fmla="*/ 1954213 h 1354"/>
              <a:gd name="T48" fmla="*/ 96838 w 213"/>
              <a:gd name="T49" fmla="*/ 2046288 h 1354"/>
              <a:gd name="T50" fmla="*/ 123825 w 213"/>
              <a:gd name="T51" fmla="*/ 2111375 h 1354"/>
              <a:gd name="T52" fmla="*/ 153988 w 213"/>
              <a:gd name="T53" fmla="*/ 2144713 h 1354"/>
              <a:gd name="T54" fmla="*/ 182563 w 213"/>
              <a:gd name="T55" fmla="*/ 2144713 h 1354"/>
              <a:gd name="T56" fmla="*/ 211138 w 213"/>
              <a:gd name="T57" fmla="*/ 2111375 h 1354"/>
              <a:gd name="T58" fmla="*/ 238125 w 213"/>
              <a:gd name="T59" fmla="*/ 2046288 h 1354"/>
              <a:gd name="T60" fmla="*/ 265113 w 213"/>
              <a:gd name="T61" fmla="*/ 1954213 h 1354"/>
              <a:gd name="T62" fmla="*/ 287338 w 213"/>
              <a:gd name="T63" fmla="*/ 1833563 h 1354"/>
              <a:gd name="T64" fmla="*/ 306388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3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3" name="Freeform 9">
            <a:extLst>
              <a:ext uri="{FF2B5EF4-FFF2-40B4-BE49-F238E27FC236}">
                <a16:creationId xmlns:a16="http://schemas.microsoft.com/office/drawing/2014/main" id="{D36CB084-89FE-4ABD-B498-0A63B128C35C}"/>
              </a:ext>
            </a:extLst>
          </p:cNvPr>
          <p:cNvSpPr>
            <a:spLocks/>
          </p:cNvSpPr>
          <p:nvPr/>
        </p:nvSpPr>
        <p:spPr bwMode="auto">
          <a:xfrm>
            <a:off x="7599364" y="3263901"/>
            <a:ext cx="338137" cy="2149475"/>
          </a:xfrm>
          <a:custGeom>
            <a:avLst/>
            <a:gdLst>
              <a:gd name="T0" fmla="*/ 334962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6387 w 213"/>
              <a:gd name="T7" fmla="*/ 457200 h 1354"/>
              <a:gd name="T8" fmla="*/ 287337 w 213"/>
              <a:gd name="T9" fmla="*/ 314325 h 1354"/>
              <a:gd name="T10" fmla="*/ 265112 w 213"/>
              <a:gd name="T11" fmla="*/ 193675 h 1354"/>
              <a:gd name="T12" fmla="*/ 239712 w 213"/>
              <a:gd name="T13" fmla="*/ 100013 h 1354"/>
              <a:gd name="T14" fmla="*/ 211137 w 213"/>
              <a:gd name="T15" fmla="*/ 34925 h 1354"/>
              <a:gd name="T16" fmla="*/ 182562 w 213"/>
              <a:gd name="T17" fmla="*/ 3175 h 1354"/>
              <a:gd name="T18" fmla="*/ 153987 w 213"/>
              <a:gd name="T19" fmla="*/ 3175 h 1354"/>
              <a:gd name="T20" fmla="*/ 125412 w 213"/>
              <a:gd name="T21" fmla="*/ 34925 h 1354"/>
              <a:gd name="T22" fmla="*/ 96837 w 213"/>
              <a:gd name="T23" fmla="*/ 100013 h 1354"/>
              <a:gd name="T24" fmla="*/ 73025 w 213"/>
              <a:gd name="T25" fmla="*/ 193675 h 1354"/>
              <a:gd name="T26" fmla="*/ 49212 w 213"/>
              <a:gd name="T27" fmla="*/ 314325 h 1354"/>
              <a:gd name="T28" fmla="*/ 31750 w 213"/>
              <a:gd name="T29" fmla="*/ 457200 h 1354"/>
              <a:gd name="T30" fmla="*/ 15875 w 213"/>
              <a:gd name="T31" fmla="*/ 619125 h 1354"/>
              <a:gd name="T32" fmla="*/ 6350 w 213"/>
              <a:gd name="T33" fmla="*/ 795338 h 1354"/>
              <a:gd name="T34" fmla="*/ 0 w 213"/>
              <a:gd name="T35" fmla="*/ 979488 h 1354"/>
              <a:gd name="T36" fmla="*/ 0 w 213"/>
              <a:gd name="T37" fmla="*/ 1166813 h 1354"/>
              <a:gd name="T38" fmla="*/ 6350 w 213"/>
              <a:gd name="T39" fmla="*/ 1350963 h 1354"/>
              <a:gd name="T40" fmla="*/ 15875 w 213"/>
              <a:gd name="T41" fmla="*/ 1527175 h 1354"/>
              <a:gd name="T42" fmla="*/ 31750 w 213"/>
              <a:gd name="T43" fmla="*/ 1689100 h 1354"/>
              <a:gd name="T44" fmla="*/ 49212 w 213"/>
              <a:gd name="T45" fmla="*/ 1833563 h 1354"/>
              <a:gd name="T46" fmla="*/ 73025 w 213"/>
              <a:gd name="T47" fmla="*/ 1954213 h 1354"/>
              <a:gd name="T48" fmla="*/ 96837 w 213"/>
              <a:gd name="T49" fmla="*/ 2046288 h 1354"/>
              <a:gd name="T50" fmla="*/ 125412 w 213"/>
              <a:gd name="T51" fmla="*/ 2111375 h 1354"/>
              <a:gd name="T52" fmla="*/ 153987 w 213"/>
              <a:gd name="T53" fmla="*/ 2144713 h 1354"/>
              <a:gd name="T54" fmla="*/ 182562 w 213"/>
              <a:gd name="T55" fmla="*/ 2144713 h 1354"/>
              <a:gd name="T56" fmla="*/ 211137 w 213"/>
              <a:gd name="T57" fmla="*/ 2111375 h 1354"/>
              <a:gd name="T58" fmla="*/ 239712 w 213"/>
              <a:gd name="T59" fmla="*/ 2046288 h 1354"/>
              <a:gd name="T60" fmla="*/ 265112 w 213"/>
              <a:gd name="T61" fmla="*/ 1954213 h 1354"/>
              <a:gd name="T62" fmla="*/ 287337 w 213"/>
              <a:gd name="T63" fmla="*/ 1833563 h 1354"/>
              <a:gd name="T64" fmla="*/ 306387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2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Freeform 10">
            <a:extLst>
              <a:ext uri="{FF2B5EF4-FFF2-40B4-BE49-F238E27FC236}">
                <a16:creationId xmlns:a16="http://schemas.microsoft.com/office/drawing/2014/main" id="{CAEE7D85-8FE7-4848-9E95-EFE9320D03A2}"/>
              </a:ext>
            </a:extLst>
          </p:cNvPr>
          <p:cNvSpPr>
            <a:spLocks/>
          </p:cNvSpPr>
          <p:nvPr/>
        </p:nvSpPr>
        <p:spPr bwMode="auto">
          <a:xfrm>
            <a:off x="8250239" y="3279776"/>
            <a:ext cx="338137" cy="2149475"/>
          </a:xfrm>
          <a:custGeom>
            <a:avLst/>
            <a:gdLst>
              <a:gd name="T0" fmla="*/ 334962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6387 w 213"/>
              <a:gd name="T7" fmla="*/ 457200 h 1354"/>
              <a:gd name="T8" fmla="*/ 287337 w 213"/>
              <a:gd name="T9" fmla="*/ 314325 h 1354"/>
              <a:gd name="T10" fmla="*/ 265112 w 213"/>
              <a:gd name="T11" fmla="*/ 193675 h 1354"/>
              <a:gd name="T12" fmla="*/ 238125 w 213"/>
              <a:gd name="T13" fmla="*/ 100013 h 1354"/>
              <a:gd name="T14" fmla="*/ 211137 w 213"/>
              <a:gd name="T15" fmla="*/ 34925 h 1354"/>
              <a:gd name="T16" fmla="*/ 182562 w 213"/>
              <a:gd name="T17" fmla="*/ 3175 h 1354"/>
              <a:gd name="T18" fmla="*/ 152400 w 213"/>
              <a:gd name="T19" fmla="*/ 3175 h 1354"/>
              <a:gd name="T20" fmla="*/ 123825 w 213"/>
              <a:gd name="T21" fmla="*/ 34925 h 1354"/>
              <a:gd name="T22" fmla="*/ 96837 w 213"/>
              <a:gd name="T23" fmla="*/ 100013 h 1354"/>
              <a:gd name="T24" fmla="*/ 71437 w 213"/>
              <a:gd name="T25" fmla="*/ 193675 h 1354"/>
              <a:gd name="T26" fmla="*/ 49212 w 213"/>
              <a:gd name="T27" fmla="*/ 314325 h 1354"/>
              <a:gd name="T28" fmla="*/ 30162 w 213"/>
              <a:gd name="T29" fmla="*/ 457200 h 1354"/>
              <a:gd name="T30" fmla="*/ 15875 w 213"/>
              <a:gd name="T31" fmla="*/ 619125 h 1354"/>
              <a:gd name="T32" fmla="*/ 4762 w 213"/>
              <a:gd name="T33" fmla="*/ 795338 h 1354"/>
              <a:gd name="T34" fmla="*/ 0 w 213"/>
              <a:gd name="T35" fmla="*/ 979488 h 1354"/>
              <a:gd name="T36" fmla="*/ 0 w 213"/>
              <a:gd name="T37" fmla="*/ 1166813 h 1354"/>
              <a:gd name="T38" fmla="*/ 4762 w 213"/>
              <a:gd name="T39" fmla="*/ 1350963 h 1354"/>
              <a:gd name="T40" fmla="*/ 15875 w 213"/>
              <a:gd name="T41" fmla="*/ 1527175 h 1354"/>
              <a:gd name="T42" fmla="*/ 30162 w 213"/>
              <a:gd name="T43" fmla="*/ 1689100 h 1354"/>
              <a:gd name="T44" fmla="*/ 49212 w 213"/>
              <a:gd name="T45" fmla="*/ 1833563 h 1354"/>
              <a:gd name="T46" fmla="*/ 71437 w 213"/>
              <a:gd name="T47" fmla="*/ 1954213 h 1354"/>
              <a:gd name="T48" fmla="*/ 96837 w 213"/>
              <a:gd name="T49" fmla="*/ 2046288 h 1354"/>
              <a:gd name="T50" fmla="*/ 123825 w 213"/>
              <a:gd name="T51" fmla="*/ 2111375 h 1354"/>
              <a:gd name="T52" fmla="*/ 152400 w 213"/>
              <a:gd name="T53" fmla="*/ 2144713 h 1354"/>
              <a:gd name="T54" fmla="*/ 182562 w 213"/>
              <a:gd name="T55" fmla="*/ 2144713 h 1354"/>
              <a:gd name="T56" fmla="*/ 211137 w 213"/>
              <a:gd name="T57" fmla="*/ 2111375 h 1354"/>
              <a:gd name="T58" fmla="*/ 238125 w 213"/>
              <a:gd name="T59" fmla="*/ 2046288 h 1354"/>
              <a:gd name="T60" fmla="*/ 265112 w 213"/>
              <a:gd name="T61" fmla="*/ 1954213 h 1354"/>
              <a:gd name="T62" fmla="*/ 287337 w 213"/>
              <a:gd name="T63" fmla="*/ 1833563 h 1354"/>
              <a:gd name="T64" fmla="*/ 306387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2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Freeform 11">
            <a:extLst>
              <a:ext uri="{FF2B5EF4-FFF2-40B4-BE49-F238E27FC236}">
                <a16:creationId xmlns:a16="http://schemas.microsoft.com/office/drawing/2014/main" id="{A2EB4913-C84A-4360-8E42-2F1683AE8A39}"/>
              </a:ext>
            </a:extLst>
          </p:cNvPr>
          <p:cNvSpPr>
            <a:spLocks/>
          </p:cNvSpPr>
          <p:nvPr/>
        </p:nvSpPr>
        <p:spPr bwMode="auto">
          <a:xfrm>
            <a:off x="4633914" y="3271839"/>
            <a:ext cx="338137" cy="2149475"/>
          </a:xfrm>
          <a:custGeom>
            <a:avLst/>
            <a:gdLst>
              <a:gd name="T0" fmla="*/ 334962 w 213"/>
              <a:gd name="T1" fmla="*/ 979488 h 1354"/>
              <a:gd name="T2" fmla="*/ 331787 w 213"/>
              <a:gd name="T3" fmla="*/ 795338 h 1354"/>
              <a:gd name="T4" fmla="*/ 320675 w 213"/>
              <a:gd name="T5" fmla="*/ 619125 h 1354"/>
              <a:gd name="T6" fmla="*/ 306387 w 213"/>
              <a:gd name="T7" fmla="*/ 457200 h 1354"/>
              <a:gd name="T8" fmla="*/ 287337 w 213"/>
              <a:gd name="T9" fmla="*/ 314325 h 1354"/>
              <a:gd name="T10" fmla="*/ 265112 w 213"/>
              <a:gd name="T11" fmla="*/ 193675 h 1354"/>
              <a:gd name="T12" fmla="*/ 239712 w 213"/>
              <a:gd name="T13" fmla="*/ 100013 h 1354"/>
              <a:gd name="T14" fmla="*/ 212725 w 213"/>
              <a:gd name="T15" fmla="*/ 34925 h 1354"/>
              <a:gd name="T16" fmla="*/ 182562 w 213"/>
              <a:gd name="T17" fmla="*/ 3175 h 1354"/>
              <a:gd name="T18" fmla="*/ 153987 w 213"/>
              <a:gd name="T19" fmla="*/ 3175 h 1354"/>
              <a:gd name="T20" fmla="*/ 125412 w 213"/>
              <a:gd name="T21" fmla="*/ 34925 h 1354"/>
              <a:gd name="T22" fmla="*/ 96837 w 213"/>
              <a:gd name="T23" fmla="*/ 100013 h 1354"/>
              <a:gd name="T24" fmla="*/ 73025 w 213"/>
              <a:gd name="T25" fmla="*/ 193675 h 1354"/>
              <a:gd name="T26" fmla="*/ 50800 w 213"/>
              <a:gd name="T27" fmla="*/ 314325 h 1354"/>
              <a:gd name="T28" fmla="*/ 31750 w 213"/>
              <a:gd name="T29" fmla="*/ 457200 h 1354"/>
              <a:gd name="T30" fmla="*/ 15875 w 213"/>
              <a:gd name="T31" fmla="*/ 619125 h 1354"/>
              <a:gd name="T32" fmla="*/ 6350 w 213"/>
              <a:gd name="T33" fmla="*/ 795338 h 1354"/>
              <a:gd name="T34" fmla="*/ 1587 w 213"/>
              <a:gd name="T35" fmla="*/ 979488 h 1354"/>
              <a:gd name="T36" fmla="*/ 1587 w 213"/>
              <a:gd name="T37" fmla="*/ 1166813 h 1354"/>
              <a:gd name="T38" fmla="*/ 6350 w 213"/>
              <a:gd name="T39" fmla="*/ 1350963 h 1354"/>
              <a:gd name="T40" fmla="*/ 15875 w 213"/>
              <a:gd name="T41" fmla="*/ 1527175 h 1354"/>
              <a:gd name="T42" fmla="*/ 31750 w 213"/>
              <a:gd name="T43" fmla="*/ 1689100 h 1354"/>
              <a:gd name="T44" fmla="*/ 50800 w 213"/>
              <a:gd name="T45" fmla="*/ 1833563 h 1354"/>
              <a:gd name="T46" fmla="*/ 73025 w 213"/>
              <a:gd name="T47" fmla="*/ 1954213 h 1354"/>
              <a:gd name="T48" fmla="*/ 96837 w 213"/>
              <a:gd name="T49" fmla="*/ 2046288 h 1354"/>
              <a:gd name="T50" fmla="*/ 125412 w 213"/>
              <a:gd name="T51" fmla="*/ 2111375 h 1354"/>
              <a:gd name="T52" fmla="*/ 153987 w 213"/>
              <a:gd name="T53" fmla="*/ 2144713 h 1354"/>
              <a:gd name="T54" fmla="*/ 182562 w 213"/>
              <a:gd name="T55" fmla="*/ 2144713 h 1354"/>
              <a:gd name="T56" fmla="*/ 212725 w 213"/>
              <a:gd name="T57" fmla="*/ 2111375 h 1354"/>
              <a:gd name="T58" fmla="*/ 239712 w 213"/>
              <a:gd name="T59" fmla="*/ 2046288 h 1354"/>
              <a:gd name="T60" fmla="*/ 265112 w 213"/>
              <a:gd name="T61" fmla="*/ 1954213 h 1354"/>
              <a:gd name="T62" fmla="*/ 287337 w 213"/>
              <a:gd name="T63" fmla="*/ 1833563 h 1354"/>
              <a:gd name="T64" fmla="*/ 306387 w 213"/>
              <a:gd name="T65" fmla="*/ 1689100 h 1354"/>
              <a:gd name="T66" fmla="*/ 320675 w 213"/>
              <a:gd name="T67" fmla="*/ 1527175 h 1354"/>
              <a:gd name="T68" fmla="*/ 331787 w 213"/>
              <a:gd name="T69" fmla="*/ 1350963 h 1354"/>
              <a:gd name="T70" fmla="*/ 334962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291176B4-1AF7-4D7D-BC08-F9ABBA44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9" y="5472114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Many-to-Many</a:t>
            </a:r>
          </a:p>
        </p:txBody>
      </p:sp>
      <p:sp>
        <p:nvSpPr>
          <p:cNvPr id="16397" name="Freeform 13">
            <a:extLst>
              <a:ext uri="{FF2B5EF4-FFF2-40B4-BE49-F238E27FC236}">
                <a16:creationId xmlns:a16="http://schemas.microsoft.com/office/drawing/2014/main" id="{74C02BC2-2102-4AC7-92F2-F1D4B9151482}"/>
              </a:ext>
            </a:extLst>
          </p:cNvPr>
          <p:cNvSpPr>
            <a:spLocks/>
          </p:cNvSpPr>
          <p:nvPr/>
        </p:nvSpPr>
        <p:spPr bwMode="auto">
          <a:xfrm>
            <a:off x="9082089" y="3263901"/>
            <a:ext cx="338137" cy="2149475"/>
          </a:xfrm>
          <a:custGeom>
            <a:avLst/>
            <a:gdLst>
              <a:gd name="T0" fmla="*/ 334962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6387 w 213"/>
              <a:gd name="T7" fmla="*/ 457200 h 1354"/>
              <a:gd name="T8" fmla="*/ 287337 w 213"/>
              <a:gd name="T9" fmla="*/ 314325 h 1354"/>
              <a:gd name="T10" fmla="*/ 265112 w 213"/>
              <a:gd name="T11" fmla="*/ 193675 h 1354"/>
              <a:gd name="T12" fmla="*/ 239712 w 213"/>
              <a:gd name="T13" fmla="*/ 100013 h 1354"/>
              <a:gd name="T14" fmla="*/ 211137 w 213"/>
              <a:gd name="T15" fmla="*/ 34925 h 1354"/>
              <a:gd name="T16" fmla="*/ 182562 w 213"/>
              <a:gd name="T17" fmla="*/ 3175 h 1354"/>
              <a:gd name="T18" fmla="*/ 153987 w 213"/>
              <a:gd name="T19" fmla="*/ 3175 h 1354"/>
              <a:gd name="T20" fmla="*/ 125412 w 213"/>
              <a:gd name="T21" fmla="*/ 34925 h 1354"/>
              <a:gd name="T22" fmla="*/ 96837 w 213"/>
              <a:gd name="T23" fmla="*/ 100013 h 1354"/>
              <a:gd name="T24" fmla="*/ 71437 w 213"/>
              <a:gd name="T25" fmla="*/ 193675 h 1354"/>
              <a:gd name="T26" fmla="*/ 49212 w 213"/>
              <a:gd name="T27" fmla="*/ 314325 h 1354"/>
              <a:gd name="T28" fmla="*/ 30162 w 213"/>
              <a:gd name="T29" fmla="*/ 457200 h 1354"/>
              <a:gd name="T30" fmla="*/ 15875 w 213"/>
              <a:gd name="T31" fmla="*/ 619125 h 1354"/>
              <a:gd name="T32" fmla="*/ 6350 w 213"/>
              <a:gd name="T33" fmla="*/ 795338 h 1354"/>
              <a:gd name="T34" fmla="*/ 0 w 213"/>
              <a:gd name="T35" fmla="*/ 979488 h 1354"/>
              <a:gd name="T36" fmla="*/ 0 w 213"/>
              <a:gd name="T37" fmla="*/ 1166813 h 1354"/>
              <a:gd name="T38" fmla="*/ 6350 w 213"/>
              <a:gd name="T39" fmla="*/ 1350963 h 1354"/>
              <a:gd name="T40" fmla="*/ 15875 w 213"/>
              <a:gd name="T41" fmla="*/ 1527175 h 1354"/>
              <a:gd name="T42" fmla="*/ 30162 w 213"/>
              <a:gd name="T43" fmla="*/ 1689100 h 1354"/>
              <a:gd name="T44" fmla="*/ 49212 w 213"/>
              <a:gd name="T45" fmla="*/ 1833563 h 1354"/>
              <a:gd name="T46" fmla="*/ 71437 w 213"/>
              <a:gd name="T47" fmla="*/ 1954213 h 1354"/>
              <a:gd name="T48" fmla="*/ 96837 w 213"/>
              <a:gd name="T49" fmla="*/ 2046288 h 1354"/>
              <a:gd name="T50" fmla="*/ 125412 w 213"/>
              <a:gd name="T51" fmla="*/ 2111375 h 1354"/>
              <a:gd name="T52" fmla="*/ 153987 w 213"/>
              <a:gd name="T53" fmla="*/ 2144713 h 1354"/>
              <a:gd name="T54" fmla="*/ 182562 w 213"/>
              <a:gd name="T55" fmla="*/ 2144713 h 1354"/>
              <a:gd name="T56" fmla="*/ 211137 w 213"/>
              <a:gd name="T57" fmla="*/ 2111375 h 1354"/>
              <a:gd name="T58" fmla="*/ 239712 w 213"/>
              <a:gd name="T59" fmla="*/ 2046288 h 1354"/>
              <a:gd name="T60" fmla="*/ 265112 w 213"/>
              <a:gd name="T61" fmla="*/ 1954213 h 1354"/>
              <a:gd name="T62" fmla="*/ 287337 w 213"/>
              <a:gd name="T63" fmla="*/ 1833563 h 1354"/>
              <a:gd name="T64" fmla="*/ 306387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2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8" name="Freeform 14">
            <a:extLst>
              <a:ext uri="{FF2B5EF4-FFF2-40B4-BE49-F238E27FC236}">
                <a16:creationId xmlns:a16="http://schemas.microsoft.com/office/drawing/2014/main" id="{2159CB52-E4AC-4C0A-8570-C23F4563DB3C}"/>
              </a:ext>
            </a:extLst>
          </p:cNvPr>
          <p:cNvSpPr>
            <a:spLocks/>
          </p:cNvSpPr>
          <p:nvPr/>
        </p:nvSpPr>
        <p:spPr bwMode="auto">
          <a:xfrm>
            <a:off x="9725025" y="3263901"/>
            <a:ext cx="338138" cy="2149475"/>
          </a:xfrm>
          <a:custGeom>
            <a:avLst/>
            <a:gdLst>
              <a:gd name="T0" fmla="*/ 334963 w 213"/>
              <a:gd name="T1" fmla="*/ 979488 h 1354"/>
              <a:gd name="T2" fmla="*/ 330200 w 213"/>
              <a:gd name="T3" fmla="*/ 795338 h 1354"/>
              <a:gd name="T4" fmla="*/ 320675 w 213"/>
              <a:gd name="T5" fmla="*/ 619125 h 1354"/>
              <a:gd name="T6" fmla="*/ 304800 w 213"/>
              <a:gd name="T7" fmla="*/ 457200 h 1354"/>
              <a:gd name="T8" fmla="*/ 287338 w 213"/>
              <a:gd name="T9" fmla="*/ 314325 h 1354"/>
              <a:gd name="T10" fmla="*/ 263525 w 213"/>
              <a:gd name="T11" fmla="*/ 193675 h 1354"/>
              <a:gd name="T12" fmla="*/ 238125 w 213"/>
              <a:gd name="T13" fmla="*/ 100013 h 1354"/>
              <a:gd name="T14" fmla="*/ 211138 w 213"/>
              <a:gd name="T15" fmla="*/ 34925 h 1354"/>
              <a:gd name="T16" fmla="*/ 182563 w 213"/>
              <a:gd name="T17" fmla="*/ 3175 h 1354"/>
              <a:gd name="T18" fmla="*/ 152400 w 213"/>
              <a:gd name="T19" fmla="*/ 3175 h 1354"/>
              <a:gd name="T20" fmla="*/ 123825 w 213"/>
              <a:gd name="T21" fmla="*/ 34925 h 1354"/>
              <a:gd name="T22" fmla="*/ 96838 w 213"/>
              <a:gd name="T23" fmla="*/ 100013 h 1354"/>
              <a:gd name="T24" fmla="*/ 71438 w 213"/>
              <a:gd name="T25" fmla="*/ 193675 h 1354"/>
              <a:gd name="T26" fmla="*/ 49213 w 213"/>
              <a:gd name="T27" fmla="*/ 314325 h 1354"/>
              <a:gd name="T28" fmla="*/ 30163 w 213"/>
              <a:gd name="T29" fmla="*/ 457200 h 1354"/>
              <a:gd name="T30" fmla="*/ 15875 w 213"/>
              <a:gd name="T31" fmla="*/ 619125 h 1354"/>
              <a:gd name="T32" fmla="*/ 4763 w 213"/>
              <a:gd name="T33" fmla="*/ 795338 h 1354"/>
              <a:gd name="T34" fmla="*/ 0 w 213"/>
              <a:gd name="T35" fmla="*/ 979488 h 1354"/>
              <a:gd name="T36" fmla="*/ 0 w 213"/>
              <a:gd name="T37" fmla="*/ 1166813 h 1354"/>
              <a:gd name="T38" fmla="*/ 4763 w 213"/>
              <a:gd name="T39" fmla="*/ 1350963 h 1354"/>
              <a:gd name="T40" fmla="*/ 15875 w 213"/>
              <a:gd name="T41" fmla="*/ 1527175 h 1354"/>
              <a:gd name="T42" fmla="*/ 30163 w 213"/>
              <a:gd name="T43" fmla="*/ 1689100 h 1354"/>
              <a:gd name="T44" fmla="*/ 49213 w 213"/>
              <a:gd name="T45" fmla="*/ 1833563 h 1354"/>
              <a:gd name="T46" fmla="*/ 71438 w 213"/>
              <a:gd name="T47" fmla="*/ 1954213 h 1354"/>
              <a:gd name="T48" fmla="*/ 96838 w 213"/>
              <a:gd name="T49" fmla="*/ 2046288 h 1354"/>
              <a:gd name="T50" fmla="*/ 123825 w 213"/>
              <a:gd name="T51" fmla="*/ 2111375 h 1354"/>
              <a:gd name="T52" fmla="*/ 152400 w 213"/>
              <a:gd name="T53" fmla="*/ 2144713 h 1354"/>
              <a:gd name="T54" fmla="*/ 182563 w 213"/>
              <a:gd name="T55" fmla="*/ 2144713 h 1354"/>
              <a:gd name="T56" fmla="*/ 211138 w 213"/>
              <a:gd name="T57" fmla="*/ 2111375 h 1354"/>
              <a:gd name="T58" fmla="*/ 238125 w 213"/>
              <a:gd name="T59" fmla="*/ 2046288 h 1354"/>
              <a:gd name="T60" fmla="*/ 263525 w 213"/>
              <a:gd name="T61" fmla="*/ 1954213 h 1354"/>
              <a:gd name="T62" fmla="*/ 287338 w 213"/>
              <a:gd name="T63" fmla="*/ 1833563 h 1354"/>
              <a:gd name="T64" fmla="*/ 304800 w 213"/>
              <a:gd name="T65" fmla="*/ 1689100 h 1354"/>
              <a:gd name="T66" fmla="*/ 320675 w 213"/>
              <a:gd name="T67" fmla="*/ 1527175 h 1354"/>
              <a:gd name="T68" fmla="*/ 330200 w 213"/>
              <a:gd name="T69" fmla="*/ 1350963 h 1354"/>
              <a:gd name="T70" fmla="*/ 334963 w 213"/>
              <a:gd name="T71" fmla="*/ 1166813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FAAD7889-EF83-4A03-8B9B-A508063F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5448301"/>
            <a:ext cx="7421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1-to-1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A16A96CF-174B-454D-BD69-7CEF8C7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4" y="5448301"/>
            <a:ext cx="114133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 Many</a:t>
            </a: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B179A61F-5A7C-45AD-941B-779FF179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9" y="5448301"/>
            <a:ext cx="115256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Many-to-1</a:t>
            </a:r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DBD54089-A7F3-433A-BC34-CE878647D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063" y="3616326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980428AF-1A76-4AAD-8BB3-B0CB9ADDF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4" y="397668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6656DFBA-34AE-4F78-8088-B8A61E749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0439" y="4484688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FE252E09-F897-41B2-8F8F-0BB8D3BCA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59568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0188FEAA-C4B1-4EB0-9457-4065D1E31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3976689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8C25B100-BFD3-4684-AD9A-979BC0288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99732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8" name="Line 24">
            <a:extLst>
              <a:ext uri="{FF2B5EF4-FFF2-40B4-BE49-F238E27FC236}">
                <a16:creationId xmlns:a16="http://schemas.microsoft.com/office/drawing/2014/main" id="{E5FF5B95-BAE6-494C-A7EB-DF5B53AE4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9" y="4518026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6BFCAC6E-8738-47B8-8F04-638668693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7951" y="359568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EAFBD99A-BC43-4308-AE0F-5DAA4260A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97668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E3C68089-3E10-4858-9FC3-59673FE15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7639" y="4357689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4FDF4896-6368-46A6-BD39-AB095FAB0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9064" y="446563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E8DB0D2B-C96F-40A7-A8C4-118434AE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1314" y="3616326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4D480CA6-3C17-4324-9253-7DF2E38D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2589" y="3997326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5" name="Line 31">
            <a:extLst>
              <a:ext uri="{FF2B5EF4-FFF2-40B4-BE49-F238E27FC236}">
                <a16:creationId xmlns:a16="http://schemas.microsoft.com/office/drawing/2014/main" id="{96E5D9DB-815A-42F5-89B8-469BFB497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1950" y="366395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FBDE8F8F-96C1-49FF-9AB9-F7DCF3FAE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1314" y="3976689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7" name="Freeform 33">
            <a:extLst>
              <a:ext uri="{FF2B5EF4-FFF2-40B4-BE49-F238E27FC236}">
                <a16:creationId xmlns:a16="http://schemas.microsoft.com/office/drawing/2014/main" id="{C82025AA-4C9D-4751-A830-658F3AA28030}"/>
              </a:ext>
            </a:extLst>
          </p:cNvPr>
          <p:cNvSpPr>
            <a:spLocks/>
          </p:cNvSpPr>
          <p:nvPr/>
        </p:nvSpPr>
        <p:spPr bwMode="auto">
          <a:xfrm>
            <a:off x="8370889" y="1123951"/>
            <a:ext cx="720725" cy="519113"/>
          </a:xfrm>
          <a:custGeom>
            <a:avLst/>
            <a:gdLst>
              <a:gd name="T0" fmla="*/ 715963 w 454"/>
              <a:gd name="T1" fmla="*/ 234950 h 327"/>
              <a:gd name="T2" fmla="*/ 706438 w 454"/>
              <a:gd name="T3" fmla="*/ 190500 h 327"/>
              <a:gd name="T4" fmla="*/ 684213 w 454"/>
              <a:gd name="T5" fmla="*/ 149225 h 327"/>
              <a:gd name="T6" fmla="*/ 652463 w 454"/>
              <a:gd name="T7" fmla="*/ 107950 h 327"/>
              <a:gd name="T8" fmla="*/ 612775 w 454"/>
              <a:gd name="T9" fmla="*/ 74613 h 327"/>
              <a:gd name="T10" fmla="*/ 565150 w 454"/>
              <a:gd name="T11" fmla="*/ 46038 h 327"/>
              <a:gd name="T12" fmla="*/ 511175 w 454"/>
              <a:gd name="T13" fmla="*/ 23813 h 327"/>
              <a:gd name="T14" fmla="*/ 452438 w 454"/>
              <a:gd name="T15" fmla="*/ 7938 h 327"/>
              <a:gd name="T16" fmla="*/ 390525 w 454"/>
              <a:gd name="T17" fmla="*/ 0 h 327"/>
              <a:gd name="T18" fmla="*/ 327025 w 454"/>
              <a:gd name="T19" fmla="*/ 0 h 327"/>
              <a:gd name="T20" fmla="*/ 265113 w 454"/>
              <a:gd name="T21" fmla="*/ 7938 h 327"/>
              <a:gd name="T22" fmla="*/ 206375 w 454"/>
              <a:gd name="T23" fmla="*/ 23813 h 327"/>
              <a:gd name="T24" fmla="*/ 152400 w 454"/>
              <a:gd name="T25" fmla="*/ 46038 h 327"/>
              <a:gd name="T26" fmla="*/ 103188 w 454"/>
              <a:gd name="T27" fmla="*/ 74613 h 327"/>
              <a:gd name="T28" fmla="*/ 63500 w 454"/>
              <a:gd name="T29" fmla="*/ 107950 h 327"/>
              <a:gd name="T30" fmla="*/ 33338 w 454"/>
              <a:gd name="T31" fmla="*/ 149225 h 327"/>
              <a:gd name="T32" fmla="*/ 11113 w 454"/>
              <a:gd name="T33" fmla="*/ 190500 h 327"/>
              <a:gd name="T34" fmla="*/ 1588 w 454"/>
              <a:gd name="T35" fmla="*/ 234950 h 327"/>
              <a:gd name="T36" fmla="*/ 1588 w 454"/>
              <a:gd name="T37" fmla="*/ 280988 h 327"/>
              <a:gd name="T38" fmla="*/ 11113 w 454"/>
              <a:gd name="T39" fmla="*/ 325438 h 327"/>
              <a:gd name="T40" fmla="*/ 33338 w 454"/>
              <a:gd name="T41" fmla="*/ 366713 h 327"/>
              <a:gd name="T42" fmla="*/ 63500 w 454"/>
              <a:gd name="T43" fmla="*/ 404813 h 327"/>
              <a:gd name="T44" fmla="*/ 103188 w 454"/>
              <a:gd name="T45" fmla="*/ 441325 h 327"/>
              <a:gd name="T46" fmla="*/ 152400 w 454"/>
              <a:gd name="T47" fmla="*/ 469900 h 327"/>
              <a:gd name="T48" fmla="*/ 206375 w 454"/>
              <a:gd name="T49" fmla="*/ 492125 h 327"/>
              <a:gd name="T50" fmla="*/ 265113 w 454"/>
              <a:gd name="T51" fmla="*/ 508000 h 327"/>
              <a:gd name="T52" fmla="*/ 327025 w 454"/>
              <a:gd name="T53" fmla="*/ 517525 h 327"/>
              <a:gd name="T54" fmla="*/ 390525 w 454"/>
              <a:gd name="T55" fmla="*/ 517525 h 327"/>
              <a:gd name="T56" fmla="*/ 452438 w 454"/>
              <a:gd name="T57" fmla="*/ 508000 h 327"/>
              <a:gd name="T58" fmla="*/ 511175 w 454"/>
              <a:gd name="T59" fmla="*/ 492125 h 327"/>
              <a:gd name="T60" fmla="*/ 565150 w 454"/>
              <a:gd name="T61" fmla="*/ 469900 h 327"/>
              <a:gd name="T62" fmla="*/ 612775 w 454"/>
              <a:gd name="T63" fmla="*/ 441325 h 327"/>
              <a:gd name="T64" fmla="*/ 652463 w 454"/>
              <a:gd name="T65" fmla="*/ 404813 h 327"/>
              <a:gd name="T66" fmla="*/ 684213 w 454"/>
              <a:gd name="T67" fmla="*/ 366713 h 327"/>
              <a:gd name="T68" fmla="*/ 706438 w 454"/>
              <a:gd name="T69" fmla="*/ 325438 h 327"/>
              <a:gd name="T70" fmla="*/ 715963 w 454"/>
              <a:gd name="T71" fmla="*/ 280988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8" name="Freeform 34">
            <a:extLst>
              <a:ext uri="{FF2B5EF4-FFF2-40B4-BE49-F238E27FC236}">
                <a16:creationId xmlns:a16="http://schemas.microsoft.com/office/drawing/2014/main" id="{EFF11ED8-26F1-478F-8A0B-DD2AF02F5F11}"/>
              </a:ext>
            </a:extLst>
          </p:cNvPr>
          <p:cNvSpPr>
            <a:spLocks/>
          </p:cNvSpPr>
          <p:nvPr/>
        </p:nvSpPr>
        <p:spPr bwMode="auto">
          <a:xfrm>
            <a:off x="9690101" y="1146175"/>
            <a:ext cx="912813" cy="496888"/>
          </a:xfrm>
          <a:custGeom>
            <a:avLst/>
            <a:gdLst>
              <a:gd name="T0" fmla="*/ 1588 w 575"/>
              <a:gd name="T1" fmla="*/ 268288 h 313"/>
              <a:gd name="T2" fmla="*/ 14288 w 575"/>
              <a:gd name="T3" fmla="*/ 311150 h 313"/>
              <a:gd name="T4" fmla="*/ 44450 w 575"/>
              <a:gd name="T5" fmla="*/ 350838 h 313"/>
              <a:gd name="T6" fmla="*/ 82550 w 575"/>
              <a:gd name="T7" fmla="*/ 387350 h 313"/>
              <a:gd name="T8" fmla="*/ 133350 w 575"/>
              <a:gd name="T9" fmla="*/ 422275 h 313"/>
              <a:gd name="T10" fmla="*/ 195263 w 575"/>
              <a:gd name="T11" fmla="*/ 449263 h 313"/>
              <a:gd name="T12" fmla="*/ 261938 w 575"/>
              <a:gd name="T13" fmla="*/ 471488 h 313"/>
              <a:gd name="T14" fmla="*/ 338138 w 575"/>
              <a:gd name="T15" fmla="*/ 485775 h 313"/>
              <a:gd name="T16" fmla="*/ 415925 w 575"/>
              <a:gd name="T17" fmla="*/ 495300 h 313"/>
              <a:gd name="T18" fmla="*/ 493713 w 575"/>
              <a:gd name="T19" fmla="*/ 495300 h 313"/>
              <a:gd name="T20" fmla="*/ 573088 w 575"/>
              <a:gd name="T21" fmla="*/ 485775 h 313"/>
              <a:gd name="T22" fmla="*/ 647700 w 575"/>
              <a:gd name="T23" fmla="*/ 471488 h 313"/>
              <a:gd name="T24" fmla="*/ 715963 w 575"/>
              <a:gd name="T25" fmla="*/ 449263 h 313"/>
              <a:gd name="T26" fmla="*/ 777875 w 575"/>
              <a:gd name="T27" fmla="*/ 422275 h 313"/>
              <a:gd name="T28" fmla="*/ 828675 w 575"/>
              <a:gd name="T29" fmla="*/ 387350 h 313"/>
              <a:gd name="T30" fmla="*/ 868363 w 575"/>
              <a:gd name="T31" fmla="*/ 350838 h 313"/>
              <a:gd name="T32" fmla="*/ 895350 w 575"/>
              <a:gd name="T33" fmla="*/ 311150 h 313"/>
              <a:gd name="T34" fmla="*/ 908050 w 575"/>
              <a:gd name="T35" fmla="*/ 268288 h 313"/>
              <a:gd name="T36" fmla="*/ 908050 w 575"/>
              <a:gd name="T37" fmla="*/ 223838 h 313"/>
              <a:gd name="T38" fmla="*/ 895350 w 575"/>
              <a:gd name="T39" fmla="*/ 180975 h 313"/>
              <a:gd name="T40" fmla="*/ 868363 w 575"/>
              <a:gd name="T41" fmla="*/ 142875 h 313"/>
              <a:gd name="T42" fmla="*/ 828675 w 575"/>
              <a:gd name="T43" fmla="*/ 103188 h 313"/>
              <a:gd name="T44" fmla="*/ 777875 w 575"/>
              <a:gd name="T45" fmla="*/ 71438 h 313"/>
              <a:gd name="T46" fmla="*/ 715963 w 575"/>
              <a:gd name="T47" fmla="*/ 41275 h 313"/>
              <a:gd name="T48" fmla="*/ 647700 w 575"/>
              <a:gd name="T49" fmla="*/ 22225 h 313"/>
              <a:gd name="T50" fmla="*/ 573088 w 575"/>
              <a:gd name="T51" fmla="*/ 7938 h 313"/>
              <a:gd name="T52" fmla="*/ 493713 w 575"/>
              <a:gd name="T53" fmla="*/ 0 h 313"/>
              <a:gd name="T54" fmla="*/ 415925 w 575"/>
              <a:gd name="T55" fmla="*/ 0 h 313"/>
              <a:gd name="T56" fmla="*/ 336550 w 575"/>
              <a:gd name="T57" fmla="*/ 7938 h 313"/>
              <a:gd name="T58" fmla="*/ 261938 w 575"/>
              <a:gd name="T59" fmla="*/ 22225 h 313"/>
              <a:gd name="T60" fmla="*/ 195263 w 575"/>
              <a:gd name="T61" fmla="*/ 44450 h 313"/>
              <a:gd name="T62" fmla="*/ 133350 w 575"/>
              <a:gd name="T63" fmla="*/ 71438 h 313"/>
              <a:gd name="T64" fmla="*/ 82550 w 575"/>
              <a:gd name="T65" fmla="*/ 103188 h 313"/>
              <a:gd name="T66" fmla="*/ 44450 w 575"/>
              <a:gd name="T67" fmla="*/ 142875 h 313"/>
              <a:gd name="T68" fmla="*/ 14288 w 575"/>
              <a:gd name="T69" fmla="*/ 182563 h 313"/>
              <a:gd name="T70" fmla="*/ 1588 w 575"/>
              <a:gd name="T71" fmla="*/ 225425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419" name="Group 37">
            <a:extLst>
              <a:ext uri="{FF2B5EF4-FFF2-40B4-BE49-F238E27FC236}">
                <a16:creationId xmlns:a16="http://schemas.microsoft.com/office/drawing/2014/main" id="{1ED369D7-FD72-4BFE-B9A5-57CC9A679C8F}"/>
              </a:ext>
            </a:extLst>
          </p:cNvPr>
          <p:cNvGrpSpPr>
            <a:grpSpLocks/>
          </p:cNvGrpSpPr>
          <p:nvPr/>
        </p:nvGrpSpPr>
        <p:grpSpPr bwMode="auto">
          <a:xfrm>
            <a:off x="8940800" y="742951"/>
            <a:ext cx="939800" cy="519113"/>
            <a:chOff x="4672" y="468"/>
            <a:chExt cx="592" cy="327"/>
          </a:xfrm>
        </p:grpSpPr>
        <p:sp>
          <p:nvSpPr>
            <p:cNvPr id="16494" name="Freeform 35">
              <a:extLst>
                <a:ext uri="{FF2B5EF4-FFF2-40B4-BE49-F238E27FC236}">
                  <a16:creationId xmlns:a16="http://schemas.microsoft.com/office/drawing/2014/main" id="{40BC338D-7F94-47D2-B247-85F35F9DB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95" name="Rectangle 36">
              <a:extLst>
                <a:ext uri="{FF2B5EF4-FFF2-40B4-BE49-F238E27FC236}">
                  <a16:creationId xmlns:a16="http://schemas.microsoft.com/office/drawing/2014/main" id="{078AC9B4-8801-4585-ABD6-590E2B98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507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16420" name="Rectangle 38">
            <a:extLst>
              <a:ext uri="{FF2B5EF4-FFF2-40B4-BE49-F238E27FC236}">
                <a16:creationId xmlns:a16="http://schemas.microsoft.com/office/drawing/2014/main" id="{5FCCC474-CDE5-4D23-B956-3F1CA32E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664" y="1201739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6421" name="Rectangle 39">
            <a:extLst>
              <a:ext uri="{FF2B5EF4-FFF2-40B4-BE49-F238E27FC236}">
                <a16:creationId xmlns:a16="http://schemas.microsoft.com/office/drawing/2014/main" id="{03688B7C-B379-438A-B610-4C6143D2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313" y="120173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grpSp>
        <p:nvGrpSpPr>
          <p:cNvPr id="16422" name="Group 42">
            <a:extLst>
              <a:ext uri="{FF2B5EF4-FFF2-40B4-BE49-F238E27FC236}">
                <a16:creationId xmlns:a16="http://schemas.microsoft.com/office/drawing/2014/main" id="{D5156A69-5EEE-4F3B-9546-B0BF15E409BE}"/>
              </a:ext>
            </a:extLst>
          </p:cNvPr>
          <p:cNvGrpSpPr>
            <a:grpSpLocks/>
          </p:cNvGrpSpPr>
          <p:nvPr/>
        </p:nvGrpSpPr>
        <p:grpSpPr bwMode="auto">
          <a:xfrm>
            <a:off x="7272338" y="438151"/>
            <a:ext cx="722312" cy="519113"/>
            <a:chOff x="3621" y="276"/>
            <a:chExt cx="455" cy="327"/>
          </a:xfrm>
        </p:grpSpPr>
        <p:sp>
          <p:nvSpPr>
            <p:cNvPr id="16492" name="Freeform 40">
              <a:extLst>
                <a:ext uri="{FF2B5EF4-FFF2-40B4-BE49-F238E27FC236}">
                  <a16:creationId xmlns:a16="http://schemas.microsoft.com/office/drawing/2014/main" id="{C49CA876-27CC-4A5F-B1A3-F03D6650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93" name="Rectangle 41">
              <a:extLst>
                <a:ext uri="{FF2B5EF4-FFF2-40B4-BE49-F238E27FC236}">
                  <a16:creationId xmlns:a16="http://schemas.microsoft.com/office/drawing/2014/main" id="{DCAF67E3-7323-4098-8304-EF5BE273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34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</p:grpSp>
      <p:grpSp>
        <p:nvGrpSpPr>
          <p:cNvPr id="16423" name="Group 49">
            <a:extLst>
              <a:ext uri="{FF2B5EF4-FFF2-40B4-BE49-F238E27FC236}">
                <a16:creationId xmlns:a16="http://schemas.microsoft.com/office/drawing/2014/main" id="{D6258458-F834-42CC-A543-CE01CF85D7D2}"/>
              </a:ext>
            </a:extLst>
          </p:cNvPr>
          <p:cNvGrpSpPr>
            <a:grpSpLocks/>
          </p:cNvGrpSpPr>
          <p:nvPr/>
        </p:nvGrpSpPr>
        <p:grpSpPr bwMode="auto">
          <a:xfrm>
            <a:off x="4808539" y="727076"/>
            <a:ext cx="2039937" cy="900113"/>
            <a:chOff x="2069" y="458"/>
            <a:chExt cx="1285" cy="567"/>
          </a:xfrm>
        </p:grpSpPr>
        <p:sp>
          <p:nvSpPr>
            <p:cNvPr id="16486" name="Freeform 43">
              <a:extLst>
                <a:ext uri="{FF2B5EF4-FFF2-40B4-BE49-F238E27FC236}">
                  <a16:creationId xmlns:a16="http://schemas.microsoft.com/office/drawing/2014/main" id="{B545E851-8496-4546-9862-8B6AF8BE0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87" name="Freeform 44">
              <a:extLst>
                <a:ext uri="{FF2B5EF4-FFF2-40B4-BE49-F238E27FC236}">
                  <a16:creationId xmlns:a16="http://schemas.microsoft.com/office/drawing/2014/main" id="{47951B5C-BED3-4D52-B13E-DF8CFFAA6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88" name="Freeform 45">
              <a:extLst>
                <a:ext uri="{FF2B5EF4-FFF2-40B4-BE49-F238E27FC236}">
                  <a16:creationId xmlns:a16="http://schemas.microsoft.com/office/drawing/2014/main" id="{87F90912-9768-42E1-B0D0-A13F2126F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89" name="Rectangle 46">
              <a:extLst>
                <a:ext uri="{FF2B5EF4-FFF2-40B4-BE49-F238E27FC236}">
                  <a16:creationId xmlns:a16="http://schemas.microsoft.com/office/drawing/2014/main" id="{6783AA72-335C-4FBA-BFFE-2F783351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757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16490" name="Rectangle 47">
              <a:extLst>
                <a:ext uri="{FF2B5EF4-FFF2-40B4-BE49-F238E27FC236}">
                  <a16:creationId xmlns:a16="http://schemas.microsoft.com/office/drawing/2014/main" id="{AABFF7A3-BAD3-43D2-B1C5-723E1F16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497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6491" name="Rectangle 48">
              <a:extLst>
                <a:ext uri="{FF2B5EF4-FFF2-40B4-BE49-F238E27FC236}">
                  <a16:creationId xmlns:a16="http://schemas.microsoft.com/office/drawing/2014/main" id="{E263B172-4C12-43C1-950F-6B145D4C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750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</p:grpSp>
      <p:grpSp>
        <p:nvGrpSpPr>
          <p:cNvPr id="16424" name="Group 52">
            <a:extLst>
              <a:ext uri="{FF2B5EF4-FFF2-40B4-BE49-F238E27FC236}">
                <a16:creationId xmlns:a16="http://schemas.microsoft.com/office/drawing/2014/main" id="{2352DE5A-F722-4AFE-B4CD-921728218BA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671638"/>
            <a:ext cx="1220788" cy="920750"/>
            <a:chOff x="3456" y="1053"/>
            <a:chExt cx="769" cy="580"/>
          </a:xfrm>
        </p:grpSpPr>
        <p:sp>
          <p:nvSpPr>
            <p:cNvPr id="16484" name="Rectangle 50">
              <a:extLst>
                <a:ext uri="{FF2B5EF4-FFF2-40B4-BE49-F238E27FC236}">
                  <a16:creationId xmlns:a16="http://schemas.microsoft.com/office/drawing/2014/main" id="{A80FD30B-534D-4087-9AD8-C42300F6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266"/>
              <a:ext cx="6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Manages</a:t>
              </a:r>
            </a:p>
          </p:txBody>
        </p:sp>
        <p:sp>
          <p:nvSpPr>
            <p:cNvPr id="16485" name="Freeform 51">
              <a:extLst>
                <a:ext uri="{FF2B5EF4-FFF2-40B4-BE49-F238E27FC236}">
                  <a16:creationId xmlns:a16="http://schemas.microsoft.com/office/drawing/2014/main" id="{30CCC856-936C-44A6-8EFF-3B9686F90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425" name="Freeform 53">
            <a:extLst>
              <a:ext uri="{FF2B5EF4-FFF2-40B4-BE49-F238E27FC236}">
                <a16:creationId xmlns:a16="http://schemas.microsoft.com/office/drawing/2014/main" id="{8DE7BFCB-5914-4A7E-B70C-605CDC3A4DF7}"/>
              </a:ext>
            </a:extLst>
          </p:cNvPr>
          <p:cNvSpPr>
            <a:spLocks/>
          </p:cNvSpPr>
          <p:nvPr/>
        </p:nvSpPr>
        <p:spPr bwMode="auto">
          <a:xfrm>
            <a:off x="8788400" y="1962151"/>
            <a:ext cx="1295400" cy="479425"/>
          </a:xfrm>
          <a:custGeom>
            <a:avLst/>
            <a:gdLst>
              <a:gd name="T0" fmla="*/ 1293813 w 816"/>
              <a:gd name="T1" fmla="*/ 477838 h 302"/>
              <a:gd name="T2" fmla="*/ 1293813 w 816"/>
              <a:gd name="T3" fmla="*/ 0 h 302"/>
              <a:gd name="T4" fmla="*/ 0 w 816"/>
              <a:gd name="T5" fmla="*/ 0 h 302"/>
              <a:gd name="T6" fmla="*/ 0 w 816"/>
              <a:gd name="T7" fmla="*/ 477838 h 302"/>
              <a:gd name="T8" fmla="*/ 1293813 w 816"/>
              <a:gd name="T9" fmla="*/ 477838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426" name="Group 56">
            <a:extLst>
              <a:ext uri="{FF2B5EF4-FFF2-40B4-BE49-F238E27FC236}">
                <a16:creationId xmlns:a16="http://schemas.microsoft.com/office/drawing/2014/main" id="{6F29A41B-2DDB-46C9-9A0B-755FD63D9C27}"/>
              </a:ext>
            </a:extLst>
          </p:cNvPr>
          <p:cNvGrpSpPr>
            <a:grpSpLocks/>
          </p:cNvGrpSpPr>
          <p:nvPr/>
        </p:nvGrpSpPr>
        <p:grpSpPr bwMode="auto">
          <a:xfrm>
            <a:off x="5219701" y="1946276"/>
            <a:ext cx="1292225" cy="468313"/>
            <a:chOff x="2328" y="1226"/>
            <a:chExt cx="814" cy="295"/>
          </a:xfrm>
        </p:grpSpPr>
        <p:sp>
          <p:nvSpPr>
            <p:cNvPr id="16482" name="Freeform 54">
              <a:extLst>
                <a:ext uri="{FF2B5EF4-FFF2-40B4-BE49-F238E27FC236}">
                  <a16:creationId xmlns:a16="http://schemas.microsoft.com/office/drawing/2014/main" id="{EF57DC85-605A-4367-B3D2-C61DFDCF8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83" name="Rectangle 55">
              <a:extLst>
                <a:ext uri="{FF2B5EF4-FFF2-40B4-BE49-F238E27FC236}">
                  <a16:creationId xmlns:a16="http://schemas.microsoft.com/office/drawing/2014/main" id="{111950FB-8747-4F09-804A-6BD241798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66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</p:grpSp>
      <p:sp>
        <p:nvSpPr>
          <p:cNvPr id="16427" name="Rectangle 57">
            <a:extLst>
              <a:ext uri="{FF2B5EF4-FFF2-40B4-BE49-F238E27FC236}">
                <a16:creationId xmlns:a16="http://schemas.microsoft.com/office/drawing/2014/main" id="{26C57CA7-1CE3-4C14-BC12-4003666A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8" y="2025651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16428" name="Oval 58">
            <a:extLst>
              <a:ext uri="{FF2B5EF4-FFF2-40B4-BE49-F238E27FC236}">
                <a16:creationId xmlns:a16="http://schemas.microsoft.com/office/drawing/2014/main" id="{5683374A-266D-49F7-8AB1-018CF1D8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575051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6429" name="Oval 59">
            <a:extLst>
              <a:ext uri="{FF2B5EF4-FFF2-40B4-BE49-F238E27FC236}">
                <a16:creationId xmlns:a16="http://schemas.microsoft.com/office/drawing/2014/main" id="{600A1BEF-F4BB-40D9-B83C-FC776656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9512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6430" name="Oval 60">
            <a:extLst>
              <a:ext uri="{FF2B5EF4-FFF2-40B4-BE49-F238E27FC236}">
                <a16:creationId xmlns:a16="http://schemas.microsoft.com/office/drawing/2014/main" id="{87FCDE51-A8F3-44D3-AA24-F9F9885C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4318001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6431" name="Oval 61">
            <a:extLst>
              <a:ext uri="{FF2B5EF4-FFF2-40B4-BE49-F238E27FC236}">
                <a16:creationId xmlns:a16="http://schemas.microsoft.com/office/drawing/2014/main" id="{75302E2B-DE42-4457-A168-3F7FA7FE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46878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6432" name="Oval 62">
            <a:extLst>
              <a:ext uri="{FF2B5EF4-FFF2-40B4-BE49-F238E27FC236}">
                <a16:creationId xmlns:a16="http://schemas.microsoft.com/office/drawing/2014/main" id="{2734BE20-2E12-4621-8BA4-DA011B88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0561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pSp>
        <p:nvGrpSpPr>
          <p:cNvPr id="16433" name="Group 68">
            <a:extLst>
              <a:ext uri="{FF2B5EF4-FFF2-40B4-BE49-F238E27FC236}">
                <a16:creationId xmlns:a16="http://schemas.microsoft.com/office/drawing/2014/main" id="{A162E3E9-04E3-45BF-8B7E-C83F218AF040}"/>
              </a:ext>
            </a:extLst>
          </p:cNvPr>
          <p:cNvGrpSpPr>
            <a:grpSpLocks/>
          </p:cNvGrpSpPr>
          <p:nvPr/>
        </p:nvGrpSpPr>
        <p:grpSpPr bwMode="auto">
          <a:xfrm>
            <a:off x="6235701" y="3552826"/>
            <a:ext cx="87313" cy="1585913"/>
            <a:chOff x="2968" y="2238"/>
            <a:chExt cx="55" cy="999"/>
          </a:xfrm>
        </p:grpSpPr>
        <p:sp>
          <p:nvSpPr>
            <p:cNvPr id="16477" name="Oval 63">
              <a:extLst>
                <a:ext uri="{FF2B5EF4-FFF2-40B4-BE49-F238E27FC236}">
                  <a16:creationId xmlns:a16="http://schemas.microsoft.com/office/drawing/2014/main" id="{CDDADA94-E938-476C-A02C-3004B6A8A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23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8" name="Oval 64">
              <a:extLst>
                <a:ext uri="{FF2B5EF4-FFF2-40B4-BE49-F238E27FC236}">
                  <a16:creationId xmlns:a16="http://schemas.microsoft.com/office/drawing/2014/main" id="{4D0A9555-D865-404E-8B59-68DA26FC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47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9" name="Oval 65">
              <a:extLst>
                <a:ext uri="{FF2B5EF4-FFF2-40B4-BE49-F238E27FC236}">
                  <a16:creationId xmlns:a16="http://schemas.microsoft.com/office/drawing/2014/main" id="{FE031D13-0749-4BA4-A753-862D7EF1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70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80" name="Oval 66">
              <a:extLst>
                <a:ext uri="{FF2B5EF4-FFF2-40B4-BE49-F238E27FC236}">
                  <a16:creationId xmlns:a16="http://schemas.microsoft.com/office/drawing/2014/main" id="{E572B565-6761-48F6-9C55-55BB5A1A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93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81" name="Oval 67">
              <a:extLst>
                <a:ext uri="{FF2B5EF4-FFF2-40B4-BE49-F238E27FC236}">
                  <a16:creationId xmlns:a16="http://schemas.microsoft.com/office/drawing/2014/main" id="{C9B18AD9-8632-4C1A-8498-FD385F02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7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16434" name="Group 74">
            <a:extLst>
              <a:ext uri="{FF2B5EF4-FFF2-40B4-BE49-F238E27FC236}">
                <a16:creationId xmlns:a16="http://schemas.microsoft.com/office/drawing/2014/main" id="{65E26CC8-334B-45F7-9FA9-7E99C4F0808E}"/>
              </a:ext>
            </a:extLst>
          </p:cNvPr>
          <p:cNvGrpSpPr>
            <a:grpSpLocks/>
          </p:cNvGrpSpPr>
          <p:nvPr/>
        </p:nvGrpSpPr>
        <p:grpSpPr bwMode="auto">
          <a:xfrm>
            <a:off x="7696201" y="3557588"/>
            <a:ext cx="87313" cy="1585912"/>
            <a:chOff x="3888" y="2241"/>
            <a:chExt cx="55" cy="999"/>
          </a:xfrm>
        </p:grpSpPr>
        <p:sp>
          <p:nvSpPr>
            <p:cNvPr id="16472" name="Oval 69">
              <a:extLst>
                <a:ext uri="{FF2B5EF4-FFF2-40B4-BE49-F238E27FC236}">
                  <a16:creationId xmlns:a16="http://schemas.microsoft.com/office/drawing/2014/main" id="{77A46C0A-B0BB-4546-A24E-883EE16D6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4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3" name="Oval 70">
              <a:extLst>
                <a:ext uri="{FF2B5EF4-FFF2-40B4-BE49-F238E27FC236}">
                  <a16:creationId xmlns:a16="http://schemas.microsoft.com/office/drawing/2014/main" id="{1BDE6BDE-39DE-4B9C-B8D2-5411D7AE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7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4" name="Oval 71">
              <a:extLst>
                <a:ext uri="{FF2B5EF4-FFF2-40B4-BE49-F238E27FC236}">
                  <a16:creationId xmlns:a16="http://schemas.microsoft.com/office/drawing/2014/main" id="{825702B4-79F4-4BE8-8732-D3D77E92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5" name="Oval 72">
              <a:extLst>
                <a:ext uri="{FF2B5EF4-FFF2-40B4-BE49-F238E27FC236}">
                  <a16:creationId xmlns:a16="http://schemas.microsoft.com/office/drawing/2014/main" id="{B96AD033-81C5-43FC-873A-8A7BC9C5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4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6" name="Oval 73">
              <a:extLst>
                <a:ext uri="{FF2B5EF4-FFF2-40B4-BE49-F238E27FC236}">
                  <a16:creationId xmlns:a16="http://schemas.microsoft.com/office/drawing/2014/main" id="{673CA15B-1F3A-497A-B343-284910612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7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16435" name="Group 80">
            <a:extLst>
              <a:ext uri="{FF2B5EF4-FFF2-40B4-BE49-F238E27FC236}">
                <a16:creationId xmlns:a16="http://schemas.microsoft.com/office/drawing/2014/main" id="{2C0C83F2-E06F-4CAC-A3F9-C26CC3FBC1A7}"/>
              </a:ext>
            </a:extLst>
          </p:cNvPr>
          <p:cNvGrpSpPr>
            <a:grpSpLocks/>
          </p:cNvGrpSpPr>
          <p:nvPr/>
        </p:nvGrpSpPr>
        <p:grpSpPr bwMode="auto">
          <a:xfrm>
            <a:off x="9190038" y="3560763"/>
            <a:ext cx="87312" cy="1585912"/>
            <a:chOff x="4829" y="2243"/>
            <a:chExt cx="55" cy="999"/>
          </a:xfrm>
        </p:grpSpPr>
        <p:sp>
          <p:nvSpPr>
            <p:cNvPr id="16467" name="Oval 75">
              <a:extLst>
                <a:ext uri="{FF2B5EF4-FFF2-40B4-BE49-F238E27FC236}">
                  <a16:creationId xmlns:a16="http://schemas.microsoft.com/office/drawing/2014/main" id="{54398091-291B-4660-8939-74ABD6045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2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8" name="Oval 76">
              <a:extLst>
                <a:ext uri="{FF2B5EF4-FFF2-40B4-BE49-F238E27FC236}">
                  <a16:creationId xmlns:a16="http://schemas.microsoft.com/office/drawing/2014/main" id="{88B8A501-D8A4-4A68-B04A-FE6D0896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48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9" name="Oval 77">
              <a:extLst>
                <a:ext uri="{FF2B5EF4-FFF2-40B4-BE49-F238E27FC236}">
                  <a16:creationId xmlns:a16="http://schemas.microsoft.com/office/drawing/2014/main" id="{C850701E-D721-441D-AA80-1CF05779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71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0" name="Oval 78">
              <a:extLst>
                <a:ext uri="{FF2B5EF4-FFF2-40B4-BE49-F238E27FC236}">
                  <a16:creationId xmlns:a16="http://schemas.microsoft.com/office/drawing/2014/main" id="{D34D81D6-D260-4275-A242-DE68A1861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94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71" name="Oval 79">
              <a:extLst>
                <a:ext uri="{FF2B5EF4-FFF2-40B4-BE49-F238E27FC236}">
                  <a16:creationId xmlns:a16="http://schemas.microsoft.com/office/drawing/2014/main" id="{90601911-A1ED-48BD-BA83-E405CF92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317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16436" name="Group 85">
            <a:extLst>
              <a:ext uri="{FF2B5EF4-FFF2-40B4-BE49-F238E27FC236}">
                <a16:creationId xmlns:a16="http://schemas.microsoft.com/office/drawing/2014/main" id="{5DA606DA-FEFE-4776-9537-05EBD8A2ADEE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3654425"/>
            <a:ext cx="87312" cy="1295400"/>
            <a:chOff x="2433" y="2302"/>
            <a:chExt cx="55" cy="816"/>
          </a:xfrm>
        </p:grpSpPr>
        <p:sp>
          <p:nvSpPr>
            <p:cNvPr id="16463" name="Oval 81">
              <a:extLst>
                <a:ext uri="{FF2B5EF4-FFF2-40B4-BE49-F238E27FC236}">
                  <a16:creationId xmlns:a16="http://schemas.microsoft.com/office/drawing/2014/main" id="{33EBB3CC-2E4F-419C-8379-9D67BE46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3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4" name="Oval 82">
              <a:extLst>
                <a:ext uri="{FF2B5EF4-FFF2-40B4-BE49-F238E27FC236}">
                  <a16:creationId xmlns:a16="http://schemas.microsoft.com/office/drawing/2014/main" id="{FBDCB754-097B-475E-B6F2-1DB6AC8D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5" name="Oval 83">
              <a:extLst>
                <a:ext uri="{FF2B5EF4-FFF2-40B4-BE49-F238E27FC236}">
                  <a16:creationId xmlns:a16="http://schemas.microsoft.com/office/drawing/2014/main" id="{C1C33CC7-28D6-41FA-B3E1-5658BAB3F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8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6" name="Oval 84">
              <a:extLst>
                <a:ext uri="{FF2B5EF4-FFF2-40B4-BE49-F238E27FC236}">
                  <a16:creationId xmlns:a16="http://schemas.microsoft.com/office/drawing/2014/main" id="{069B7151-CD8A-4A11-8B91-BFC99D21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30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16437" name="Group 90">
            <a:extLst>
              <a:ext uri="{FF2B5EF4-FFF2-40B4-BE49-F238E27FC236}">
                <a16:creationId xmlns:a16="http://schemas.microsoft.com/office/drawing/2014/main" id="{440A11AC-ED1F-413B-AA12-E62E867C8427}"/>
              </a:ext>
            </a:extLst>
          </p:cNvPr>
          <p:cNvGrpSpPr>
            <a:grpSpLocks/>
          </p:cNvGrpSpPr>
          <p:nvPr/>
        </p:nvGrpSpPr>
        <p:grpSpPr bwMode="auto">
          <a:xfrm>
            <a:off x="6880226" y="3665538"/>
            <a:ext cx="87313" cy="1295400"/>
            <a:chOff x="3374" y="2309"/>
            <a:chExt cx="55" cy="816"/>
          </a:xfrm>
        </p:grpSpPr>
        <p:sp>
          <p:nvSpPr>
            <p:cNvPr id="16459" name="Oval 86">
              <a:extLst>
                <a:ext uri="{FF2B5EF4-FFF2-40B4-BE49-F238E27FC236}">
                  <a16:creationId xmlns:a16="http://schemas.microsoft.com/office/drawing/2014/main" id="{FB65032E-174C-4C18-8BC6-4017ABB8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3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0" name="Oval 87">
              <a:extLst>
                <a:ext uri="{FF2B5EF4-FFF2-40B4-BE49-F238E27FC236}">
                  <a16:creationId xmlns:a16="http://schemas.microsoft.com/office/drawing/2014/main" id="{400C4440-A6B2-45D9-8013-D21E63FB2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55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1" name="Oval 88">
              <a:extLst>
                <a:ext uri="{FF2B5EF4-FFF2-40B4-BE49-F238E27FC236}">
                  <a16:creationId xmlns:a16="http://schemas.microsoft.com/office/drawing/2014/main" id="{5B709334-A308-4D87-8D2E-1772C698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8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62" name="Oval 89">
              <a:extLst>
                <a:ext uri="{FF2B5EF4-FFF2-40B4-BE49-F238E27FC236}">
                  <a16:creationId xmlns:a16="http://schemas.microsoft.com/office/drawing/2014/main" id="{0CF69177-3DE3-4B40-A5F0-80F19AAB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305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16438" name="Group 95">
            <a:extLst>
              <a:ext uri="{FF2B5EF4-FFF2-40B4-BE49-F238E27FC236}">
                <a16:creationId xmlns:a16="http://schemas.microsoft.com/office/drawing/2014/main" id="{87F351C8-EBF0-44EC-92A6-CEBFCCE33361}"/>
              </a:ext>
            </a:extLst>
          </p:cNvPr>
          <p:cNvGrpSpPr>
            <a:grpSpLocks/>
          </p:cNvGrpSpPr>
          <p:nvPr/>
        </p:nvGrpSpPr>
        <p:grpSpPr bwMode="auto">
          <a:xfrm>
            <a:off x="8389938" y="3651250"/>
            <a:ext cx="87312" cy="1295400"/>
            <a:chOff x="4325" y="2300"/>
            <a:chExt cx="55" cy="816"/>
          </a:xfrm>
        </p:grpSpPr>
        <p:sp>
          <p:nvSpPr>
            <p:cNvPr id="16455" name="Oval 91">
              <a:extLst>
                <a:ext uri="{FF2B5EF4-FFF2-40B4-BE49-F238E27FC236}">
                  <a16:creationId xmlns:a16="http://schemas.microsoft.com/office/drawing/2014/main" id="{CABD893E-C8A0-4BC0-8107-116D8578E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3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56" name="Oval 92">
              <a:extLst>
                <a:ext uri="{FF2B5EF4-FFF2-40B4-BE49-F238E27FC236}">
                  <a16:creationId xmlns:a16="http://schemas.microsoft.com/office/drawing/2014/main" id="{66772853-3074-4A2A-998F-4B0FBB72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5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57" name="Oval 93">
              <a:extLst>
                <a:ext uri="{FF2B5EF4-FFF2-40B4-BE49-F238E27FC236}">
                  <a16:creationId xmlns:a16="http://schemas.microsoft.com/office/drawing/2014/main" id="{06D7D7C4-AFF9-495C-9804-6295992D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8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58" name="Oval 94">
              <a:extLst>
                <a:ext uri="{FF2B5EF4-FFF2-40B4-BE49-F238E27FC236}">
                  <a16:creationId xmlns:a16="http://schemas.microsoft.com/office/drawing/2014/main" id="{7601C01C-FA03-4740-A2E6-DD78F227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0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16439" name="Group 100">
            <a:extLst>
              <a:ext uri="{FF2B5EF4-FFF2-40B4-BE49-F238E27FC236}">
                <a16:creationId xmlns:a16="http://schemas.microsoft.com/office/drawing/2014/main" id="{F3B6C85B-0507-45F9-8FED-390CA37DC674}"/>
              </a:ext>
            </a:extLst>
          </p:cNvPr>
          <p:cNvGrpSpPr>
            <a:grpSpLocks/>
          </p:cNvGrpSpPr>
          <p:nvPr/>
        </p:nvGrpSpPr>
        <p:grpSpPr bwMode="auto">
          <a:xfrm>
            <a:off x="9859963" y="3644900"/>
            <a:ext cx="87312" cy="1295400"/>
            <a:chOff x="5251" y="2296"/>
            <a:chExt cx="55" cy="816"/>
          </a:xfrm>
        </p:grpSpPr>
        <p:sp>
          <p:nvSpPr>
            <p:cNvPr id="16451" name="Oval 96">
              <a:extLst>
                <a:ext uri="{FF2B5EF4-FFF2-40B4-BE49-F238E27FC236}">
                  <a16:creationId xmlns:a16="http://schemas.microsoft.com/office/drawing/2014/main" id="{0C8A1518-1B4D-4C67-867A-7F5B1D54A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22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52" name="Oval 97">
              <a:extLst>
                <a:ext uri="{FF2B5EF4-FFF2-40B4-BE49-F238E27FC236}">
                  <a16:creationId xmlns:a16="http://schemas.microsoft.com/office/drawing/2014/main" id="{3D34080B-A0DA-461B-967C-E612C1A60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25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53" name="Oval 98">
              <a:extLst>
                <a:ext uri="{FF2B5EF4-FFF2-40B4-BE49-F238E27FC236}">
                  <a16:creationId xmlns:a16="http://schemas.microsoft.com/office/drawing/2014/main" id="{EA8A58BA-1453-4073-BB74-80A853C82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27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6454" name="Oval 99">
              <a:extLst>
                <a:ext uri="{FF2B5EF4-FFF2-40B4-BE49-F238E27FC236}">
                  <a16:creationId xmlns:a16="http://schemas.microsoft.com/office/drawing/2014/main" id="{1C7BDDD7-A5FE-45A9-9028-F095A7ED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30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</p:grpSp>
      <p:sp>
        <p:nvSpPr>
          <p:cNvPr id="16440" name="Line 101">
            <a:extLst>
              <a:ext uri="{FF2B5EF4-FFF2-40B4-BE49-F238E27FC236}">
                <a16:creationId xmlns:a16="http://schemas.microsoft.com/office/drawing/2014/main" id="{1E1BBAAD-1385-4E96-B887-9826639EB7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0650" y="213360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1" name="Line 102">
            <a:extLst>
              <a:ext uri="{FF2B5EF4-FFF2-40B4-BE49-F238E27FC236}">
                <a16:creationId xmlns:a16="http://schemas.microsoft.com/office/drawing/2014/main" id="{263787B7-6781-4A4F-B457-B1014493B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13360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2" name="Line 103">
            <a:extLst>
              <a:ext uri="{FF2B5EF4-FFF2-40B4-BE49-F238E27FC236}">
                <a16:creationId xmlns:a16="http://schemas.microsoft.com/office/drawing/2014/main" id="{64383635-49F4-4E4E-85A1-8EEA4A1EE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2050" y="1606550"/>
            <a:ext cx="2413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3" name="Line 104">
            <a:extLst>
              <a:ext uri="{FF2B5EF4-FFF2-40B4-BE49-F238E27FC236}">
                <a16:creationId xmlns:a16="http://schemas.microsoft.com/office/drawing/2014/main" id="{29900011-5409-4B63-8078-021202087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2255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4" name="Line 105">
            <a:extLst>
              <a:ext uri="{FF2B5EF4-FFF2-40B4-BE49-F238E27FC236}">
                <a16:creationId xmlns:a16="http://schemas.microsoft.com/office/drawing/2014/main" id="{9E11498A-D769-4552-8C55-66E98A14D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1606550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5" name="Line 106">
            <a:extLst>
              <a:ext uri="{FF2B5EF4-FFF2-40B4-BE49-F238E27FC236}">
                <a16:creationId xmlns:a16="http://schemas.microsoft.com/office/drawing/2014/main" id="{493487DE-5B01-48EB-9572-497A90115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9969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6" name="Line 107">
            <a:extLst>
              <a:ext uri="{FF2B5EF4-FFF2-40B4-BE49-F238E27FC236}">
                <a16:creationId xmlns:a16="http://schemas.microsoft.com/office/drawing/2014/main" id="{69CA5049-6870-4CD4-8041-70938DC86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5550" y="160655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7" name="Line 108">
            <a:extLst>
              <a:ext uri="{FF2B5EF4-FFF2-40B4-BE49-F238E27FC236}">
                <a16:creationId xmlns:a16="http://schemas.microsoft.com/office/drawing/2014/main" id="{F24B66C3-DBF3-48AB-98D4-5A8AA991E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13017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8" name="Line 109">
            <a:extLst>
              <a:ext uri="{FF2B5EF4-FFF2-40B4-BE49-F238E27FC236}">
                <a16:creationId xmlns:a16="http://schemas.microsoft.com/office/drawing/2014/main" id="{2E24A09E-62FC-4FE9-86BA-162493B029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47250" y="160655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9" name="Text Box 110">
            <a:extLst>
              <a:ext uri="{FF2B5EF4-FFF2-40B4-BE49-F238E27FC236}">
                <a16:creationId xmlns:a16="http://schemas.microsoft.com/office/drawing/2014/main" id="{84DC6F92-E606-4A52-9F2D-ECE02429E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3542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16450" name="Text Box 111">
            <a:extLst>
              <a:ext uri="{FF2B5EF4-FFF2-40B4-BE49-F238E27FC236}">
                <a16:creationId xmlns:a16="http://schemas.microsoft.com/office/drawing/2014/main" id="{B7DCDF74-F39A-4EB0-A795-14CA1993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*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1D7ED1D-C341-40B8-B7A1-A6B1A11A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C5CF27-B7DB-4487-9C77-9FE21E68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19FEAF0-2281-4D8A-B4CB-F65744BC8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Weak Entities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DC5BB043-ED87-480F-9A58-5CCD378AD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763000" cy="2819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>
                <a:solidFill>
                  <a:schemeClr val="accent2"/>
                </a:solidFill>
              </a:rPr>
              <a:t>weak entity </a:t>
            </a:r>
            <a:r>
              <a:rPr lang="en-US" altLang="en-US" sz="2400"/>
              <a:t>can be identified uniquely only by considering the primary key of another (</a:t>
            </a:r>
            <a:r>
              <a:rPr lang="en-US" altLang="en-US" sz="2400" i="1"/>
              <a:t>owner</a:t>
            </a:r>
            <a:r>
              <a:rPr lang="en-US" altLang="en-US" sz="2400"/>
              <a:t>) entity.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Owner entity set and weak entity set must participate in a one-to-many relationship set (one owner, many weak entities).</a:t>
            </a:r>
          </a:p>
          <a:p>
            <a:pPr lvl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Weak entity set must have total participation in this </a:t>
            </a:r>
            <a:r>
              <a:rPr lang="en-US" altLang="en-US" sz="2000" i="1">
                <a:solidFill>
                  <a:schemeClr val="accent2"/>
                </a:solidFill>
              </a:rPr>
              <a:t>identifying </a:t>
            </a:r>
            <a:r>
              <a:rPr lang="en-US" altLang="en-US" sz="2000"/>
              <a:t>relationship set.  </a:t>
            </a:r>
          </a:p>
        </p:txBody>
      </p:sp>
      <p:sp>
        <p:nvSpPr>
          <p:cNvPr id="20486" name="Freeform 6">
            <a:extLst>
              <a:ext uri="{FF2B5EF4-FFF2-40B4-BE49-F238E27FC236}">
                <a16:creationId xmlns:a16="http://schemas.microsoft.com/office/drawing/2014/main" id="{1C1833AB-813F-4F84-ADE9-2A6C09B1EA75}"/>
              </a:ext>
            </a:extLst>
          </p:cNvPr>
          <p:cNvSpPr>
            <a:spLocks/>
          </p:cNvSpPr>
          <p:nvPr/>
        </p:nvSpPr>
        <p:spPr bwMode="auto">
          <a:xfrm>
            <a:off x="7369176" y="4722814"/>
            <a:ext cx="1254125" cy="530225"/>
          </a:xfrm>
          <a:custGeom>
            <a:avLst/>
            <a:gdLst>
              <a:gd name="T0" fmla="*/ 1250950 w 790"/>
              <a:gd name="T1" fmla="*/ 242888 h 334"/>
              <a:gd name="T2" fmla="*/ 1230313 w 790"/>
              <a:gd name="T3" fmla="*/ 196850 h 334"/>
              <a:gd name="T4" fmla="*/ 1193800 w 790"/>
              <a:gd name="T5" fmla="*/ 153988 h 334"/>
              <a:gd name="T6" fmla="*/ 1139825 w 790"/>
              <a:gd name="T7" fmla="*/ 112713 h 334"/>
              <a:gd name="T8" fmla="*/ 1069975 w 790"/>
              <a:gd name="T9" fmla="*/ 79375 h 334"/>
              <a:gd name="T10" fmla="*/ 985838 w 790"/>
              <a:gd name="T11" fmla="*/ 47625 h 334"/>
              <a:gd name="T12" fmla="*/ 890588 w 790"/>
              <a:gd name="T13" fmla="*/ 26988 h 334"/>
              <a:gd name="T14" fmla="*/ 788988 w 790"/>
              <a:gd name="T15" fmla="*/ 9525 h 334"/>
              <a:gd name="T16" fmla="*/ 681038 w 790"/>
              <a:gd name="T17" fmla="*/ 1588 h 334"/>
              <a:gd name="T18" fmla="*/ 571500 w 790"/>
              <a:gd name="T19" fmla="*/ 1588 h 334"/>
              <a:gd name="T20" fmla="*/ 465138 w 790"/>
              <a:gd name="T21" fmla="*/ 9525 h 334"/>
              <a:gd name="T22" fmla="*/ 361950 w 790"/>
              <a:gd name="T23" fmla="*/ 26988 h 334"/>
              <a:gd name="T24" fmla="*/ 268288 w 790"/>
              <a:gd name="T25" fmla="*/ 47625 h 334"/>
              <a:gd name="T26" fmla="*/ 184150 w 790"/>
              <a:gd name="T27" fmla="*/ 79375 h 334"/>
              <a:gd name="T28" fmla="*/ 114300 w 790"/>
              <a:gd name="T29" fmla="*/ 112713 h 334"/>
              <a:gd name="T30" fmla="*/ 60325 w 790"/>
              <a:gd name="T31" fmla="*/ 153988 h 334"/>
              <a:gd name="T32" fmla="*/ 22225 w 790"/>
              <a:gd name="T33" fmla="*/ 196850 h 334"/>
              <a:gd name="T34" fmla="*/ 3175 w 790"/>
              <a:gd name="T35" fmla="*/ 242888 h 334"/>
              <a:gd name="T36" fmla="*/ 3175 w 790"/>
              <a:gd name="T37" fmla="*/ 287338 h 334"/>
              <a:gd name="T38" fmla="*/ 22225 w 790"/>
              <a:gd name="T39" fmla="*/ 333375 h 334"/>
              <a:gd name="T40" fmla="*/ 60325 w 790"/>
              <a:gd name="T41" fmla="*/ 376238 h 334"/>
              <a:gd name="T42" fmla="*/ 114300 w 790"/>
              <a:gd name="T43" fmla="*/ 415925 h 334"/>
              <a:gd name="T44" fmla="*/ 184150 w 790"/>
              <a:gd name="T45" fmla="*/ 450850 h 334"/>
              <a:gd name="T46" fmla="*/ 268288 w 790"/>
              <a:gd name="T47" fmla="*/ 481013 h 334"/>
              <a:gd name="T48" fmla="*/ 361950 w 790"/>
              <a:gd name="T49" fmla="*/ 503238 h 334"/>
              <a:gd name="T50" fmla="*/ 465138 w 790"/>
              <a:gd name="T51" fmla="*/ 519113 h 334"/>
              <a:gd name="T52" fmla="*/ 571500 w 790"/>
              <a:gd name="T53" fmla="*/ 527050 h 334"/>
              <a:gd name="T54" fmla="*/ 681038 w 790"/>
              <a:gd name="T55" fmla="*/ 527050 h 334"/>
              <a:gd name="T56" fmla="*/ 788988 w 790"/>
              <a:gd name="T57" fmla="*/ 519113 h 334"/>
              <a:gd name="T58" fmla="*/ 890588 w 790"/>
              <a:gd name="T59" fmla="*/ 503238 h 334"/>
              <a:gd name="T60" fmla="*/ 985838 w 790"/>
              <a:gd name="T61" fmla="*/ 481013 h 334"/>
              <a:gd name="T62" fmla="*/ 1069975 w 790"/>
              <a:gd name="T63" fmla="*/ 450850 h 334"/>
              <a:gd name="T64" fmla="*/ 1139825 w 790"/>
              <a:gd name="T65" fmla="*/ 415925 h 334"/>
              <a:gd name="T66" fmla="*/ 1193800 w 790"/>
              <a:gd name="T67" fmla="*/ 376238 h 334"/>
              <a:gd name="T68" fmla="*/ 1230313 w 790"/>
              <a:gd name="T69" fmla="*/ 333375 h 334"/>
              <a:gd name="T70" fmla="*/ 1250950 w 790"/>
              <a:gd name="T71" fmla="*/ 287338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7" name="Freeform 7">
            <a:extLst>
              <a:ext uri="{FF2B5EF4-FFF2-40B4-BE49-F238E27FC236}">
                <a16:creationId xmlns:a16="http://schemas.microsoft.com/office/drawing/2014/main" id="{B16E6B39-399F-41E0-BEF0-5A309D4A565F}"/>
              </a:ext>
            </a:extLst>
          </p:cNvPr>
          <p:cNvSpPr>
            <a:spLocks/>
          </p:cNvSpPr>
          <p:nvPr/>
        </p:nvSpPr>
        <p:spPr bwMode="auto">
          <a:xfrm>
            <a:off x="8902701" y="4738689"/>
            <a:ext cx="1254125" cy="530225"/>
          </a:xfrm>
          <a:custGeom>
            <a:avLst/>
            <a:gdLst>
              <a:gd name="T0" fmla="*/ 3175 w 790"/>
              <a:gd name="T1" fmla="*/ 287338 h 334"/>
              <a:gd name="T2" fmla="*/ 20638 w 790"/>
              <a:gd name="T3" fmla="*/ 333375 h 334"/>
              <a:gd name="T4" fmla="*/ 60325 w 790"/>
              <a:gd name="T5" fmla="*/ 376238 h 334"/>
              <a:gd name="T6" fmla="*/ 114300 w 790"/>
              <a:gd name="T7" fmla="*/ 415925 h 334"/>
              <a:gd name="T8" fmla="*/ 184150 w 790"/>
              <a:gd name="T9" fmla="*/ 450850 h 334"/>
              <a:gd name="T10" fmla="*/ 268288 w 790"/>
              <a:gd name="T11" fmla="*/ 481013 h 334"/>
              <a:gd name="T12" fmla="*/ 361950 w 790"/>
              <a:gd name="T13" fmla="*/ 503238 h 334"/>
              <a:gd name="T14" fmla="*/ 465138 w 790"/>
              <a:gd name="T15" fmla="*/ 519113 h 334"/>
              <a:gd name="T16" fmla="*/ 571500 w 790"/>
              <a:gd name="T17" fmla="*/ 527050 h 334"/>
              <a:gd name="T18" fmla="*/ 681038 w 790"/>
              <a:gd name="T19" fmla="*/ 527050 h 334"/>
              <a:gd name="T20" fmla="*/ 788988 w 790"/>
              <a:gd name="T21" fmla="*/ 519113 h 334"/>
              <a:gd name="T22" fmla="*/ 890588 w 790"/>
              <a:gd name="T23" fmla="*/ 503238 h 334"/>
              <a:gd name="T24" fmla="*/ 985838 w 790"/>
              <a:gd name="T25" fmla="*/ 481013 h 334"/>
              <a:gd name="T26" fmla="*/ 1068388 w 790"/>
              <a:gd name="T27" fmla="*/ 450850 h 334"/>
              <a:gd name="T28" fmla="*/ 1138238 w 790"/>
              <a:gd name="T29" fmla="*/ 415925 h 334"/>
              <a:gd name="T30" fmla="*/ 1193800 w 790"/>
              <a:gd name="T31" fmla="*/ 376238 h 334"/>
              <a:gd name="T32" fmla="*/ 1230313 w 790"/>
              <a:gd name="T33" fmla="*/ 333375 h 334"/>
              <a:gd name="T34" fmla="*/ 1249363 w 790"/>
              <a:gd name="T35" fmla="*/ 287338 h 334"/>
              <a:gd name="T36" fmla="*/ 1249363 w 790"/>
              <a:gd name="T37" fmla="*/ 241300 h 334"/>
              <a:gd name="T38" fmla="*/ 1230313 w 790"/>
              <a:gd name="T39" fmla="*/ 196850 h 334"/>
              <a:gd name="T40" fmla="*/ 1192213 w 790"/>
              <a:gd name="T41" fmla="*/ 153988 h 334"/>
              <a:gd name="T42" fmla="*/ 1138238 w 790"/>
              <a:gd name="T43" fmla="*/ 112713 h 334"/>
              <a:gd name="T44" fmla="*/ 1068388 w 790"/>
              <a:gd name="T45" fmla="*/ 77788 h 334"/>
              <a:gd name="T46" fmla="*/ 984250 w 790"/>
              <a:gd name="T47" fmla="*/ 47625 h 334"/>
              <a:gd name="T48" fmla="*/ 890588 w 790"/>
              <a:gd name="T49" fmla="*/ 25400 h 334"/>
              <a:gd name="T50" fmla="*/ 787400 w 790"/>
              <a:gd name="T51" fmla="*/ 9525 h 334"/>
              <a:gd name="T52" fmla="*/ 681038 w 790"/>
              <a:gd name="T53" fmla="*/ 1588 h 334"/>
              <a:gd name="T54" fmla="*/ 571500 w 790"/>
              <a:gd name="T55" fmla="*/ 1588 h 334"/>
              <a:gd name="T56" fmla="*/ 465138 w 790"/>
              <a:gd name="T57" fmla="*/ 11113 h 334"/>
              <a:gd name="T58" fmla="*/ 361950 w 790"/>
              <a:gd name="T59" fmla="*/ 25400 h 334"/>
              <a:gd name="T60" fmla="*/ 268288 w 790"/>
              <a:gd name="T61" fmla="*/ 47625 h 334"/>
              <a:gd name="T62" fmla="*/ 184150 w 790"/>
              <a:gd name="T63" fmla="*/ 79375 h 334"/>
              <a:gd name="T64" fmla="*/ 114300 w 790"/>
              <a:gd name="T65" fmla="*/ 112713 h 334"/>
              <a:gd name="T66" fmla="*/ 60325 w 790"/>
              <a:gd name="T67" fmla="*/ 153988 h 334"/>
              <a:gd name="T68" fmla="*/ 20638 w 790"/>
              <a:gd name="T69" fmla="*/ 196850 h 334"/>
              <a:gd name="T70" fmla="*/ 3175 w 790"/>
              <a:gd name="T71" fmla="*/ 24130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8" name="Freeform 8">
            <a:extLst>
              <a:ext uri="{FF2B5EF4-FFF2-40B4-BE49-F238E27FC236}">
                <a16:creationId xmlns:a16="http://schemas.microsoft.com/office/drawing/2014/main" id="{33FD87CF-F1E0-4116-9E12-E0B57D0EFE9E}"/>
              </a:ext>
            </a:extLst>
          </p:cNvPr>
          <p:cNvSpPr>
            <a:spLocks/>
          </p:cNvSpPr>
          <p:nvPr/>
        </p:nvSpPr>
        <p:spPr bwMode="auto">
          <a:xfrm>
            <a:off x="2020889" y="4754564"/>
            <a:ext cx="1254125" cy="530225"/>
          </a:xfrm>
          <a:custGeom>
            <a:avLst/>
            <a:gdLst>
              <a:gd name="T0" fmla="*/ 1249363 w 790"/>
              <a:gd name="T1" fmla="*/ 241300 h 334"/>
              <a:gd name="T2" fmla="*/ 1231900 w 790"/>
              <a:gd name="T3" fmla="*/ 196850 h 334"/>
              <a:gd name="T4" fmla="*/ 1193800 w 790"/>
              <a:gd name="T5" fmla="*/ 152400 h 334"/>
              <a:gd name="T6" fmla="*/ 1138238 w 790"/>
              <a:gd name="T7" fmla="*/ 112713 h 334"/>
              <a:gd name="T8" fmla="*/ 1068388 w 790"/>
              <a:gd name="T9" fmla="*/ 77788 h 334"/>
              <a:gd name="T10" fmla="*/ 984250 w 790"/>
              <a:gd name="T11" fmla="*/ 47625 h 334"/>
              <a:gd name="T12" fmla="*/ 890588 w 790"/>
              <a:gd name="T13" fmla="*/ 25400 h 334"/>
              <a:gd name="T14" fmla="*/ 788988 w 790"/>
              <a:gd name="T15" fmla="*/ 9525 h 334"/>
              <a:gd name="T16" fmla="*/ 681038 w 790"/>
              <a:gd name="T17" fmla="*/ 1588 h 334"/>
              <a:gd name="T18" fmla="*/ 571500 w 790"/>
              <a:gd name="T19" fmla="*/ 1588 h 334"/>
              <a:gd name="T20" fmla="*/ 465138 w 790"/>
              <a:gd name="T21" fmla="*/ 9525 h 334"/>
              <a:gd name="T22" fmla="*/ 361950 w 790"/>
              <a:gd name="T23" fmla="*/ 25400 h 334"/>
              <a:gd name="T24" fmla="*/ 268288 w 790"/>
              <a:gd name="T25" fmla="*/ 47625 h 334"/>
              <a:gd name="T26" fmla="*/ 184150 w 790"/>
              <a:gd name="T27" fmla="*/ 77788 h 334"/>
              <a:gd name="T28" fmla="*/ 114300 w 790"/>
              <a:gd name="T29" fmla="*/ 112713 h 334"/>
              <a:gd name="T30" fmla="*/ 60325 w 790"/>
              <a:gd name="T31" fmla="*/ 152400 h 334"/>
              <a:gd name="T32" fmla="*/ 22225 w 790"/>
              <a:gd name="T33" fmla="*/ 196850 h 334"/>
              <a:gd name="T34" fmla="*/ 3175 w 790"/>
              <a:gd name="T35" fmla="*/ 241300 h 334"/>
              <a:gd name="T36" fmla="*/ 3175 w 790"/>
              <a:gd name="T37" fmla="*/ 287338 h 334"/>
              <a:gd name="T38" fmla="*/ 22225 w 790"/>
              <a:gd name="T39" fmla="*/ 333375 h 334"/>
              <a:gd name="T40" fmla="*/ 60325 w 790"/>
              <a:gd name="T41" fmla="*/ 376238 h 334"/>
              <a:gd name="T42" fmla="*/ 114300 w 790"/>
              <a:gd name="T43" fmla="*/ 415925 h 334"/>
              <a:gd name="T44" fmla="*/ 184150 w 790"/>
              <a:gd name="T45" fmla="*/ 450850 h 334"/>
              <a:gd name="T46" fmla="*/ 268288 w 790"/>
              <a:gd name="T47" fmla="*/ 481013 h 334"/>
              <a:gd name="T48" fmla="*/ 361950 w 790"/>
              <a:gd name="T49" fmla="*/ 503238 h 334"/>
              <a:gd name="T50" fmla="*/ 465138 w 790"/>
              <a:gd name="T51" fmla="*/ 519113 h 334"/>
              <a:gd name="T52" fmla="*/ 571500 w 790"/>
              <a:gd name="T53" fmla="*/ 527050 h 334"/>
              <a:gd name="T54" fmla="*/ 681038 w 790"/>
              <a:gd name="T55" fmla="*/ 527050 h 334"/>
              <a:gd name="T56" fmla="*/ 788988 w 790"/>
              <a:gd name="T57" fmla="*/ 519113 h 334"/>
              <a:gd name="T58" fmla="*/ 890588 w 790"/>
              <a:gd name="T59" fmla="*/ 503238 h 334"/>
              <a:gd name="T60" fmla="*/ 984250 w 790"/>
              <a:gd name="T61" fmla="*/ 481013 h 334"/>
              <a:gd name="T62" fmla="*/ 1068388 w 790"/>
              <a:gd name="T63" fmla="*/ 450850 h 334"/>
              <a:gd name="T64" fmla="*/ 1138238 w 790"/>
              <a:gd name="T65" fmla="*/ 415925 h 334"/>
              <a:gd name="T66" fmla="*/ 1193800 w 790"/>
              <a:gd name="T67" fmla="*/ 376238 h 334"/>
              <a:gd name="T68" fmla="*/ 1231900 w 790"/>
              <a:gd name="T69" fmla="*/ 333375 h 334"/>
              <a:gd name="T70" fmla="*/ 1249363 w 790"/>
              <a:gd name="T71" fmla="*/ 287338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9" name="Freeform 9">
            <a:extLst>
              <a:ext uri="{FF2B5EF4-FFF2-40B4-BE49-F238E27FC236}">
                <a16:creationId xmlns:a16="http://schemas.microsoft.com/office/drawing/2014/main" id="{19C884B8-B5E5-4513-8043-8603874DEF57}"/>
              </a:ext>
            </a:extLst>
          </p:cNvPr>
          <p:cNvSpPr>
            <a:spLocks/>
          </p:cNvSpPr>
          <p:nvPr/>
        </p:nvSpPr>
        <p:spPr bwMode="auto">
          <a:xfrm>
            <a:off x="4321175" y="4754564"/>
            <a:ext cx="1252538" cy="530225"/>
          </a:xfrm>
          <a:custGeom>
            <a:avLst/>
            <a:gdLst>
              <a:gd name="T0" fmla="*/ 3175 w 789"/>
              <a:gd name="T1" fmla="*/ 287338 h 334"/>
              <a:gd name="T2" fmla="*/ 20638 w 789"/>
              <a:gd name="T3" fmla="*/ 333375 h 334"/>
              <a:gd name="T4" fmla="*/ 58738 w 789"/>
              <a:gd name="T5" fmla="*/ 376238 h 334"/>
              <a:gd name="T6" fmla="*/ 112713 w 789"/>
              <a:gd name="T7" fmla="*/ 415925 h 334"/>
              <a:gd name="T8" fmla="*/ 184150 w 789"/>
              <a:gd name="T9" fmla="*/ 450850 h 334"/>
              <a:gd name="T10" fmla="*/ 266700 w 789"/>
              <a:gd name="T11" fmla="*/ 481013 h 334"/>
              <a:gd name="T12" fmla="*/ 360363 w 789"/>
              <a:gd name="T13" fmla="*/ 503238 h 334"/>
              <a:gd name="T14" fmla="*/ 465138 w 789"/>
              <a:gd name="T15" fmla="*/ 519113 h 334"/>
              <a:gd name="T16" fmla="*/ 571500 w 789"/>
              <a:gd name="T17" fmla="*/ 527050 h 334"/>
              <a:gd name="T18" fmla="*/ 679450 w 789"/>
              <a:gd name="T19" fmla="*/ 527050 h 334"/>
              <a:gd name="T20" fmla="*/ 788988 w 789"/>
              <a:gd name="T21" fmla="*/ 519113 h 334"/>
              <a:gd name="T22" fmla="*/ 890588 w 789"/>
              <a:gd name="T23" fmla="*/ 503238 h 334"/>
              <a:gd name="T24" fmla="*/ 984250 w 789"/>
              <a:gd name="T25" fmla="*/ 479425 h 334"/>
              <a:gd name="T26" fmla="*/ 1068388 w 789"/>
              <a:gd name="T27" fmla="*/ 450850 h 334"/>
              <a:gd name="T28" fmla="*/ 1138238 w 789"/>
              <a:gd name="T29" fmla="*/ 414338 h 334"/>
              <a:gd name="T30" fmla="*/ 1192213 w 789"/>
              <a:gd name="T31" fmla="*/ 376238 h 334"/>
              <a:gd name="T32" fmla="*/ 1230313 w 789"/>
              <a:gd name="T33" fmla="*/ 331788 h 334"/>
              <a:gd name="T34" fmla="*/ 1249363 w 789"/>
              <a:gd name="T35" fmla="*/ 285750 h 334"/>
              <a:gd name="T36" fmla="*/ 1249363 w 789"/>
              <a:gd name="T37" fmla="*/ 241300 h 334"/>
              <a:gd name="T38" fmla="*/ 1230313 w 789"/>
              <a:gd name="T39" fmla="*/ 196850 h 334"/>
              <a:gd name="T40" fmla="*/ 1192213 w 789"/>
              <a:gd name="T41" fmla="*/ 152400 h 334"/>
              <a:gd name="T42" fmla="*/ 1138238 w 789"/>
              <a:gd name="T43" fmla="*/ 112713 h 334"/>
              <a:gd name="T44" fmla="*/ 1068388 w 789"/>
              <a:gd name="T45" fmla="*/ 77788 h 334"/>
              <a:gd name="T46" fmla="*/ 984250 w 789"/>
              <a:gd name="T47" fmla="*/ 47625 h 334"/>
              <a:gd name="T48" fmla="*/ 890588 w 789"/>
              <a:gd name="T49" fmla="*/ 25400 h 334"/>
              <a:gd name="T50" fmla="*/ 787400 w 789"/>
              <a:gd name="T51" fmla="*/ 9525 h 334"/>
              <a:gd name="T52" fmla="*/ 679450 w 789"/>
              <a:gd name="T53" fmla="*/ 1588 h 334"/>
              <a:gd name="T54" fmla="*/ 571500 w 789"/>
              <a:gd name="T55" fmla="*/ 1588 h 334"/>
              <a:gd name="T56" fmla="*/ 463550 w 789"/>
              <a:gd name="T57" fmla="*/ 9525 h 334"/>
              <a:gd name="T58" fmla="*/ 360363 w 789"/>
              <a:gd name="T59" fmla="*/ 25400 h 334"/>
              <a:gd name="T60" fmla="*/ 266700 w 789"/>
              <a:gd name="T61" fmla="*/ 47625 h 334"/>
              <a:gd name="T62" fmla="*/ 184150 w 789"/>
              <a:gd name="T63" fmla="*/ 77788 h 334"/>
              <a:gd name="T64" fmla="*/ 112713 w 789"/>
              <a:gd name="T65" fmla="*/ 112713 h 334"/>
              <a:gd name="T66" fmla="*/ 58738 w 789"/>
              <a:gd name="T67" fmla="*/ 153988 h 334"/>
              <a:gd name="T68" fmla="*/ 20638 w 789"/>
              <a:gd name="T69" fmla="*/ 196850 h 334"/>
              <a:gd name="T70" fmla="*/ 3175 w 789"/>
              <a:gd name="T71" fmla="*/ 24130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0" name="Freeform 10">
            <a:extLst>
              <a:ext uri="{FF2B5EF4-FFF2-40B4-BE49-F238E27FC236}">
                <a16:creationId xmlns:a16="http://schemas.microsoft.com/office/drawing/2014/main" id="{51E93305-32E1-4229-8ED1-7CCB0A7B2566}"/>
              </a:ext>
            </a:extLst>
          </p:cNvPr>
          <p:cNvSpPr>
            <a:spLocks/>
          </p:cNvSpPr>
          <p:nvPr/>
        </p:nvSpPr>
        <p:spPr bwMode="auto">
          <a:xfrm>
            <a:off x="5868989" y="4630739"/>
            <a:ext cx="1252537" cy="528637"/>
          </a:xfrm>
          <a:custGeom>
            <a:avLst/>
            <a:gdLst>
              <a:gd name="T0" fmla="*/ 3175 w 789"/>
              <a:gd name="T1" fmla="*/ 287337 h 333"/>
              <a:gd name="T2" fmla="*/ 22225 w 789"/>
              <a:gd name="T3" fmla="*/ 331787 h 333"/>
              <a:gd name="T4" fmla="*/ 60325 w 789"/>
              <a:gd name="T5" fmla="*/ 376237 h 333"/>
              <a:gd name="T6" fmla="*/ 114300 w 789"/>
              <a:gd name="T7" fmla="*/ 415925 h 333"/>
              <a:gd name="T8" fmla="*/ 184150 w 789"/>
              <a:gd name="T9" fmla="*/ 450850 h 333"/>
              <a:gd name="T10" fmla="*/ 268287 w 789"/>
              <a:gd name="T11" fmla="*/ 479425 h 333"/>
              <a:gd name="T12" fmla="*/ 361950 w 789"/>
              <a:gd name="T13" fmla="*/ 503237 h 333"/>
              <a:gd name="T14" fmla="*/ 463550 w 789"/>
              <a:gd name="T15" fmla="*/ 519112 h 333"/>
              <a:gd name="T16" fmla="*/ 571500 w 789"/>
              <a:gd name="T17" fmla="*/ 527050 h 333"/>
              <a:gd name="T18" fmla="*/ 681037 w 789"/>
              <a:gd name="T19" fmla="*/ 527050 h 333"/>
              <a:gd name="T20" fmla="*/ 787400 w 789"/>
              <a:gd name="T21" fmla="*/ 519112 h 333"/>
              <a:gd name="T22" fmla="*/ 889000 w 789"/>
              <a:gd name="T23" fmla="*/ 503237 h 333"/>
              <a:gd name="T24" fmla="*/ 984250 w 789"/>
              <a:gd name="T25" fmla="*/ 479425 h 333"/>
              <a:gd name="T26" fmla="*/ 1068387 w 789"/>
              <a:gd name="T27" fmla="*/ 450850 h 333"/>
              <a:gd name="T28" fmla="*/ 1136650 w 789"/>
              <a:gd name="T29" fmla="*/ 415925 h 333"/>
              <a:gd name="T30" fmla="*/ 1192212 w 789"/>
              <a:gd name="T31" fmla="*/ 374650 h 333"/>
              <a:gd name="T32" fmla="*/ 1230312 w 789"/>
              <a:gd name="T33" fmla="*/ 331787 h 333"/>
              <a:gd name="T34" fmla="*/ 1247775 w 789"/>
              <a:gd name="T35" fmla="*/ 287337 h 333"/>
              <a:gd name="T36" fmla="*/ 1247775 w 789"/>
              <a:gd name="T37" fmla="*/ 239712 h 333"/>
              <a:gd name="T38" fmla="*/ 1230312 w 789"/>
              <a:gd name="T39" fmla="*/ 195262 h 333"/>
              <a:gd name="T40" fmla="*/ 1192212 w 789"/>
              <a:gd name="T41" fmla="*/ 152400 h 333"/>
              <a:gd name="T42" fmla="*/ 1136650 w 789"/>
              <a:gd name="T43" fmla="*/ 112712 h 333"/>
              <a:gd name="T44" fmla="*/ 1066800 w 789"/>
              <a:gd name="T45" fmla="*/ 76200 h 333"/>
              <a:gd name="T46" fmla="*/ 984250 w 789"/>
              <a:gd name="T47" fmla="*/ 47625 h 333"/>
              <a:gd name="T48" fmla="*/ 889000 w 789"/>
              <a:gd name="T49" fmla="*/ 23812 h 333"/>
              <a:gd name="T50" fmla="*/ 787400 w 789"/>
              <a:gd name="T51" fmla="*/ 9525 h 333"/>
              <a:gd name="T52" fmla="*/ 679450 w 789"/>
              <a:gd name="T53" fmla="*/ 1587 h 333"/>
              <a:gd name="T54" fmla="*/ 571500 w 789"/>
              <a:gd name="T55" fmla="*/ 1587 h 333"/>
              <a:gd name="T56" fmla="*/ 463550 w 789"/>
              <a:gd name="T57" fmla="*/ 9525 h 333"/>
              <a:gd name="T58" fmla="*/ 361950 w 789"/>
              <a:gd name="T59" fmla="*/ 25400 h 333"/>
              <a:gd name="T60" fmla="*/ 268287 w 789"/>
              <a:gd name="T61" fmla="*/ 47625 h 333"/>
              <a:gd name="T62" fmla="*/ 184150 w 789"/>
              <a:gd name="T63" fmla="*/ 77787 h 333"/>
              <a:gd name="T64" fmla="*/ 114300 w 789"/>
              <a:gd name="T65" fmla="*/ 112712 h 333"/>
              <a:gd name="T66" fmla="*/ 60325 w 789"/>
              <a:gd name="T67" fmla="*/ 152400 h 333"/>
              <a:gd name="T68" fmla="*/ 22225 w 789"/>
              <a:gd name="T69" fmla="*/ 195262 h 333"/>
              <a:gd name="T70" fmla="*/ 3175 w 789"/>
              <a:gd name="T71" fmla="*/ 241300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1" name="Freeform 11">
            <a:extLst>
              <a:ext uri="{FF2B5EF4-FFF2-40B4-BE49-F238E27FC236}">
                <a16:creationId xmlns:a16="http://schemas.microsoft.com/office/drawing/2014/main" id="{2AD875A7-74F2-462C-87DE-FCDD0D50E386}"/>
              </a:ext>
            </a:extLst>
          </p:cNvPr>
          <p:cNvSpPr>
            <a:spLocks/>
          </p:cNvSpPr>
          <p:nvPr/>
        </p:nvSpPr>
        <p:spPr bwMode="auto">
          <a:xfrm>
            <a:off x="8151814" y="5624513"/>
            <a:ext cx="1449387" cy="544512"/>
          </a:xfrm>
          <a:custGeom>
            <a:avLst/>
            <a:gdLst>
              <a:gd name="T0" fmla="*/ 1447800 w 913"/>
              <a:gd name="T1" fmla="*/ 542925 h 343"/>
              <a:gd name="T2" fmla="*/ 1447800 w 913"/>
              <a:gd name="T3" fmla="*/ 0 h 343"/>
              <a:gd name="T4" fmla="*/ 0 w 913"/>
              <a:gd name="T5" fmla="*/ 0 h 343"/>
              <a:gd name="T6" fmla="*/ 0 w 913"/>
              <a:gd name="T7" fmla="*/ 542925 h 343"/>
              <a:gd name="T8" fmla="*/ 1447800 w 913"/>
              <a:gd name="T9" fmla="*/ 542925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2" name="Freeform 12">
            <a:extLst>
              <a:ext uri="{FF2B5EF4-FFF2-40B4-BE49-F238E27FC236}">
                <a16:creationId xmlns:a16="http://schemas.microsoft.com/office/drawing/2014/main" id="{51DB9FD7-831C-4938-945D-0F23CF8CF376}"/>
              </a:ext>
            </a:extLst>
          </p:cNvPr>
          <p:cNvSpPr>
            <a:spLocks/>
          </p:cNvSpPr>
          <p:nvPr/>
        </p:nvSpPr>
        <p:spPr bwMode="auto">
          <a:xfrm>
            <a:off x="3148014" y="5608638"/>
            <a:ext cx="1252537" cy="544512"/>
          </a:xfrm>
          <a:custGeom>
            <a:avLst/>
            <a:gdLst>
              <a:gd name="T0" fmla="*/ 1250950 w 789"/>
              <a:gd name="T1" fmla="*/ 542925 h 343"/>
              <a:gd name="T2" fmla="*/ 1250950 w 789"/>
              <a:gd name="T3" fmla="*/ 0 h 343"/>
              <a:gd name="T4" fmla="*/ 0 w 789"/>
              <a:gd name="T5" fmla="*/ 0 h 343"/>
              <a:gd name="T6" fmla="*/ 0 w 789"/>
              <a:gd name="T7" fmla="*/ 542925 h 343"/>
              <a:gd name="T8" fmla="*/ 1250950 w 789"/>
              <a:gd name="T9" fmla="*/ 542925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3" name="Freeform 13">
            <a:extLst>
              <a:ext uri="{FF2B5EF4-FFF2-40B4-BE49-F238E27FC236}">
                <a16:creationId xmlns:a16="http://schemas.microsoft.com/office/drawing/2014/main" id="{C0219CA4-3E2B-4481-95DF-D31C88513EEB}"/>
              </a:ext>
            </a:extLst>
          </p:cNvPr>
          <p:cNvSpPr>
            <a:spLocks/>
          </p:cNvSpPr>
          <p:nvPr/>
        </p:nvSpPr>
        <p:spPr bwMode="auto">
          <a:xfrm>
            <a:off x="3148014" y="4367214"/>
            <a:ext cx="1252537" cy="528637"/>
          </a:xfrm>
          <a:custGeom>
            <a:avLst/>
            <a:gdLst>
              <a:gd name="T0" fmla="*/ 1249362 w 789"/>
              <a:gd name="T1" fmla="*/ 239712 h 333"/>
              <a:gd name="T2" fmla="*/ 1230312 w 789"/>
              <a:gd name="T3" fmla="*/ 195262 h 333"/>
              <a:gd name="T4" fmla="*/ 1192212 w 789"/>
              <a:gd name="T5" fmla="*/ 152400 h 333"/>
              <a:gd name="T6" fmla="*/ 1138237 w 789"/>
              <a:gd name="T7" fmla="*/ 111125 h 333"/>
              <a:gd name="T8" fmla="*/ 1068387 w 789"/>
              <a:gd name="T9" fmla="*/ 77787 h 333"/>
              <a:gd name="T10" fmla="*/ 984250 w 789"/>
              <a:gd name="T11" fmla="*/ 47625 h 333"/>
              <a:gd name="T12" fmla="*/ 890587 w 789"/>
              <a:gd name="T13" fmla="*/ 25400 h 333"/>
              <a:gd name="T14" fmla="*/ 787400 w 789"/>
              <a:gd name="T15" fmla="*/ 9525 h 333"/>
              <a:gd name="T16" fmla="*/ 681037 w 789"/>
              <a:gd name="T17" fmla="*/ 0 h 333"/>
              <a:gd name="T18" fmla="*/ 571500 w 789"/>
              <a:gd name="T19" fmla="*/ 0 h 333"/>
              <a:gd name="T20" fmla="*/ 463550 w 789"/>
              <a:gd name="T21" fmla="*/ 9525 h 333"/>
              <a:gd name="T22" fmla="*/ 361950 w 789"/>
              <a:gd name="T23" fmla="*/ 25400 h 333"/>
              <a:gd name="T24" fmla="*/ 266700 w 789"/>
              <a:gd name="T25" fmla="*/ 47625 h 333"/>
              <a:gd name="T26" fmla="*/ 182562 w 789"/>
              <a:gd name="T27" fmla="*/ 77787 h 333"/>
              <a:gd name="T28" fmla="*/ 112712 w 789"/>
              <a:gd name="T29" fmla="*/ 111125 h 333"/>
              <a:gd name="T30" fmla="*/ 58737 w 789"/>
              <a:gd name="T31" fmla="*/ 152400 h 333"/>
              <a:gd name="T32" fmla="*/ 22225 w 789"/>
              <a:gd name="T33" fmla="*/ 195262 h 333"/>
              <a:gd name="T34" fmla="*/ 1587 w 789"/>
              <a:gd name="T35" fmla="*/ 239712 h 333"/>
              <a:gd name="T36" fmla="*/ 1587 w 789"/>
              <a:gd name="T37" fmla="*/ 285750 h 333"/>
              <a:gd name="T38" fmla="*/ 22225 w 789"/>
              <a:gd name="T39" fmla="*/ 331787 h 333"/>
              <a:gd name="T40" fmla="*/ 58737 w 789"/>
              <a:gd name="T41" fmla="*/ 374650 h 333"/>
              <a:gd name="T42" fmla="*/ 112712 w 789"/>
              <a:gd name="T43" fmla="*/ 414337 h 333"/>
              <a:gd name="T44" fmla="*/ 182562 w 789"/>
              <a:gd name="T45" fmla="*/ 450850 h 333"/>
              <a:gd name="T46" fmla="*/ 266700 w 789"/>
              <a:gd name="T47" fmla="*/ 479425 h 333"/>
              <a:gd name="T48" fmla="*/ 361950 w 789"/>
              <a:gd name="T49" fmla="*/ 503237 h 333"/>
              <a:gd name="T50" fmla="*/ 463550 w 789"/>
              <a:gd name="T51" fmla="*/ 519112 h 333"/>
              <a:gd name="T52" fmla="*/ 571500 w 789"/>
              <a:gd name="T53" fmla="*/ 525462 h 333"/>
              <a:gd name="T54" fmla="*/ 681037 w 789"/>
              <a:gd name="T55" fmla="*/ 525462 h 333"/>
              <a:gd name="T56" fmla="*/ 787400 w 789"/>
              <a:gd name="T57" fmla="*/ 519112 h 333"/>
              <a:gd name="T58" fmla="*/ 890587 w 789"/>
              <a:gd name="T59" fmla="*/ 503237 h 333"/>
              <a:gd name="T60" fmla="*/ 984250 w 789"/>
              <a:gd name="T61" fmla="*/ 479425 h 333"/>
              <a:gd name="T62" fmla="*/ 1068387 w 789"/>
              <a:gd name="T63" fmla="*/ 450850 h 333"/>
              <a:gd name="T64" fmla="*/ 1138237 w 789"/>
              <a:gd name="T65" fmla="*/ 414337 h 333"/>
              <a:gd name="T66" fmla="*/ 1192212 w 789"/>
              <a:gd name="T67" fmla="*/ 374650 h 333"/>
              <a:gd name="T68" fmla="*/ 1230312 w 789"/>
              <a:gd name="T69" fmla="*/ 331787 h 333"/>
              <a:gd name="T70" fmla="*/ 1249362 w 789"/>
              <a:gd name="T71" fmla="*/ 285750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AD5F2EB3-26DB-4069-8A54-0FD8B661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9" y="486092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0495" name="Freeform 15">
            <a:extLst>
              <a:ext uri="{FF2B5EF4-FFF2-40B4-BE49-F238E27FC236}">
                <a16:creationId xmlns:a16="http://schemas.microsoft.com/office/drawing/2014/main" id="{DFA7B463-F48C-4F17-AC38-C7BE020584C5}"/>
              </a:ext>
            </a:extLst>
          </p:cNvPr>
          <p:cNvSpPr>
            <a:spLocks/>
          </p:cNvSpPr>
          <p:nvPr/>
        </p:nvSpPr>
        <p:spPr bwMode="auto">
          <a:xfrm>
            <a:off x="5884864" y="5546725"/>
            <a:ext cx="1252537" cy="622300"/>
          </a:xfrm>
          <a:custGeom>
            <a:avLst/>
            <a:gdLst>
              <a:gd name="T0" fmla="*/ 0 w 789"/>
              <a:gd name="T1" fmla="*/ 311150 h 392"/>
              <a:gd name="T2" fmla="*/ 625475 w 789"/>
              <a:gd name="T3" fmla="*/ 0 h 392"/>
              <a:gd name="T4" fmla="*/ 1250950 w 789"/>
              <a:gd name="T5" fmla="*/ 311150 h 392"/>
              <a:gd name="T6" fmla="*/ 625475 w 789"/>
              <a:gd name="T7" fmla="*/ 620713 h 392"/>
              <a:gd name="T8" fmla="*/ 0 w 789"/>
              <a:gd name="T9" fmla="*/ 3111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1A2C0BA8-5220-4BBF-B2F6-0FC8D778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441826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2A6F9078-B876-4D6E-B516-C727E968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801" y="4814889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D66BAB1A-325B-4930-9983-B731110F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1" y="47990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60C66DF1-9B9D-47F7-9BF8-17CC6863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5699126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58C2F66D-195A-4B9D-8083-78861F31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1" y="571658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1A030374-44DE-4886-9996-11A206FA6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484663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CA551864-1346-48CC-B402-9FFC2D62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5699126"/>
            <a:ext cx="78707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5FA742C9-7D5B-4076-BCDA-0C28D0C4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4737101"/>
            <a:ext cx="60433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8E6232A-39E6-4B5A-88FB-ADF2BF6CD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1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ABB62989-D636-45B7-AF9D-F071B145A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4919664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CC9D5612-D43F-4BE2-828F-6D17A67C6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6" y="5299076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B4174AB2-46FD-4CB9-881C-90D912296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4325" y="5280026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5B818659-4D4A-412E-8A7B-432F6B19F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8" y="5138739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64266DF9-0B6A-4C9A-9A3C-AE90F0C7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350" y="5280026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D6BADE4B-DFC5-4A9C-9EEC-85517B8288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7950" y="5280026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C022821F-211C-43EC-9976-3FEEEC586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5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DE36CE46-49B6-4A0F-A7B2-803B415D8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79053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2F14-5952-41C4-813B-22C5E9D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One-one mapping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BACB-34CE-4947-A217-D34A2AD5A9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00407" y="4387362"/>
            <a:ext cx="9981809" cy="2470638"/>
          </a:xfrm>
        </p:spPr>
        <p:txBody>
          <a:bodyPr/>
          <a:lstStyle/>
          <a:p>
            <a:r>
              <a:rPr lang="en-US" dirty="0"/>
              <a:t>In One-one mapping, E1 entity is associate with </a:t>
            </a:r>
            <a:r>
              <a:rPr lang="en-US" dirty="0" err="1"/>
              <a:t>atmost</a:t>
            </a:r>
            <a:r>
              <a:rPr lang="en-US" dirty="0"/>
              <a:t> one entity in E2 ands an Entity E2 is associated with </a:t>
            </a:r>
            <a:r>
              <a:rPr lang="en-US" dirty="0" err="1"/>
              <a:t>atmost</a:t>
            </a:r>
            <a:r>
              <a:rPr lang="en-US" dirty="0"/>
              <a:t> one entity in E1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3556-3ABB-4D82-BC0F-2746A8C16BD6}"/>
              </a:ext>
            </a:extLst>
          </p:cNvPr>
          <p:cNvSpPr/>
          <p:nvPr/>
        </p:nvSpPr>
        <p:spPr>
          <a:xfrm>
            <a:off x="1392701" y="279331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1DED1-091A-426B-9065-20C9F39F2D8A}"/>
              </a:ext>
            </a:extLst>
          </p:cNvPr>
          <p:cNvSpPr/>
          <p:nvPr/>
        </p:nvSpPr>
        <p:spPr>
          <a:xfrm>
            <a:off x="7272997" y="2775845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81FA82-F7DE-41CC-8679-6C08CC5E55FF}"/>
              </a:ext>
            </a:extLst>
          </p:cNvPr>
          <p:cNvSpPr/>
          <p:nvPr/>
        </p:nvSpPr>
        <p:spPr>
          <a:xfrm>
            <a:off x="4642338" y="260996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5C3715-CA35-48FC-879D-2799A181A1F6}"/>
              </a:ext>
            </a:extLst>
          </p:cNvPr>
          <p:cNvSpPr/>
          <p:nvPr/>
        </p:nvSpPr>
        <p:spPr>
          <a:xfrm>
            <a:off x="2461845" y="2147485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CD5A16-5E55-467E-B28C-36091325791A}"/>
              </a:ext>
            </a:extLst>
          </p:cNvPr>
          <p:cNvSpPr/>
          <p:nvPr/>
        </p:nvSpPr>
        <p:spPr>
          <a:xfrm>
            <a:off x="8621150" y="2020289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2521AF-EAAC-4D71-B7C0-434B984CEA4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04049" y="2609961"/>
            <a:ext cx="372793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8216F7-E76F-4FB4-B9DA-1F7E0447AF1E}"/>
              </a:ext>
            </a:extLst>
          </p:cNvPr>
          <p:cNvCxnSpPr>
            <a:cxnSpLocks/>
          </p:cNvCxnSpPr>
          <p:nvPr/>
        </p:nvCxnSpPr>
        <p:spPr>
          <a:xfrm>
            <a:off x="9036147" y="2482765"/>
            <a:ext cx="164123" cy="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C3FFE5-EA61-4206-BF44-BAFE7B6B51D0}"/>
              </a:ext>
            </a:extLst>
          </p:cNvPr>
          <p:cNvCxnSpPr>
            <a:cxnSpLocks/>
          </p:cNvCxnSpPr>
          <p:nvPr/>
        </p:nvCxnSpPr>
        <p:spPr>
          <a:xfrm>
            <a:off x="3615396" y="3250517"/>
            <a:ext cx="102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4EB5A0-38C8-40AD-95D9-149947334C63}"/>
              </a:ext>
            </a:extLst>
          </p:cNvPr>
          <p:cNvCxnSpPr>
            <a:cxnSpLocks/>
          </p:cNvCxnSpPr>
          <p:nvPr/>
        </p:nvCxnSpPr>
        <p:spPr>
          <a:xfrm>
            <a:off x="6246055" y="3274368"/>
            <a:ext cx="102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7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2F14-5952-41C4-813B-22C5E9D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Many-one mapping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BACB-34CE-4947-A217-D34A2AD5A9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00407" y="4387362"/>
            <a:ext cx="9981809" cy="2470638"/>
          </a:xfrm>
        </p:spPr>
        <p:txBody>
          <a:bodyPr/>
          <a:lstStyle/>
          <a:p>
            <a:r>
              <a:rPr lang="en-US" dirty="0"/>
              <a:t>In Many-one mapping, E1 entity is associated with any </a:t>
            </a:r>
            <a:r>
              <a:rPr lang="en-US" dirty="0" err="1"/>
              <a:t>no.of</a:t>
            </a:r>
            <a:r>
              <a:rPr lang="en-US" dirty="0"/>
              <a:t> entities in E2 ands an Entity E2 is associated with </a:t>
            </a:r>
            <a:r>
              <a:rPr lang="en-US" dirty="0" err="1"/>
              <a:t>atmost</a:t>
            </a:r>
            <a:r>
              <a:rPr lang="en-US" dirty="0"/>
              <a:t> one entity in E1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3556-3ABB-4D82-BC0F-2746A8C16BD6}"/>
              </a:ext>
            </a:extLst>
          </p:cNvPr>
          <p:cNvSpPr/>
          <p:nvPr/>
        </p:nvSpPr>
        <p:spPr>
          <a:xfrm>
            <a:off x="1392701" y="279331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1DED1-091A-426B-9065-20C9F39F2D8A}"/>
              </a:ext>
            </a:extLst>
          </p:cNvPr>
          <p:cNvSpPr/>
          <p:nvPr/>
        </p:nvSpPr>
        <p:spPr>
          <a:xfrm>
            <a:off x="7763021" y="277478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81FA82-F7DE-41CC-8679-6C08CC5E55FF}"/>
              </a:ext>
            </a:extLst>
          </p:cNvPr>
          <p:cNvSpPr/>
          <p:nvPr/>
        </p:nvSpPr>
        <p:spPr>
          <a:xfrm>
            <a:off x="4642338" y="260996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ECB01-107E-481B-8D64-B495AB7EEC3D}"/>
              </a:ext>
            </a:extLst>
          </p:cNvPr>
          <p:cNvCxnSpPr>
            <a:cxnSpLocks/>
          </p:cNvCxnSpPr>
          <p:nvPr/>
        </p:nvCxnSpPr>
        <p:spPr>
          <a:xfrm>
            <a:off x="3615396" y="3231980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D5C3715-CA35-48FC-879D-2799A181A1F6}"/>
              </a:ext>
            </a:extLst>
          </p:cNvPr>
          <p:cNvSpPr/>
          <p:nvPr/>
        </p:nvSpPr>
        <p:spPr>
          <a:xfrm>
            <a:off x="2461845" y="2147485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CD5A16-5E55-467E-B28C-36091325791A}"/>
              </a:ext>
            </a:extLst>
          </p:cNvPr>
          <p:cNvSpPr/>
          <p:nvPr/>
        </p:nvSpPr>
        <p:spPr>
          <a:xfrm>
            <a:off x="8621150" y="2020289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2521AF-EAAC-4D71-B7C0-434B984CEA4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04049" y="2609961"/>
            <a:ext cx="372793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8216F7-E76F-4FB4-B9DA-1F7E0447AF1E}"/>
              </a:ext>
            </a:extLst>
          </p:cNvPr>
          <p:cNvCxnSpPr>
            <a:cxnSpLocks/>
          </p:cNvCxnSpPr>
          <p:nvPr/>
        </p:nvCxnSpPr>
        <p:spPr>
          <a:xfrm>
            <a:off x="9036147" y="2482765"/>
            <a:ext cx="164123" cy="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4EB5A0-38C8-40AD-95D9-149947334C63}"/>
              </a:ext>
            </a:extLst>
          </p:cNvPr>
          <p:cNvCxnSpPr>
            <a:cxnSpLocks/>
          </p:cNvCxnSpPr>
          <p:nvPr/>
        </p:nvCxnSpPr>
        <p:spPr>
          <a:xfrm>
            <a:off x="6246055" y="3269898"/>
            <a:ext cx="15169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6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2F14-5952-41C4-813B-22C5E9D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One-Many mapping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BACB-34CE-4947-A217-D34A2AD5A9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00407" y="4387362"/>
            <a:ext cx="9981809" cy="2470638"/>
          </a:xfrm>
        </p:spPr>
        <p:txBody>
          <a:bodyPr/>
          <a:lstStyle/>
          <a:p>
            <a:r>
              <a:rPr lang="en-US" dirty="0"/>
              <a:t>In One-Many mapping, E1 entity is associate with </a:t>
            </a:r>
            <a:r>
              <a:rPr lang="en-US" dirty="0" err="1"/>
              <a:t>atmost</a:t>
            </a:r>
            <a:r>
              <a:rPr lang="en-US" dirty="0"/>
              <a:t> one entity in E2 ands an Entity E2 is associated with any </a:t>
            </a:r>
            <a:r>
              <a:rPr lang="en-US" dirty="0" err="1"/>
              <a:t>no.of</a:t>
            </a:r>
            <a:r>
              <a:rPr lang="en-US" dirty="0"/>
              <a:t> entities in E1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3556-3ABB-4D82-BC0F-2746A8C16BD6}"/>
              </a:ext>
            </a:extLst>
          </p:cNvPr>
          <p:cNvSpPr/>
          <p:nvPr/>
        </p:nvSpPr>
        <p:spPr>
          <a:xfrm>
            <a:off x="1392701" y="279331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1DED1-091A-426B-9065-20C9F39F2D8A}"/>
              </a:ext>
            </a:extLst>
          </p:cNvPr>
          <p:cNvSpPr/>
          <p:nvPr/>
        </p:nvSpPr>
        <p:spPr>
          <a:xfrm>
            <a:off x="7763021" y="277478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81FA82-F7DE-41CC-8679-6C08CC5E55FF}"/>
              </a:ext>
            </a:extLst>
          </p:cNvPr>
          <p:cNvSpPr/>
          <p:nvPr/>
        </p:nvSpPr>
        <p:spPr>
          <a:xfrm>
            <a:off x="4642338" y="260996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A0AEC-26AB-4A9A-8B69-2FE733728AE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46055" y="3231980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D5C3715-CA35-48FC-879D-2799A181A1F6}"/>
              </a:ext>
            </a:extLst>
          </p:cNvPr>
          <p:cNvSpPr/>
          <p:nvPr/>
        </p:nvSpPr>
        <p:spPr>
          <a:xfrm>
            <a:off x="2461845" y="2147485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CD5A16-5E55-467E-B28C-36091325791A}"/>
              </a:ext>
            </a:extLst>
          </p:cNvPr>
          <p:cNvSpPr/>
          <p:nvPr/>
        </p:nvSpPr>
        <p:spPr>
          <a:xfrm>
            <a:off x="8621150" y="2020289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2521AF-EAAC-4D71-B7C0-434B984CEA4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04049" y="2609961"/>
            <a:ext cx="372793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8216F7-E76F-4FB4-B9DA-1F7E0447AF1E}"/>
              </a:ext>
            </a:extLst>
          </p:cNvPr>
          <p:cNvCxnSpPr>
            <a:cxnSpLocks/>
          </p:cNvCxnSpPr>
          <p:nvPr/>
        </p:nvCxnSpPr>
        <p:spPr>
          <a:xfrm>
            <a:off x="9036147" y="2482765"/>
            <a:ext cx="164123" cy="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C3FFE5-EA61-4206-BF44-BAFE7B6B51D0}"/>
              </a:ext>
            </a:extLst>
          </p:cNvPr>
          <p:cNvCxnSpPr>
            <a:cxnSpLocks/>
          </p:cNvCxnSpPr>
          <p:nvPr/>
        </p:nvCxnSpPr>
        <p:spPr>
          <a:xfrm>
            <a:off x="3615396" y="3250517"/>
            <a:ext cx="10269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6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2F14-5952-41C4-813B-22C5E9D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Many-Many mapping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BACB-34CE-4947-A217-D34A2AD5A9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00407" y="4387362"/>
            <a:ext cx="9981809" cy="2470638"/>
          </a:xfrm>
        </p:spPr>
        <p:txBody>
          <a:bodyPr/>
          <a:lstStyle/>
          <a:p>
            <a:r>
              <a:rPr lang="en-US" dirty="0"/>
              <a:t>In Many-many mapping, E1 entity is associated with </a:t>
            </a:r>
            <a:r>
              <a:rPr lang="en-US" dirty="0" err="1"/>
              <a:t>with</a:t>
            </a:r>
            <a:r>
              <a:rPr lang="en-US" dirty="0"/>
              <a:t> any </a:t>
            </a:r>
            <a:r>
              <a:rPr lang="en-US" dirty="0" err="1"/>
              <a:t>no.of</a:t>
            </a:r>
            <a:r>
              <a:rPr lang="en-US" dirty="0"/>
              <a:t> entities in E2 ands an Entity E2 is associated with </a:t>
            </a:r>
            <a:r>
              <a:rPr lang="en-US" dirty="0" err="1"/>
              <a:t>with</a:t>
            </a:r>
            <a:r>
              <a:rPr lang="en-US" dirty="0"/>
              <a:t> any </a:t>
            </a:r>
            <a:r>
              <a:rPr lang="en-US" dirty="0" err="1"/>
              <a:t>no.of</a:t>
            </a:r>
            <a:r>
              <a:rPr lang="en-US" dirty="0"/>
              <a:t> entities in E1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3556-3ABB-4D82-BC0F-2746A8C16BD6}"/>
              </a:ext>
            </a:extLst>
          </p:cNvPr>
          <p:cNvSpPr/>
          <p:nvPr/>
        </p:nvSpPr>
        <p:spPr>
          <a:xfrm>
            <a:off x="1392701" y="279331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1DED1-091A-426B-9065-20C9F39F2D8A}"/>
              </a:ext>
            </a:extLst>
          </p:cNvPr>
          <p:cNvSpPr/>
          <p:nvPr/>
        </p:nvSpPr>
        <p:spPr>
          <a:xfrm>
            <a:off x="7763021" y="277478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81FA82-F7DE-41CC-8679-6C08CC5E55FF}"/>
              </a:ext>
            </a:extLst>
          </p:cNvPr>
          <p:cNvSpPr/>
          <p:nvPr/>
        </p:nvSpPr>
        <p:spPr>
          <a:xfrm>
            <a:off x="4642338" y="260996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ECB01-107E-481B-8D64-B495AB7EEC3D}"/>
              </a:ext>
            </a:extLst>
          </p:cNvPr>
          <p:cNvCxnSpPr>
            <a:cxnSpLocks/>
          </p:cNvCxnSpPr>
          <p:nvPr/>
        </p:nvCxnSpPr>
        <p:spPr>
          <a:xfrm>
            <a:off x="3615396" y="3272939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A0AEC-26AB-4A9A-8B69-2FE733728AE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46055" y="3231980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D5C3715-CA35-48FC-879D-2799A181A1F6}"/>
              </a:ext>
            </a:extLst>
          </p:cNvPr>
          <p:cNvSpPr/>
          <p:nvPr/>
        </p:nvSpPr>
        <p:spPr>
          <a:xfrm>
            <a:off x="2461845" y="2147485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CD5A16-5E55-467E-B28C-36091325791A}"/>
              </a:ext>
            </a:extLst>
          </p:cNvPr>
          <p:cNvSpPr/>
          <p:nvPr/>
        </p:nvSpPr>
        <p:spPr>
          <a:xfrm>
            <a:off x="8621150" y="2020289"/>
            <a:ext cx="829994" cy="47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2521AF-EAAC-4D71-B7C0-434B984CEA4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04049" y="2609961"/>
            <a:ext cx="372793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8216F7-E76F-4FB4-B9DA-1F7E0447AF1E}"/>
              </a:ext>
            </a:extLst>
          </p:cNvPr>
          <p:cNvCxnSpPr>
            <a:cxnSpLocks/>
          </p:cNvCxnSpPr>
          <p:nvPr/>
        </p:nvCxnSpPr>
        <p:spPr>
          <a:xfrm>
            <a:off x="9036147" y="2482765"/>
            <a:ext cx="164123" cy="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0501-FCA4-41D7-A6A0-36E7D0F9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274638"/>
            <a:ext cx="10515600" cy="336832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Constraints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54CED-342D-4DB4-8ECB-F13BD9F0F428}"/>
              </a:ext>
            </a:extLst>
          </p:cNvPr>
          <p:cNvSpPr/>
          <p:nvPr/>
        </p:nvSpPr>
        <p:spPr>
          <a:xfrm>
            <a:off x="1463040" y="931032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1B01A-5470-46DC-8892-789BFD4F7A7C}"/>
              </a:ext>
            </a:extLst>
          </p:cNvPr>
          <p:cNvSpPr/>
          <p:nvPr/>
        </p:nvSpPr>
        <p:spPr>
          <a:xfrm>
            <a:off x="7833360" y="912495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College</a:t>
            </a: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5A1E562-83E1-42E4-9E88-F3334C0A9ACA}"/>
              </a:ext>
            </a:extLst>
          </p:cNvPr>
          <p:cNvSpPr/>
          <p:nvPr/>
        </p:nvSpPr>
        <p:spPr>
          <a:xfrm>
            <a:off x="4712677" y="747676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DFC4D2-4E6C-4344-9414-C1E0340142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85735" y="1388232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E3C9C2-9A8C-4A19-BE87-ABC37EA33F4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16394" y="1369695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26BE3-0272-41D1-BE39-7C9BAD18E530}"/>
              </a:ext>
            </a:extLst>
          </p:cNvPr>
          <p:cNvSpPr/>
          <p:nvPr/>
        </p:nvSpPr>
        <p:spPr>
          <a:xfrm>
            <a:off x="1573237" y="265080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35354-1089-4752-8190-BE8D18C885C3}"/>
              </a:ext>
            </a:extLst>
          </p:cNvPr>
          <p:cNvSpPr/>
          <p:nvPr/>
        </p:nvSpPr>
        <p:spPr>
          <a:xfrm>
            <a:off x="7943557" y="263227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Passport</a:t>
            </a:r>
            <a:endParaRPr lang="en-IN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2515450-8991-4F5D-8F30-DF1CF704DB8F}"/>
              </a:ext>
            </a:extLst>
          </p:cNvPr>
          <p:cNvSpPr/>
          <p:nvPr/>
        </p:nvSpPr>
        <p:spPr>
          <a:xfrm>
            <a:off x="4822874" y="246745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2EDE1F-F1F1-4187-9B00-B02E490A091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795932" y="3108007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80165-5F1F-4699-A039-20EF000A2FA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6591" y="3089470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DE40E-9CEC-4950-AF82-54ABF8587570}"/>
              </a:ext>
            </a:extLst>
          </p:cNvPr>
          <p:cNvSpPr/>
          <p:nvPr/>
        </p:nvSpPr>
        <p:spPr>
          <a:xfrm>
            <a:off x="1573237" y="4187226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A80E5-EBD7-4C0C-AFBF-F3D06EF5CABC}"/>
              </a:ext>
            </a:extLst>
          </p:cNvPr>
          <p:cNvSpPr/>
          <p:nvPr/>
        </p:nvSpPr>
        <p:spPr>
          <a:xfrm>
            <a:off x="7943557" y="4168689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E546BCF4-DE25-49CA-ACF8-93B34FAC02DC}"/>
              </a:ext>
            </a:extLst>
          </p:cNvPr>
          <p:cNvSpPr/>
          <p:nvPr/>
        </p:nvSpPr>
        <p:spPr>
          <a:xfrm>
            <a:off x="4822874" y="4003870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Placed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B2AA2E-3F80-4E92-A229-847D46AB98A8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795932" y="4644426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8E38A-9F6C-4DD9-A761-A9A7B2B418D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26591" y="4625889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64E06-0806-4DE4-93DC-038248B612D3}"/>
              </a:ext>
            </a:extLst>
          </p:cNvPr>
          <p:cNvSpPr/>
          <p:nvPr/>
        </p:nvSpPr>
        <p:spPr>
          <a:xfrm>
            <a:off x="1573237" y="565044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89FEC-F89E-4505-9B9E-7644C8DA9BD3}"/>
              </a:ext>
            </a:extLst>
          </p:cNvPr>
          <p:cNvSpPr/>
          <p:nvPr/>
        </p:nvSpPr>
        <p:spPr>
          <a:xfrm>
            <a:off x="7943557" y="563191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62050F9-529D-4E31-84AB-A4BFF38C0659}"/>
              </a:ext>
            </a:extLst>
          </p:cNvPr>
          <p:cNvSpPr/>
          <p:nvPr/>
        </p:nvSpPr>
        <p:spPr>
          <a:xfrm>
            <a:off x="4822874" y="546709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E917D8-3812-4FD4-9710-EF40DECDBF4A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795932" y="6107647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FAE921-8204-4791-8295-9398DB29FBC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26591" y="6089110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BCE533-1855-4F08-B775-1CCDE215ABA4}"/>
              </a:ext>
            </a:extLst>
          </p:cNvPr>
          <p:cNvSpPr txBox="1"/>
          <p:nvPr/>
        </p:nvSpPr>
        <p:spPr>
          <a:xfrm>
            <a:off x="6898445" y="5705109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96134-50D0-4F8F-99A3-83BA39BC4A7F}"/>
              </a:ext>
            </a:extLst>
          </p:cNvPr>
          <p:cNvSpPr txBox="1"/>
          <p:nvPr/>
        </p:nvSpPr>
        <p:spPr>
          <a:xfrm>
            <a:off x="4254890" y="4114029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88BD0-C8A1-4CA3-979A-20D598E6EEB2}"/>
              </a:ext>
            </a:extLst>
          </p:cNvPr>
          <p:cNvSpPr txBox="1"/>
          <p:nvPr/>
        </p:nvSpPr>
        <p:spPr>
          <a:xfrm>
            <a:off x="4016326" y="948536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7E63CC-1900-4815-A1AC-F7A51B3A34C4}"/>
              </a:ext>
            </a:extLst>
          </p:cNvPr>
          <p:cNvSpPr txBox="1"/>
          <p:nvPr/>
        </p:nvSpPr>
        <p:spPr>
          <a:xfrm>
            <a:off x="6962336" y="4183359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E3D19-7DA8-44F0-8205-C50D950DF11E}"/>
              </a:ext>
            </a:extLst>
          </p:cNvPr>
          <p:cNvSpPr txBox="1"/>
          <p:nvPr/>
        </p:nvSpPr>
        <p:spPr>
          <a:xfrm>
            <a:off x="4077285" y="5602703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75D6CB-B7CD-4389-8983-1FC667FD698D}"/>
              </a:ext>
            </a:extLst>
          </p:cNvPr>
          <p:cNvSpPr txBox="1"/>
          <p:nvPr/>
        </p:nvSpPr>
        <p:spPr>
          <a:xfrm>
            <a:off x="6946509" y="912495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CD4F5-1EF7-4CA0-A91F-BD35654DFFF5}"/>
              </a:ext>
            </a:extLst>
          </p:cNvPr>
          <p:cNvSpPr txBox="1"/>
          <p:nvPr/>
        </p:nvSpPr>
        <p:spPr>
          <a:xfrm>
            <a:off x="6884377" y="2646821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7C97C8-ACBF-4D98-9BF4-AD953948CE43}"/>
              </a:ext>
            </a:extLst>
          </p:cNvPr>
          <p:cNvSpPr txBox="1"/>
          <p:nvPr/>
        </p:nvSpPr>
        <p:spPr>
          <a:xfrm>
            <a:off x="4235548" y="2596422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956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754CED-342D-4DB4-8ECB-F13BD9F0F428}"/>
              </a:ext>
            </a:extLst>
          </p:cNvPr>
          <p:cNvSpPr/>
          <p:nvPr/>
        </p:nvSpPr>
        <p:spPr>
          <a:xfrm>
            <a:off x="1463040" y="931032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1B01A-5470-46DC-8892-789BFD4F7A7C}"/>
              </a:ext>
            </a:extLst>
          </p:cNvPr>
          <p:cNvSpPr/>
          <p:nvPr/>
        </p:nvSpPr>
        <p:spPr>
          <a:xfrm>
            <a:off x="7833360" y="912495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5A1E562-83E1-42E4-9E88-F3334C0A9ACA}"/>
              </a:ext>
            </a:extLst>
          </p:cNvPr>
          <p:cNvSpPr/>
          <p:nvPr/>
        </p:nvSpPr>
        <p:spPr>
          <a:xfrm>
            <a:off x="4712677" y="747676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Married to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DFC4D2-4E6C-4344-9414-C1E0340142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85735" y="1388232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E3C9C2-9A8C-4A19-BE87-ABC37EA33F4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16394" y="1369695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26BE3-0272-41D1-BE39-7C9BAD18E530}"/>
              </a:ext>
            </a:extLst>
          </p:cNvPr>
          <p:cNvSpPr/>
          <p:nvPr/>
        </p:nvSpPr>
        <p:spPr>
          <a:xfrm>
            <a:off x="1573237" y="265080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Scientist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35354-1089-4752-8190-BE8D18C885C3}"/>
              </a:ext>
            </a:extLst>
          </p:cNvPr>
          <p:cNvSpPr/>
          <p:nvPr/>
        </p:nvSpPr>
        <p:spPr>
          <a:xfrm>
            <a:off x="7943557" y="263227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Invention</a:t>
            </a:r>
            <a:endParaRPr lang="en-IN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2515450-8991-4F5D-8F30-DF1CF704DB8F}"/>
              </a:ext>
            </a:extLst>
          </p:cNvPr>
          <p:cNvSpPr/>
          <p:nvPr/>
        </p:nvSpPr>
        <p:spPr>
          <a:xfrm>
            <a:off x="4822874" y="246745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2EDE1F-F1F1-4187-9B00-B02E490A091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795932" y="3108007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80165-5F1F-4699-A039-20EF000A2FA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6591" y="3089470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DE40E-9CEC-4950-AF82-54ABF8587570}"/>
              </a:ext>
            </a:extLst>
          </p:cNvPr>
          <p:cNvSpPr/>
          <p:nvPr/>
        </p:nvSpPr>
        <p:spPr>
          <a:xfrm>
            <a:off x="1573237" y="4187226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A80E5-EBD7-4C0C-AFBF-F3D06EF5CABC}"/>
              </a:ext>
            </a:extLst>
          </p:cNvPr>
          <p:cNvSpPr/>
          <p:nvPr/>
        </p:nvSpPr>
        <p:spPr>
          <a:xfrm>
            <a:off x="7943557" y="4168689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E546BCF4-DE25-49CA-ACF8-93B34FAC02DC}"/>
              </a:ext>
            </a:extLst>
          </p:cNvPr>
          <p:cNvSpPr/>
          <p:nvPr/>
        </p:nvSpPr>
        <p:spPr>
          <a:xfrm>
            <a:off x="4822874" y="4003870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B2AA2E-3F80-4E92-A229-847D46AB98A8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795932" y="4644426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8E38A-9F6C-4DD9-A761-A9A7B2B418D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26591" y="4625889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64E06-0806-4DE4-93DC-038248B612D3}"/>
              </a:ext>
            </a:extLst>
          </p:cNvPr>
          <p:cNvSpPr/>
          <p:nvPr/>
        </p:nvSpPr>
        <p:spPr>
          <a:xfrm>
            <a:off x="1573237" y="565044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89FEC-F89E-4505-9B9E-7644C8DA9BD3}"/>
              </a:ext>
            </a:extLst>
          </p:cNvPr>
          <p:cNvSpPr/>
          <p:nvPr/>
        </p:nvSpPr>
        <p:spPr>
          <a:xfrm>
            <a:off x="7943557" y="5631910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  <a:endParaRPr lang="en-IN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62050F9-529D-4E31-84AB-A4BFF38C0659}"/>
              </a:ext>
            </a:extLst>
          </p:cNvPr>
          <p:cNvSpPr/>
          <p:nvPr/>
        </p:nvSpPr>
        <p:spPr>
          <a:xfrm>
            <a:off x="4822874" y="5467091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E917D8-3812-4FD4-9710-EF40DECDBF4A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795932" y="6107647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FAE921-8204-4791-8295-9398DB29FBC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26591" y="6089110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DFC508-EE19-4970-BA5E-ECAC4D0FB65C}"/>
              </a:ext>
            </a:extLst>
          </p:cNvPr>
          <p:cNvSpPr txBox="1"/>
          <p:nvPr/>
        </p:nvSpPr>
        <p:spPr>
          <a:xfrm>
            <a:off x="6946509" y="956429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3D81E-659D-4DAC-ABA6-324305D2EEDC}"/>
              </a:ext>
            </a:extLst>
          </p:cNvPr>
          <p:cNvSpPr txBox="1"/>
          <p:nvPr/>
        </p:nvSpPr>
        <p:spPr>
          <a:xfrm>
            <a:off x="4030687" y="987129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E6DB4-F9E4-4BEB-ACBC-F594A83C64D2}"/>
              </a:ext>
            </a:extLst>
          </p:cNvPr>
          <p:cNvSpPr txBox="1"/>
          <p:nvPr/>
        </p:nvSpPr>
        <p:spPr>
          <a:xfrm>
            <a:off x="4269251" y="2670901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C1BA6-E85F-4BAD-B04C-F6C7B89AE872}"/>
              </a:ext>
            </a:extLst>
          </p:cNvPr>
          <p:cNvSpPr txBox="1"/>
          <p:nvPr/>
        </p:nvSpPr>
        <p:spPr>
          <a:xfrm>
            <a:off x="7074877" y="5631910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1102D1-9AE0-43F7-940E-70E4E501DBB1}"/>
              </a:ext>
            </a:extLst>
          </p:cNvPr>
          <p:cNvSpPr txBox="1"/>
          <p:nvPr/>
        </p:nvSpPr>
        <p:spPr>
          <a:xfrm>
            <a:off x="4077285" y="5616826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EBFCD7-2ADC-4E8F-8A6C-B146AF8055A3}"/>
              </a:ext>
            </a:extLst>
          </p:cNvPr>
          <p:cNvSpPr txBox="1"/>
          <p:nvPr/>
        </p:nvSpPr>
        <p:spPr>
          <a:xfrm>
            <a:off x="6836312" y="2670901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8BF17-D425-40C7-95F7-537D71769233}"/>
              </a:ext>
            </a:extLst>
          </p:cNvPr>
          <p:cNvSpPr txBox="1"/>
          <p:nvPr/>
        </p:nvSpPr>
        <p:spPr>
          <a:xfrm>
            <a:off x="6836311" y="4224841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C1D0B-3394-4705-A70C-0326284B7006}"/>
              </a:ext>
            </a:extLst>
          </p:cNvPr>
          <p:cNvSpPr txBox="1"/>
          <p:nvPr/>
        </p:nvSpPr>
        <p:spPr>
          <a:xfrm>
            <a:off x="4077285" y="4142045"/>
            <a:ext cx="4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40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E0F1C-681C-4434-8576-72B35C56FCD8}"/>
              </a:ext>
            </a:extLst>
          </p:cNvPr>
          <p:cNvSpPr/>
          <p:nvPr/>
        </p:nvSpPr>
        <p:spPr>
          <a:xfrm>
            <a:off x="1463040" y="931032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7FCE0-7B49-46C2-9EE0-4DE92CC270DB}"/>
              </a:ext>
            </a:extLst>
          </p:cNvPr>
          <p:cNvSpPr/>
          <p:nvPr/>
        </p:nvSpPr>
        <p:spPr>
          <a:xfrm>
            <a:off x="7833360" y="912495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College</a:t>
            </a: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8ADCFE0-43EC-4A0C-A260-FA3FC2B33AD8}"/>
              </a:ext>
            </a:extLst>
          </p:cNvPr>
          <p:cNvSpPr/>
          <p:nvPr/>
        </p:nvSpPr>
        <p:spPr>
          <a:xfrm>
            <a:off x="4712677" y="747676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Study_in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8583ED-DB40-495F-B8C9-0D660976CF2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85735" y="1388232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3BFF02-0695-42D5-9FFB-6586101C98F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16394" y="1369695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F1B74-D40F-4C49-85F2-261653A51CCC}"/>
              </a:ext>
            </a:extLst>
          </p:cNvPr>
          <p:cNvSpPr/>
          <p:nvPr/>
        </p:nvSpPr>
        <p:spPr>
          <a:xfrm>
            <a:off x="1463040" y="2344724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E573A-56BF-4147-9938-7FC5F527D480}"/>
              </a:ext>
            </a:extLst>
          </p:cNvPr>
          <p:cNvSpPr/>
          <p:nvPr/>
        </p:nvSpPr>
        <p:spPr>
          <a:xfrm>
            <a:off x="7833360" y="2326187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761B58E-0DC8-4106-85E4-06B95AF33F17}"/>
              </a:ext>
            </a:extLst>
          </p:cNvPr>
          <p:cNvSpPr/>
          <p:nvPr/>
        </p:nvSpPr>
        <p:spPr>
          <a:xfrm>
            <a:off x="4712677" y="2161368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Placed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6F191A-879F-4D7B-AF07-DBEB948366E8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685735" y="2801924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EC192-3FD2-4521-A01D-A7F3F3C93B4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16394" y="2783387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CFAEC-8ECE-46E0-9746-483E51BCFC8F}"/>
              </a:ext>
            </a:extLst>
          </p:cNvPr>
          <p:cNvSpPr/>
          <p:nvPr/>
        </p:nvSpPr>
        <p:spPr>
          <a:xfrm>
            <a:off x="1463040" y="3807945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9199C0-B500-4B42-B2E5-D058439391E4}"/>
              </a:ext>
            </a:extLst>
          </p:cNvPr>
          <p:cNvSpPr/>
          <p:nvPr/>
        </p:nvSpPr>
        <p:spPr>
          <a:xfrm>
            <a:off x="7833360" y="3789408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E88288FA-7FA4-4F18-BB52-DF79F17C0FD7}"/>
              </a:ext>
            </a:extLst>
          </p:cNvPr>
          <p:cNvSpPr/>
          <p:nvPr/>
        </p:nvSpPr>
        <p:spPr>
          <a:xfrm>
            <a:off x="4712677" y="3575060"/>
            <a:ext cx="1603717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Teaches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866E6-76EB-437E-B4BE-8C7925AD064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85735" y="4265145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C24963-7021-41DD-B7BD-10DD64E597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16394" y="4246608"/>
            <a:ext cx="1516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8AEBD2-4D2A-4FB4-B634-635DE83B899A}"/>
              </a:ext>
            </a:extLst>
          </p:cNvPr>
          <p:cNvCxnSpPr>
            <a:cxnSpLocks/>
          </p:cNvCxnSpPr>
          <p:nvPr/>
        </p:nvCxnSpPr>
        <p:spPr>
          <a:xfrm>
            <a:off x="6096000" y="1388232"/>
            <a:ext cx="1737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655AA5-68C9-4433-88A3-EC352656BA01}"/>
              </a:ext>
            </a:extLst>
          </p:cNvPr>
          <p:cNvCxnSpPr/>
          <p:nvPr/>
        </p:nvCxnSpPr>
        <p:spPr>
          <a:xfrm>
            <a:off x="3685735" y="4295473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2F1A2C5-FE0C-4D1E-BA6F-BBAC8F44C434}"/>
              </a:ext>
            </a:extLst>
          </p:cNvPr>
          <p:cNvSpPr/>
          <p:nvPr/>
        </p:nvSpPr>
        <p:spPr>
          <a:xfrm>
            <a:off x="1521656" y="5184455"/>
            <a:ext cx="2222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LoAN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DA5F14-F143-4806-9450-932C296482F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744351" y="5641655"/>
            <a:ext cx="102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ame 33">
            <a:extLst>
              <a:ext uri="{FF2B5EF4-FFF2-40B4-BE49-F238E27FC236}">
                <a16:creationId xmlns:a16="http://schemas.microsoft.com/office/drawing/2014/main" id="{ED5DC1B7-5886-4EA0-AA94-1B39326194B9}"/>
              </a:ext>
            </a:extLst>
          </p:cNvPr>
          <p:cNvSpPr/>
          <p:nvPr/>
        </p:nvSpPr>
        <p:spPr>
          <a:xfrm>
            <a:off x="4689231" y="5317362"/>
            <a:ext cx="2056228" cy="10027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48B0F7-1FB3-4D40-8777-E6A5E77C52E7}"/>
              </a:ext>
            </a:extLst>
          </p:cNvPr>
          <p:cNvSpPr txBox="1"/>
          <p:nvPr/>
        </p:nvSpPr>
        <p:spPr>
          <a:xfrm>
            <a:off x="5022166" y="5666562"/>
            <a:ext cx="13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494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EF6B5B-1612-4351-A83A-87361B1C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018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ADFD0C-2585-4E70-8951-51B2E591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6018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8465B43B-70C8-4F53-8E2B-C3027B5FA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04900"/>
          </a:xfrm>
          <a:noFill/>
        </p:spPr>
        <p:txBody>
          <a:bodyPr/>
          <a:lstStyle/>
          <a:p>
            <a:r>
              <a:rPr lang="en-US" altLang="en-US"/>
              <a:t>Participation Constraints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436834F-A0BE-41AB-BBBB-C02EAAB01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305800" cy="2286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Does every department have a manager?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en-US" sz="1800"/>
              <a:t>If so, this is a </a:t>
            </a:r>
            <a:r>
              <a:rPr lang="en-US" altLang="en-US" sz="1800" i="1" u="sng">
                <a:solidFill>
                  <a:schemeClr val="accent2"/>
                </a:solidFill>
              </a:rPr>
              <a:t>participation constraint</a:t>
            </a:r>
            <a:r>
              <a:rPr lang="en-US" altLang="en-US" sz="1800"/>
              <a:t>:  the participation of Departments in Manages is said to be </a:t>
            </a:r>
            <a:r>
              <a:rPr lang="en-US" altLang="en-US" sz="1800" i="1">
                <a:solidFill>
                  <a:schemeClr val="accent2"/>
                </a:solidFill>
              </a:rPr>
              <a:t>total</a:t>
            </a:r>
            <a:r>
              <a:rPr lang="en-US" altLang="en-US" sz="1800">
                <a:solidFill>
                  <a:schemeClr val="accent2"/>
                </a:solidFill>
              </a:rPr>
              <a:t> (vs. </a:t>
            </a:r>
            <a:r>
              <a:rPr lang="en-US" altLang="en-US" sz="1800" i="1">
                <a:solidFill>
                  <a:schemeClr val="accent2"/>
                </a:solidFill>
              </a:rPr>
              <a:t>partial</a:t>
            </a:r>
            <a:r>
              <a:rPr lang="en-US" altLang="en-US" sz="1800">
                <a:solidFill>
                  <a:schemeClr val="accent2"/>
                </a:solidFill>
              </a:rPr>
              <a:t>)</a:t>
            </a:r>
            <a:r>
              <a:rPr lang="en-US" altLang="en-US" sz="18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Every Department entity must appear in an instance of the relationship Works_In (have an employee) and every Employee must be in a Department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Both Employees and Departments participate totally in Works_In</a:t>
            </a:r>
          </a:p>
        </p:txBody>
      </p:sp>
      <p:sp>
        <p:nvSpPr>
          <p:cNvPr id="18438" name="Freeform 6">
            <a:extLst>
              <a:ext uri="{FF2B5EF4-FFF2-40B4-BE49-F238E27FC236}">
                <a16:creationId xmlns:a16="http://schemas.microsoft.com/office/drawing/2014/main" id="{AEAC8D16-D0AD-4CD2-B8EF-276F3D3194B5}"/>
              </a:ext>
            </a:extLst>
          </p:cNvPr>
          <p:cNvSpPr>
            <a:spLocks/>
          </p:cNvSpPr>
          <p:nvPr/>
        </p:nvSpPr>
        <p:spPr bwMode="auto">
          <a:xfrm>
            <a:off x="6875464" y="3917951"/>
            <a:ext cx="1057275" cy="371475"/>
          </a:xfrm>
          <a:custGeom>
            <a:avLst/>
            <a:gdLst>
              <a:gd name="T0" fmla="*/ 1050925 w 666"/>
              <a:gd name="T1" fmla="*/ 168275 h 234"/>
              <a:gd name="T2" fmla="*/ 1035050 w 666"/>
              <a:gd name="T3" fmla="*/ 136525 h 234"/>
              <a:gd name="T4" fmla="*/ 1004888 w 666"/>
              <a:gd name="T5" fmla="*/ 107950 h 234"/>
              <a:gd name="T6" fmla="*/ 958850 w 666"/>
              <a:gd name="T7" fmla="*/ 79375 h 234"/>
              <a:gd name="T8" fmla="*/ 898525 w 666"/>
              <a:gd name="T9" fmla="*/ 53975 h 234"/>
              <a:gd name="T10" fmla="*/ 828675 w 666"/>
              <a:gd name="T11" fmla="*/ 33338 h 234"/>
              <a:gd name="T12" fmla="*/ 749300 w 666"/>
              <a:gd name="T13" fmla="*/ 17463 h 234"/>
              <a:gd name="T14" fmla="*/ 665163 w 666"/>
              <a:gd name="T15" fmla="*/ 6350 h 234"/>
              <a:gd name="T16" fmla="*/ 571500 w 666"/>
              <a:gd name="T17" fmla="*/ 1588 h 234"/>
              <a:gd name="T18" fmla="*/ 482600 w 666"/>
              <a:gd name="T19" fmla="*/ 1588 h 234"/>
              <a:gd name="T20" fmla="*/ 392113 w 666"/>
              <a:gd name="T21" fmla="*/ 6350 h 234"/>
              <a:gd name="T22" fmla="*/ 303213 w 666"/>
              <a:gd name="T23" fmla="*/ 17463 h 234"/>
              <a:gd name="T24" fmla="*/ 223838 w 666"/>
              <a:gd name="T25" fmla="*/ 33338 h 234"/>
              <a:gd name="T26" fmla="*/ 155575 w 666"/>
              <a:gd name="T27" fmla="*/ 53975 h 234"/>
              <a:gd name="T28" fmla="*/ 95250 w 666"/>
              <a:gd name="T29" fmla="*/ 79375 h 234"/>
              <a:gd name="T30" fmla="*/ 49213 w 666"/>
              <a:gd name="T31" fmla="*/ 107950 h 234"/>
              <a:gd name="T32" fmla="*/ 15875 w 666"/>
              <a:gd name="T33" fmla="*/ 136525 h 234"/>
              <a:gd name="T34" fmla="*/ 1588 w 666"/>
              <a:gd name="T35" fmla="*/ 168275 h 234"/>
              <a:gd name="T36" fmla="*/ 1588 w 666"/>
              <a:gd name="T37" fmla="*/ 201613 h 234"/>
              <a:gd name="T38" fmla="*/ 15875 w 666"/>
              <a:gd name="T39" fmla="*/ 233363 h 234"/>
              <a:gd name="T40" fmla="*/ 49213 w 666"/>
              <a:gd name="T41" fmla="*/ 263525 h 234"/>
              <a:gd name="T42" fmla="*/ 95250 w 666"/>
              <a:gd name="T43" fmla="*/ 290513 h 234"/>
              <a:gd name="T44" fmla="*/ 155575 w 666"/>
              <a:gd name="T45" fmla="*/ 315913 h 234"/>
              <a:gd name="T46" fmla="*/ 223838 w 666"/>
              <a:gd name="T47" fmla="*/ 336550 h 234"/>
              <a:gd name="T48" fmla="*/ 303213 w 666"/>
              <a:gd name="T49" fmla="*/ 352425 h 234"/>
              <a:gd name="T50" fmla="*/ 392113 w 666"/>
              <a:gd name="T51" fmla="*/ 363538 h 234"/>
              <a:gd name="T52" fmla="*/ 482600 w 666"/>
              <a:gd name="T53" fmla="*/ 368300 h 234"/>
              <a:gd name="T54" fmla="*/ 571500 w 666"/>
              <a:gd name="T55" fmla="*/ 368300 h 234"/>
              <a:gd name="T56" fmla="*/ 665163 w 666"/>
              <a:gd name="T57" fmla="*/ 363538 h 234"/>
              <a:gd name="T58" fmla="*/ 749300 w 666"/>
              <a:gd name="T59" fmla="*/ 352425 h 234"/>
              <a:gd name="T60" fmla="*/ 828675 w 666"/>
              <a:gd name="T61" fmla="*/ 336550 h 234"/>
              <a:gd name="T62" fmla="*/ 898525 w 666"/>
              <a:gd name="T63" fmla="*/ 315913 h 234"/>
              <a:gd name="T64" fmla="*/ 958850 w 666"/>
              <a:gd name="T65" fmla="*/ 290513 h 234"/>
              <a:gd name="T66" fmla="*/ 1004888 w 666"/>
              <a:gd name="T67" fmla="*/ 263525 h 234"/>
              <a:gd name="T68" fmla="*/ 1035050 w 666"/>
              <a:gd name="T69" fmla="*/ 233363 h 234"/>
              <a:gd name="T70" fmla="*/ 1050925 w 666"/>
              <a:gd name="T71" fmla="*/ 201613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9" name="Freeform 7">
            <a:extLst>
              <a:ext uri="{FF2B5EF4-FFF2-40B4-BE49-F238E27FC236}">
                <a16:creationId xmlns:a16="http://schemas.microsoft.com/office/drawing/2014/main" id="{4D625134-D818-413B-95FF-640BD384959A}"/>
              </a:ext>
            </a:extLst>
          </p:cNvPr>
          <p:cNvSpPr>
            <a:spLocks/>
          </p:cNvSpPr>
          <p:nvPr/>
        </p:nvSpPr>
        <p:spPr bwMode="auto">
          <a:xfrm>
            <a:off x="8815388" y="3917951"/>
            <a:ext cx="1185862" cy="371475"/>
          </a:xfrm>
          <a:custGeom>
            <a:avLst/>
            <a:gdLst>
              <a:gd name="T0" fmla="*/ 1587 w 747"/>
              <a:gd name="T1" fmla="*/ 201613 h 234"/>
              <a:gd name="T2" fmla="*/ 19050 w 747"/>
              <a:gd name="T3" fmla="*/ 233363 h 234"/>
              <a:gd name="T4" fmla="*/ 55562 w 747"/>
              <a:gd name="T5" fmla="*/ 263525 h 234"/>
              <a:gd name="T6" fmla="*/ 104775 w 747"/>
              <a:gd name="T7" fmla="*/ 290513 h 234"/>
              <a:gd name="T8" fmla="*/ 171450 w 747"/>
              <a:gd name="T9" fmla="*/ 315913 h 234"/>
              <a:gd name="T10" fmla="*/ 252412 w 747"/>
              <a:gd name="T11" fmla="*/ 336550 h 234"/>
              <a:gd name="T12" fmla="*/ 341312 w 747"/>
              <a:gd name="T13" fmla="*/ 352425 h 234"/>
              <a:gd name="T14" fmla="*/ 438150 w 747"/>
              <a:gd name="T15" fmla="*/ 363538 h 234"/>
              <a:gd name="T16" fmla="*/ 539750 w 747"/>
              <a:gd name="T17" fmla="*/ 368300 h 234"/>
              <a:gd name="T18" fmla="*/ 642937 w 747"/>
              <a:gd name="T19" fmla="*/ 368300 h 234"/>
              <a:gd name="T20" fmla="*/ 744537 w 747"/>
              <a:gd name="T21" fmla="*/ 363538 h 234"/>
              <a:gd name="T22" fmla="*/ 841375 w 747"/>
              <a:gd name="T23" fmla="*/ 352425 h 234"/>
              <a:gd name="T24" fmla="*/ 930275 w 747"/>
              <a:gd name="T25" fmla="*/ 336550 h 234"/>
              <a:gd name="T26" fmla="*/ 1011237 w 747"/>
              <a:gd name="T27" fmla="*/ 314325 h 234"/>
              <a:gd name="T28" fmla="*/ 1074737 w 747"/>
              <a:gd name="T29" fmla="*/ 290513 h 234"/>
              <a:gd name="T30" fmla="*/ 1127125 w 747"/>
              <a:gd name="T31" fmla="*/ 263525 h 234"/>
              <a:gd name="T32" fmla="*/ 1163637 w 747"/>
              <a:gd name="T33" fmla="*/ 231775 h 234"/>
              <a:gd name="T34" fmla="*/ 1181100 w 747"/>
              <a:gd name="T35" fmla="*/ 200025 h 234"/>
              <a:gd name="T36" fmla="*/ 1181100 w 747"/>
              <a:gd name="T37" fmla="*/ 168275 h 234"/>
              <a:gd name="T38" fmla="*/ 1163637 w 747"/>
              <a:gd name="T39" fmla="*/ 136525 h 234"/>
              <a:gd name="T40" fmla="*/ 1127125 w 747"/>
              <a:gd name="T41" fmla="*/ 106363 h 234"/>
              <a:gd name="T42" fmla="*/ 1074737 w 747"/>
              <a:gd name="T43" fmla="*/ 79375 h 234"/>
              <a:gd name="T44" fmla="*/ 1011237 w 747"/>
              <a:gd name="T45" fmla="*/ 53975 h 234"/>
              <a:gd name="T46" fmla="*/ 930275 w 747"/>
              <a:gd name="T47" fmla="*/ 33338 h 234"/>
              <a:gd name="T48" fmla="*/ 841375 w 747"/>
              <a:gd name="T49" fmla="*/ 17463 h 234"/>
              <a:gd name="T50" fmla="*/ 744537 w 747"/>
              <a:gd name="T51" fmla="*/ 6350 h 234"/>
              <a:gd name="T52" fmla="*/ 642937 w 747"/>
              <a:gd name="T53" fmla="*/ 1588 h 234"/>
              <a:gd name="T54" fmla="*/ 539750 w 747"/>
              <a:gd name="T55" fmla="*/ 1588 h 234"/>
              <a:gd name="T56" fmla="*/ 438150 w 747"/>
              <a:gd name="T57" fmla="*/ 6350 h 234"/>
              <a:gd name="T58" fmla="*/ 341312 w 747"/>
              <a:gd name="T59" fmla="*/ 17463 h 234"/>
              <a:gd name="T60" fmla="*/ 252412 w 747"/>
              <a:gd name="T61" fmla="*/ 33338 h 234"/>
              <a:gd name="T62" fmla="*/ 171450 w 747"/>
              <a:gd name="T63" fmla="*/ 53975 h 234"/>
              <a:gd name="T64" fmla="*/ 104775 w 747"/>
              <a:gd name="T65" fmla="*/ 79375 h 234"/>
              <a:gd name="T66" fmla="*/ 55562 w 747"/>
              <a:gd name="T67" fmla="*/ 107950 h 234"/>
              <a:gd name="T68" fmla="*/ 19050 w 747"/>
              <a:gd name="T69" fmla="*/ 136525 h 234"/>
              <a:gd name="T70" fmla="*/ 1587 w 747"/>
              <a:gd name="T71" fmla="*/ 168275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0" name="Freeform 8">
            <a:extLst>
              <a:ext uri="{FF2B5EF4-FFF2-40B4-BE49-F238E27FC236}">
                <a16:creationId xmlns:a16="http://schemas.microsoft.com/office/drawing/2014/main" id="{5FEC469E-109C-404D-95AC-249FEF0789E7}"/>
              </a:ext>
            </a:extLst>
          </p:cNvPr>
          <p:cNvSpPr>
            <a:spLocks/>
          </p:cNvSpPr>
          <p:nvPr/>
        </p:nvSpPr>
        <p:spPr bwMode="auto">
          <a:xfrm>
            <a:off x="2655889" y="3906839"/>
            <a:ext cx="1055687" cy="371475"/>
          </a:xfrm>
          <a:custGeom>
            <a:avLst/>
            <a:gdLst>
              <a:gd name="T0" fmla="*/ 1050925 w 665"/>
              <a:gd name="T1" fmla="*/ 168275 h 234"/>
              <a:gd name="T2" fmla="*/ 1036637 w 665"/>
              <a:gd name="T3" fmla="*/ 136525 h 234"/>
              <a:gd name="T4" fmla="*/ 1004887 w 665"/>
              <a:gd name="T5" fmla="*/ 107950 h 234"/>
              <a:gd name="T6" fmla="*/ 958850 w 665"/>
              <a:gd name="T7" fmla="*/ 79375 h 234"/>
              <a:gd name="T8" fmla="*/ 900112 w 665"/>
              <a:gd name="T9" fmla="*/ 53975 h 234"/>
              <a:gd name="T10" fmla="*/ 828675 w 665"/>
              <a:gd name="T11" fmla="*/ 33338 h 234"/>
              <a:gd name="T12" fmla="*/ 749300 w 665"/>
              <a:gd name="T13" fmla="*/ 17463 h 234"/>
              <a:gd name="T14" fmla="*/ 663575 w 665"/>
              <a:gd name="T15" fmla="*/ 7938 h 234"/>
              <a:gd name="T16" fmla="*/ 573087 w 665"/>
              <a:gd name="T17" fmla="*/ 1588 h 234"/>
              <a:gd name="T18" fmla="*/ 479425 w 665"/>
              <a:gd name="T19" fmla="*/ 1588 h 234"/>
              <a:gd name="T20" fmla="*/ 392112 w 665"/>
              <a:gd name="T21" fmla="*/ 7938 h 234"/>
              <a:gd name="T22" fmla="*/ 303212 w 665"/>
              <a:gd name="T23" fmla="*/ 17463 h 234"/>
              <a:gd name="T24" fmla="*/ 223837 w 665"/>
              <a:gd name="T25" fmla="*/ 33338 h 234"/>
              <a:gd name="T26" fmla="*/ 152400 w 665"/>
              <a:gd name="T27" fmla="*/ 53975 h 234"/>
              <a:gd name="T28" fmla="*/ 95250 w 665"/>
              <a:gd name="T29" fmla="*/ 79375 h 234"/>
              <a:gd name="T30" fmla="*/ 49212 w 665"/>
              <a:gd name="T31" fmla="*/ 107950 h 234"/>
              <a:gd name="T32" fmla="*/ 15875 w 665"/>
              <a:gd name="T33" fmla="*/ 136525 h 234"/>
              <a:gd name="T34" fmla="*/ 1587 w 665"/>
              <a:gd name="T35" fmla="*/ 168275 h 234"/>
              <a:gd name="T36" fmla="*/ 1587 w 665"/>
              <a:gd name="T37" fmla="*/ 201613 h 234"/>
              <a:gd name="T38" fmla="*/ 15875 w 665"/>
              <a:gd name="T39" fmla="*/ 233363 h 234"/>
              <a:gd name="T40" fmla="*/ 49212 w 665"/>
              <a:gd name="T41" fmla="*/ 263525 h 234"/>
              <a:gd name="T42" fmla="*/ 95250 w 665"/>
              <a:gd name="T43" fmla="*/ 290513 h 234"/>
              <a:gd name="T44" fmla="*/ 152400 w 665"/>
              <a:gd name="T45" fmla="*/ 315913 h 234"/>
              <a:gd name="T46" fmla="*/ 223837 w 665"/>
              <a:gd name="T47" fmla="*/ 336550 h 234"/>
              <a:gd name="T48" fmla="*/ 303212 w 665"/>
              <a:gd name="T49" fmla="*/ 352425 h 234"/>
              <a:gd name="T50" fmla="*/ 392112 w 665"/>
              <a:gd name="T51" fmla="*/ 363538 h 234"/>
              <a:gd name="T52" fmla="*/ 479425 w 665"/>
              <a:gd name="T53" fmla="*/ 368300 h 234"/>
              <a:gd name="T54" fmla="*/ 573087 w 665"/>
              <a:gd name="T55" fmla="*/ 368300 h 234"/>
              <a:gd name="T56" fmla="*/ 663575 w 665"/>
              <a:gd name="T57" fmla="*/ 363538 h 234"/>
              <a:gd name="T58" fmla="*/ 749300 w 665"/>
              <a:gd name="T59" fmla="*/ 352425 h 234"/>
              <a:gd name="T60" fmla="*/ 828675 w 665"/>
              <a:gd name="T61" fmla="*/ 336550 h 234"/>
              <a:gd name="T62" fmla="*/ 900112 w 665"/>
              <a:gd name="T63" fmla="*/ 315913 h 234"/>
              <a:gd name="T64" fmla="*/ 958850 w 665"/>
              <a:gd name="T65" fmla="*/ 290513 h 234"/>
              <a:gd name="T66" fmla="*/ 1004887 w 665"/>
              <a:gd name="T67" fmla="*/ 263525 h 234"/>
              <a:gd name="T68" fmla="*/ 1036637 w 665"/>
              <a:gd name="T69" fmla="*/ 233363 h 234"/>
              <a:gd name="T70" fmla="*/ 1050925 w 665"/>
              <a:gd name="T71" fmla="*/ 201613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1" name="Freeform 9">
            <a:extLst>
              <a:ext uri="{FF2B5EF4-FFF2-40B4-BE49-F238E27FC236}">
                <a16:creationId xmlns:a16="http://schemas.microsoft.com/office/drawing/2014/main" id="{002229FC-5D21-4316-912D-29570FC71DF0}"/>
              </a:ext>
            </a:extLst>
          </p:cNvPr>
          <p:cNvSpPr>
            <a:spLocks/>
          </p:cNvSpPr>
          <p:nvPr/>
        </p:nvSpPr>
        <p:spPr bwMode="auto">
          <a:xfrm>
            <a:off x="3605214" y="3636964"/>
            <a:ext cx="1057275" cy="369887"/>
          </a:xfrm>
          <a:custGeom>
            <a:avLst/>
            <a:gdLst>
              <a:gd name="T0" fmla="*/ 1052513 w 666"/>
              <a:gd name="T1" fmla="*/ 168275 h 233"/>
              <a:gd name="T2" fmla="*/ 1035050 w 666"/>
              <a:gd name="T3" fmla="*/ 136525 h 233"/>
              <a:gd name="T4" fmla="*/ 1004888 w 666"/>
              <a:gd name="T5" fmla="*/ 104775 h 233"/>
              <a:gd name="T6" fmla="*/ 960438 w 666"/>
              <a:gd name="T7" fmla="*/ 77787 h 233"/>
              <a:gd name="T8" fmla="*/ 901700 w 666"/>
              <a:gd name="T9" fmla="*/ 53975 h 233"/>
              <a:gd name="T10" fmla="*/ 830263 w 666"/>
              <a:gd name="T11" fmla="*/ 33337 h 233"/>
              <a:gd name="T12" fmla="*/ 749300 w 666"/>
              <a:gd name="T13" fmla="*/ 15875 h 233"/>
              <a:gd name="T14" fmla="*/ 665163 w 666"/>
              <a:gd name="T15" fmla="*/ 4762 h 233"/>
              <a:gd name="T16" fmla="*/ 574675 w 666"/>
              <a:gd name="T17" fmla="*/ 0 h 233"/>
              <a:gd name="T18" fmla="*/ 482600 w 666"/>
              <a:gd name="T19" fmla="*/ 0 h 233"/>
              <a:gd name="T20" fmla="*/ 392113 w 666"/>
              <a:gd name="T21" fmla="*/ 4762 h 233"/>
              <a:gd name="T22" fmla="*/ 304800 w 666"/>
              <a:gd name="T23" fmla="*/ 15875 h 233"/>
              <a:gd name="T24" fmla="*/ 223838 w 666"/>
              <a:gd name="T25" fmla="*/ 33337 h 233"/>
              <a:gd name="T26" fmla="*/ 155575 w 666"/>
              <a:gd name="T27" fmla="*/ 53975 h 233"/>
              <a:gd name="T28" fmla="*/ 95250 w 666"/>
              <a:gd name="T29" fmla="*/ 77787 h 233"/>
              <a:gd name="T30" fmla="*/ 49213 w 666"/>
              <a:gd name="T31" fmla="*/ 104775 h 233"/>
              <a:gd name="T32" fmla="*/ 19050 w 666"/>
              <a:gd name="T33" fmla="*/ 136525 h 233"/>
              <a:gd name="T34" fmla="*/ 1588 w 666"/>
              <a:gd name="T35" fmla="*/ 168275 h 233"/>
              <a:gd name="T36" fmla="*/ 1588 w 666"/>
              <a:gd name="T37" fmla="*/ 200025 h 233"/>
              <a:gd name="T38" fmla="*/ 19050 w 666"/>
              <a:gd name="T39" fmla="*/ 231775 h 233"/>
              <a:gd name="T40" fmla="*/ 49213 w 666"/>
              <a:gd name="T41" fmla="*/ 261937 h 233"/>
              <a:gd name="T42" fmla="*/ 95250 w 666"/>
              <a:gd name="T43" fmla="*/ 288925 h 233"/>
              <a:gd name="T44" fmla="*/ 155575 w 666"/>
              <a:gd name="T45" fmla="*/ 314325 h 233"/>
              <a:gd name="T46" fmla="*/ 223838 w 666"/>
              <a:gd name="T47" fmla="*/ 334962 h 233"/>
              <a:gd name="T48" fmla="*/ 304800 w 666"/>
              <a:gd name="T49" fmla="*/ 350837 h 233"/>
              <a:gd name="T50" fmla="*/ 392113 w 666"/>
              <a:gd name="T51" fmla="*/ 361950 h 233"/>
              <a:gd name="T52" fmla="*/ 482600 w 666"/>
              <a:gd name="T53" fmla="*/ 368300 h 233"/>
              <a:gd name="T54" fmla="*/ 574675 w 666"/>
              <a:gd name="T55" fmla="*/ 368300 h 233"/>
              <a:gd name="T56" fmla="*/ 665163 w 666"/>
              <a:gd name="T57" fmla="*/ 361950 h 233"/>
              <a:gd name="T58" fmla="*/ 749300 w 666"/>
              <a:gd name="T59" fmla="*/ 350837 h 233"/>
              <a:gd name="T60" fmla="*/ 830263 w 666"/>
              <a:gd name="T61" fmla="*/ 334962 h 233"/>
              <a:gd name="T62" fmla="*/ 901700 w 666"/>
              <a:gd name="T63" fmla="*/ 314325 h 233"/>
              <a:gd name="T64" fmla="*/ 960438 w 666"/>
              <a:gd name="T65" fmla="*/ 288925 h 233"/>
              <a:gd name="T66" fmla="*/ 1004888 w 666"/>
              <a:gd name="T67" fmla="*/ 261937 h 233"/>
              <a:gd name="T68" fmla="*/ 1035050 w 666"/>
              <a:gd name="T69" fmla="*/ 231775 h 233"/>
              <a:gd name="T70" fmla="*/ 1052513 w 666"/>
              <a:gd name="T71" fmla="*/ 200025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2" name="Freeform 10">
            <a:extLst>
              <a:ext uri="{FF2B5EF4-FFF2-40B4-BE49-F238E27FC236}">
                <a16:creationId xmlns:a16="http://schemas.microsoft.com/office/drawing/2014/main" id="{B8804557-BC45-493B-B523-03C87A0C70AC}"/>
              </a:ext>
            </a:extLst>
          </p:cNvPr>
          <p:cNvSpPr>
            <a:spLocks/>
          </p:cNvSpPr>
          <p:nvPr/>
        </p:nvSpPr>
        <p:spPr bwMode="auto">
          <a:xfrm>
            <a:off x="5715000" y="6143625"/>
            <a:ext cx="1055688" cy="369888"/>
          </a:xfrm>
          <a:custGeom>
            <a:avLst/>
            <a:gdLst>
              <a:gd name="T0" fmla="*/ 1588 w 665"/>
              <a:gd name="T1" fmla="*/ 200025 h 233"/>
              <a:gd name="T2" fmla="*/ 19050 w 665"/>
              <a:gd name="T3" fmla="*/ 231775 h 233"/>
              <a:gd name="T4" fmla="*/ 49213 w 665"/>
              <a:gd name="T5" fmla="*/ 261938 h 233"/>
              <a:gd name="T6" fmla="*/ 95250 w 665"/>
              <a:gd name="T7" fmla="*/ 290513 h 233"/>
              <a:gd name="T8" fmla="*/ 152400 w 665"/>
              <a:gd name="T9" fmla="*/ 314325 h 233"/>
              <a:gd name="T10" fmla="*/ 223838 w 665"/>
              <a:gd name="T11" fmla="*/ 334963 h 233"/>
              <a:gd name="T12" fmla="*/ 304800 w 665"/>
              <a:gd name="T13" fmla="*/ 350838 h 233"/>
              <a:gd name="T14" fmla="*/ 388938 w 665"/>
              <a:gd name="T15" fmla="*/ 361950 h 233"/>
              <a:gd name="T16" fmla="*/ 479425 w 665"/>
              <a:gd name="T17" fmla="*/ 368300 h 233"/>
              <a:gd name="T18" fmla="*/ 573088 w 665"/>
              <a:gd name="T19" fmla="*/ 368300 h 233"/>
              <a:gd name="T20" fmla="*/ 663575 w 665"/>
              <a:gd name="T21" fmla="*/ 361950 h 233"/>
              <a:gd name="T22" fmla="*/ 749300 w 665"/>
              <a:gd name="T23" fmla="*/ 350838 h 233"/>
              <a:gd name="T24" fmla="*/ 830263 w 665"/>
              <a:gd name="T25" fmla="*/ 334963 h 233"/>
              <a:gd name="T26" fmla="*/ 900113 w 665"/>
              <a:gd name="T27" fmla="*/ 314325 h 233"/>
              <a:gd name="T28" fmla="*/ 958850 w 665"/>
              <a:gd name="T29" fmla="*/ 290513 h 233"/>
              <a:gd name="T30" fmla="*/ 1004888 w 665"/>
              <a:gd name="T31" fmla="*/ 261938 h 233"/>
              <a:gd name="T32" fmla="*/ 1036638 w 665"/>
              <a:gd name="T33" fmla="*/ 231775 h 233"/>
              <a:gd name="T34" fmla="*/ 1054100 w 665"/>
              <a:gd name="T35" fmla="*/ 200025 h 233"/>
              <a:gd name="T36" fmla="*/ 1054100 w 665"/>
              <a:gd name="T37" fmla="*/ 168275 h 233"/>
              <a:gd name="T38" fmla="*/ 1036638 w 665"/>
              <a:gd name="T39" fmla="*/ 136525 h 233"/>
              <a:gd name="T40" fmla="*/ 1004888 w 665"/>
              <a:gd name="T41" fmla="*/ 106363 h 233"/>
              <a:gd name="T42" fmla="*/ 958850 w 665"/>
              <a:gd name="T43" fmla="*/ 77788 h 233"/>
              <a:gd name="T44" fmla="*/ 900113 w 665"/>
              <a:gd name="T45" fmla="*/ 53975 h 233"/>
              <a:gd name="T46" fmla="*/ 830263 w 665"/>
              <a:gd name="T47" fmla="*/ 33338 h 233"/>
              <a:gd name="T48" fmla="*/ 749300 w 665"/>
              <a:gd name="T49" fmla="*/ 17463 h 233"/>
              <a:gd name="T50" fmla="*/ 663575 w 665"/>
              <a:gd name="T51" fmla="*/ 6350 h 233"/>
              <a:gd name="T52" fmla="*/ 573088 w 665"/>
              <a:gd name="T53" fmla="*/ 0 h 233"/>
              <a:gd name="T54" fmla="*/ 479425 w 665"/>
              <a:gd name="T55" fmla="*/ 0 h 233"/>
              <a:gd name="T56" fmla="*/ 388938 w 665"/>
              <a:gd name="T57" fmla="*/ 6350 h 233"/>
              <a:gd name="T58" fmla="*/ 304800 w 665"/>
              <a:gd name="T59" fmla="*/ 17463 h 233"/>
              <a:gd name="T60" fmla="*/ 223838 w 665"/>
              <a:gd name="T61" fmla="*/ 33338 h 233"/>
              <a:gd name="T62" fmla="*/ 152400 w 665"/>
              <a:gd name="T63" fmla="*/ 53975 h 233"/>
              <a:gd name="T64" fmla="*/ 95250 w 665"/>
              <a:gd name="T65" fmla="*/ 79375 h 233"/>
              <a:gd name="T66" fmla="*/ 49213 w 665"/>
              <a:gd name="T67" fmla="*/ 106363 h 233"/>
              <a:gd name="T68" fmla="*/ 19050 w 665"/>
              <a:gd name="T69" fmla="*/ 136525 h 233"/>
              <a:gd name="T70" fmla="*/ 1588 w 665"/>
              <a:gd name="T71" fmla="*/ 168275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Freeform 11">
            <a:extLst>
              <a:ext uri="{FF2B5EF4-FFF2-40B4-BE49-F238E27FC236}">
                <a16:creationId xmlns:a16="http://schemas.microsoft.com/office/drawing/2014/main" id="{092C45CF-6E73-4930-A524-6875E91DE290}"/>
              </a:ext>
            </a:extLst>
          </p:cNvPr>
          <p:cNvSpPr>
            <a:spLocks/>
          </p:cNvSpPr>
          <p:nvPr/>
        </p:nvSpPr>
        <p:spPr bwMode="auto">
          <a:xfrm>
            <a:off x="5791200" y="3581401"/>
            <a:ext cx="1055688" cy="447675"/>
          </a:xfrm>
          <a:custGeom>
            <a:avLst/>
            <a:gdLst>
              <a:gd name="T0" fmla="*/ 1588 w 665"/>
              <a:gd name="T1" fmla="*/ 242969 h 234"/>
              <a:gd name="T2" fmla="*/ 19050 w 665"/>
              <a:gd name="T3" fmla="*/ 281232 h 234"/>
              <a:gd name="T4" fmla="*/ 49213 w 665"/>
              <a:gd name="T5" fmla="*/ 317581 h 234"/>
              <a:gd name="T6" fmla="*/ 95250 w 665"/>
              <a:gd name="T7" fmla="*/ 350105 h 234"/>
              <a:gd name="T8" fmla="*/ 152400 w 665"/>
              <a:gd name="T9" fmla="*/ 380715 h 234"/>
              <a:gd name="T10" fmla="*/ 223838 w 665"/>
              <a:gd name="T11" fmla="*/ 405586 h 234"/>
              <a:gd name="T12" fmla="*/ 304800 w 665"/>
              <a:gd name="T13" fmla="*/ 424717 h 234"/>
              <a:gd name="T14" fmla="*/ 388938 w 665"/>
              <a:gd name="T15" fmla="*/ 438109 h 234"/>
              <a:gd name="T16" fmla="*/ 479425 w 665"/>
              <a:gd name="T17" fmla="*/ 443849 h 234"/>
              <a:gd name="T18" fmla="*/ 573088 w 665"/>
              <a:gd name="T19" fmla="*/ 443849 h 234"/>
              <a:gd name="T20" fmla="*/ 663575 w 665"/>
              <a:gd name="T21" fmla="*/ 438109 h 234"/>
              <a:gd name="T22" fmla="*/ 749300 w 665"/>
              <a:gd name="T23" fmla="*/ 424717 h 234"/>
              <a:gd name="T24" fmla="*/ 830263 w 665"/>
              <a:gd name="T25" fmla="*/ 405586 h 234"/>
              <a:gd name="T26" fmla="*/ 900113 w 665"/>
              <a:gd name="T27" fmla="*/ 380715 h 234"/>
              <a:gd name="T28" fmla="*/ 958850 w 665"/>
              <a:gd name="T29" fmla="*/ 350105 h 234"/>
              <a:gd name="T30" fmla="*/ 1004888 w 665"/>
              <a:gd name="T31" fmla="*/ 317581 h 234"/>
              <a:gd name="T32" fmla="*/ 1036638 w 665"/>
              <a:gd name="T33" fmla="*/ 281232 h 234"/>
              <a:gd name="T34" fmla="*/ 1054100 w 665"/>
              <a:gd name="T35" fmla="*/ 242969 h 234"/>
              <a:gd name="T36" fmla="*/ 1054100 w 665"/>
              <a:gd name="T37" fmla="*/ 202793 h 234"/>
              <a:gd name="T38" fmla="*/ 1036638 w 665"/>
              <a:gd name="T39" fmla="*/ 166443 h 234"/>
              <a:gd name="T40" fmla="*/ 1004888 w 665"/>
              <a:gd name="T41" fmla="*/ 130094 h 234"/>
              <a:gd name="T42" fmla="*/ 958850 w 665"/>
              <a:gd name="T43" fmla="*/ 95657 h 234"/>
              <a:gd name="T44" fmla="*/ 900113 w 665"/>
              <a:gd name="T45" fmla="*/ 65047 h 234"/>
              <a:gd name="T46" fmla="*/ 830263 w 665"/>
              <a:gd name="T47" fmla="*/ 40176 h 234"/>
              <a:gd name="T48" fmla="*/ 749300 w 665"/>
              <a:gd name="T49" fmla="*/ 22958 h 234"/>
              <a:gd name="T50" fmla="*/ 663575 w 665"/>
              <a:gd name="T51" fmla="*/ 9566 h 234"/>
              <a:gd name="T52" fmla="*/ 573088 w 665"/>
              <a:gd name="T53" fmla="*/ 1913 h 234"/>
              <a:gd name="T54" fmla="*/ 479425 w 665"/>
              <a:gd name="T55" fmla="*/ 1913 h 234"/>
              <a:gd name="T56" fmla="*/ 388938 w 665"/>
              <a:gd name="T57" fmla="*/ 9566 h 234"/>
              <a:gd name="T58" fmla="*/ 304800 w 665"/>
              <a:gd name="T59" fmla="*/ 22958 h 234"/>
              <a:gd name="T60" fmla="*/ 223838 w 665"/>
              <a:gd name="T61" fmla="*/ 42089 h 234"/>
              <a:gd name="T62" fmla="*/ 152400 w 665"/>
              <a:gd name="T63" fmla="*/ 66960 h 234"/>
              <a:gd name="T64" fmla="*/ 95250 w 665"/>
              <a:gd name="T65" fmla="*/ 95657 h 234"/>
              <a:gd name="T66" fmla="*/ 49213 w 665"/>
              <a:gd name="T67" fmla="*/ 130094 h 234"/>
              <a:gd name="T68" fmla="*/ 19050 w 665"/>
              <a:gd name="T69" fmla="*/ 166443 h 234"/>
              <a:gd name="T70" fmla="*/ 1588 w 665"/>
              <a:gd name="T71" fmla="*/ 20470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4" name="Freeform 12">
            <a:extLst>
              <a:ext uri="{FF2B5EF4-FFF2-40B4-BE49-F238E27FC236}">
                <a16:creationId xmlns:a16="http://schemas.microsoft.com/office/drawing/2014/main" id="{4AAFCE5A-7E59-43EF-9B35-0666EF1D26A4}"/>
              </a:ext>
            </a:extLst>
          </p:cNvPr>
          <p:cNvSpPr>
            <a:spLocks/>
          </p:cNvSpPr>
          <p:nvPr/>
        </p:nvSpPr>
        <p:spPr bwMode="auto">
          <a:xfrm>
            <a:off x="4595814" y="3906839"/>
            <a:ext cx="1055687" cy="371475"/>
          </a:xfrm>
          <a:custGeom>
            <a:avLst/>
            <a:gdLst>
              <a:gd name="T0" fmla="*/ 1587 w 665"/>
              <a:gd name="T1" fmla="*/ 201613 h 234"/>
              <a:gd name="T2" fmla="*/ 15875 w 665"/>
              <a:gd name="T3" fmla="*/ 233363 h 234"/>
              <a:gd name="T4" fmla="*/ 49212 w 665"/>
              <a:gd name="T5" fmla="*/ 263525 h 234"/>
              <a:gd name="T6" fmla="*/ 93662 w 665"/>
              <a:gd name="T7" fmla="*/ 290513 h 234"/>
              <a:gd name="T8" fmla="*/ 152400 w 665"/>
              <a:gd name="T9" fmla="*/ 315913 h 234"/>
              <a:gd name="T10" fmla="*/ 223837 w 665"/>
              <a:gd name="T11" fmla="*/ 336550 h 234"/>
              <a:gd name="T12" fmla="*/ 303212 w 665"/>
              <a:gd name="T13" fmla="*/ 352425 h 234"/>
              <a:gd name="T14" fmla="*/ 388937 w 665"/>
              <a:gd name="T15" fmla="*/ 363538 h 234"/>
              <a:gd name="T16" fmla="*/ 479425 w 665"/>
              <a:gd name="T17" fmla="*/ 368300 h 234"/>
              <a:gd name="T18" fmla="*/ 573087 w 665"/>
              <a:gd name="T19" fmla="*/ 368300 h 234"/>
              <a:gd name="T20" fmla="*/ 663575 w 665"/>
              <a:gd name="T21" fmla="*/ 363538 h 234"/>
              <a:gd name="T22" fmla="*/ 749300 w 665"/>
              <a:gd name="T23" fmla="*/ 352425 h 234"/>
              <a:gd name="T24" fmla="*/ 828675 w 665"/>
              <a:gd name="T25" fmla="*/ 336550 h 234"/>
              <a:gd name="T26" fmla="*/ 896937 w 665"/>
              <a:gd name="T27" fmla="*/ 315913 h 234"/>
              <a:gd name="T28" fmla="*/ 957262 w 665"/>
              <a:gd name="T29" fmla="*/ 290513 h 234"/>
              <a:gd name="T30" fmla="*/ 1003300 w 665"/>
              <a:gd name="T31" fmla="*/ 263525 h 234"/>
              <a:gd name="T32" fmla="*/ 1036637 w 665"/>
              <a:gd name="T33" fmla="*/ 233363 h 234"/>
              <a:gd name="T34" fmla="*/ 1050925 w 665"/>
              <a:gd name="T35" fmla="*/ 201613 h 234"/>
              <a:gd name="T36" fmla="*/ 1050925 w 665"/>
              <a:gd name="T37" fmla="*/ 168275 h 234"/>
              <a:gd name="T38" fmla="*/ 1036637 w 665"/>
              <a:gd name="T39" fmla="*/ 136525 h 234"/>
              <a:gd name="T40" fmla="*/ 1003300 w 665"/>
              <a:gd name="T41" fmla="*/ 107950 h 234"/>
              <a:gd name="T42" fmla="*/ 957262 w 665"/>
              <a:gd name="T43" fmla="*/ 79375 h 234"/>
              <a:gd name="T44" fmla="*/ 896937 w 665"/>
              <a:gd name="T45" fmla="*/ 53975 h 234"/>
              <a:gd name="T46" fmla="*/ 828675 w 665"/>
              <a:gd name="T47" fmla="*/ 33338 h 234"/>
              <a:gd name="T48" fmla="*/ 749300 w 665"/>
              <a:gd name="T49" fmla="*/ 17463 h 234"/>
              <a:gd name="T50" fmla="*/ 660400 w 665"/>
              <a:gd name="T51" fmla="*/ 7938 h 234"/>
              <a:gd name="T52" fmla="*/ 573087 w 665"/>
              <a:gd name="T53" fmla="*/ 1588 h 234"/>
              <a:gd name="T54" fmla="*/ 479425 w 665"/>
              <a:gd name="T55" fmla="*/ 1588 h 234"/>
              <a:gd name="T56" fmla="*/ 388937 w 665"/>
              <a:gd name="T57" fmla="*/ 7938 h 234"/>
              <a:gd name="T58" fmla="*/ 303212 w 665"/>
              <a:gd name="T59" fmla="*/ 19050 h 234"/>
              <a:gd name="T60" fmla="*/ 223837 w 665"/>
              <a:gd name="T61" fmla="*/ 33338 h 234"/>
              <a:gd name="T62" fmla="*/ 152400 w 665"/>
              <a:gd name="T63" fmla="*/ 55563 h 234"/>
              <a:gd name="T64" fmla="*/ 93662 w 665"/>
              <a:gd name="T65" fmla="*/ 79375 h 234"/>
              <a:gd name="T66" fmla="*/ 49212 w 665"/>
              <a:gd name="T67" fmla="*/ 107950 h 234"/>
              <a:gd name="T68" fmla="*/ 15875 w 665"/>
              <a:gd name="T69" fmla="*/ 136525 h 234"/>
              <a:gd name="T70" fmla="*/ 1587 w 665"/>
              <a:gd name="T71" fmla="*/ 169863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5" name="Freeform 13">
            <a:extLst>
              <a:ext uri="{FF2B5EF4-FFF2-40B4-BE49-F238E27FC236}">
                <a16:creationId xmlns:a16="http://schemas.microsoft.com/office/drawing/2014/main" id="{47B2191C-CB9E-4134-8166-99EA72DDE4BB}"/>
              </a:ext>
            </a:extLst>
          </p:cNvPr>
          <p:cNvSpPr>
            <a:spLocks/>
          </p:cNvSpPr>
          <p:nvPr/>
        </p:nvSpPr>
        <p:spPr bwMode="auto">
          <a:xfrm>
            <a:off x="5662614" y="4364038"/>
            <a:ext cx="1176337" cy="609600"/>
          </a:xfrm>
          <a:custGeom>
            <a:avLst/>
            <a:gdLst>
              <a:gd name="T0" fmla="*/ 0 w 741"/>
              <a:gd name="T1" fmla="*/ 303213 h 384"/>
              <a:gd name="T2" fmla="*/ 579437 w 741"/>
              <a:gd name="T3" fmla="*/ 0 h 384"/>
              <a:gd name="T4" fmla="*/ 1174750 w 741"/>
              <a:gd name="T5" fmla="*/ 314325 h 384"/>
              <a:gd name="T6" fmla="*/ 579437 w 741"/>
              <a:gd name="T7" fmla="*/ 608013 h 384"/>
              <a:gd name="T8" fmla="*/ 0 w 741"/>
              <a:gd name="T9" fmla="*/ 303213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6" name="Freeform 14">
            <a:extLst>
              <a:ext uri="{FF2B5EF4-FFF2-40B4-BE49-F238E27FC236}">
                <a16:creationId xmlns:a16="http://schemas.microsoft.com/office/drawing/2014/main" id="{6738A3DD-8757-42F8-804E-78125A4D84DF}"/>
              </a:ext>
            </a:extLst>
          </p:cNvPr>
          <p:cNvSpPr>
            <a:spLocks/>
          </p:cNvSpPr>
          <p:nvPr/>
        </p:nvSpPr>
        <p:spPr bwMode="auto">
          <a:xfrm>
            <a:off x="3605213" y="4505325"/>
            <a:ext cx="1249362" cy="331788"/>
          </a:xfrm>
          <a:custGeom>
            <a:avLst/>
            <a:gdLst>
              <a:gd name="T0" fmla="*/ 1247775 w 787"/>
              <a:gd name="T1" fmla="*/ 330200 h 209"/>
              <a:gd name="T2" fmla="*/ 1247775 w 787"/>
              <a:gd name="T3" fmla="*/ 0 h 209"/>
              <a:gd name="T4" fmla="*/ 0 w 787"/>
              <a:gd name="T5" fmla="*/ 0 h 209"/>
              <a:gd name="T6" fmla="*/ 0 w 787"/>
              <a:gd name="T7" fmla="*/ 330200 h 209"/>
              <a:gd name="T8" fmla="*/ 1247775 w 787"/>
              <a:gd name="T9" fmla="*/ 330200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7" name="Freeform 15">
            <a:extLst>
              <a:ext uri="{FF2B5EF4-FFF2-40B4-BE49-F238E27FC236}">
                <a16:creationId xmlns:a16="http://schemas.microsoft.com/office/drawing/2014/main" id="{5ACA1716-252E-4AC2-8C16-92887CC29369}"/>
              </a:ext>
            </a:extLst>
          </p:cNvPr>
          <p:cNvSpPr>
            <a:spLocks/>
          </p:cNvSpPr>
          <p:nvPr/>
        </p:nvSpPr>
        <p:spPr bwMode="auto">
          <a:xfrm>
            <a:off x="7823201" y="3646489"/>
            <a:ext cx="1058863" cy="371475"/>
          </a:xfrm>
          <a:custGeom>
            <a:avLst/>
            <a:gdLst>
              <a:gd name="T0" fmla="*/ 1054100 w 667"/>
              <a:gd name="T1" fmla="*/ 169863 h 234"/>
              <a:gd name="T2" fmla="*/ 1039813 w 667"/>
              <a:gd name="T3" fmla="*/ 136525 h 234"/>
              <a:gd name="T4" fmla="*/ 1006475 w 667"/>
              <a:gd name="T5" fmla="*/ 106363 h 234"/>
              <a:gd name="T6" fmla="*/ 962025 w 667"/>
              <a:gd name="T7" fmla="*/ 79375 h 234"/>
              <a:gd name="T8" fmla="*/ 901700 w 667"/>
              <a:gd name="T9" fmla="*/ 55563 h 234"/>
              <a:gd name="T10" fmla="*/ 831850 w 667"/>
              <a:gd name="T11" fmla="*/ 33338 h 234"/>
              <a:gd name="T12" fmla="*/ 752475 w 667"/>
              <a:gd name="T13" fmla="*/ 17463 h 234"/>
              <a:gd name="T14" fmla="*/ 665163 w 667"/>
              <a:gd name="T15" fmla="*/ 6350 h 234"/>
              <a:gd name="T16" fmla="*/ 574675 w 667"/>
              <a:gd name="T17" fmla="*/ 1588 h 234"/>
              <a:gd name="T18" fmla="*/ 482600 w 667"/>
              <a:gd name="T19" fmla="*/ 1588 h 234"/>
              <a:gd name="T20" fmla="*/ 392113 w 667"/>
              <a:gd name="T21" fmla="*/ 6350 h 234"/>
              <a:gd name="T22" fmla="*/ 304800 w 667"/>
              <a:gd name="T23" fmla="*/ 17463 h 234"/>
              <a:gd name="T24" fmla="*/ 227013 w 667"/>
              <a:gd name="T25" fmla="*/ 33338 h 234"/>
              <a:gd name="T26" fmla="*/ 155575 w 667"/>
              <a:gd name="T27" fmla="*/ 55563 h 234"/>
              <a:gd name="T28" fmla="*/ 95250 w 667"/>
              <a:gd name="T29" fmla="*/ 79375 h 234"/>
              <a:gd name="T30" fmla="*/ 49213 w 667"/>
              <a:gd name="T31" fmla="*/ 106363 h 234"/>
              <a:gd name="T32" fmla="*/ 19050 w 667"/>
              <a:gd name="T33" fmla="*/ 136525 h 234"/>
              <a:gd name="T34" fmla="*/ 3175 w 667"/>
              <a:gd name="T35" fmla="*/ 169863 h 234"/>
              <a:gd name="T36" fmla="*/ 3175 w 667"/>
              <a:gd name="T37" fmla="*/ 201613 h 234"/>
              <a:gd name="T38" fmla="*/ 19050 w 667"/>
              <a:gd name="T39" fmla="*/ 233363 h 234"/>
              <a:gd name="T40" fmla="*/ 49213 w 667"/>
              <a:gd name="T41" fmla="*/ 263525 h 234"/>
              <a:gd name="T42" fmla="*/ 95250 w 667"/>
              <a:gd name="T43" fmla="*/ 290513 h 234"/>
              <a:gd name="T44" fmla="*/ 155575 w 667"/>
              <a:gd name="T45" fmla="*/ 315913 h 234"/>
              <a:gd name="T46" fmla="*/ 227013 w 667"/>
              <a:gd name="T47" fmla="*/ 336550 h 234"/>
              <a:gd name="T48" fmla="*/ 304800 w 667"/>
              <a:gd name="T49" fmla="*/ 352425 h 234"/>
              <a:gd name="T50" fmla="*/ 392113 w 667"/>
              <a:gd name="T51" fmla="*/ 363538 h 234"/>
              <a:gd name="T52" fmla="*/ 482600 w 667"/>
              <a:gd name="T53" fmla="*/ 368300 h 234"/>
              <a:gd name="T54" fmla="*/ 574675 w 667"/>
              <a:gd name="T55" fmla="*/ 368300 h 234"/>
              <a:gd name="T56" fmla="*/ 665163 w 667"/>
              <a:gd name="T57" fmla="*/ 363538 h 234"/>
              <a:gd name="T58" fmla="*/ 752475 w 667"/>
              <a:gd name="T59" fmla="*/ 352425 h 234"/>
              <a:gd name="T60" fmla="*/ 831850 w 667"/>
              <a:gd name="T61" fmla="*/ 336550 h 234"/>
              <a:gd name="T62" fmla="*/ 901700 w 667"/>
              <a:gd name="T63" fmla="*/ 315913 h 234"/>
              <a:gd name="T64" fmla="*/ 962025 w 667"/>
              <a:gd name="T65" fmla="*/ 290513 h 234"/>
              <a:gd name="T66" fmla="*/ 1006475 w 667"/>
              <a:gd name="T67" fmla="*/ 263525 h 234"/>
              <a:gd name="T68" fmla="*/ 1039813 w 667"/>
              <a:gd name="T69" fmla="*/ 233363 h 234"/>
              <a:gd name="T70" fmla="*/ 1054100 w 667"/>
              <a:gd name="T71" fmla="*/ 201613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DF8E35E9-B9DA-4B3E-92E0-609521DB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390207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18449" name="Freeform 17">
            <a:extLst>
              <a:ext uri="{FF2B5EF4-FFF2-40B4-BE49-F238E27FC236}">
                <a16:creationId xmlns:a16="http://schemas.microsoft.com/office/drawing/2014/main" id="{B4BEF5C1-40F3-41D9-9F10-F839ACB99FB9}"/>
              </a:ext>
            </a:extLst>
          </p:cNvPr>
          <p:cNvSpPr>
            <a:spLocks/>
          </p:cNvSpPr>
          <p:nvPr/>
        </p:nvSpPr>
        <p:spPr bwMode="auto">
          <a:xfrm>
            <a:off x="7823200" y="4514850"/>
            <a:ext cx="1474788" cy="361950"/>
          </a:xfrm>
          <a:custGeom>
            <a:avLst/>
            <a:gdLst>
              <a:gd name="T0" fmla="*/ 1473200 w 929"/>
              <a:gd name="T1" fmla="*/ 360363 h 228"/>
              <a:gd name="T2" fmla="*/ 1473200 w 929"/>
              <a:gd name="T3" fmla="*/ 0 h 228"/>
              <a:gd name="T4" fmla="*/ 0 w 929"/>
              <a:gd name="T5" fmla="*/ 0 h 228"/>
              <a:gd name="T6" fmla="*/ 0 w 929"/>
              <a:gd name="T7" fmla="*/ 360363 h 228"/>
              <a:gd name="T8" fmla="*/ 1473200 w 929"/>
              <a:gd name="T9" fmla="*/ 360363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0" name="Freeform 18">
            <a:extLst>
              <a:ext uri="{FF2B5EF4-FFF2-40B4-BE49-F238E27FC236}">
                <a16:creationId xmlns:a16="http://schemas.microsoft.com/office/drawing/2014/main" id="{B1C097BA-F9F7-4966-861E-0BB2BCDC0E5B}"/>
              </a:ext>
            </a:extLst>
          </p:cNvPr>
          <p:cNvSpPr>
            <a:spLocks/>
          </p:cNvSpPr>
          <p:nvPr/>
        </p:nvSpPr>
        <p:spPr bwMode="auto">
          <a:xfrm>
            <a:off x="5662614" y="5176838"/>
            <a:ext cx="1404937" cy="609600"/>
          </a:xfrm>
          <a:custGeom>
            <a:avLst/>
            <a:gdLst>
              <a:gd name="T0" fmla="*/ 0 w 885"/>
              <a:gd name="T1" fmla="*/ 304800 h 384"/>
              <a:gd name="T2" fmla="*/ 692150 w 885"/>
              <a:gd name="T3" fmla="*/ 0 h 384"/>
              <a:gd name="T4" fmla="*/ 1403350 w 885"/>
              <a:gd name="T5" fmla="*/ 314325 h 384"/>
              <a:gd name="T6" fmla="*/ 692150 w 885"/>
              <a:gd name="T7" fmla="*/ 608013 h 384"/>
              <a:gd name="T8" fmla="*/ 0 w 885"/>
              <a:gd name="T9" fmla="*/ 3048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800E85BE-0121-4E0B-9BBA-B94F103C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608389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5F11EAE1-613C-4A76-9D41-E3C843E4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1" y="36179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E1060B54-AA2B-494A-A20F-57F5174F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0" y="3900489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90DA2E42-F542-421A-B62F-BECB2F27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39004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18455" name="Rectangle 24">
            <a:extLst>
              <a:ext uri="{FF2B5EF4-FFF2-40B4-BE49-F238E27FC236}">
                <a16:creationId xmlns:a16="http://schemas.microsoft.com/office/drawing/2014/main" id="{D4BDF5C7-CEC1-4BA5-AF7E-7C42F9AB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608389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8456" name="Rectangle 25">
            <a:extLst>
              <a:ext uri="{FF2B5EF4-FFF2-40B4-BE49-F238E27FC236}">
                <a16:creationId xmlns:a16="http://schemas.microsoft.com/office/drawing/2014/main" id="{5EC42A91-9A44-4C4A-9159-7D1800B7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1" y="36179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18457" name="Rectangle 26">
            <a:extLst>
              <a:ext uri="{FF2B5EF4-FFF2-40B4-BE49-F238E27FC236}">
                <a16:creationId xmlns:a16="http://schemas.microsoft.com/office/drawing/2014/main" id="{A718ACD4-5815-4F86-9AD0-20AAE0A4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0" y="3900489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1CF8C619-566D-45A7-A21B-28F064BF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39004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18459" name="Rectangle 28">
            <a:extLst>
              <a:ext uri="{FF2B5EF4-FFF2-40B4-BE49-F238E27FC236}">
                <a16:creationId xmlns:a16="http://schemas.microsoft.com/office/drawing/2014/main" id="{AE61EFE5-8C45-42C5-806F-1C1BEED0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1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7D079DEC-04E9-4969-A578-5C599461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4514851"/>
            <a:ext cx="1050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</a:t>
            </a:r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53444022-EB5A-45F7-9C2C-8DAA695EB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6135689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18462" name="Rectangle 31">
            <a:extLst>
              <a:ext uri="{FF2B5EF4-FFF2-40B4-BE49-F238E27FC236}">
                <a16:creationId xmlns:a16="http://schemas.microsoft.com/office/drawing/2014/main" id="{1CEF8612-4F58-4C6C-97A6-2746B2E5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44973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18463" name="Rectangle 32">
            <a:extLst>
              <a:ext uri="{FF2B5EF4-FFF2-40B4-BE49-F238E27FC236}">
                <a16:creationId xmlns:a16="http://schemas.microsoft.com/office/drawing/2014/main" id="{EFCB3371-9B9D-41A0-944E-C53DF879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4" y="4498976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8464" name="Rectangle 33">
            <a:extLst>
              <a:ext uri="{FF2B5EF4-FFF2-40B4-BE49-F238E27FC236}">
                <a16:creationId xmlns:a16="http://schemas.microsoft.com/office/drawing/2014/main" id="{4117CD40-FAED-48E2-AA3F-C64A153B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890964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18465" name="Rectangle 34">
            <a:extLst>
              <a:ext uri="{FF2B5EF4-FFF2-40B4-BE49-F238E27FC236}">
                <a16:creationId xmlns:a16="http://schemas.microsoft.com/office/drawing/2014/main" id="{4D1816F2-F35E-4552-8897-6BB17808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6" y="5300664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</a:p>
        </p:txBody>
      </p:sp>
      <p:sp>
        <p:nvSpPr>
          <p:cNvPr id="18466" name="Line 35">
            <a:extLst>
              <a:ext uri="{FF2B5EF4-FFF2-40B4-BE49-F238E27FC236}">
                <a16:creationId xmlns:a16="http://schemas.microsoft.com/office/drawing/2014/main" id="{AE29AC97-3337-4897-8E0A-F2DBD8F89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1" y="430053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7" name="Line 36">
            <a:extLst>
              <a:ext uri="{FF2B5EF4-FFF2-40B4-BE49-F238E27FC236}">
                <a16:creationId xmlns:a16="http://schemas.microsoft.com/office/drawing/2014/main" id="{B41A5940-FD5D-414F-8AF9-575B7B61B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8" name="Line 37">
            <a:extLst>
              <a:ext uri="{FF2B5EF4-FFF2-40B4-BE49-F238E27FC236}">
                <a16:creationId xmlns:a16="http://schemas.microsoft.com/office/drawing/2014/main" id="{A743FB25-BE92-480C-88C7-3F3D184054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5475" y="430053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9" name="Line 38">
            <a:extLst>
              <a:ext uri="{FF2B5EF4-FFF2-40B4-BE49-F238E27FC236}">
                <a16:creationId xmlns:a16="http://schemas.microsoft.com/office/drawing/2014/main" id="{84982522-6795-4A92-A2E7-AB0717790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4" y="3962401"/>
            <a:ext cx="7937" cy="3905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0" name="Line 39">
            <a:extLst>
              <a:ext uri="{FF2B5EF4-FFF2-40B4-BE49-F238E27FC236}">
                <a16:creationId xmlns:a16="http://schemas.microsoft.com/office/drawing/2014/main" id="{649084F9-E752-40DF-AF5E-C477B36CF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9813" y="43005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1" name="Line 40">
            <a:extLst>
              <a:ext uri="{FF2B5EF4-FFF2-40B4-BE49-F238E27FC236}">
                <a16:creationId xmlns:a16="http://schemas.microsoft.com/office/drawing/2014/main" id="{57F633B8-6477-4B2E-8F96-F719A9DDE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5013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2" name="Line 41">
            <a:extLst>
              <a:ext uri="{FF2B5EF4-FFF2-40B4-BE49-F238E27FC236}">
                <a16:creationId xmlns:a16="http://schemas.microsoft.com/office/drawing/2014/main" id="{1C0C06B1-5D65-47FD-A52B-8750461CBC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430053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3" name="Line 42">
            <a:extLst>
              <a:ext uri="{FF2B5EF4-FFF2-40B4-BE49-F238E27FC236}">
                <a16:creationId xmlns:a16="http://schemas.microsoft.com/office/drawing/2014/main" id="{41B509C9-573E-427B-90EE-C293657DB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4113" y="57832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4" name="Line 43">
            <a:extLst>
              <a:ext uri="{FF2B5EF4-FFF2-40B4-BE49-F238E27FC236}">
                <a16:creationId xmlns:a16="http://schemas.microsoft.com/office/drawing/2014/main" id="{90E447FE-7E7F-43CB-B7D1-0EC91A249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475" y="467518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5" name="Line 44">
            <a:extLst>
              <a:ext uri="{FF2B5EF4-FFF2-40B4-BE49-F238E27FC236}">
                <a16:creationId xmlns:a16="http://schemas.microsoft.com/office/drawing/2014/main" id="{C96275BC-8B3A-4CBA-80FA-87C3CB8A8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467518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6" name="Line 45">
            <a:extLst>
              <a:ext uri="{FF2B5EF4-FFF2-40B4-BE49-F238E27FC236}">
                <a16:creationId xmlns:a16="http://schemas.microsoft.com/office/drawing/2014/main" id="{A35E9C48-843B-4BB1-9D33-72CCD69886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9651" y="4721226"/>
            <a:ext cx="830263" cy="7731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7" name="Line 46">
            <a:extLst>
              <a:ext uri="{FF2B5EF4-FFF2-40B4-BE49-F238E27FC236}">
                <a16:creationId xmlns:a16="http://schemas.microsoft.com/office/drawing/2014/main" id="{011E89AA-7396-43C8-8CAA-456A2FF274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550" y="4870451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9EAA3BC-7D1A-468E-B629-5CE9CC2A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BEFFD87-5511-4295-8194-27DB8819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804988C-917C-4ADB-9F0C-3ABC77408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317" y="342900"/>
            <a:ext cx="9369083" cy="11049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i="0" u="sng" dirty="0"/>
              <a:t>Conceptual design</a:t>
            </a:r>
            <a:r>
              <a:rPr lang="en-US" altLang="en-US" dirty="0"/>
              <a:t>:  </a:t>
            </a:r>
            <a:r>
              <a:rPr lang="en-US" altLang="en-US" i="0" dirty="0"/>
              <a:t>(ER Model is used at this stage.)</a:t>
            </a:r>
            <a:endParaRPr lang="en-US" altLang="en-US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9BBF9FD-7409-48C5-8AC6-76AEE80F4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8229600" cy="44196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What are the </a:t>
            </a:r>
            <a:r>
              <a:rPr lang="en-US" altLang="en-US" sz="2400" i="1" dirty="0"/>
              <a:t>entities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relationships</a:t>
            </a:r>
            <a:r>
              <a:rPr lang="en-US" altLang="en-US" sz="2400" dirty="0"/>
              <a:t> in the enterprise?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What information about these entities and relationships should we store in the database?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What are the </a:t>
            </a:r>
            <a:r>
              <a:rPr lang="en-US" altLang="en-US" sz="2400" i="1" dirty="0"/>
              <a:t>integrity constraints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business rules </a:t>
            </a:r>
            <a:r>
              <a:rPr lang="en-US" altLang="en-US" sz="2400" dirty="0"/>
              <a:t>that hold?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 database `schema’ in the ER Model can be represented pictorially (</a:t>
            </a:r>
            <a:r>
              <a:rPr lang="en-US" altLang="en-US" sz="2400" i="1" dirty="0"/>
              <a:t>ER diagrams</a:t>
            </a:r>
            <a:r>
              <a:rPr lang="en-US" altLang="en-US" sz="2400" dirty="0"/>
              <a:t>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Can map an ER diagram into a relational schema.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67C907-C130-4FC8-9AEF-2406122B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FE569E0-A276-4051-B959-90C9F9662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A331310-A199-4D1D-AEAD-1A14197A9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ISA (`is a’) Hierarchies</a:t>
            </a:r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B7937C11-C57D-4DA1-851A-86D16A8E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1"/>
            <a:ext cx="8534400" cy="260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dirty="0">
                <a:latin typeface="Book Antiqua" panose="02040602050305030304" pitchFamily="18" charset="0"/>
              </a:rPr>
              <a:t> As in C++, attributes can be inherited.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dirty="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dirty="0">
                <a:latin typeface="Book Antiqua" panose="02040602050305030304" pitchFamily="18" charset="0"/>
              </a:rPr>
              <a:t> If we declare A </a:t>
            </a:r>
            <a:r>
              <a:rPr lang="en-US" altLang="en-US" sz="2000" b="1" dirty="0">
                <a:solidFill>
                  <a:schemeClr val="accent2"/>
                </a:solidFill>
                <a:latin typeface="Book Antiqua" panose="02040602050305030304" pitchFamily="18" charset="0"/>
              </a:rPr>
              <a:t>ISA</a:t>
            </a:r>
            <a:r>
              <a:rPr lang="en-US" altLang="en-US" dirty="0">
                <a:latin typeface="Book Antiqua" panose="02040602050305030304" pitchFamily="18" charset="0"/>
              </a:rPr>
              <a:t> B, every A entity is also considered to be a B entity.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dirty="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dirty="0">
                <a:latin typeface="Book Antiqua" panose="02040602050305030304" pitchFamily="18" charset="0"/>
              </a:rPr>
              <a:t>Upwards is generalization. Down is specialization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41A5-6301-43E8-8127-8217EF07B59A}"/>
              </a:ext>
            </a:extLst>
          </p:cNvPr>
          <p:cNvSpPr/>
          <p:nvPr/>
        </p:nvSpPr>
        <p:spPr>
          <a:xfrm>
            <a:off x="1378634" y="1041009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FFC51-E973-498E-B6AD-22678B44A9FE}"/>
              </a:ext>
            </a:extLst>
          </p:cNvPr>
          <p:cNvSpPr/>
          <p:nvPr/>
        </p:nvSpPr>
        <p:spPr>
          <a:xfrm>
            <a:off x="2923736" y="3566159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9C328-A4BF-4499-9341-F47FA3DDFD9E}"/>
              </a:ext>
            </a:extLst>
          </p:cNvPr>
          <p:cNvSpPr/>
          <p:nvPr/>
        </p:nvSpPr>
        <p:spPr>
          <a:xfrm>
            <a:off x="386862" y="3638842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FBCB36-D710-432F-9EF5-56455E7254EE}"/>
              </a:ext>
            </a:extLst>
          </p:cNvPr>
          <p:cNvSpPr/>
          <p:nvPr/>
        </p:nvSpPr>
        <p:spPr>
          <a:xfrm>
            <a:off x="1758461" y="2246726"/>
            <a:ext cx="1223889" cy="988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0A3F7-4FBA-490D-A851-113BB8B33492}"/>
              </a:ext>
            </a:extLst>
          </p:cNvPr>
          <p:cNvCxnSpPr>
            <a:stCxn id="2" idx="2"/>
          </p:cNvCxnSpPr>
          <p:nvPr/>
        </p:nvCxnSpPr>
        <p:spPr>
          <a:xfrm flipH="1">
            <a:off x="2370405" y="1842868"/>
            <a:ext cx="1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36B34C-46F5-45DF-9618-03CB56136234}"/>
              </a:ext>
            </a:extLst>
          </p:cNvPr>
          <p:cNvCxnSpPr/>
          <p:nvPr/>
        </p:nvCxnSpPr>
        <p:spPr>
          <a:xfrm flipH="1">
            <a:off x="1603717" y="3234983"/>
            <a:ext cx="379828" cy="40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4EA44A-F582-446E-BE0A-5272906370A4}"/>
              </a:ext>
            </a:extLst>
          </p:cNvPr>
          <p:cNvCxnSpPr/>
          <p:nvPr/>
        </p:nvCxnSpPr>
        <p:spPr>
          <a:xfrm>
            <a:off x="2715065" y="3234983"/>
            <a:ext cx="647113" cy="40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AC6E70-53E5-49BF-A5A0-2C450C1562D7}"/>
              </a:ext>
            </a:extLst>
          </p:cNvPr>
          <p:cNvCxnSpPr>
            <a:cxnSpLocks/>
          </p:cNvCxnSpPr>
          <p:nvPr/>
        </p:nvCxnSpPr>
        <p:spPr>
          <a:xfrm flipV="1">
            <a:off x="3784209" y="4640019"/>
            <a:ext cx="0" cy="100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12F41A-A38B-4833-AD5B-12A130BFE8AB}"/>
              </a:ext>
            </a:extLst>
          </p:cNvPr>
          <p:cNvCxnSpPr>
            <a:cxnSpLocks/>
          </p:cNvCxnSpPr>
          <p:nvPr/>
        </p:nvCxnSpPr>
        <p:spPr>
          <a:xfrm>
            <a:off x="11043139" y="4670499"/>
            <a:ext cx="0" cy="9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8BAC53-69E5-4FC8-B189-E49D69144A92}"/>
              </a:ext>
            </a:extLst>
          </p:cNvPr>
          <p:cNvSpPr txBox="1"/>
          <p:nvPr/>
        </p:nvSpPr>
        <p:spPr>
          <a:xfrm>
            <a:off x="1148860" y="4958274"/>
            <a:ext cx="233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Generalization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43653-E0CA-4266-B01F-CA20C49F4118}"/>
              </a:ext>
            </a:extLst>
          </p:cNvPr>
          <p:cNvSpPr txBox="1"/>
          <p:nvPr/>
        </p:nvSpPr>
        <p:spPr>
          <a:xfrm>
            <a:off x="8614117" y="4683956"/>
            <a:ext cx="188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Specialization</a:t>
            </a:r>
            <a:endParaRPr lang="en-IN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8D147D-1214-4BAA-8070-EEF66013D229}"/>
              </a:ext>
            </a:extLst>
          </p:cNvPr>
          <p:cNvSpPr/>
          <p:nvPr/>
        </p:nvSpPr>
        <p:spPr>
          <a:xfrm>
            <a:off x="8389034" y="856343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505D54-9478-4BD1-93EE-37AA74D31D57}"/>
              </a:ext>
            </a:extLst>
          </p:cNvPr>
          <p:cNvSpPr/>
          <p:nvPr/>
        </p:nvSpPr>
        <p:spPr>
          <a:xfrm>
            <a:off x="9934136" y="3381493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3A0686-B236-465C-ACE2-C0D7EA1C08A9}"/>
              </a:ext>
            </a:extLst>
          </p:cNvPr>
          <p:cNvSpPr/>
          <p:nvPr/>
        </p:nvSpPr>
        <p:spPr>
          <a:xfrm>
            <a:off x="7397262" y="3454176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Tester</a:t>
            </a:r>
            <a:endParaRPr lang="en-IN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AF5047C-D1BE-48EF-9ADA-F60C3A584060}"/>
              </a:ext>
            </a:extLst>
          </p:cNvPr>
          <p:cNvSpPr/>
          <p:nvPr/>
        </p:nvSpPr>
        <p:spPr>
          <a:xfrm rot="10800000">
            <a:off x="8768861" y="2062060"/>
            <a:ext cx="1223889" cy="988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B5750C-51D5-4835-A1D7-2165877D1AA0}"/>
              </a:ext>
            </a:extLst>
          </p:cNvPr>
          <p:cNvCxnSpPr>
            <a:stCxn id="26" idx="2"/>
          </p:cNvCxnSpPr>
          <p:nvPr/>
        </p:nvCxnSpPr>
        <p:spPr>
          <a:xfrm flipH="1">
            <a:off x="9380805" y="1658202"/>
            <a:ext cx="1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9905F9-4EC6-4843-9AA3-1CF24624F84E}"/>
              </a:ext>
            </a:extLst>
          </p:cNvPr>
          <p:cNvCxnSpPr>
            <a:cxnSpLocks/>
          </p:cNvCxnSpPr>
          <p:nvPr/>
        </p:nvCxnSpPr>
        <p:spPr>
          <a:xfrm flipH="1">
            <a:off x="8614117" y="2910226"/>
            <a:ext cx="661181" cy="54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E76776-B968-45F9-9723-ECF7BFE3D5B1}"/>
              </a:ext>
            </a:extLst>
          </p:cNvPr>
          <p:cNvCxnSpPr>
            <a:cxnSpLocks/>
          </p:cNvCxnSpPr>
          <p:nvPr/>
        </p:nvCxnSpPr>
        <p:spPr>
          <a:xfrm>
            <a:off x="9380805" y="2910226"/>
            <a:ext cx="991773" cy="54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579D09-DEE4-409D-8D23-187D2161D27A}"/>
              </a:ext>
            </a:extLst>
          </p:cNvPr>
          <p:cNvSpPr txBox="1"/>
          <p:nvPr/>
        </p:nvSpPr>
        <p:spPr>
          <a:xfrm>
            <a:off x="9064283" y="2206842"/>
            <a:ext cx="66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D8CF6-9D13-4A21-B934-7963B3F1F709}"/>
              </a:ext>
            </a:extLst>
          </p:cNvPr>
          <p:cNvSpPr txBox="1"/>
          <p:nvPr/>
        </p:nvSpPr>
        <p:spPr>
          <a:xfrm>
            <a:off x="3022214" y="5906643"/>
            <a:ext cx="18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up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F781A-39DE-4D07-A955-8DB210E2201C}"/>
              </a:ext>
            </a:extLst>
          </p:cNvPr>
          <p:cNvSpPr txBox="1"/>
          <p:nvPr/>
        </p:nvSpPr>
        <p:spPr>
          <a:xfrm>
            <a:off x="10306934" y="5816991"/>
            <a:ext cx="18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041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D5502F-4EE3-42B9-817A-603E6427BD4B}"/>
              </a:ext>
            </a:extLst>
          </p:cNvPr>
          <p:cNvSpPr/>
          <p:nvPr/>
        </p:nvSpPr>
        <p:spPr>
          <a:xfrm>
            <a:off x="4307061" y="1242060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E0657-20E0-4F68-99C4-FA25818C5E1D}"/>
              </a:ext>
            </a:extLst>
          </p:cNvPr>
          <p:cNvSpPr/>
          <p:nvPr/>
        </p:nvSpPr>
        <p:spPr>
          <a:xfrm>
            <a:off x="5852163" y="3767210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C9864-BFFE-4C09-8394-2C86F62D6F3C}"/>
              </a:ext>
            </a:extLst>
          </p:cNvPr>
          <p:cNvSpPr/>
          <p:nvPr/>
        </p:nvSpPr>
        <p:spPr>
          <a:xfrm>
            <a:off x="3315289" y="3839893"/>
            <a:ext cx="1983544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4017A9-21AD-4480-B97A-64CEF6A334B3}"/>
              </a:ext>
            </a:extLst>
          </p:cNvPr>
          <p:cNvCxnSpPr>
            <a:stCxn id="12" idx="2"/>
          </p:cNvCxnSpPr>
          <p:nvPr/>
        </p:nvCxnSpPr>
        <p:spPr>
          <a:xfrm flipH="1">
            <a:off x="5298832" y="2043919"/>
            <a:ext cx="1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31F3CD-B201-44A7-82B4-496B6785BC05}"/>
              </a:ext>
            </a:extLst>
          </p:cNvPr>
          <p:cNvCxnSpPr/>
          <p:nvPr/>
        </p:nvCxnSpPr>
        <p:spPr>
          <a:xfrm flipH="1">
            <a:off x="4532144" y="3436034"/>
            <a:ext cx="379828" cy="40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9EF4B-2D89-4659-BA49-7A671EDDB833}"/>
              </a:ext>
            </a:extLst>
          </p:cNvPr>
          <p:cNvCxnSpPr/>
          <p:nvPr/>
        </p:nvCxnSpPr>
        <p:spPr>
          <a:xfrm>
            <a:off x="5643492" y="3436034"/>
            <a:ext cx="647113" cy="40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28E356D-30CF-40D7-A6DF-21BBB7390725}"/>
              </a:ext>
            </a:extLst>
          </p:cNvPr>
          <p:cNvSpPr/>
          <p:nvPr/>
        </p:nvSpPr>
        <p:spPr>
          <a:xfrm>
            <a:off x="4532144" y="2520460"/>
            <a:ext cx="1413799" cy="11822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36FFB3-5BB5-47E6-B4BB-AFEB7481C163}"/>
              </a:ext>
            </a:extLst>
          </p:cNvPr>
          <p:cNvCxnSpPr/>
          <p:nvPr/>
        </p:nvCxnSpPr>
        <p:spPr>
          <a:xfrm flipV="1">
            <a:off x="2616590" y="1087314"/>
            <a:ext cx="0" cy="381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CB91C7-0DBD-4718-BFC1-D44D8C95707B}"/>
              </a:ext>
            </a:extLst>
          </p:cNvPr>
          <p:cNvCxnSpPr/>
          <p:nvPr/>
        </p:nvCxnSpPr>
        <p:spPr>
          <a:xfrm>
            <a:off x="8750105" y="1059179"/>
            <a:ext cx="0" cy="38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1F54CA-02CF-4D94-B742-B65E28898EAA}"/>
              </a:ext>
            </a:extLst>
          </p:cNvPr>
          <p:cNvSpPr txBox="1"/>
          <p:nvPr/>
        </p:nvSpPr>
        <p:spPr>
          <a:xfrm>
            <a:off x="1871005" y="649403"/>
            <a:ext cx="18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1349FE-9CFE-40CE-8920-66749AA307B3}"/>
              </a:ext>
            </a:extLst>
          </p:cNvPr>
          <p:cNvSpPr txBox="1"/>
          <p:nvPr/>
        </p:nvSpPr>
        <p:spPr>
          <a:xfrm>
            <a:off x="8170987" y="5213223"/>
            <a:ext cx="18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20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4CD2-A5F7-4BE2-B2FD-0FE42904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F570-045B-4A39-8ABA-27F9084F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 , teacher grouped to Person - ?  B-Up  , Gen</a:t>
            </a:r>
          </a:p>
          <a:p>
            <a:endParaRPr lang="en-US" dirty="0"/>
          </a:p>
          <a:p>
            <a:r>
              <a:rPr lang="en-US" dirty="0"/>
              <a:t>Employee to Tester, developer .- ?  T-Down , Spec</a:t>
            </a:r>
          </a:p>
          <a:p>
            <a:endParaRPr lang="en-US" dirty="0"/>
          </a:p>
          <a:p>
            <a:r>
              <a:rPr lang="en-US" dirty="0"/>
              <a:t>Vehicle to  car, bus , truck ? T-Down , Spec</a:t>
            </a:r>
          </a:p>
          <a:p>
            <a:endParaRPr lang="en-US" dirty="0"/>
          </a:p>
          <a:p>
            <a:r>
              <a:rPr lang="en-US" dirty="0"/>
              <a:t>Technician , engineer, Accountant to employee? B-Up, Gen</a:t>
            </a:r>
          </a:p>
          <a:p>
            <a:endParaRPr lang="en-US" dirty="0"/>
          </a:p>
          <a:p>
            <a:r>
              <a:rPr lang="en-US" dirty="0"/>
              <a:t>Animal to monkey, lion, goat? T-Down , Spec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368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C8A5C9-6CE9-4C89-B01D-11551E34E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in ISA relation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606DD34D-DC3A-42AC-8C18-73EADAB08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2400" i="1"/>
              <a:t>Overlap constraints</a:t>
            </a:r>
            <a:r>
              <a:rPr lang="en-US" altLang="en-US" sz="2400"/>
              <a:t>:  Can Joe be an Hourly_Emps as well as a Contract_Emps entity?  (</a:t>
            </a:r>
            <a:r>
              <a:rPr lang="en-US" altLang="en-US" sz="2400" i="1"/>
              <a:t>Allowed/disallowed</a:t>
            </a:r>
            <a:r>
              <a:rPr lang="en-US" altLang="en-US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 i="1"/>
              <a:t>Covering constraints</a:t>
            </a:r>
            <a:r>
              <a:rPr lang="en-US" altLang="en-US" sz="2400"/>
              <a:t>:  Does every Employees entity also have to be an Hourly_Emps or a Contract_Emps entity?</a:t>
            </a:r>
            <a:r>
              <a:rPr lang="en-US" altLang="en-US" sz="2400" i="1"/>
              <a:t> (Yes/no) </a:t>
            </a:r>
          </a:p>
          <a:p>
            <a:endParaRPr lang="en-US" altLang="en-US" sz="2400"/>
          </a:p>
          <a:p>
            <a:r>
              <a:rPr lang="en-US" altLang="en-US" sz="2400"/>
              <a:t>Reasons for using ISA: </a:t>
            </a:r>
          </a:p>
          <a:p>
            <a:pPr lvl="1"/>
            <a:r>
              <a:rPr lang="en-US" altLang="en-US" sz="2000"/>
              <a:t>To add descriptive attributes specific to a subclass.</a:t>
            </a:r>
          </a:p>
          <a:p>
            <a:pPr lvl="1"/>
            <a:r>
              <a:rPr lang="en-US" altLang="en-US" sz="2000"/>
              <a:t>To identify entitities that participate in a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5A75F8E-24DA-44FC-84EC-E0D547CF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527" y="4807047"/>
            <a:ext cx="150682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Contract_Emps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749FF36A-C2DF-4437-84A6-47A05DA61F60}"/>
              </a:ext>
            </a:extLst>
          </p:cNvPr>
          <p:cNvSpPr>
            <a:spLocks/>
          </p:cNvSpPr>
          <p:nvPr/>
        </p:nvSpPr>
        <p:spPr bwMode="auto">
          <a:xfrm>
            <a:off x="4705852" y="2425798"/>
            <a:ext cx="1055688" cy="390525"/>
          </a:xfrm>
          <a:custGeom>
            <a:avLst/>
            <a:gdLst>
              <a:gd name="T0" fmla="*/ 1050925 w 665"/>
              <a:gd name="T1" fmla="*/ 176213 h 246"/>
              <a:gd name="T2" fmla="*/ 1036638 w 665"/>
              <a:gd name="T3" fmla="*/ 142875 h 246"/>
              <a:gd name="T4" fmla="*/ 1004888 w 665"/>
              <a:gd name="T5" fmla="*/ 111125 h 246"/>
              <a:gd name="T6" fmla="*/ 958850 w 665"/>
              <a:gd name="T7" fmla="*/ 82550 h 246"/>
              <a:gd name="T8" fmla="*/ 900113 w 665"/>
              <a:gd name="T9" fmla="*/ 55563 h 246"/>
              <a:gd name="T10" fmla="*/ 828675 w 665"/>
              <a:gd name="T11" fmla="*/ 36513 h 246"/>
              <a:gd name="T12" fmla="*/ 750888 w 665"/>
              <a:gd name="T13" fmla="*/ 17463 h 246"/>
              <a:gd name="T14" fmla="*/ 663575 w 665"/>
              <a:gd name="T15" fmla="*/ 6350 h 246"/>
              <a:gd name="T16" fmla="*/ 573088 w 665"/>
              <a:gd name="T17" fmla="*/ 1588 h 246"/>
              <a:gd name="T18" fmla="*/ 481013 w 665"/>
              <a:gd name="T19" fmla="*/ 1588 h 246"/>
              <a:gd name="T20" fmla="*/ 390525 w 665"/>
              <a:gd name="T21" fmla="*/ 6350 h 246"/>
              <a:gd name="T22" fmla="*/ 304800 w 665"/>
              <a:gd name="T23" fmla="*/ 17463 h 246"/>
              <a:gd name="T24" fmla="*/ 223838 w 665"/>
              <a:gd name="T25" fmla="*/ 36513 h 246"/>
              <a:gd name="T26" fmla="*/ 155575 w 665"/>
              <a:gd name="T27" fmla="*/ 55563 h 246"/>
              <a:gd name="T28" fmla="*/ 95250 w 665"/>
              <a:gd name="T29" fmla="*/ 82550 h 246"/>
              <a:gd name="T30" fmla="*/ 49213 w 665"/>
              <a:gd name="T31" fmla="*/ 111125 h 246"/>
              <a:gd name="T32" fmla="*/ 17463 w 665"/>
              <a:gd name="T33" fmla="*/ 142875 h 246"/>
              <a:gd name="T34" fmla="*/ 1588 w 665"/>
              <a:gd name="T35" fmla="*/ 176213 h 246"/>
              <a:gd name="T36" fmla="*/ 1588 w 665"/>
              <a:gd name="T37" fmla="*/ 211138 h 246"/>
              <a:gd name="T38" fmla="*/ 17463 w 665"/>
              <a:gd name="T39" fmla="*/ 244475 h 246"/>
              <a:gd name="T40" fmla="*/ 49213 w 665"/>
              <a:gd name="T41" fmla="*/ 276225 h 246"/>
              <a:gd name="T42" fmla="*/ 95250 w 665"/>
              <a:gd name="T43" fmla="*/ 306388 h 246"/>
              <a:gd name="T44" fmla="*/ 155575 w 665"/>
              <a:gd name="T45" fmla="*/ 331788 h 246"/>
              <a:gd name="T46" fmla="*/ 223838 w 665"/>
              <a:gd name="T47" fmla="*/ 354013 h 246"/>
              <a:gd name="T48" fmla="*/ 304800 w 665"/>
              <a:gd name="T49" fmla="*/ 369888 h 246"/>
              <a:gd name="T50" fmla="*/ 390525 w 665"/>
              <a:gd name="T51" fmla="*/ 381000 h 246"/>
              <a:gd name="T52" fmla="*/ 481013 w 665"/>
              <a:gd name="T53" fmla="*/ 388938 h 246"/>
              <a:gd name="T54" fmla="*/ 573088 w 665"/>
              <a:gd name="T55" fmla="*/ 388938 h 246"/>
              <a:gd name="T56" fmla="*/ 663575 w 665"/>
              <a:gd name="T57" fmla="*/ 381000 h 246"/>
              <a:gd name="T58" fmla="*/ 750888 w 665"/>
              <a:gd name="T59" fmla="*/ 369888 h 246"/>
              <a:gd name="T60" fmla="*/ 828675 w 665"/>
              <a:gd name="T61" fmla="*/ 354013 h 246"/>
              <a:gd name="T62" fmla="*/ 900113 w 665"/>
              <a:gd name="T63" fmla="*/ 331788 h 246"/>
              <a:gd name="T64" fmla="*/ 958850 w 665"/>
              <a:gd name="T65" fmla="*/ 306388 h 246"/>
              <a:gd name="T66" fmla="*/ 1004888 w 665"/>
              <a:gd name="T67" fmla="*/ 276225 h 246"/>
              <a:gd name="T68" fmla="*/ 1036638 w 665"/>
              <a:gd name="T69" fmla="*/ 244475 h 246"/>
              <a:gd name="T70" fmla="*/ 1050925 w 665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D82CE4D-AC0F-47A3-AC80-0D94EE6A3CFC}"/>
              </a:ext>
            </a:extLst>
          </p:cNvPr>
          <p:cNvSpPr>
            <a:spLocks/>
          </p:cNvSpPr>
          <p:nvPr/>
        </p:nvSpPr>
        <p:spPr bwMode="auto">
          <a:xfrm>
            <a:off x="6642602" y="2425798"/>
            <a:ext cx="1054100" cy="390525"/>
          </a:xfrm>
          <a:custGeom>
            <a:avLst/>
            <a:gdLst>
              <a:gd name="T0" fmla="*/ 1588 w 664"/>
              <a:gd name="T1" fmla="*/ 211138 h 246"/>
              <a:gd name="T2" fmla="*/ 15875 w 664"/>
              <a:gd name="T3" fmla="*/ 244475 h 246"/>
              <a:gd name="T4" fmla="*/ 47625 w 664"/>
              <a:gd name="T5" fmla="*/ 276225 h 246"/>
              <a:gd name="T6" fmla="*/ 93663 w 664"/>
              <a:gd name="T7" fmla="*/ 306388 h 246"/>
              <a:gd name="T8" fmla="*/ 152400 w 664"/>
              <a:gd name="T9" fmla="*/ 331788 h 246"/>
              <a:gd name="T10" fmla="*/ 223838 w 664"/>
              <a:gd name="T11" fmla="*/ 354013 h 246"/>
              <a:gd name="T12" fmla="*/ 301625 w 664"/>
              <a:gd name="T13" fmla="*/ 369888 h 246"/>
              <a:gd name="T14" fmla="*/ 388938 w 664"/>
              <a:gd name="T15" fmla="*/ 381000 h 246"/>
              <a:gd name="T16" fmla="*/ 479425 w 664"/>
              <a:gd name="T17" fmla="*/ 388938 h 246"/>
              <a:gd name="T18" fmla="*/ 569913 w 664"/>
              <a:gd name="T19" fmla="*/ 388938 h 246"/>
              <a:gd name="T20" fmla="*/ 661988 w 664"/>
              <a:gd name="T21" fmla="*/ 381000 h 246"/>
              <a:gd name="T22" fmla="*/ 749300 w 664"/>
              <a:gd name="T23" fmla="*/ 369888 h 246"/>
              <a:gd name="T24" fmla="*/ 827088 w 664"/>
              <a:gd name="T25" fmla="*/ 350838 h 246"/>
              <a:gd name="T26" fmla="*/ 898525 w 664"/>
              <a:gd name="T27" fmla="*/ 331788 h 246"/>
              <a:gd name="T28" fmla="*/ 957263 w 664"/>
              <a:gd name="T29" fmla="*/ 304800 h 246"/>
              <a:gd name="T30" fmla="*/ 1001713 w 664"/>
              <a:gd name="T31" fmla="*/ 276225 h 246"/>
              <a:gd name="T32" fmla="*/ 1035050 w 664"/>
              <a:gd name="T33" fmla="*/ 244475 h 246"/>
              <a:gd name="T34" fmla="*/ 1049338 w 664"/>
              <a:gd name="T35" fmla="*/ 211138 h 246"/>
              <a:gd name="T36" fmla="*/ 1049338 w 664"/>
              <a:gd name="T37" fmla="*/ 176213 h 246"/>
              <a:gd name="T38" fmla="*/ 1035050 w 664"/>
              <a:gd name="T39" fmla="*/ 142875 h 246"/>
              <a:gd name="T40" fmla="*/ 1001713 w 664"/>
              <a:gd name="T41" fmla="*/ 111125 h 246"/>
              <a:gd name="T42" fmla="*/ 957263 w 664"/>
              <a:gd name="T43" fmla="*/ 82550 h 246"/>
              <a:gd name="T44" fmla="*/ 898525 w 664"/>
              <a:gd name="T45" fmla="*/ 55563 h 246"/>
              <a:gd name="T46" fmla="*/ 827088 w 664"/>
              <a:gd name="T47" fmla="*/ 36513 h 246"/>
              <a:gd name="T48" fmla="*/ 749300 w 664"/>
              <a:gd name="T49" fmla="*/ 17463 h 246"/>
              <a:gd name="T50" fmla="*/ 660400 w 664"/>
              <a:gd name="T51" fmla="*/ 6350 h 246"/>
              <a:gd name="T52" fmla="*/ 569913 w 664"/>
              <a:gd name="T53" fmla="*/ 1588 h 246"/>
              <a:gd name="T54" fmla="*/ 479425 w 664"/>
              <a:gd name="T55" fmla="*/ 1588 h 246"/>
              <a:gd name="T56" fmla="*/ 388938 w 664"/>
              <a:gd name="T57" fmla="*/ 6350 h 246"/>
              <a:gd name="T58" fmla="*/ 301625 w 664"/>
              <a:gd name="T59" fmla="*/ 17463 h 246"/>
              <a:gd name="T60" fmla="*/ 223838 w 664"/>
              <a:gd name="T61" fmla="*/ 36513 h 246"/>
              <a:gd name="T62" fmla="*/ 152400 w 664"/>
              <a:gd name="T63" fmla="*/ 55563 h 246"/>
              <a:gd name="T64" fmla="*/ 93663 w 664"/>
              <a:gd name="T65" fmla="*/ 82550 h 246"/>
              <a:gd name="T66" fmla="*/ 47625 w 664"/>
              <a:gd name="T67" fmla="*/ 112713 h 246"/>
              <a:gd name="T68" fmla="*/ 15875 w 664"/>
              <a:gd name="T69" fmla="*/ 142875 h 246"/>
              <a:gd name="T70" fmla="*/ 1588 w 664"/>
              <a:gd name="T71" fmla="*/ 17621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AD1DAE89-B082-44FF-8AC7-B9BCBE244A35}"/>
              </a:ext>
            </a:extLst>
          </p:cNvPr>
          <p:cNvSpPr>
            <a:spLocks/>
          </p:cNvSpPr>
          <p:nvPr/>
        </p:nvSpPr>
        <p:spPr bwMode="auto">
          <a:xfrm>
            <a:off x="5656765" y="2141636"/>
            <a:ext cx="1054100" cy="390525"/>
          </a:xfrm>
          <a:custGeom>
            <a:avLst/>
            <a:gdLst>
              <a:gd name="T0" fmla="*/ 1049338 w 664"/>
              <a:gd name="T1" fmla="*/ 176213 h 246"/>
              <a:gd name="T2" fmla="*/ 1033463 w 664"/>
              <a:gd name="T3" fmla="*/ 142875 h 246"/>
              <a:gd name="T4" fmla="*/ 1003300 w 664"/>
              <a:gd name="T5" fmla="*/ 111125 h 246"/>
              <a:gd name="T6" fmla="*/ 957263 w 664"/>
              <a:gd name="T7" fmla="*/ 80963 h 246"/>
              <a:gd name="T8" fmla="*/ 898525 w 664"/>
              <a:gd name="T9" fmla="*/ 55563 h 246"/>
              <a:gd name="T10" fmla="*/ 827088 w 664"/>
              <a:gd name="T11" fmla="*/ 33338 h 246"/>
              <a:gd name="T12" fmla="*/ 747713 w 664"/>
              <a:gd name="T13" fmla="*/ 17463 h 246"/>
              <a:gd name="T14" fmla="*/ 660400 w 664"/>
              <a:gd name="T15" fmla="*/ 6350 h 246"/>
              <a:gd name="T16" fmla="*/ 573088 w 664"/>
              <a:gd name="T17" fmla="*/ 0 h 246"/>
              <a:gd name="T18" fmla="*/ 481013 w 664"/>
              <a:gd name="T19" fmla="*/ 0 h 246"/>
              <a:gd name="T20" fmla="*/ 390525 w 664"/>
              <a:gd name="T21" fmla="*/ 6350 h 246"/>
              <a:gd name="T22" fmla="*/ 303213 w 664"/>
              <a:gd name="T23" fmla="*/ 17463 h 246"/>
              <a:gd name="T24" fmla="*/ 223838 w 664"/>
              <a:gd name="T25" fmla="*/ 33338 h 246"/>
              <a:gd name="T26" fmla="*/ 152400 w 664"/>
              <a:gd name="T27" fmla="*/ 55563 h 246"/>
              <a:gd name="T28" fmla="*/ 93663 w 664"/>
              <a:gd name="T29" fmla="*/ 80963 h 246"/>
              <a:gd name="T30" fmla="*/ 49213 w 664"/>
              <a:gd name="T31" fmla="*/ 111125 h 246"/>
              <a:gd name="T32" fmla="*/ 17463 w 664"/>
              <a:gd name="T33" fmla="*/ 142875 h 246"/>
              <a:gd name="T34" fmla="*/ 1588 w 664"/>
              <a:gd name="T35" fmla="*/ 176213 h 246"/>
              <a:gd name="T36" fmla="*/ 1588 w 664"/>
              <a:gd name="T37" fmla="*/ 211138 h 246"/>
              <a:gd name="T38" fmla="*/ 17463 w 664"/>
              <a:gd name="T39" fmla="*/ 244475 h 246"/>
              <a:gd name="T40" fmla="*/ 49213 w 664"/>
              <a:gd name="T41" fmla="*/ 274638 h 246"/>
              <a:gd name="T42" fmla="*/ 93663 w 664"/>
              <a:gd name="T43" fmla="*/ 304800 h 246"/>
              <a:gd name="T44" fmla="*/ 152400 w 664"/>
              <a:gd name="T45" fmla="*/ 331788 h 246"/>
              <a:gd name="T46" fmla="*/ 223838 w 664"/>
              <a:gd name="T47" fmla="*/ 350838 h 246"/>
              <a:gd name="T48" fmla="*/ 303213 w 664"/>
              <a:gd name="T49" fmla="*/ 369888 h 246"/>
              <a:gd name="T50" fmla="*/ 390525 w 664"/>
              <a:gd name="T51" fmla="*/ 381000 h 246"/>
              <a:gd name="T52" fmla="*/ 481013 w 664"/>
              <a:gd name="T53" fmla="*/ 385763 h 246"/>
              <a:gd name="T54" fmla="*/ 573088 w 664"/>
              <a:gd name="T55" fmla="*/ 385763 h 246"/>
              <a:gd name="T56" fmla="*/ 660400 w 664"/>
              <a:gd name="T57" fmla="*/ 381000 h 246"/>
              <a:gd name="T58" fmla="*/ 747713 w 664"/>
              <a:gd name="T59" fmla="*/ 369888 h 246"/>
              <a:gd name="T60" fmla="*/ 827088 w 664"/>
              <a:gd name="T61" fmla="*/ 350838 h 246"/>
              <a:gd name="T62" fmla="*/ 898525 w 664"/>
              <a:gd name="T63" fmla="*/ 331788 h 246"/>
              <a:gd name="T64" fmla="*/ 957263 w 664"/>
              <a:gd name="T65" fmla="*/ 304800 h 246"/>
              <a:gd name="T66" fmla="*/ 1003300 w 664"/>
              <a:gd name="T67" fmla="*/ 274638 h 246"/>
              <a:gd name="T68" fmla="*/ 1033463 w 664"/>
              <a:gd name="T69" fmla="*/ 244475 h 246"/>
              <a:gd name="T70" fmla="*/ 1049338 w 664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FC4FA8F-EDFD-4ED6-85A5-2980D990FCDC}"/>
              </a:ext>
            </a:extLst>
          </p:cNvPr>
          <p:cNvSpPr>
            <a:spLocks/>
          </p:cNvSpPr>
          <p:nvPr/>
        </p:nvSpPr>
        <p:spPr bwMode="auto">
          <a:xfrm>
            <a:off x="5656766" y="3052860"/>
            <a:ext cx="1196975" cy="425450"/>
          </a:xfrm>
          <a:custGeom>
            <a:avLst/>
            <a:gdLst>
              <a:gd name="T0" fmla="*/ 1195388 w 754"/>
              <a:gd name="T1" fmla="*/ 423863 h 268"/>
              <a:gd name="T2" fmla="*/ 1195388 w 754"/>
              <a:gd name="T3" fmla="*/ 0 h 268"/>
              <a:gd name="T4" fmla="*/ 0 w 754"/>
              <a:gd name="T5" fmla="*/ 0 h 268"/>
              <a:gd name="T6" fmla="*/ 0 w 754"/>
              <a:gd name="T7" fmla="*/ 423863 h 268"/>
              <a:gd name="T8" fmla="*/ 1195388 w 754"/>
              <a:gd name="T9" fmla="*/ 423863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368EEC6-7FE1-4C9B-B0C3-2D24073C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840" y="2201960"/>
            <a:ext cx="6508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93490A4-BBE4-42CF-8EC8-FABC3948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90" y="2422622"/>
            <a:ext cx="4905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559CD38-13F8-47D1-9183-B2E6409A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266" y="3113185"/>
            <a:ext cx="112851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4C78029-2B84-4C5F-A0C4-31189F5C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052" y="2433735"/>
            <a:ext cx="40075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E16F6F2-15E0-4E65-B4B4-9888947D4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966" y="2806798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1C508516-59C8-4998-998F-9845D9FA0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1127" y="2549622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FFB54569-8CA3-4D7C-8125-4208CF8C4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90" y="2840136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BEA8B9F4-04B9-4502-A3AA-21183802EC2D}"/>
              </a:ext>
            </a:extLst>
          </p:cNvPr>
          <p:cNvSpPr>
            <a:spLocks/>
          </p:cNvSpPr>
          <p:nvPr/>
        </p:nvSpPr>
        <p:spPr bwMode="auto">
          <a:xfrm>
            <a:off x="2810377" y="3625948"/>
            <a:ext cx="1417638" cy="468313"/>
          </a:xfrm>
          <a:custGeom>
            <a:avLst/>
            <a:gdLst>
              <a:gd name="T0" fmla="*/ 0 w 893"/>
              <a:gd name="T1" fmla="*/ 252413 h 295"/>
              <a:gd name="T2" fmla="*/ 22225 w 893"/>
              <a:gd name="T3" fmla="*/ 292100 h 295"/>
              <a:gd name="T4" fmla="*/ 65088 w 893"/>
              <a:gd name="T5" fmla="*/ 330200 h 295"/>
              <a:gd name="T6" fmla="*/ 127000 w 893"/>
              <a:gd name="T7" fmla="*/ 363538 h 295"/>
              <a:gd name="T8" fmla="*/ 204788 w 893"/>
              <a:gd name="T9" fmla="*/ 398463 h 295"/>
              <a:gd name="T10" fmla="*/ 300038 w 893"/>
              <a:gd name="T11" fmla="*/ 420688 h 295"/>
              <a:gd name="T12" fmla="*/ 407988 w 893"/>
              <a:gd name="T13" fmla="*/ 444500 h 295"/>
              <a:gd name="T14" fmla="*/ 522288 w 893"/>
              <a:gd name="T15" fmla="*/ 457200 h 295"/>
              <a:gd name="T16" fmla="*/ 646113 w 893"/>
              <a:gd name="T17" fmla="*/ 463550 h 295"/>
              <a:gd name="T18" fmla="*/ 768350 w 893"/>
              <a:gd name="T19" fmla="*/ 463550 h 295"/>
              <a:gd name="T20" fmla="*/ 892175 w 893"/>
              <a:gd name="T21" fmla="*/ 457200 h 295"/>
              <a:gd name="T22" fmla="*/ 1006475 w 893"/>
              <a:gd name="T23" fmla="*/ 441325 h 295"/>
              <a:gd name="T24" fmla="*/ 1114425 w 893"/>
              <a:gd name="T25" fmla="*/ 420688 h 295"/>
              <a:gd name="T26" fmla="*/ 1208088 w 893"/>
              <a:gd name="T27" fmla="*/ 396875 h 295"/>
              <a:gd name="T28" fmla="*/ 1287463 w 893"/>
              <a:gd name="T29" fmla="*/ 363538 h 295"/>
              <a:gd name="T30" fmla="*/ 1349375 w 893"/>
              <a:gd name="T31" fmla="*/ 330200 h 295"/>
              <a:gd name="T32" fmla="*/ 1392238 w 893"/>
              <a:gd name="T33" fmla="*/ 292100 h 295"/>
              <a:gd name="T34" fmla="*/ 1412875 w 893"/>
              <a:gd name="T35" fmla="*/ 252413 h 295"/>
              <a:gd name="T36" fmla="*/ 1412875 w 893"/>
              <a:gd name="T37" fmla="*/ 212725 h 295"/>
              <a:gd name="T38" fmla="*/ 1392238 w 893"/>
              <a:gd name="T39" fmla="*/ 173038 h 295"/>
              <a:gd name="T40" fmla="*/ 1349375 w 893"/>
              <a:gd name="T41" fmla="*/ 133350 h 295"/>
              <a:gd name="T42" fmla="*/ 1287463 w 893"/>
              <a:gd name="T43" fmla="*/ 96838 h 295"/>
              <a:gd name="T44" fmla="*/ 1208088 w 893"/>
              <a:gd name="T45" fmla="*/ 66675 h 295"/>
              <a:gd name="T46" fmla="*/ 1112838 w 893"/>
              <a:gd name="T47" fmla="*/ 39688 h 295"/>
              <a:gd name="T48" fmla="*/ 1006475 w 893"/>
              <a:gd name="T49" fmla="*/ 20638 h 295"/>
              <a:gd name="T50" fmla="*/ 889000 w 893"/>
              <a:gd name="T51" fmla="*/ 6350 h 295"/>
              <a:gd name="T52" fmla="*/ 768350 w 893"/>
              <a:gd name="T53" fmla="*/ 0 h 295"/>
              <a:gd name="T54" fmla="*/ 646113 w 893"/>
              <a:gd name="T55" fmla="*/ 0 h 295"/>
              <a:gd name="T56" fmla="*/ 522288 w 893"/>
              <a:gd name="T57" fmla="*/ 6350 h 295"/>
              <a:gd name="T58" fmla="*/ 407988 w 893"/>
              <a:gd name="T59" fmla="*/ 20638 h 295"/>
              <a:gd name="T60" fmla="*/ 300038 w 893"/>
              <a:gd name="T61" fmla="*/ 39688 h 295"/>
              <a:gd name="T62" fmla="*/ 204788 w 893"/>
              <a:gd name="T63" fmla="*/ 66675 h 295"/>
              <a:gd name="T64" fmla="*/ 127000 w 893"/>
              <a:gd name="T65" fmla="*/ 96838 h 295"/>
              <a:gd name="T66" fmla="*/ 65088 w 893"/>
              <a:gd name="T67" fmla="*/ 133350 h 295"/>
              <a:gd name="T68" fmla="*/ 22225 w 893"/>
              <a:gd name="T69" fmla="*/ 173038 h 295"/>
              <a:gd name="T70" fmla="*/ 0 w 893"/>
              <a:gd name="T71" fmla="*/ 212725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8EC295AB-37DE-4ABE-9499-0CB616B9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790" y="3708497"/>
            <a:ext cx="137537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hourly_wages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C66D7DFB-7538-42DE-8BFC-20AAD14E2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465" y="4103785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1CDF9D01-3981-4D4A-B96C-08E9FF7E4BCF}"/>
              </a:ext>
            </a:extLst>
          </p:cNvPr>
          <p:cNvSpPr>
            <a:spLocks/>
          </p:cNvSpPr>
          <p:nvPr/>
        </p:nvSpPr>
        <p:spPr bwMode="auto">
          <a:xfrm>
            <a:off x="6772777" y="4083147"/>
            <a:ext cx="1085850" cy="431800"/>
          </a:xfrm>
          <a:custGeom>
            <a:avLst/>
            <a:gdLst>
              <a:gd name="T0" fmla="*/ 1588 w 684"/>
              <a:gd name="T1" fmla="*/ 233363 h 272"/>
              <a:gd name="T2" fmla="*/ 15875 w 684"/>
              <a:gd name="T3" fmla="*/ 269875 h 272"/>
              <a:gd name="T4" fmla="*/ 49213 w 684"/>
              <a:gd name="T5" fmla="*/ 304800 h 272"/>
              <a:gd name="T6" fmla="*/ 96838 w 684"/>
              <a:gd name="T7" fmla="*/ 338138 h 272"/>
              <a:gd name="T8" fmla="*/ 155575 w 684"/>
              <a:gd name="T9" fmla="*/ 366713 h 272"/>
              <a:gd name="T10" fmla="*/ 228600 w 684"/>
              <a:gd name="T11" fmla="*/ 392113 h 272"/>
              <a:gd name="T12" fmla="*/ 311150 w 684"/>
              <a:gd name="T13" fmla="*/ 409575 h 272"/>
              <a:gd name="T14" fmla="*/ 398463 w 684"/>
              <a:gd name="T15" fmla="*/ 423863 h 272"/>
              <a:gd name="T16" fmla="*/ 492125 w 684"/>
              <a:gd name="T17" fmla="*/ 430213 h 272"/>
              <a:gd name="T18" fmla="*/ 585788 w 684"/>
              <a:gd name="T19" fmla="*/ 430213 h 272"/>
              <a:gd name="T20" fmla="*/ 679450 w 684"/>
              <a:gd name="T21" fmla="*/ 420688 h 272"/>
              <a:gd name="T22" fmla="*/ 769938 w 684"/>
              <a:gd name="T23" fmla="*/ 409575 h 272"/>
              <a:gd name="T24" fmla="*/ 850900 w 684"/>
              <a:gd name="T25" fmla="*/ 392113 h 272"/>
              <a:gd name="T26" fmla="*/ 923925 w 684"/>
              <a:gd name="T27" fmla="*/ 366713 h 272"/>
              <a:gd name="T28" fmla="*/ 985838 w 684"/>
              <a:gd name="T29" fmla="*/ 338138 h 272"/>
              <a:gd name="T30" fmla="*/ 1031875 w 684"/>
              <a:gd name="T31" fmla="*/ 304800 h 272"/>
              <a:gd name="T32" fmla="*/ 1065213 w 684"/>
              <a:gd name="T33" fmla="*/ 269875 h 272"/>
              <a:gd name="T34" fmla="*/ 1081088 w 684"/>
              <a:gd name="T35" fmla="*/ 233363 h 272"/>
              <a:gd name="T36" fmla="*/ 1081088 w 684"/>
              <a:gd name="T37" fmla="*/ 195263 h 272"/>
              <a:gd name="T38" fmla="*/ 1065213 w 684"/>
              <a:gd name="T39" fmla="*/ 158750 h 272"/>
              <a:gd name="T40" fmla="*/ 1031875 w 684"/>
              <a:gd name="T41" fmla="*/ 125413 h 272"/>
              <a:gd name="T42" fmla="*/ 985838 w 684"/>
              <a:gd name="T43" fmla="*/ 92075 h 272"/>
              <a:gd name="T44" fmla="*/ 923925 w 684"/>
              <a:gd name="T45" fmla="*/ 61913 h 272"/>
              <a:gd name="T46" fmla="*/ 850900 w 684"/>
              <a:gd name="T47" fmla="*/ 39688 h 272"/>
              <a:gd name="T48" fmla="*/ 769938 w 684"/>
              <a:gd name="T49" fmla="*/ 19050 h 272"/>
              <a:gd name="T50" fmla="*/ 679450 w 684"/>
              <a:gd name="T51" fmla="*/ 6350 h 272"/>
              <a:gd name="T52" fmla="*/ 585788 w 684"/>
              <a:gd name="T53" fmla="*/ 1588 h 272"/>
              <a:gd name="T54" fmla="*/ 492125 w 684"/>
              <a:gd name="T55" fmla="*/ 1588 h 272"/>
              <a:gd name="T56" fmla="*/ 398463 w 684"/>
              <a:gd name="T57" fmla="*/ 6350 h 272"/>
              <a:gd name="T58" fmla="*/ 311150 w 684"/>
              <a:gd name="T59" fmla="*/ 19050 h 272"/>
              <a:gd name="T60" fmla="*/ 228600 w 684"/>
              <a:gd name="T61" fmla="*/ 39688 h 272"/>
              <a:gd name="T62" fmla="*/ 155575 w 684"/>
              <a:gd name="T63" fmla="*/ 63500 h 272"/>
              <a:gd name="T64" fmla="*/ 95250 w 684"/>
              <a:gd name="T65" fmla="*/ 92075 h 272"/>
              <a:gd name="T66" fmla="*/ 49213 w 684"/>
              <a:gd name="T67" fmla="*/ 125413 h 272"/>
              <a:gd name="T68" fmla="*/ 15875 w 684"/>
              <a:gd name="T69" fmla="*/ 158750 h 272"/>
              <a:gd name="T70" fmla="*/ 1588 w 684"/>
              <a:gd name="T71" fmla="*/ 19526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AC0C0065-E4BB-42F6-8E2A-FFFD75A76ECE}"/>
              </a:ext>
            </a:extLst>
          </p:cNvPr>
          <p:cNvSpPr>
            <a:spLocks/>
          </p:cNvSpPr>
          <p:nvPr/>
        </p:nvSpPr>
        <p:spPr bwMode="auto">
          <a:xfrm>
            <a:off x="4258177" y="3625948"/>
            <a:ext cx="1525588" cy="481013"/>
          </a:xfrm>
          <a:custGeom>
            <a:avLst/>
            <a:gdLst>
              <a:gd name="T0" fmla="*/ 1588 w 961"/>
              <a:gd name="T1" fmla="*/ 260350 h 303"/>
              <a:gd name="T2" fmla="*/ 26988 w 961"/>
              <a:gd name="T3" fmla="*/ 300038 h 303"/>
              <a:gd name="T4" fmla="*/ 73025 w 961"/>
              <a:gd name="T5" fmla="*/ 341313 h 303"/>
              <a:gd name="T6" fmla="*/ 134938 w 961"/>
              <a:gd name="T7" fmla="*/ 376238 h 303"/>
              <a:gd name="T8" fmla="*/ 220663 w 961"/>
              <a:gd name="T9" fmla="*/ 409575 h 303"/>
              <a:gd name="T10" fmla="*/ 325438 w 961"/>
              <a:gd name="T11" fmla="*/ 434975 h 303"/>
              <a:gd name="T12" fmla="*/ 439738 w 961"/>
              <a:gd name="T13" fmla="*/ 455613 h 303"/>
              <a:gd name="T14" fmla="*/ 563563 w 961"/>
              <a:gd name="T15" fmla="*/ 469900 h 303"/>
              <a:gd name="T16" fmla="*/ 695325 w 961"/>
              <a:gd name="T17" fmla="*/ 479425 h 303"/>
              <a:gd name="T18" fmla="*/ 825500 w 961"/>
              <a:gd name="T19" fmla="*/ 479425 h 303"/>
              <a:gd name="T20" fmla="*/ 958850 w 961"/>
              <a:gd name="T21" fmla="*/ 468313 h 303"/>
              <a:gd name="T22" fmla="*/ 1082675 w 961"/>
              <a:gd name="T23" fmla="*/ 455613 h 303"/>
              <a:gd name="T24" fmla="*/ 1196975 w 961"/>
              <a:gd name="T25" fmla="*/ 434975 h 303"/>
              <a:gd name="T26" fmla="*/ 1301750 w 961"/>
              <a:gd name="T27" fmla="*/ 409575 h 303"/>
              <a:gd name="T28" fmla="*/ 1385888 w 961"/>
              <a:gd name="T29" fmla="*/ 376238 h 303"/>
              <a:gd name="T30" fmla="*/ 1454150 w 961"/>
              <a:gd name="T31" fmla="*/ 341313 h 303"/>
              <a:gd name="T32" fmla="*/ 1495425 w 961"/>
              <a:gd name="T33" fmla="*/ 300038 h 303"/>
              <a:gd name="T34" fmla="*/ 1520825 w 961"/>
              <a:gd name="T35" fmla="*/ 260350 h 303"/>
              <a:gd name="T36" fmla="*/ 1520825 w 961"/>
              <a:gd name="T37" fmla="*/ 217488 h 303"/>
              <a:gd name="T38" fmla="*/ 1495425 w 961"/>
              <a:gd name="T39" fmla="*/ 177800 h 303"/>
              <a:gd name="T40" fmla="*/ 1454150 w 961"/>
              <a:gd name="T41" fmla="*/ 138113 h 303"/>
              <a:gd name="T42" fmla="*/ 1382713 w 961"/>
              <a:gd name="T43" fmla="*/ 103188 h 303"/>
              <a:gd name="T44" fmla="*/ 1301750 w 961"/>
              <a:gd name="T45" fmla="*/ 68263 h 303"/>
              <a:gd name="T46" fmla="*/ 1196975 w 961"/>
              <a:gd name="T47" fmla="*/ 44450 h 303"/>
              <a:gd name="T48" fmla="*/ 1082675 w 961"/>
              <a:gd name="T49" fmla="*/ 22225 h 303"/>
              <a:gd name="T50" fmla="*/ 958850 w 961"/>
              <a:gd name="T51" fmla="*/ 9525 h 303"/>
              <a:gd name="T52" fmla="*/ 825500 w 961"/>
              <a:gd name="T53" fmla="*/ 1588 h 303"/>
              <a:gd name="T54" fmla="*/ 695325 w 961"/>
              <a:gd name="T55" fmla="*/ 1588 h 303"/>
              <a:gd name="T56" fmla="*/ 563563 w 961"/>
              <a:gd name="T57" fmla="*/ 9525 h 303"/>
              <a:gd name="T58" fmla="*/ 439738 w 961"/>
              <a:gd name="T59" fmla="*/ 22225 h 303"/>
              <a:gd name="T60" fmla="*/ 325438 w 961"/>
              <a:gd name="T61" fmla="*/ 44450 h 303"/>
              <a:gd name="T62" fmla="*/ 220663 w 961"/>
              <a:gd name="T63" fmla="*/ 69850 h 303"/>
              <a:gd name="T64" fmla="*/ 134938 w 961"/>
              <a:gd name="T65" fmla="*/ 103188 h 303"/>
              <a:gd name="T66" fmla="*/ 73025 w 961"/>
              <a:gd name="T67" fmla="*/ 138113 h 303"/>
              <a:gd name="T68" fmla="*/ 26988 w 961"/>
              <a:gd name="T69" fmla="*/ 177800 h 303"/>
              <a:gd name="T70" fmla="*/ 1588 w 961"/>
              <a:gd name="T71" fmla="*/ 217488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96CBA6E8-BB7D-4779-95FB-BCD08AAE718B}"/>
              </a:ext>
            </a:extLst>
          </p:cNvPr>
          <p:cNvSpPr>
            <a:spLocks/>
          </p:cNvSpPr>
          <p:nvPr/>
        </p:nvSpPr>
        <p:spPr bwMode="auto">
          <a:xfrm>
            <a:off x="4658227" y="4765772"/>
            <a:ext cx="1284288" cy="431800"/>
          </a:xfrm>
          <a:custGeom>
            <a:avLst/>
            <a:gdLst>
              <a:gd name="T0" fmla="*/ 1282700 w 809"/>
              <a:gd name="T1" fmla="*/ 430213 h 272"/>
              <a:gd name="T2" fmla="*/ 1282700 w 809"/>
              <a:gd name="T3" fmla="*/ 0 h 272"/>
              <a:gd name="T4" fmla="*/ 0 w 809"/>
              <a:gd name="T5" fmla="*/ 0 h 272"/>
              <a:gd name="T6" fmla="*/ 0 w 809"/>
              <a:gd name="T7" fmla="*/ 430213 h 272"/>
              <a:gd name="T8" fmla="*/ 1282700 w 809"/>
              <a:gd name="T9" fmla="*/ 430213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5E0FD784-8D66-4AA1-BFB6-09D439352ACD}"/>
              </a:ext>
            </a:extLst>
          </p:cNvPr>
          <p:cNvSpPr>
            <a:spLocks/>
          </p:cNvSpPr>
          <p:nvPr/>
        </p:nvSpPr>
        <p:spPr bwMode="auto">
          <a:xfrm>
            <a:off x="6501315" y="4765772"/>
            <a:ext cx="1446212" cy="414338"/>
          </a:xfrm>
          <a:custGeom>
            <a:avLst/>
            <a:gdLst>
              <a:gd name="T0" fmla="*/ 1444625 w 911"/>
              <a:gd name="T1" fmla="*/ 412750 h 261"/>
              <a:gd name="T2" fmla="*/ 1444625 w 911"/>
              <a:gd name="T3" fmla="*/ 0 h 261"/>
              <a:gd name="T4" fmla="*/ 0 w 911"/>
              <a:gd name="T5" fmla="*/ 0 h 261"/>
              <a:gd name="T6" fmla="*/ 0 w 911"/>
              <a:gd name="T7" fmla="*/ 412750 h 261"/>
              <a:gd name="T8" fmla="*/ 1444625 w 911"/>
              <a:gd name="T9" fmla="*/ 41275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C056035E-9DFB-4F78-BC14-FFDCDC98EDF7}"/>
              </a:ext>
            </a:extLst>
          </p:cNvPr>
          <p:cNvSpPr>
            <a:spLocks/>
          </p:cNvSpPr>
          <p:nvPr/>
        </p:nvSpPr>
        <p:spPr bwMode="auto">
          <a:xfrm>
            <a:off x="5899653" y="3752947"/>
            <a:ext cx="722313" cy="484188"/>
          </a:xfrm>
          <a:custGeom>
            <a:avLst/>
            <a:gdLst>
              <a:gd name="T0" fmla="*/ 358775 w 455"/>
              <a:gd name="T1" fmla="*/ 0 h 305"/>
              <a:gd name="T2" fmla="*/ 720725 w 455"/>
              <a:gd name="T3" fmla="*/ 482600 h 305"/>
              <a:gd name="T4" fmla="*/ 0 w 455"/>
              <a:gd name="T5" fmla="*/ 482600 h 305"/>
              <a:gd name="T6" fmla="*/ 358775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344DF9A-DD76-4032-A221-A48D64D8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778" y="3933922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41CD81EF-6055-4B6B-B166-6A01D444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766" y="4848322"/>
            <a:ext cx="13385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Hourly_Emps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EE1494B-B0C8-4ED2-A8B7-42D760D2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965" y="4154585"/>
            <a:ext cx="10467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contractid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2FEDBE50-EF36-40D9-A487-8B72D3A6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203" y="3698972"/>
            <a:ext cx="140583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hours_worked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841ED1A6-54E2-429F-A6CC-9F0195371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865" y="4221261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82EAC629-1B87-4005-AC3C-3D5AE13D7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9390" y="4221261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D226617D-8706-48A8-B6EC-296584785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765" y="454193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DF076468-DB7A-42A2-94D5-767C7B219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1127" y="4103785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F64DBD7D-DD17-4BF7-8CED-8B6EAC537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9377" y="3467197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4A805F55-08AC-4E8C-A479-79FD590F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281" y="3312336"/>
            <a:ext cx="84799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2AB77960-98F7-4F09-A8F2-0053A2F465BA}"/>
              </a:ext>
            </a:extLst>
          </p:cNvPr>
          <p:cNvSpPr>
            <a:spLocks/>
          </p:cNvSpPr>
          <p:nvPr/>
        </p:nvSpPr>
        <p:spPr bwMode="auto">
          <a:xfrm>
            <a:off x="6938712" y="889389"/>
            <a:ext cx="1055688" cy="390525"/>
          </a:xfrm>
          <a:custGeom>
            <a:avLst/>
            <a:gdLst>
              <a:gd name="T0" fmla="*/ 1050925 w 665"/>
              <a:gd name="T1" fmla="*/ 176213 h 246"/>
              <a:gd name="T2" fmla="*/ 1036638 w 665"/>
              <a:gd name="T3" fmla="*/ 142875 h 246"/>
              <a:gd name="T4" fmla="*/ 1004888 w 665"/>
              <a:gd name="T5" fmla="*/ 111125 h 246"/>
              <a:gd name="T6" fmla="*/ 958850 w 665"/>
              <a:gd name="T7" fmla="*/ 82550 h 246"/>
              <a:gd name="T8" fmla="*/ 900113 w 665"/>
              <a:gd name="T9" fmla="*/ 55563 h 246"/>
              <a:gd name="T10" fmla="*/ 828675 w 665"/>
              <a:gd name="T11" fmla="*/ 36513 h 246"/>
              <a:gd name="T12" fmla="*/ 750888 w 665"/>
              <a:gd name="T13" fmla="*/ 17463 h 246"/>
              <a:gd name="T14" fmla="*/ 663575 w 665"/>
              <a:gd name="T15" fmla="*/ 6350 h 246"/>
              <a:gd name="T16" fmla="*/ 573088 w 665"/>
              <a:gd name="T17" fmla="*/ 1588 h 246"/>
              <a:gd name="T18" fmla="*/ 481013 w 665"/>
              <a:gd name="T19" fmla="*/ 1588 h 246"/>
              <a:gd name="T20" fmla="*/ 390525 w 665"/>
              <a:gd name="T21" fmla="*/ 6350 h 246"/>
              <a:gd name="T22" fmla="*/ 304800 w 665"/>
              <a:gd name="T23" fmla="*/ 17463 h 246"/>
              <a:gd name="T24" fmla="*/ 223838 w 665"/>
              <a:gd name="T25" fmla="*/ 36513 h 246"/>
              <a:gd name="T26" fmla="*/ 155575 w 665"/>
              <a:gd name="T27" fmla="*/ 55563 h 246"/>
              <a:gd name="T28" fmla="*/ 95250 w 665"/>
              <a:gd name="T29" fmla="*/ 82550 h 246"/>
              <a:gd name="T30" fmla="*/ 49213 w 665"/>
              <a:gd name="T31" fmla="*/ 111125 h 246"/>
              <a:gd name="T32" fmla="*/ 17463 w 665"/>
              <a:gd name="T33" fmla="*/ 142875 h 246"/>
              <a:gd name="T34" fmla="*/ 1588 w 665"/>
              <a:gd name="T35" fmla="*/ 176213 h 246"/>
              <a:gd name="T36" fmla="*/ 1588 w 665"/>
              <a:gd name="T37" fmla="*/ 211138 h 246"/>
              <a:gd name="T38" fmla="*/ 17463 w 665"/>
              <a:gd name="T39" fmla="*/ 244475 h 246"/>
              <a:gd name="T40" fmla="*/ 49213 w 665"/>
              <a:gd name="T41" fmla="*/ 276225 h 246"/>
              <a:gd name="T42" fmla="*/ 95250 w 665"/>
              <a:gd name="T43" fmla="*/ 306388 h 246"/>
              <a:gd name="T44" fmla="*/ 155575 w 665"/>
              <a:gd name="T45" fmla="*/ 331788 h 246"/>
              <a:gd name="T46" fmla="*/ 223838 w 665"/>
              <a:gd name="T47" fmla="*/ 354013 h 246"/>
              <a:gd name="T48" fmla="*/ 304800 w 665"/>
              <a:gd name="T49" fmla="*/ 369888 h 246"/>
              <a:gd name="T50" fmla="*/ 390525 w 665"/>
              <a:gd name="T51" fmla="*/ 381000 h 246"/>
              <a:gd name="T52" fmla="*/ 481013 w 665"/>
              <a:gd name="T53" fmla="*/ 388938 h 246"/>
              <a:gd name="T54" fmla="*/ 573088 w 665"/>
              <a:gd name="T55" fmla="*/ 388938 h 246"/>
              <a:gd name="T56" fmla="*/ 663575 w 665"/>
              <a:gd name="T57" fmla="*/ 381000 h 246"/>
              <a:gd name="T58" fmla="*/ 750888 w 665"/>
              <a:gd name="T59" fmla="*/ 369888 h 246"/>
              <a:gd name="T60" fmla="*/ 828675 w 665"/>
              <a:gd name="T61" fmla="*/ 354013 h 246"/>
              <a:gd name="T62" fmla="*/ 900113 w 665"/>
              <a:gd name="T63" fmla="*/ 331788 h 246"/>
              <a:gd name="T64" fmla="*/ 958850 w 665"/>
              <a:gd name="T65" fmla="*/ 306388 h 246"/>
              <a:gd name="T66" fmla="*/ 1004888 w 665"/>
              <a:gd name="T67" fmla="*/ 276225 h 246"/>
              <a:gd name="T68" fmla="*/ 1036638 w 665"/>
              <a:gd name="T69" fmla="*/ 244475 h 246"/>
              <a:gd name="T70" fmla="*/ 1050925 w 665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9A76C1ED-5C0C-405F-A9D8-FA9DE7A732C3}"/>
              </a:ext>
            </a:extLst>
          </p:cNvPr>
          <p:cNvSpPr>
            <a:spLocks/>
          </p:cNvSpPr>
          <p:nvPr/>
        </p:nvSpPr>
        <p:spPr bwMode="auto">
          <a:xfrm>
            <a:off x="10423558" y="2840149"/>
            <a:ext cx="1054100" cy="390525"/>
          </a:xfrm>
          <a:custGeom>
            <a:avLst/>
            <a:gdLst>
              <a:gd name="T0" fmla="*/ 1588 w 664"/>
              <a:gd name="T1" fmla="*/ 211138 h 246"/>
              <a:gd name="T2" fmla="*/ 15875 w 664"/>
              <a:gd name="T3" fmla="*/ 244475 h 246"/>
              <a:gd name="T4" fmla="*/ 47625 w 664"/>
              <a:gd name="T5" fmla="*/ 276225 h 246"/>
              <a:gd name="T6" fmla="*/ 93663 w 664"/>
              <a:gd name="T7" fmla="*/ 306388 h 246"/>
              <a:gd name="T8" fmla="*/ 152400 w 664"/>
              <a:gd name="T9" fmla="*/ 331788 h 246"/>
              <a:gd name="T10" fmla="*/ 223838 w 664"/>
              <a:gd name="T11" fmla="*/ 354013 h 246"/>
              <a:gd name="T12" fmla="*/ 301625 w 664"/>
              <a:gd name="T13" fmla="*/ 369888 h 246"/>
              <a:gd name="T14" fmla="*/ 388938 w 664"/>
              <a:gd name="T15" fmla="*/ 381000 h 246"/>
              <a:gd name="T16" fmla="*/ 479425 w 664"/>
              <a:gd name="T17" fmla="*/ 388938 h 246"/>
              <a:gd name="T18" fmla="*/ 569913 w 664"/>
              <a:gd name="T19" fmla="*/ 388938 h 246"/>
              <a:gd name="T20" fmla="*/ 661988 w 664"/>
              <a:gd name="T21" fmla="*/ 381000 h 246"/>
              <a:gd name="T22" fmla="*/ 749300 w 664"/>
              <a:gd name="T23" fmla="*/ 369888 h 246"/>
              <a:gd name="T24" fmla="*/ 827088 w 664"/>
              <a:gd name="T25" fmla="*/ 350838 h 246"/>
              <a:gd name="T26" fmla="*/ 898525 w 664"/>
              <a:gd name="T27" fmla="*/ 331788 h 246"/>
              <a:gd name="T28" fmla="*/ 957263 w 664"/>
              <a:gd name="T29" fmla="*/ 304800 h 246"/>
              <a:gd name="T30" fmla="*/ 1001713 w 664"/>
              <a:gd name="T31" fmla="*/ 276225 h 246"/>
              <a:gd name="T32" fmla="*/ 1035050 w 664"/>
              <a:gd name="T33" fmla="*/ 244475 h 246"/>
              <a:gd name="T34" fmla="*/ 1049338 w 664"/>
              <a:gd name="T35" fmla="*/ 211138 h 246"/>
              <a:gd name="T36" fmla="*/ 1049338 w 664"/>
              <a:gd name="T37" fmla="*/ 176213 h 246"/>
              <a:gd name="T38" fmla="*/ 1035050 w 664"/>
              <a:gd name="T39" fmla="*/ 142875 h 246"/>
              <a:gd name="T40" fmla="*/ 1001713 w 664"/>
              <a:gd name="T41" fmla="*/ 111125 h 246"/>
              <a:gd name="T42" fmla="*/ 957263 w 664"/>
              <a:gd name="T43" fmla="*/ 82550 h 246"/>
              <a:gd name="T44" fmla="*/ 898525 w 664"/>
              <a:gd name="T45" fmla="*/ 55563 h 246"/>
              <a:gd name="T46" fmla="*/ 827088 w 664"/>
              <a:gd name="T47" fmla="*/ 36513 h 246"/>
              <a:gd name="T48" fmla="*/ 749300 w 664"/>
              <a:gd name="T49" fmla="*/ 17463 h 246"/>
              <a:gd name="T50" fmla="*/ 660400 w 664"/>
              <a:gd name="T51" fmla="*/ 6350 h 246"/>
              <a:gd name="T52" fmla="*/ 569913 w 664"/>
              <a:gd name="T53" fmla="*/ 1588 h 246"/>
              <a:gd name="T54" fmla="*/ 479425 w 664"/>
              <a:gd name="T55" fmla="*/ 1588 h 246"/>
              <a:gd name="T56" fmla="*/ 388938 w 664"/>
              <a:gd name="T57" fmla="*/ 6350 h 246"/>
              <a:gd name="T58" fmla="*/ 301625 w 664"/>
              <a:gd name="T59" fmla="*/ 17463 h 246"/>
              <a:gd name="T60" fmla="*/ 223838 w 664"/>
              <a:gd name="T61" fmla="*/ 36513 h 246"/>
              <a:gd name="T62" fmla="*/ 152400 w 664"/>
              <a:gd name="T63" fmla="*/ 55563 h 246"/>
              <a:gd name="T64" fmla="*/ 93663 w 664"/>
              <a:gd name="T65" fmla="*/ 82550 h 246"/>
              <a:gd name="T66" fmla="*/ 47625 w 664"/>
              <a:gd name="T67" fmla="*/ 112713 h 246"/>
              <a:gd name="T68" fmla="*/ 15875 w 664"/>
              <a:gd name="T69" fmla="*/ 142875 h 246"/>
              <a:gd name="T70" fmla="*/ 1588 w 664"/>
              <a:gd name="T71" fmla="*/ 17621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A38FDEB4-B44E-41CF-99C0-B6E870BFB4DF}"/>
              </a:ext>
            </a:extLst>
          </p:cNvPr>
          <p:cNvSpPr>
            <a:spLocks/>
          </p:cNvSpPr>
          <p:nvPr/>
        </p:nvSpPr>
        <p:spPr bwMode="auto">
          <a:xfrm>
            <a:off x="7889625" y="605227"/>
            <a:ext cx="1054100" cy="390525"/>
          </a:xfrm>
          <a:custGeom>
            <a:avLst/>
            <a:gdLst>
              <a:gd name="T0" fmla="*/ 1049338 w 664"/>
              <a:gd name="T1" fmla="*/ 176213 h 246"/>
              <a:gd name="T2" fmla="*/ 1033463 w 664"/>
              <a:gd name="T3" fmla="*/ 142875 h 246"/>
              <a:gd name="T4" fmla="*/ 1003300 w 664"/>
              <a:gd name="T5" fmla="*/ 111125 h 246"/>
              <a:gd name="T6" fmla="*/ 957263 w 664"/>
              <a:gd name="T7" fmla="*/ 80963 h 246"/>
              <a:gd name="T8" fmla="*/ 898525 w 664"/>
              <a:gd name="T9" fmla="*/ 55563 h 246"/>
              <a:gd name="T10" fmla="*/ 827088 w 664"/>
              <a:gd name="T11" fmla="*/ 33338 h 246"/>
              <a:gd name="T12" fmla="*/ 747713 w 664"/>
              <a:gd name="T13" fmla="*/ 17463 h 246"/>
              <a:gd name="T14" fmla="*/ 660400 w 664"/>
              <a:gd name="T15" fmla="*/ 6350 h 246"/>
              <a:gd name="T16" fmla="*/ 573088 w 664"/>
              <a:gd name="T17" fmla="*/ 0 h 246"/>
              <a:gd name="T18" fmla="*/ 481013 w 664"/>
              <a:gd name="T19" fmla="*/ 0 h 246"/>
              <a:gd name="T20" fmla="*/ 390525 w 664"/>
              <a:gd name="T21" fmla="*/ 6350 h 246"/>
              <a:gd name="T22" fmla="*/ 303213 w 664"/>
              <a:gd name="T23" fmla="*/ 17463 h 246"/>
              <a:gd name="T24" fmla="*/ 223838 w 664"/>
              <a:gd name="T25" fmla="*/ 33338 h 246"/>
              <a:gd name="T26" fmla="*/ 152400 w 664"/>
              <a:gd name="T27" fmla="*/ 55563 h 246"/>
              <a:gd name="T28" fmla="*/ 93663 w 664"/>
              <a:gd name="T29" fmla="*/ 80963 h 246"/>
              <a:gd name="T30" fmla="*/ 49213 w 664"/>
              <a:gd name="T31" fmla="*/ 111125 h 246"/>
              <a:gd name="T32" fmla="*/ 17463 w 664"/>
              <a:gd name="T33" fmla="*/ 142875 h 246"/>
              <a:gd name="T34" fmla="*/ 1588 w 664"/>
              <a:gd name="T35" fmla="*/ 176213 h 246"/>
              <a:gd name="T36" fmla="*/ 1588 w 664"/>
              <a:gd name="T37" fmla="*/ 211138 h 246"/>
              <a:gd name="T38" fmla="*/ 17463 w 664"/>
              <a:gd name="T39" fmla="*/ 244475 h 246"/>
              <a:gd name="T40" fmla="*/ 49213 w 664"/>
              <a:gd name="T41" fmla="*/ 274638 h 246"/>
              <a:gd name="T42" fmla="*/ 93663 w 664"/>
              <a:gd name="T43" fmla="*/ 304800 h 246"/>
              <a:gd name="T44" fmla="*/ 152400 w 664"/>
              <a:gd name="T45" fmla="*/ 331788 h 246"/>
              <a:gd name="T46" fmla="*/ 223838 w 664"/>
              <a:gd name="T47" fmla="*/ 350838 h 246"/>
              <a:gd name="T48" fmla="*/ 303213 w 664"/>
              <a:gd name="T49" fmla="*/ 369888 h 246"/>
              <a:gd name="T50" fmla="*/ 390525 w 664"/>
              <a:gd name="T51" fmla="*/ 381000 h 246"/>
              <a:gd name="T52" fmla="*/ 481013 w 664"/>
              <a:gd name="T53" fmla="*/ 385763 h 246"/>
              <a:gd name="T54" fmla="*/ 573088 w 664"/>
              <a:gd name="T55" fmla="*/ 385763 h 246"/>
              <a:gd name="T56" fmla="*/ 660400 w 664"/>
              <a:gd name="T57" fmla="*/ 381000 h 246"/>
              <a:gd name="T58" fmla="*/ 747713 w 664"/>
              <a:gd name="T59" fmla="*/ 369888 h 246"/>
              <a:gd name="T60" fmla="*/ 827088 w 664"/>
              <a:gd name="T61" fmla="*/ 350838 h 246"/>
              <a:gd name="T62" fmla="*/ 898525 w 664"/>
              <a:gd name="T63" fmla="*/ 331788 h 246"/>
              <a:gd name="T64" fmla="*/ 957263 w 664"/>
              <a:gd name="T65" fmla="*/ 304800 h 246"/>
              <a:gd name="T66" fmla="*/ 1003300 w 664"/>
              <a:gd name="T67" fmla="*/ 274638 h 246"/>
              <a:gd name="T68" fmla="*/ 1033463 w 664"/>
              <a:gd name="T69" fmla="*/ 244475 h 246"/>
              <a:gd name="T70" fmla="*/ 1049338 w 664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DD4D9BF7-CF4D-462E-81F2-7AA2C9AB8011}"/>
              </a:ext>
            </a:extLst>
          </p:cNvPr>
          <p:cNvSpPr>
            <a:spLocks/>
          </p:cNvSpPr>
          <p:nvPr/>
        </p:nvSpPr>
        <p:spPr bwMode="auto">
          <a:xfrm>
            <a:off x="7889626" y="1516451"/>
            <a:ext cx="1196975" cy="425450"/>
          </a:xfrm>
          <a:custGeom>
            <a:avLst/>
            <a:gdLst>
              <a:gd name="T0" fmla="*/ 1195388 w 754"/>
              <a:gd name="T1" fmla="*/ 423863 h 268"/>
              <a:gd name="T2" fmla="*/ 1195388 w 754"/>
              <a:gd name="T3" fmla="*/ 0 h 268"/>
              <a:gd name="T4" fmla="*/ 0 w 754"/>
              <a:gd name="T5" fmla="*/ 0 h 268"/>
              <a:gd name="T6" fmla="*/ 0 w 754"/>
              <a:gd name="T7" fmla="*/ 423863 h 268"/>
              <a:gd name="T8" fmla="*/ 1195388 w 754"/>
              <a:gd name="T9" fmla="*/ 423863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DA98EF20-7C8B-470A-A594-39DF6135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00" y="665551"/>
            <a:ext cx="6508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C028CFED-7296-4C82-A223-2895B94D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7950" y="886213"/>
            <a:ext cx="4905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7F6682EB-A7B4-4A33-95EA-6C1E8CC1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233" y="1576570"/>
            <a:ext cx="7902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A4830711-FD27-43AE-8397-8CED778B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912" y="897326"/>
            <a:ext cx="40075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66AB2796-52B5-4D35-B8AD-0EF31DADC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7826" y="1270389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276509D1-27F2-4681-8CD8-8AFB96650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987" y="1013213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B0533BE8-4E2C-4DCB-B163-0ABE2B515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4650" y="1303727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20">
            <a:extLst>
              <a:ext uri="{FF2B5EF4-FFF2-40B4-BE49-F238E27FC236}">
                <a16:creationId xmlns:a16="http://schemas.microsoft.com/office/drawing/2014/main" id="{289183DC-A7C1-4F14-A115-313C06BDCA0C}"/>
              </a:ext>
            </a:extLst>
          </p:cNvPr>
          <p:cNvSpPr>
            <a:spLocks/>
          </p:cNvSpPr>
          <p:nvPr/>
        </p:nvSpPr>
        <p:spPr bwMode="auto">
          <a:xfrm>
            <a:off x="9005637" y="2546738"/>
            <a:ext cx="1085850" cy="431800"/>
          </a:xfrm>
          <a:custGeom>
            <a:avLst/>
            <a:gdLst>
              <a:gd name="T0" fmla="*/ 1588 w 684"/>
              <a:gd name="T1" fmla="*/ 233363 h 272"/>
              <a:gd name="T2" fmla="*/ 15875 w 684"/>
              <a:gd name="T3" fmla="*/ 269875 h 272"/>
              <a:gd name="T4" fmla="*/ 49213 w 684"/>
              <a:gd name="T5" fmla="*/ 304800 h 272"/>
              <a:gd name="T6" fmla="*/ 96838 w 684"/>
              <a:gd name="T7" fmla="*/ 338138 h 272"/>
              <a:gd name="T8" fmla="*/ 155575 w 684"/>
              <a:gd name="T9" fmla="*/ 366713 h 272"/>
              <a:gd name="T10" fmla="*/ 228600 w 684"/>
              <a:gd name="T11" fmla="*/ 392113 h 272"/>
              <a:gd name="T12" fmla="*/ 311150 w 684"/>
              <a:gd name="T13" fmla="*/ 409575 h 272"/>
              <a:gd name="T14" fmla="*/ 398463 w 684"/>
              <a:gd name="T15" fmla="*/ 423863 h 272"/>
              <a:gd name="T16" fmla="*/ 492125 w 684"/>
              <a:gd name="T17" fmla="*/ 430213 h 272"/>
              <a:gd name="T18" fmla="*/ 585788 w 684"/>
              <a:gd name="T19" fmla="*/ 430213 h 272"/>
              <a:gd name="T20" fmla="*/ 679450 w 684"/>
              <a:gd name="T21" fmla="*/ 420688 h 272"/>
              <a:gd name="T22" fmla="*/ 769938 w 684"/>
              <a:gd name="T23" fmla="*/ 409575 h 272"/>
              <a:gd name="T24" fmla="*/ 850900 w 684"/>
              <a:gd name="T25" fmla="*/ 392113 h 272"/>
              <a:gd name="T26" fmla="*/ 923925 w 684"/>
              <a:gd name="T27" fmla="*/ 366713 h 272"/>
              <a:gd name="T28" fmla="*/ 985838 w 684"/>
              <a:gd name="T29" fmla="*/ 338138 h 272"/>
              <a:gd name="T30" fmla="*/ 1031875 w 684"/>
              <a:gd name="T31" fmla="*/ 304800 h 272"/>
              <a:gd name="T32" fmla="*/ 1065213 w 684"/>
              <a:gd name="T33" fmla="*/ 269875 h 272"/>
              <a:gd name="T34" fmla="*/ 1081088 w 684"/>
              <a:gd name="T35" fmla="*/ 233363 h 272"/>
              <a:gd name="T36" fmla="*/ 1081088 w 684"/>
              <a:gd name="T37" fmla="*/ 195263 h 272"/>
              <a:gd name="T38" fmla="*/ 1065213 w 684"/>
              <a:gd name="T39" fmla="*/ 158750 h 272"/>
              <a:gd name="T40" fmla="*/ 1031875 w 684"/>
              <a:gd name="T41" fmla="*/ 125413 h 272"/>
              <a:gd name="T42" fmla="*/ 985838 w 684"/>
              <a:gd name="T43" fmla="*/ 92075 h 272"/>
              <a:gd name="T44" fmla="*/ 923925 w 684"/>
              <a:gd name="T45" fmla="*/ 61913 h 272"/>
              <a:gd name="T46" fmla="*/ 850900 w 684"/>
              <a:gd name="T47" fmla="*/ 39688 h 272"/>
              <a:gd name="T48" fmla="*/ 769938 w 684"/>
              <a:gd name="T49" fmla="*/ 19050 h 272"/>
              <a:gd name="T50" fmla="*/ 679450 w 684"/>
              <a:gd name="T51" fmla="*/ 6350 h 272"/>
              <a:gd name="T52" fmla="*/ 585788 w 684"/>
              <a:gd name="T53" fmla="*/ 1588 h 272"/>
              <a:gd name="T54" fmla="*/ 492125 w 684"/>
              <a:gd name="T55" fmla="*/ 1588 h 272"/>
              <a:gd name="T56" fmla="*/ 398463 w 684"/>
              <a:gd name="T57" fmla="*/ 6350 h 272"/>
              <a:gd name="T58" fmla="*/ 311150 w 684"/>
              <a:gd name="T59" fmla="*/ 19050 h 272"/>
              <a:gd name="T60" fmla="*/ 228600 w 684"/>
              <a:gd name="T61" fmla="*/ 39688 h 272"/>
              <a:gd name="T62" fmla="*/ 155575 w 684"/>
              <a:gd name="T63" fmla="*/ 63500 h 272"/>
              <a:gd name="T64" fmla="*/ 95250 w 684"/>
              <a:gd name="T65" fmla="*/ 92075 h 272"/>
              <a:gd name="T66" fmla="*/ 49213 w 684"/>
              <a:gd name="T67" fmla="*/ 125413 h 272"/>
              <a:gd name="T68" fmla="*/ 15875 w 684"/>
              <a:gd name="T69" fmla="*/ 158750 h 272"/>
              <a:gd name="T70" fmla="*/ 1588 w 684"/>
              <a:gd name="T71" fmla="*/ 19526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A8075CE0-D1BF-449F-913F-51DD1E3543BD}"/>
              </a:ext>
            </a:extLst>
          </p:cNvPr>
          <p:cNvSpPr>
            <a:spLocks/>
          </p:cNvSpPr>
          <p:nvPr/>
        </p:nvSpPr>
        <p:spPr bwMode="auto">
          <a:xfrm>
            <a:off x="8734175" y="3229363"/>
            <a:ext cx="1446212" cy="414338"/>
          </a:xfrm>
          <a:custGeom>
            <a:avLst/>
            <a:gdLst>
              <a:gd name="T0" fmla="*/ 1444625 w 911"/>
              <a:gd name="T1" fmla="*/ 412750 h 261"/>
              <a:gd name="T2" fmla="*/ 1444625 w 911"/>
              <a:gd name="T3" fmla="*/ 0 h 261"/>
              <a:gd name="T4" fmla="*/ 0 w 911"/>
              <a:gd name="T5" fmla="*/ 0 h 261"/>
              <a:gd name="T6" fmla="*/ 0 w 911"/>
              <a:gd name="T7" fmla="*/ 412750 h 261"/>
              <a:gd name="T8" fmla="*/ 1444625 w 911"/>
              <a:gd name="T9" fmla="*/ 41275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3B1818C4-4064-485C-BA58-08B0250D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825" y="2618176"/>
            <a:ext cx="10467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Studen_id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6A400560-5F21-48F2-A66E-9D0F907A3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553" y="2684852"/>
            <a:ext cx="1443872" cy="5756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D757939-6D9B-488F-8E5E-B338D60C8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250" y="2684852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Line 31">
            <a:extLst>
              <a:ext uri="{FF2B5EF4-FFF2-40B4-BE49-F238E27FC236}">
                <a16:creationId xmlns:a16="http://schemas.microsoft.com/office/drawing/2014/main" id="{C7D03982-C724-4AC4-A299-3C508C291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625" y="3005526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725C9CE4-A7A1-4C6E-9DC0-F8F6F5109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2237" y="1930788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56E7E30-AF0A-4D16-854F-01AD375E536B}"/>
              </a:ext>
            </a:extLst>
          </p:cNvPr>
          <p:cNvSpPr/>
          <p:nvPr/>
        </p:nvSpPr>
        <p:spPr>
          <a:xfrm rot="10800000">
            <a:off x="7986407" y="2299086"/>
            <a:ext cx="973825" cy="60801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9B69D-266A-42D8-9074-E37ED66D4429}"/>
              </a:ext>
            </a:extLst>
          </p:cNvPr>
          <p:cNvSpPr txBox="1"/>
          <p:nvPr/>
        </p:nvSpPr>
        <p:spPr>
          <a:xfrm>
            <a:off x="8321425" y="2330045"/>
            <a:ext cx="40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  <a:endParaRPr lang="en-IN" dirty="0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7823EA5D-1003-4FEF-A1DD-0CFF2C612D83}"/>
              </a:ext>
            </a:extLst>
          </p:cNvPr>
          <p:cNvSpPr>
            <a:spLocks/>
          </p:cNvSpPr>
          <p:nvPr/>
        </p:nvSpPr>
        <p:spPr bwMode="auto">
          <a:xfrm>
            <a:off x="8913783" y="911615"/>
            <a:ext cx="1054100" cy="390525"/>
          </a:xfrm>
          <a:custGeom>
            <a:avLst/>
            <a:gdLst>
              <a:gd name="T0" fmla="*/ 1588 w 664"/>
              <a:gd name="T1" fmla="*/ 211138 h 246"/>
              <a:gd name="T2" fmla="*/ 15875 w 664"/>
              <a:gd name="T3" fmla="*/ 244475 h 246"/>
              <a:gd name="T4" fmla="*/ 47625 w 664"/>
              <a:gd name="T5" fmla="*/ 276225 h 246"/>
              <a:gd name="T6" fmla="*/ 93663 w 664"/>
              <a:gd name="T7" fmla="*/ 306388 h 246"/>
              <a:gd name="T8" fmla="*/ 152400 w 664"/>
              <a:gd name="T9" fmla="*/ 331788 h 246"/>
              <a:gd name="T10" fmla="*/ 223838 w 664"/>
              <a:gd name="T11" fmla="*/ 354013 h 246"/>
              <a:gd name="T12" fmla="*/ 301625 w 664"/>
              <a:gd name="T13" fmla="*/ 369888 h 246"/>
              <a:gd name="T14" fmla="*/ 388938 w 664"/>
              <a:gd name="T15" fmla="*/ 381000 h 246"/>
              <a:gd name="T16" fmla="*/ 479425 w 664"/>
              <a:gd name="T17" fmla="*/ 388938 h 246"/>
              <a:gd name="T18" fmla="*/ 569913 w 664"/>
              <a:gd name="T19" fmla="*/ 388938 h 246"/>
              <a:gd name="T20" fmla="*/ 661988 w 664"/>
              <a:gd name="T21" fmla="*/ 381000 h 246"/>
              <a:gd name="T22" fmla="*/ 749300 w 664"/>
              <a:gd name="T23" fmla="*/ 369888 h 246"/>
              <a:gd name="T24" fmla="*/ 827088 w 664"/>
              <a:gd name="T25" fmla="*/ 350838 h 246"/>
              <a:gd name="T26" fmla="*/ 898525 w 664"/>
              <a:gd name="T27" fmla="*/ 331788 h 246"/>
              <a:gd name="T28" fmla="*/ 957263 w 664"/>
              <a:gd name="T29" fmla="*/ 304800 h 246"/>
              <a:gd name="T30" fmla="*/ 1001713 w 664"/>
              <a:gd name="T31" fmla="*/ 276225 h 246"/>
              <a:gd name="T32" fmla="*/ 1035050 w 664"/>
              <a:gd name="T33" fmla="*/ 244475 h 246"/>
              <a:gd name="T34" fmla="*/ 1049338 w 664"/>
              <a:gd name="T35" fmla="*/ 211138 h 246"/>
              <a:gd name="T36" fmla="*/ 1049338 w 664"/>
              <a:gd name="T37" fmla="*/ 176213 h 246"/>
              <a:gd name="T38" fmla="*/ 1035050 w 664"/>
              <a:gd name="T39" fmla="*/ 142875 h 246"/>
              <a:gd name="T40" fmla="*/ 1001713 w 664"/>
              <a:gd name="T41" fmla="*/ 111125 h 246"/>
              <a:gd name="T42" fmla="*/ 957263 w 664"/>
              <a:gd name="T43" fmla="*/ 82550 h 246"/>
              <a:gd name="T44" fmla="*/ 898525 w 664"/>
              <a:gd name="T45" fmla="*/ 55563 h 246"/>
              <a:gd name="T46" fmla="*/ 827088 w 664"/>
              <a:gd name="T47" fmla="*/ 36513 h 246"/>
              <a:gd name="T48" fmla="*/ 749300 w 664"/>
              <a:gd name="T49" fmla="*/ 17463 h 246"/>
              <a:gd name="T50" fmla="*/ 660400 w 664"/>
              <a:gd name="T51" fmla="*/ 6350 h 246"/>
              <a:gd name="T52" fmla="*/ 569913 w 664"/>
              <a:gd name="T53" fmla="*/ 1588 h 246"/>
              <a:gd name="T54" fmla="*/ 479425 w 664"/>
              <a:gd name="T55" fmla="*/ 1588 h 246"/>
              <a:gd name="T56" fmla="*/ 388938 w 664"/>
              <a:gd name="T57" fmla="*/ 6350 h 246"/>
              <a:gd name="T58" fmla="*/ 301625 w 664"/>
              <a:gd name="T59" fmla="*/ 17463 h 246"/>
              <a:gd name="T60" fmla="*/ 223838 w 664"/>
              <a:gd name="T61" fmla="*/ 36513 h 246"/>
              <a:gd name="T62" fmla="*/ 152400 w 664"/>
              <a:gd name="T63" fmla="*/ 55563 h 246"/>
              <a:gd name="T64" fmla="*/ 93663 w 664"/>
              <a:gd name="T65" fmla="*/ 82550 h 246"/>
              <a:gd name="T66" fmla="*/ 47625 w 664"/>
              <a:gd name="T67" fmla="*/ 112713 h 246"/>
              <a:gd name="T68" fmla="*/ 15875 w 664"/>
              <a:gd name="T69" fmla="*/ 142875 h 246"/>
              <a:gd name="T70" fmla="*/ 1588 w 664"/>
              <a:gd name="T71" fmla="*/ 17621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id="{7023A72B-2CF6-4B7E-A053-9E8E1881B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9636" y="3202376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C9B7B4-3BC2-4390-953B-4C50F0E92E91}"/>
              </a:ext>
            </a:extLst>
          </p:cNvPr>
          <p:cNvSpPr txBox="1"/>
          <p:nvPr/>
        </p:nvSpPr>
        <p:spPr>
          <a:xfrm>
            <a:off x="10597690" y="2860031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761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120018F-D6CD-4D6D-B7F8-A683214F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DFB8A1-9D15-4EB6-BC22-BA520CB5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FA98A84-1CED-4D06-9D58-3607288E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19100"/>
            <a:ext cx="7772400" cy="1104900"/>
          </a:xfrm>
          <a:noFill/>
        </p:spPr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1C5452F-122F-42C0-BFFE-1FC870656F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47800"/>
            <a:ext cx="3352800" cy="5105400"/>
          </a:xfrm>
          <a:noFill/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Used when we have to model a relationship involving (entitity sets and) a </a:t>
            </a:r>
            <a:r>
              <a:rPr lang="en-US" altLang="en-US" sz="2400" i="1"/>
              <a:t>relationship set</a:t>
            </a:r>
            <a:r>
              <a:rPr lang="en-US" altLang="en-US" sz="2400"/>
              <a:t>.</a:t>
            </a:r>
          </a:p>
        </p:txBody>
      </p:sp>
      <p:sp>
        <p:nvSpPr>
          <p:cNvPr id="25606" name="Freeform 7">
            <a:extLst>
              <a:ext uri="{FF2B5EF4-FFF2-40B4-BE49-F238E27FC236}">
                <a16:creationId xmlns:a16="http://schemas.microsoft.com/office/drawing/2014/main" id="{FACB7E39-9F5E-4F22-A03A-408FB477A24C}"/>
              </a:ext>
            </a:extLst>
          </p:cNvPr>
          <p:cNvSpPr>
            <a:spLocks/>
          </p:cNvSpPr>
          <p:nvPr/>
        </p:nvSpPr>
        <p:spPr bwMode="auto">
          <a:xfrm>
            <a:off x="8042275" y="3297238"/>
            <a:ext cx="896938" cy="381000"/>
          </a:xfrm>
          <a:custGeom>
            <a:avLst/>
            <a:gdLst>
              <a:gd name="T0" fmla="*/ 893763 w 565"/>
              <a:gd name="T1" fmla="*/ 173038 h 240"/>
              <a:gd name="T2" fmla="*/ 881063 w 565"/>
              <a:gd name="T3" fmla="*/ 139700 h 240"/>
              <a:gd name="T4" fmla="*/ 854075 w 565"/>
              <a:gd name="T5" fmla="*/ 107950 h 240"/>
              <a:gd name="T6" fmla="*/ 814388 w 565"/>
              <a:gd name="T7" fmla="*/ 80963 h 240"/>
              <a:gd name="T8" fmla="*/ 765175 w 565"/>
              <a:gd name="T9" fmla="*/ 55563 h 240"/>
              <a:gd name="T10" fmla="*/ 704850 w 565"/>
              <a:gd name="T11" fmla="*/ 33338 h 240"/>
              <a:gd name="T12" fmla="*/ 638175 w 565"/>
              <a:gd name="T13" fmla="*/ 17463 h 240"/>
              <a:gd name="T14" fmla="*/ 565150 w 565"/>
              <a:gd name="T15" fmla="*/ 6350 h 240"/>
              <a:gd name="T16" fmla="*/ 487363 w 565"/>
              <a:gd name="T17" fmla="*/ 0 h 240"/>
              <a:gd name="T18" fmla="*/ 409575 w 565"/>
              <a:gd name="T19" fmla="*/ 0 h 240"/>
              <a:gd name="T20" fmla="*/ 333375 w 565"/>
              <a:gd name="T21" fmla="*/ 6350 h 240"/>
              <a:gd name="T22" fmla="*/ 258763 w 565"/>
              <a:gd name="T23" fmla="*/ 17463 h 240"/>
              <a:gd name="T24" fmla="*/ 192088 w 565"/>
              <a:gd name="T25" fmla="*/ 33338 h 240"/>
              <a:gd name="T26" fmla="*/ 131763 w 565"/>
              <a:gd name="T27" fmla="*/ 55563 h 240"/>
              <a:gd name="T28" fmla="*/ 82550 w 565"/>
              <a:gd name="T29" fmla="*/ 80963 h 240"/>
              <a:gd name="T30" fmla="*/ 42863 w 565"/>
              <a:gd name="T31" fmla="*/ 107950 h 240"/>
              <a:gd name="T32" fmla="*/ 15875 w 565"/>
              <a:gd name="T33" fmla="*/ 139700 h 240"/>
              <a:gd name="T34" fmla="*/ 3175 w 565"/>
              <a:gd name="T35" fmla="*/ 173038 h 240"/>
              <a:gd name="T36" fmla="*/ 3175 w 565"/>
              <a:gd name="T37" fmla="*/ 204788 h 240"/>
              <a:gd name="T38" fmla="*/ 15875 w 565"/>
              <a:gd name="T39" fmla="*/ 238125 h 240"/>
              <a:gd name="T40" fmla="*/ 42863 w 565"/>
              <a:gd name="T41" fmla="*/ 269875 h 240"/>
              <a:gd name="T42" fmla="*/ 82550 w 565"/>
              <a:gd name="T43" fmla="*/ 298450 h 240"/>
              <a:gd name="T44" fmla="*/ 131763 w 565"/>
              <a:gd name="T45" fmla="*/ 323850 h 240"/>
              <a:gd name="T46" fmla="*/ 192088 w 565"/>
              <a:gd name="T47" fmla="*/ 344488 h 240"/>
              <a:gd name="T48" fmla="*/ 258763 w 565"/>
              <a:gd name="T49" fmla="*/ 360363 h 240"/>
              <a:gd name="T50" fmla="*/ 333375 w 565"/>
              <a:gd name="T51" fmla="*/ 373063 h 240"/>
              <a:gd name="T52" fmla="*/ 409575 w 565"/>
              <a:gd name="T53" fmla="*/ 379413 h 240"/>
              <a:gd name="T54" fmla="*/ 487363 w 565"/>
              <a:gd name="T55" fmla="*/ 379413 h 240"/>
              <a:gd name="T56" fmla="*/ 565150 w 565"/>
              <a:gd name="T57" fmla="*/ 373063 h 240"/>
              <a:gd name="T58" fmla="*/ 638175 w 565"/>
              <a:gd name="T59" fmla="*/ 360363 h 240"/>
              <a:gd name="T60" fmla="*/ 704850 w 565"/>
              <a:gd name="T61" fmla="*/ 344488 h 240"/>
              <a:gd name="T62" fmla="*/ 765175 w 565"/>
              <a:gd name="T63" fmla="*/ 323850 h 240"/>
              <a:gd name="T64" fmla="*/ 814388 w 565"/>
              <a:gd name="T65" fmla="*/ 298450 h 240"/>
              <a:gd name="T66" fmla="*/ 854075 w 565"/>
              <a:gd name="T67" fmla="*/ 269875 h 240"/>
              <a:gd name="T68" fmla="*/ 881063 w 565"/>
              <a:gd name="T69" fmla="*/ 238125 h 240"/>
              <a:gd name="T70" fmla="*/ 893763 w 565"/>
              <a:gd name="T71" fmla="*/ 20478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Freeform 8">
            <a:extLst>
              <a:ext uri="{FF2B5EF4-FFF2-40B4-BE49-F238E27FC236}">
                <a16:creationId xmlns:a16="http://schemas.microsoft.com/office/drawing/2014/main" id="{99BF758C-46E5-4108-BF3F-7BFE980809A5}"/>
              </a:ext>
            </a:extLst>
          </p:cNvPr>
          <p:cNvSpPr>
            <a:spLocks/>
          </p:cNvSpPr>
          <p:nvPr/>
        </p:nvSpPr>
        <p:spPr bwMode="auto">
          <a:xfrm>
            <a:off x="9688514" y="3297238"/>
            <a:ext cx="896937" cy="381000"/>
          </a:xfrm>
          <a:custGeom>
            <a:avLst/>
            <a:gdLst>
              <a:gd name="T0" fmla="*/ 1587 w 565"/>
              <a:gd name="T1" fmla="*/ 204788 h 240"/>
              <a:gd name="T2" fmla="*/ 14287 w 565"/>
              <a:gd name="T3" fmla="*/ 238125 h 240"/>
              <a:gd name="T4" fmla="*/ 42862 w 565"/>
              <a:gd name="T5" fmla="*/ 269875 h 240"/>
              <a:gd name="T6" fmla="*/ 80962 w 565"/>
              <a:gd name="T7" fmla="*/ 298450 h 240"/>
              <a:gd name="T8" fmla="*/ 131762 w 565"/>
              <a:gd name="T9" fmla="*/ 323850 h 240"/>
              <a:gd name="T10" fmla="*/ 190500 w 565"/>
              <a:gd name="T11" fmla="*/ 344488 h 240"/>
              <a:gd name="T12" fmla="*/ 258762 w 565"/>
              <a:gd name="T13" fmla="*/ 360363 h 240"/>
              <a:gd name="T14" fmla="*/ 331787 w 565"/>
              <a:gd name="T15" fmla="*/ 373063 h 240"/>
              <a:gd name="T16" fmla="*/ 407987 w 565"/>
              <a:gd name="T17" fmla="*/ 379413 h 240"/>
              <a:gd name="T18" fmla="*/ 485775 w 565"/>
              <a:gd name="T19" fmla="*/ 379413 h 240"/>
              <a:gd name="T20" fmla="*/ 563562 w 565"/>
              <a:gd name="T21" fmla="*/ 373063 h 240"/>
              <a:gd name="T22" fmla="*/ 636587 w 565"/>
              <a:gd name="T23" fmla="*/ 360363 h 240"/>
              <a:gd name="T24" fmla="*/ 703262 w 565"/>
              <a:gd name="T25" fmla="*/ 344488 h 240"/>
              <a:gd name="T26" fmla="*/ 763587 w 565"/>
              <a:gd name="T27" fmla="*/ 323850 h 240"/>
              <a:gd name="T28" fmla="*/ 814387 w 565"/>
              <a:gd name="T29" fmla="*/ 298450 h 240"/>
              <a:gd name="T30" fmla="*/ 852487 w 565"/>
              <a:gd name="T31" fmla="*/ 268288 h 240"/>
              <a:gd name="T32" fmla="*/ 879475 w 565"/>
              <a:gd name="T33" fmla="*/ 238125 h 240"/>
              <a:gd name="T34" fmla="*/ 893762 w 565"/>
              <a:gd name="T35" fmla="*/ 204788 h 240"/>
              <a:gd name="T36" fmla="*/ 893762 w 565"/>
              <a:gd name="T37" fmla="*/ 171450 h 240"/>
              <a:gd name="T38" fmla="*/ 879475 w 565"/>
              <a:gd name="T39" fmla="*/ 139700 h 240"/>
              <a:gd name="T40" fmla="*/ 852487 w 565"/>
              <a:gd name="T41" fmla="*/ 107950 h 240"/>
              <a:gd name="T42" fmla="*/ 814387 w 565"/>
              <a:gd name="T43" fmla="*/ 79375 h 240"/>
              <a:gd name="T44" fmla="*/ 763587 w 565"/>
              <a:gd name="T45" fmla="*/ 55563 h 240"/>
              <a:gd name="T46" fmla="*/ 703262 w 565"/>
              <a:gd name="T47" fmla="*/ 33338 h 240"/>
              <a:gd name="T48" fmla="*/ 636587 w 565"/>
              <a:gd name="T49" fmla="*/ 17463 h 240"/>
              <a:gd name="T50" fmla="*/ 563562 w 565"/>
              <a:gd name="T51" fmla="*/ 6350 h 240"/>
              <a:gd name="T52" fmla="*/ 485775 w 565"/>
              <a:gd name="T53" fmla="*/ 0 h 240"/>
              <a:gd name="T54" fmla="*/ 407987 w 565"/>
              <a:gd name="T55" fmla="*/ 0 h 240"/>
              <a:gd name="T56" fmla="*/ 331787 w 565"/>
              <a:gd name="T57" fmla="*/ 6350 h 240"/>
              <a:gd name="T58" fmla="*/ 258762 w 565"/>
              <a:gd name="T59" fmla="*/ 17463 h 240"/>
              <a:gd name="T60" fmla="*/ 190500 w 565"/>
              <a:gd name="T61" fmla="*/ 33338 h 240"/>
              <a:gd name="T62" fmla="*/ 131762 w 565"/>
              <a:gd name="T63" fmla="*/ 55563 h 240"/>
              <a:gd name="T64" fmla="*/ 80962 w 565"/>
              <a:gd name="T65" fmla="*/ 80963 h 240"/>
              <a:gd name="T66" fmla="*/ 42862 w 565"/>
              <a:gd name="T67" fmla="*/ 107950 h 240"/>
              <a:gd name="T68" fmla="*/ 14287 w 565"/>
              <a:gd name="T69" fmla="*/ 139700 h 240"/>
              <a:gd name="T70" fmla="*/ 1587 w 565"/>
              <a:gd name="T71" fmla="*/ 17303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7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69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8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59"/>
                </a:lnTo>
                <a:lnTo>
                  <a:pt x="513" y="50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5"/>
                </a:lnTo>
                <a:lnTo>
                  <a:pt x="401" y="11"/>
                </a:lnTo>
                <a:lnTo>
                  <a:pt x="378" y="6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8" name="Freeform 9">
            <a:extLst>
              <a:ext uri="{FF2B5EF4-FFF2-40B4-BE49-F238E27FC236}">
                <a16:creationId xmlns:a16="http://schemas.microsoft.com/office/drawing/2014/main" id="{958E0EAE-1C34-4EB4-94E4-03F09701C29C}"/>
              </a:ext>
            </a:extLst>
          </p:cNvPr>
          <p:cNvSpPr>
            <a:spLocks/>
          </p:cNvSpPr>
          <p:nvPr/>
        </p:nvSpPr>
        <p:spPr bwMode="auto">
          <a:xfrm>
            <a:off x="5722939" y="2924176"/>
            <a:ext cx="1169987" cy="366713"/>
          </a:xfrm>
          <a:custGeom>
            <a:avLst/>
            <a:gdLst>
              <a:gd name="T0" fmla="*/ 1168400 w 737"/>
              <a:gd name="T1" fmla="*/ 166688 h 231"/>
              <a:gd name="T2" fmla="*/ 1149350 w 737"/>
              <a:gd name="T3" fmla="*/ 134938 h 231"/>
              <a:gd name="T4" fmla="*/ 1114425 w 737"/>
              <a:gd name="T5" fmla="*/ 106363 h 231"/>
              <a:gd name="T6" fmla="*/ 1063625 w 737"/>
              <a:gd name="T7" fmla="*/ 76200 h 231"/>
              <a:gd name="T8" fmla="*/ 996950 w 737"/>
              <a:gd name="T9" fmla="*/ 52388 h 231"/>
              <a:gd name="T10" fmla="*/ 919162 w 737"/>
              <a:gd name="T11" fmla="*/ 33338 h 231"/>
              <a:gd name="T12" fmla="*/ 831850 w 737"/>
              <a:gd name="T13" fmla="*/ 15875 h 231"/>
              <a:gd name="T14" fmla="*/ 736600 w 737"/>
              <a:gd name="T15" fmla="*/ 4763 h 231"/>
              <a:gd name="T16" fmla="*/ 635000 w 737"/>
              <a:gd name="T17" fmla="*/ 0 h 231"/>
              <a:gd name="T18" fmla="*/ 533400 w 737"/>
              <a:gd name="T19" fmla="*/ 0 h 231"/>
              <a:gd name="T20" fmla="*/ 434975 w 737"/>
              <a:gd name="T21" fmla="*/ 4763 h 231"/>
              <a:gd name="T22" fmla="*/ 339725 w 737"/>
              <a:gd name="T23" fmla="*/ 15875 h 231"/>
              <a:gd name="T24" fmla="*/ 249237 w 737"/>
              <a:gd name="T25" fmla="*/ 33338 h 231"/>
              <a:gd name="T26" fmla="*/ 171450 w 737"/>
              <a:gd name="T27" fmla="*/ 52388 h 231"/>
              <a:gd name="T28" fmla="*/ 104775 w 737"/>
              <a:gd name="T29" fmla="*/ 76200 h 231"/>
              <a:gd name="T30" fmla="*/ 55562 w 737"/>
              <a:gd name="T31" fmla="*/ 106363 h 231"/>
              <a:gd name="T32" fmla="*/ 20637 w 737"/>
              <a:gd name="T33" fmla="*/ 134938 h 231"/>
              <a:gd name="T34" fmla="*/ 1587 w 737"/>
              <a:gd name="T35" fmla="*/ 166688 h 231"/>
              <a:gd name="T36" fmla="*/ 1587 w 737"/>
              <a:gd name="T37" fmla="*/ 198438 h 231"/>
              <a:gd name="T38" fmla="*/ 20637 w 737"/>
              <a:gd name="T39" fmla="*/ 228600 h 231"/>
              <a:gd name="T40" fmla="*/ 55562 w 737"/>
              <a:gd name="T41" fmla="*/ 258763 h 231"/>
              <a:gd name="T42" fmla="*/ 104775 w 737"/>
              <a:gd name="T43" fmla="*/ 287338 h 231"/>
              <a:gd name="T44" fmla="*/ 171450 w 737"/>
              <a:gd name="T45" fmla="*/ 311150 h 231"/>
              <a:gd name="T46" fmla="*/ 249237 w 737"/>
              <a:gd name="T47" fmla="*/ 330200 h 231"/>
              <a:gd name="T48" fmla="*/ 339725 w 737"/>
              <a:gd name="T49" fmla="*/ 347663 h 231"/>
              <a:gd name="T50" fmla="*/ 434975 w 737"/>
              <a:gd name="T51" fmla="*/ 358775 h 231"/>
              <a:gd name="T52" fmla="*/ 533400 w 737"/>
              <a:gd name="T53" fmla="*/ 363538 h 231"/>
              <a:gd name="T54" fmla="*/ 635000 w 737"/>
              <a:gd name="T55" fmla="*/ 363538 h 231"/>
              <a:gd name="T56" fmla="*/ 736600 w 737"/>
              <a:gd name="T57" fmla="*/ 358775 h 231"/>
              <a:gd name="T58" fmla="*/ 831850 w 737"/>
              <a:gd name="T59" fmla="*/ 347663 h 231"/>
              <a:gd name="T60" fmla="*/ 919162 w 737"/>
              <a:gd name="T61" fmla="*/ 330200 h 231"/>
              <a:gd name="T62" fmla="*/ 996950 w 737"/>
              <a:gd name="T63" fmla="*/ 311150 h 231"/>
              <a:gd name="T64" fmla="*/ 1063625 w 737"/>
              <a:gd name="T65" fmla="*/ 287338 h 231"/>
              <a:gd name="T66" fmla="*/ 1114425 w 737"/>
              <a:gd name="T67" fmla="*/ 258763 h 231"/>
              <a:gd name="T68" fmla="*/ 1149350 w 737"/>
              <a:gd name="T69" fmla="*/ 228600 h 231"/>
              <a:gd name="T70" fmla="*/ 1168400 w 737"/>
              <a:gd name="T71" fmla="*/ 198438 h 2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37" h="231">
                <a:moveTo>
                  <a:pt x="736" y="115"/>
                </a:moveTo>
                <a:lnTo>
                  <a:pt x="736" y="105"/>
                </a:lnTo>
                <a:lnTo>
                  <a:pt x="730" y="94"/>
                </a:lnTo>
                <a:lnTo>
                  <a:pt x="724" y="85"/>
                </a:lnTo>
                <a:lnTo>
                  <a:pt x="715" y="75"/>
                </a:lnTo>
                <a:lnTo>
                  <a:pt x="702" y="67"/>
                </a:lnTo>
                <a:lnTo>
                  <a:pt x="687" y="57"/>
                </a:lnTo>
                <a:lnTo>
                  <a:pt x="670" y="48"/>
                </a:lnTo>
                <a:lnTo>
                  <a:pt x="651" y="41"/>
                </a:lnTo>
                <a:lnTo>
                  <a:pt x="628" y="33"/>
                </a:lnTo>
                <a:lnTo>
                  <a:pt x="605" y="27"/>
                </a:lnTo>
                <a:lnTo>
                  <a:pt x="579" y="21"/>
                </a:lnTo>
                <a:lnTo>
                  <a:pt x="552" y="15"/>
                </a:lnTo>
                <a:lnTo>
                  <a:pt x="524" y="10"/>
                </a:lnTo>
                <a:lnTo>
                  <a:pt x="494" y="7"/>
                </a:lnTo>
                <a:lnTo>
                  <a:pt x="464" y="3"/>
                </a:lnTo>
                <a:lnTo>
                  <a:pt x="433" y="1"/>
                </a:lnTo>
                <a:lnTo>
                  <a:pt x="400" y="0"/>
                </a:lnTo>
                <a:lnTo>
                  <a:pt x="368" y="0"/>
                </a:lnTo>
                <a:lnTo>
                  <a:pt x="336" y="0"/>
                </a:lnTo>
                <a:lnTo>
                  <a:pt x="305" y="1"/>
                </a:lnTo>
                <a:lnTo>
                  <a:pt x="274" y="3"/>
                </a:lnTo>
                <a:lnTo>
                  <a:pt x="242" y="7"/>
                </a:lnTo>
                <a:lnTo>
                  <a:pt x="214" y="10"/>
                </a:lnTo>
                <a:lnTo>
                  <a:pt x="184" y="15"/>
                </a:lnTo>
                <a:lnTo>
                  <a:pt x="157" y="21"/>
                </a:lnTo>
                <a:lnTo>
                  <a:pt x="131" y="27"/>
                </a:lnTo>
                <a:lnTo>
                  <a:pt x="108" y="33"/>
                </a:lnTo>
                <a:lnTo>
                  <a:pt x="86" y="41"/>
                </a:lnTo>
                <a:lnTo>
                  <a:pt x="66" y="48"/>
                </a:lnTo>
                <a:lnTo>
                  <a:pt x="50" y="57"/>
                </a:lnTo>
                <a:lnTo>
                  <a:pt x="35" y="67"/>
                </a:lnTo>
                <a:lnTo>
                  <a:pt x="23" y="75"/>
                </a:lnTo>
                <a:lnTo>
                  <a:pt x="13" y="85"/>
                </a:lnTo>
                <a:lnTo>
                  <a:pt x="6" y="94"/>
                </a:lnTo>
                <a:lnTo>
                  <a:pt x="1" y="105"/>
                </a:lnTo>
                <a:lnTo>
                  <a:pt x="0" y="115"/>
                </a:lnTo>
                <a:lnTo>
                  <a:pt x="1" y="125"/>
                </a:lnTo>
                <a:lnTo>
                  <a:pt x="6" y="135"/>
                </a:lnTo>
                <a:lnTo>
                  <a:pt x="13" y="144"/>
                </a:lnTo>
                <a:lnTo>
                  <a:pt x="23" y="154"/>
                </a:lnTo>
                <a:lnTo>
                  <a:pt x="35" y="163"/>
                </a:lnTo>
                <a:lnTo>
                  <a:pt x="50" y="172"/>
                </a:lnTo>
                <a:lnTo>
                  <a:pt x="66" y="181"/>
                </a:lnTo>
                <a:lnTo>
                  <a:pt x="86" y="188"/>
                </a:lnTo>
                <a:lnTo>
                  <a:pt x="108" y="196"/>
                </a:lnTo>
                <a:lnTo>
                  <a:pt x="131" y="203"/>
                </a:lnTo>
                <a:lnTo>
                  <a:pt x="157" y="208"/>
                </a:lnTo>
                <a:lnTo>
                  <a:pt x="184" y="214"/>
                </a:lnTo>
                <a:lnTo>
                  <a:pt x="214" y="219"/>
                </a:lnTo>
                <a:lnTo>
                  <a:pt x="242" y="223"/>
                </a:lnTo>
                <a:lnTo>
                  <a:pt x="274" y="226"/>
                </a:lnTo>
                <a:lnTo>
                  <a:pt x="305" y="228"/>
                </a:lnTo>
                <a:lnTo>
                  <a:pt x="336" y="229"/>
                </a:lnTo>
                <a:lnTo>
                  <a:pt x="368" y="230"/>
                </a:lnTo>
                <a:lnTo>
                  <a:pt x="400" y="229"/>
                </a:lnTo>
                <a:lnTo>
                  <a:pt x="433" y="228"/>
                </a:lnTo>
                <a:lnTo>
                  <a:pt x="464" y="226"/>
                </a:lnTo>
                <a:lnTo>
                  <a:pt x="494" y="223"/>
                </a:lnTo>
                <a:lnTo>
                  <a:pt x="524" y="219"/>
                </a:lnTo>
                <a:lnTo>
                  <a:pt x="552" y="214"/>
                </a:lnTo>
                <a:lnTo>
                  <a:pt x="579" y="208"/>
                </a:lnTo>
                <a:lnTo>
                  <a:pt x="605" y="203"/>
                </a:lnTo>
                <a:lnTo>
                  <a:pt x="628" y="196"/>
                </a:lnTo>
                <a:lnTo>
                  <a:pt x="651" y="188"/>
                </a:lnTo>
                <a:lnTo>
                  <a:pt x="670" y="181"/>
                </a:lnTo>
                <a:lnTo>
                  <a:pt x="687" y="172"/>
                </a:lnTo>
                <a:lnTo>
                  <a:pt x="702" y="163"/>
                </a:lnTo>
                <a:lnTo>
                  <a:pt x="715" y="154"/>
                </a:lnTo>
                <a:lnTo>
                  <a:pt x="724" y="144"/>
                </a:lnTo>
                <a:lnTo>
                  <a:pt x="730" y="135"/>
                </a:lnTo>
                <a:lnTo>
                  <a:pt x="736" y="125"/>
                </a:lnTo>
                <a:lnTo>
                  <a:pt x="736" y="1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9" name="Freeform 10">
            <a:extLst>
              <a:ext uri="{FF2B5EF4-FFF2-40B4-BE49-F238E27FC236}">
                <a16:creationId xmlns:a16="http://schemas.microsoft.com/office/drawing/2014/main" id="{64136E45-CDD0-43A0-9963-A0AC8C85CD52}"/>
              </a:ext>
            </a:extLst>
          </p:cNvPr>
          <p:cNvSpPr>
            <a:spLocks/>
          </p:cNvSpPr>
          <p:nvPr/>
        </p:nvSpPr>
        <p:spPr bwMode="auto">
          <a:xfrm>
            <a:off x="4910139" y="3297238"/>
            <a:ext cx="896937" cy="381000"/>
          </a:xfrm>
          <a:custGeom>
            <a:avLst/>
            <a:gdLst>
              <a:gd name="T0" fmla="*/ 893762 w 565"/>
              <a:gd name="T1" fmla="*/ 173038 h 240"/>
              <a:gd name="T2" fmla="*/ 881062 w 565"/>
              <a:gd name="T3" fmla="*/ 139700 h 240"/>
              <a:gd name="T4" fmla="*/ 854075 w 565"/>
              <a:gd name="T5" fmla="*/ 107950 h 240"/>
              <a:gd name="T6" fmla="*/ 814387 w 565"/>
              <a:gd name="T7" fmla="*/ 80963 h 240"/>
              <a:gd name="T8" fmla="*/ 763587 w 565"/>
              <a:gd name="T9" fmla="*/ 55563 h 240"/>
              <a:gd name="T10" fmla="*/ 704850 w 565"/>
              <a:gd name="T11" fmla="*/ 33338 h 240"/>
              <a:gd name="T12" fmla="*/ 636587 w 565"/>
              <a:gd name="T13" fmla="*/ 17463 h 240"/>
              <a:gd name="T14" fmla="*/ 563562 w 565"/>
              <a:gd name="T15" fmla="*/ 6350 h 240"/>
              <a:gd name="T16" fmla="*/ 485775 w 565"/>
              <a:gd name="T17" fmla="*/ 0 h 240"/>
              <a:gd name="T18" fmla="*/ 409575 w 565"/>
              <a:gd name="T19" fmla="*/ 0 h 240"/>
              <a:gd name="T20" fmla="*/ 331787 w 565"/>
              <a:gd name="T21" fmla="*/ 6350 h 240"/>
              <a:gd name="T22" fmla="*/ 258762 w 565"/>
              <a:gd name="T23" fmla="*/ 17463 h 240"/>
              <a:gd name="T24" fmla="*/ 190500 w 565"/>
              <a:gd name="T25" fmla="*/ 33338 h 240"/>
              <a:gd name="T26" fmla="*/ 131762 w 565"/>
              <a:gd name="T27" fmla="*/ 55563 h 240"/>
              <a:gd name="T28" fmla="*/ 80962 w 565"/>
              <a:gd name="T29" fmla="*/ 80963 h 240"/>
              <a:gd name="T30" fmla="*/ 42862 w 565"/>
              <a:gd name="T31" fmla="*/ 107950 h 240"/>
              <a:gd name="T32" fmla="*/ 14287 w 565"/>
              <a:gd name="T33" fmla="*/ 139700 h 240"/>
              <a:gd name="T34" fmla="*/ 1587 w 565"/>
              <a:gd name="T35" fmla="*/ 173038 h 240"/>
              <a:gd name="T36" fmla="*/ 1587 w 565"/>
              <a:gd name="T37" fmla="*/ 204788 h 240"/>
              <a:gd name="T38" fmla="*/ 14287 w 565"/>
              <a:gd name="T39" fmla="*/ 238125 h 240"/>
              <a:gd name="T40" fmla="*/ 42862 w 565"/>
              <a:gd name="T41" fmla="*/ 269875 h 240"/>
              <a:gd name="T42" fmla="*/ 80962 w 565"/>
              <a:gd name="T43" fmla="*/ 298450 h 240"/>
              <a:gd name="T44" fmla="*/ 131762 w 565"/>
              <a:gd name="T45" fmla="*/ 323850 h 240"/>
              <a:gd name="T46" fmla="*/ 190500 w 565"/>
              <a:gd name="T47" fmla="*/ 344488 h 240"/>
              <a:gd name="T48" fmla="*/ 258762 w 565"/>
              <a:gd name="T49" fmla="*/ 360363 h 240"/>
              <a:gd name="T50" fmla="*/ 331787 w 565"/>
              <a:gd name="T51" fmla="*/ 373063 h 240"/>
              <a:gd name="T52" fmla="*/ 409575 w 565"/>
              <a:gd name="T53" fmla="*/ 379413 h 240"/>
              <a:gd name="T54" fmla="*/ 485775 w 565"/>
              <a:gd name="T55" fmla="*/ 379413 h 240"/>
              <a:gd name="T56" fmla="*/ 563562 w 565"/>
              <a:gd name="T57" fmla="*/ 373063 h 240"/>
              <a:gd name="T58" fmla="*/ 636587 w 565"/>
              <a:gd name="T59" fmla="*/ 360363 h 240"/>
              <a:gd name="T60" fmla="*/ 704850 w 565"/>
              <a:gd name="T61" fmla="*/ 344488 h 240"/>
              <a:gd name="T62" fmla="*/ 763587 w 565"/>
              <a:gd name="T63" fmla="*/ 323850 h 240"/>
              <a:gd name="T64" fmla="*/ 814387 w 565"/>
              <a:gd name="T65" fmla="*/ 298450 h 240"/>
              <a:gd name="T66" fmla="*/ 854075 w 565"/>
              <a:gd name="T67" fmla="*/ 269875 h 240"/>
              <a:gd name="T68" fmla="*/ 881062 w 565"/>
              <a:gd name="T69" fmla="*/ 238125 h 240"/>
              <a:gd name="T70" fmla="*/ 893762 w 565"/>
              <a:gd name="T71" fmla="*/ 20478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5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1"/>
                </a:lnTo>
                <a:lnTo>
                  <a:pt x="401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0" name="Freeform 11">
            <a:extLst>
              <a:ext uri="{FF2B5EF4-FFF2-40B4-BE49-F238E27FC236}">
                <a16:creationId xmlns:a16="http://schemas.microsoft.com/office/drawing/2014/main" id="{AAFDC6BF-7155-427F-93F1-5A246F83D5D5}"/>
              </a:ext>
            </a:extLst>
          </p:cNvPr>
          <p:cNvSpPr>
            <a:spLocks/>
          </p:cNvSpPr>
          <p:nvPr/>
        </p:nvSpPr>
        <p:spPr bwMode="auto">
          <a:xfrm>
            <a:off x="6554789" y="3297238"/>
            <a:ext cx="1133475" cy="381000"/>
          </a:xfrm>
          <a:custGeom>
            <a:avLst/>
            <a:gdLst>
              <a:gd name="T0" fmla="*/ 3175 w 714"/>
              <a:gd name="T1" fmla="*/ 204788 h 240"/>
              <a:gd name="T2" fmla="*/ 19050 w 714"/>
              <a:gd name="T3" fmla="*/ 238125 h 240"/>
              <a:gd name="T4" fmla="*/ 53975 w 714"/>
              <a:gd name="T5" fmla="*/ 269875 h 240"/>
              <a:gd name="T6" fmla="*/ 101600 w 714"/>
              <a:gd name="T7" fmla="*/ 298450 h 240"/>
              <a:gd name="T8" fmla="*/ 165100 w 714"/>
              <a:gd name="T9" fmla="*/ 323850 h 240"/>
              <a:gd name="T10" fmla="*/ 241300 w 714"/>
              <a:gd name="T11" fmla="*/ 344488 h 240"/>
              <a:gd name="T12" fmla="*/ 327025 w 714"/>
              <a:gd name="T13" fmla="*/ 360363 h 240"/>
              <a:gd name="T14" fmla="*/ 420688 w 714"/>
              <a:gd name="T15" fmla="*/ 373063 h 240"/>
              <a:gd name="T16" fmla="*/ 517525 w 714"/>
              <a:gd name="T17" fmla="*/ 379413 h 240"/>
              <a:gd name="T18" fmla="*/ 615950 w 714"/>
              <a:gd name="T19" fmla="*/ 379413 h 240"/>
              <a:gd name="T20" fmla="*/ 714375 w 714"/>
              <a:gd name="T21" fmla="*/ 373063 h 240"/>
              <a:gd name="T22" fmla="*/ 806450 w 714"/>
              <a:gd name="T23" fmla="*/ 360363 h 240"/>
              <a:gd name="T24" fmla="*/ 890588 w 714"/>
              <a:gd name="T25" fmla="*/ 344488 h 240"/>
              <a:gd name="T26" fmla="*/ 966788 w 714"/>
              <a:gd name="T27" fmla="*/ 323850 h 240"/>
              <a:gd name="T28" fmla="*/ 1028700 w 714"/>
              <a:gd name="T29" fmla="*/ 298450 h 240"/>
              <a:gd name="T30" fmla="*/ 1079500 w 714"/>
              <a:gd name="T31" fmla="*/ 268288 h 240"/>
              <a:gd name="T32" fmla="*/ 1112838 w 714"/>
              <a:gd name="T33" fmla="*/ 238125 h 240"/>
              <a:gd name="T34" fmla="*/ 1128713 w 714"/>
              <a:gd name="T35" fmla="*/ 204788 h 240"/>
              <a:gd name="T36" fmla="*/ 1128713 w 714"/>
              <a:gd name="T37" fmla="*/ 171450 h 240"/>
              <a:gd name="T38" fmla="*/ 1112838 w 714"/>
              <a:gd name="T39" fmla="*/ 139700 h 240"/>
              <a:gd name="T40" fmla="*/ 1079500 w 714"/>
              <a:gd name="T41" fmla="*/ 107950 h 240"/>
              <a:gd name="T42" fmla="*/ 1028700 w 714"/>
              <a:gd name="T43" fmla="*/ 79375 h 240"/>
              <a:gd name="T44" fmla="*/ 966788 w 714"/>
              <a:gd name="T45" fmla="*/ 55563 h 240"/>
              <a:gd name="T46" fmla="*/ 890588 w 714"/>
              <a:gd name="T47" fmla="*/ 33338 h 240"/>
              <a:gd name="T48" fmla="*/ 806450 w 714"/>
              <a:gd name="T49" fmla="*/ 17463 h 240"/>
              <a:gd name="T50" fmla="*/ 711200 w 714"/>
              <a:gd name="T51" fmla="*/ 6350 h 240"/>
              <a:gd name="T52" fmla="*/ 615950 w 714"/>
              <a:gd name="T53" fmla="*/ 0 h 240"/>
              <a:gd name="T54" fmla="*/ 517525 w 714"/>
              <a:gd name="T55" fmla="*/ 0 h 240"/>
              <a:gd name="T56" fmla="*/ 419100 w 714"/>
              <a:gd name="T57" fmla="*/ 6350 h 240"/>
              <a:gd name="T58" fmla="*/ 327025 w 714"/>
              <a:gd name="T59" fmla="*/ 17463 h 240"/>
              <a:gd name="T60" fmla="*/ 241300 w 714"/>
              <a:gd name="T61" fmla="*/ 33338 h 240"/>
              <a:gd name="T62" fmla="*/ 165100 w 714"/>
              <a:gd name="T63" fmla="*/ 55563 h 240"/>
              <a:gd name="T64" fmla="*/ 101600 w 714"/>
              <a:gd name="T65" fmla="*/ 80963 h 240"/>
              <a:gd name="T66" fmla="*/ 53975 w 714"/>
              <a:gd name="T67" fmla="*/ 107950 h 240"/>
              <a:gd name="T68" fmla="*/ 19050 w 714"/>
              <a:gd name="T69" fmla="*/ 139700 h 240"/>
              <a:gd name="T70" fmla="*/ 3175 w 714"/>
              <a:gd name="T71" fmla="*/ 17303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4" h="240">
                <a:moveTo>
                  <a:pt x="0" y="119"/>
                </a:moveTo>
                <a:lnTo>
                  <a:pt x="2" y="129"/>
                </a:lnTo>
                <a:lnTo>
                  <a:pt x="6" y="140"/>
                </a:lnTo>
                <a:lnTo>
                  <a:pt x="12" y="150"/>
                </a:lnTo>
                <a:lnTo>
                  <a:pt x="22" y="160"/>
                </a:lnTo>
                <a:lnTo>
                  <a:pt x="34" y="170"/>
                </a:lnTo>
                <a:lnTo>
                  <a:pt x="48" y="179"/>
                </a:lnTo>
                <a:lnTo>
                  <a:pt x="64" y="188"/>
                </a:lnTo>
                <a:lnTo>
                  <a:pt x="83" y="196"/>
                </a:lnTo>
                <a:lnTo>
                  <a:pt x="104" y="204"/>
                </a:lnTo>
                <a:lnTo>
                  <a:pt x="127" y="211"/>
                </a:lnTo>
                <a:lnTo>
                  <a:pt x="152" y="217"/>
                </a:lnTo>
                <a:lnTo>
                  <a:pt x="178" y="223"/>
                </a:lnTo>
                <a:lnTo>
                  <a:pt x="206" y="227"/>
                </a:lnTo>
                <a:lnTo>
                  <a:pt x="235" y="231"/>
                </a:lnTo>
                <a:lnTo>
                  <a:pt x="265" y="235"/>
                </a:lnTo>
                <a:lnTo>
                  <a:pt x="295" y="237"/>
                </a:lnTo>
                <a:lnTo>
                  <a:pt x="326" y="239"/>
                </a:lnTo>
                <a:lnTo>
                  <a:pt x="356" y="239"/>
                </a:lnTo>
                <a:lnTo>
                  <a:pt x="388" y="239"/>
                </a:lnTo>
                <a:lnTo>
                  <a:pt x="418" y="237"/>
                </a:lnTo>
                <a:lnTo>
                  <a:pt x="450" y="235"/>
                </a:lnTo>
                <a:lnTo>
                  <a:pt x="479" y="231"/>
                </a:lnTo>
                <a:lnTo>
                  <a:pt x="508" y="227"/>
                </a:lnTo>
                <a:lnTo>
                  <a:pt x="534" y="223"/>
                </a:lnTo>
                <a:lnTo>
                  <a:pt x="561" y="217"/>
                </a:lnTo>
                <a:lnTo>
                  <a:pt x="586" y="211"/>
                </a:lnTo>
                <a:lnTo>
                  <a:pt x="609" y="204"/>
                </a:lnTo>
                <a:lnTo>
                  <a:pt x="629" y="196"/>
                </a:lnTo>
                <a:lnTo>
                  <a:pt x="648" y="188"/>
                </a:lnTo>
                <a:lnTo>
                  <a:pt x="666" y="179"/>
                </a:lnTo>
                <a:lnTo>
                  <a:pt x="680" y="169"/>
                </a:lnTo>
                <a:lnTo>
                  <a:pt x="691" y="160"/>
                </a:lnTo>
                <a:lnTo>
                  <a:pt x="701" y="150"/>
                </a:lnTo>
                <a:lnTo>
                  <a:pt x="707" y="140"/>
                </a:lnTo>
                <a:lnTo>
                  <a:pt x="711" y="129"/>
                </a:lnTo>
                <a:lnTo>
                  <a:pt x="713" y="119"/>
                </a:lnTo>
                <a:lnTo>
                  <a:pt x="711" y="108"/>
                </a:lnTo>
                <a:lnTo>
                  <a:pt x="707" y="98"/>
                </a:lnTo>
                <a:lnTo>
                  <a:pt x="701" y="88"/>
                </a:lnTo>
                <a:lnTo>
                  <a:pt x="691" y="78"/>
                </a:lnTo>
                <a:lnTo>
                  <a:pt x="680" y="68"/>
                </a:lnTo>
                <a:lnTo>
                  <a:pt x="666" y="59"/>
                </a:lnTo>
                <a:lnTo>
                  <a:pt x="648" y="50"/>
                </a:lnTo>
                <a:lnTo>
                  <a:pt x="629" y="42"/>
                </a:lnTo>
                <a:lnTo>
                  <a:pt x="609" y="35"/>
                </a:lnTo>
                <a:lnTo>
                  <a:pt x="585" y="27"/>
                </a:lnTo>
                <a:lnTo>
                  <a:pt x="561" y="21"/>
                </a:lnTo>
                <a:lnTo>
                  <a:pt x="534" y="15"/>
                </a:lnTo>
                <a:lnTo>
                  <a:pt x="508" y="11"/>
                </a:lnTo>
                <a:lnTo>
                  <a:pt x="479" y="6"/>
                </a:lnTo>
                <a:lnTo>
                  <a:pt x="448" y="4"/>
                </a:lnTo>
                <a:lnTo>
                  <a:pt x="418" y="1"/>
                </a:lnTo>
                <a:lnTo>
                  <a:pt x="388" y="0"/>
                </a:lnTo>
                <a:lnTo>
                  <a:pt x="356" y="0"/>
                </a:lnTo>
                <a:lnTo>
                  <a:pt x="326" y="0"/>
                </a:lnTo>
                <a:lnTo>
                  <a:pt x="295" y="1"/>
                </a:lnTo>
                <a:lnTo>
                  <a:pt x="264" y="4"/>
                </a:lnTo>
                <a:lnTo>
                  <a:pt x="235" y="7"/>
                </a:lnTo>
                <a:lnTo>
                  <a:pt x="206" y="11"/>
                </a:lnTo>
                <a:lnTo>
                  <a:pt x="178" y="16"/>
                </a:lnTo>
                <a:lnTo>
                  <a:pt x="152" y="21"/>
                </a:lnTo>
                <a:lnTo>
                  <a:pt x="127" y="27"/>
                </a:lnTo>
                <a:lnTo>
                  <a:pt x="104" y="35"/>
                </a:lnTo>
                <a:lnTo>
                  <a:pt x="83" y="42"/>
                </a:lnTo>
                <a:lnTo>
                  <a:pt x="64" y="51"/>
                </a:lnTo>
                <a:lnTo>
                  <a:pt x="48" y="60"/>
                </a:lnTo>
                <a:lnTo>
                  <a:pt x="34" y="68"/>
                </a:lnTo>
                <a:lnTo>
                  <a:pt x="22" y="78"/>
                </a:lnTo>
                <a:lnTo>
                  <a:pt x="12" y="88"/>
                </a:lnTo>
                <a:lnTo>
                  <a:pt x="6" y="98"/>
                </a:lnTo>
                <a:lnTo>
                  <a:pt x="2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Freeform 12">
            <a:extLst>
              <a:ext uri="{FF2B5EF4-FFF2-40B4-BE49-F238E27FC236}">
                <a16:creationId xmlns:a16="http://schemas.microsoft.com/office/drawing/2014/main" id="{629965AF-954B-4476-9E13-D38DB0E36BE1}"/>
              </a:ext>
            </a:extLst>
          </p:cNvPr>
          <p:cNvSpPr>
            <a:spLocks/>
          </p:cNvSpPr>
          <p:nvPr/>
        </p:nvSpPr>
        <p:spPr bwMode="auto">
          <a:xfrm>
            <a:off x="8848725" y="3016250"/>
            <a:ext cx="896938" cy="382588"/>
          </a:xfrm>
          <a:custGeom>
            <a:avLst/>
            <a:gdLst>
              <a:gd name="T0" fmla="*/ 893763 w 565"/>
              <a:gd name="T1" fmla="*/ 174625 h 241"/>
              <a:gd name="T2" fmla="*/ 879475 w 565"/>
              <a:gd name="T3" fmla="*/ 141288 h 241"/>
              <a:gd name="T4" fmla="*/ 854075 w 565"/>
              <a:gd name="T5" fmla="*/ 111125 h 241"/>
              <a:gd name="T6" fmla="*/ 814388 w 565"/>
              <a:gd name="T7" fmla="*/ 80963 h 241"/>
              <a:gd name="T8" fmla="*/ 765175 w 565"/>
              <a:gd name="T9" fmla="*/ 55563 h 241"/>
              <a:gd name="T10" fmla="*/ 704850 w 565"/>
              <a:gd name="T11" fmla="*/ 34925 h 241"/>
              <a:gd name="T12" fmla="*/ 636588 w 565"/>
              <a:gd name="T13" fmla="*/ 17463 h 241"/>
              <a:gd name="T14" fmla="*/ 563563 w 565"/>
              <a:gd name="T15" fmla="*/ 6350 h 241"/>
              <a:gd name="T16" fmla="*/ 487363 w 565"/>
              <a:gd name="T17" fmla="*/ 1588 h 241"/>
              <a:gd name="T18" fmla="*/ 407988 w 565"/>
              <a:gd name="T19" fmla="*/ 1588 h 241"/>
              <a:gd name="T20" fmla="*/ 331788 w 565"/>
              <a:gd name="T21" fmla="*/ 6350 h 241"/>
              <a:gd name="T22" fmla="*/ 258763 w 565"/>
              <a:gd name="T23" fmla="*/ 17463 h 241"/>
              <a:gd name="T24" fmla="*/ 190500 w 565"/>
              <a:gd name="T25" fmla="*/ 34925 h 241"/>
              <a:gd name="T26" fmla="*/ 131763 w 565"/>
              <a:gd name="T27" fmla="*/ 55563 h 241"/>
              <a:gd name="T28" fmla="*/ 80963 w 565"/>
              <a:gd name="T29" fmla="*/ 80963 h 241"/>
              <a:gd name="T30" fmla="*/ 41275 w 565"/>
              <a:gd name="T31" fmla="*/ 111125 h 241"/>
              <a:gd name="T32" fmla="*/ 15875 w 565"/>
              <a:gd name="T33" fmla="*/ 141288 h 241"/>
              <a:gd name="T34" fmla="*/ 1588 w 565"/>
              <a:gd name="T35" fmla="*/ 174625 h 241"/>
              <a:gd name="T36" fmla="*/ 1588 w 565"/>
              <a:gd name="T37" fmla="*/ 207963 h 241"/>
              <a:gd name="T38" fmla="*/ 15875 w 565"/>
              <a:gd name="T39" fmla="*/ 239713 h 241"/>
              <a:gd name="T40" fmla="*/ 41275 w 565"/>
              <a:gd name="T41" fmla="*/ 271463 h 241"/>
              <a:gd name="T42" fmla="*/ 80963 w 565"/>
              <a:gd name="T43" fmla="*/ 300038 h 241"/>
              <a:gd name="T44" fmla="*/ 131763 w 565"/>
              <a:gd name="T45" fmla="*/ 325438 h 241"/>
              <a:gd name="T46" fmla="*/ 190500 w 565"/>
              <a:gd name="T47" fmla="*/ 346075 h 241"/>
              <a:gd name="T48" fmla="*/ 258763 w 565"/>
              <a:gd name="T49" fmla="*/ 363538 h 241"/>
              <a:gd name="T50" fmla="*/ 331788 w 565"/>
              <a:gd name="T51" fmla="*/ 374650 h 241"/>
              <a:gd name="T52" fmla="*/ 407988 w 565"/>
              <a:gd name="T53" fmla="*/ 379413 h 241"/>
              <a:gd name="T54" fmla="*/ 487363 w 565"/>
              <a:gd name="T55" fmla="*/ 379413 h 241"/>
              <a:gd name="T56" fmla="*/ 563563 w 565"/>
              <a:gd name="T57" fmla="*/ 374650 h 241"/>
              <a:gd name="T58" fmla="*/ 636588 w 565"/>
              <a:gd name="T59" fmla="*/ 363538 h 241"/>
              <a:gd name="T60" fmla="*/ 704850 w 565"/>
              <a:gd name="T61" fmla="*/ 346075 h 241"/>
              <a:gd name="T62" fmla="*/ 765175 w 565"/>
              <a:gd name="T63" fmla="*/ 325438 h 241"/>
              <a:gd name="T64" fmla="*/ 814388 w 565"/>
              <a:gd name="T65" fmla="*/ 300038 h 241"/>
              <a:gd name="T66" fmla="*/ 854075 w 565"/>
              <a:gd name="T67" fmla="*/ 271463 h 241"/>
              <a:gd name="T68" fmla="*/ 879475 w 565"/>
              <a:gd name="T69" fmla="*/ 239713 h 241"/>
              <a:gd name="T70" fmla="*/ 893763 w 565"/>
              <a:gd name="T71" fmla="*/ 207963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99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1"/>
                </a:lnTo>
                <a:lnTo>
                  <a:pt x="378" y="8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7" y="1"/>
                </a:lnTo>
                <a:lnTo>
                  <a:pt x="233" y="2"/>
                </a:lnTo>
                <a:lnTo>
                  <a:pt x="209" y="4"/>
                </a:lnTo>
                <a:lnTo>
                  <a:pt x="186" y="8"/>
                </a:lnTo>
                <a:lnTo>
                  <a:pt x="163" y="11"/>
                </a:lnTo>
                <a:lnTo>
                  <a:pt x="141" y="16"/>
                </a:lnTo>
                <a:lnTo>
                  <a:pt x="120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6" y="70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6" y="171"/>
                </a:lnTo>
                <a:lnTo>
                  <a:pt x="38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4"/>
                </a:lnTo>
                <a:lnTo>
                  <a:pt x="163" y="229"/>
                </a:lnTo>
                <a:lnTo>
                  <a:pt x="186" y="233"/>
                </a:lnTo>
                <a:lnTo>
                  <a:pt x="209" y="236"/>
                </a:lnTo>
                <a:lnTo>
                  <a:pt x="233" y="238"/>
                </a:lnTo>
                <a:lnTo>
                  <a:pt x="257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2" name="Freeform 13">
            <a:extLst>
              <a:ext uri="{FF2B5EF4-FFF2-40B4-BE49-F238E27FC236}">
                <a16:creationId xmlns:a16="http://schemas.microsoft.com/office/drawing/2014/main" id="{5D44992D-DF13-457B-A1DE-DF9B05D4F434}"/>
              </a:ext>
            </a:extLst>
          </p:cNvPr>
          <p:cNvSpPr>
            <a:spLocks/>
          </p:cNvSpPr>
          <p:nvPr/>
        </p:nvSpPr>
        <p:spPr bwMode="auto">
          <a:xfrm>
            <a:off x="8434389" y="1887539"/>
            <a:ext cx="898525" cy="382587"/>
          </a:xfrm>
          <a:custGeom>
            <a:avLst/>
            <a:gdLst>
              <a:gd name="T0" fmla="*/ 893763 w 566"/>
              <a:gd name="T1" fmla="*/ 173037 h 241"/>
              <a:gd name="T2" fmla="*/ 881063 w 566"/>
              <a:gd name="T3" fmla="*/ 141287 h 241"/>
              <a:gd name="T4" fmla="*/ 854075 w 566"/>
              <a:gd name="T5" fmla="*/ 109537 h 241"/>
              <a:gd name="T6" fmla="*/ 814388 w 566"/>
              <a:gd name="T7" fmla="*/ 80962 h 241"/>
              <a:gd name="T8" fmla="*/ 765175 w 566"/>
              <a:gd name="T9" fmla="*/ 55562 h 241"/>
              <a:gd name="T10" fmla="*/ 704850 w 566"/>
              <a:gd name="T11" fmla="*/ 34925 h 241"/>
              <a:gd name="T12" fmla="*/ 636588 w 566"/>
              <a:gd name="T13" fmla="*/ 19050 h 241"/>
              <a:gd name="T14" fmla="*/ 563563 w 566"/>
              <a:gd name="T15" fmla="*/ 6350 h 241"/>
              <a:gd name="T16" fmla="*/ 487363 w 566"/>
              <a:gd name="T17" fmla="*/ 1587 h 241"/>
              <a:gd name="T18" fmla="*/ 409575 w 566"/>
              <a:gd name="T19" fmla="*/ 1587 h 241"/>
              <a:gd name="T20" fmla="*/ 331788 w 566"/>
              <a:gd name="T21" fmla="*/ 6350 h 241"/>
              <a:gd name="T22" fmla="*/ 258763 w 566"/>
              <a:gd name="T23" fmla="*/ 19050 h 241"/>
              <a:gd name="T24" fmla="*/ 190500 w 566"/>
              <a:gd name="T25" fmla="*/ 34925 h 241"/>
              <a:gd name="T26" fmla="*/ 131763 w 566"/>
              <a:gd name="T27" fmla="*/ 55562 h 241"/>
              <a:gd name="T28" fmla="*/ 80963 w 566"/>
              <a:gd name="T29" fmla="*/ 80962 h 241"/>
              <a:gd name="T30" fmla="*/ 42863 w 566"/>
              <a:gd name="T31" fmla="*/ 109537 h 241"/>
              <a:gd name="T32" fmla="*/ 15875 w 566"/>
              <a:gd name="T33" fmla="*/ 141287 h 241"/>
              <a:gd name="T34" fmla="*/ 3175 w 566"/>
              <a:gd name="T35" fmla="*/ 173037 h 241"/>
              <a:gd name="T36" fmla="*/ 3175 w 566"/>
              <a:gd name="T37" fmla="*/ 206375 h 241"/>
              <a:gd name="T38" fmla="*/ 15875 w 566"/>
              <a:gd name="T39" fmla="*/ 239712 h 241"/>
              <a:gd name="T40" fmla="*/ 42863 w 566"/>
              <a:gd name="T41" fmla="*/ 269875 h 241"/>
              <a:gd name="T42" fmla="*/ 80963 w 566"/>
              <a:gd name="T43" fmla="*/ 298450 h 241"/>
              <a:gd name="T44" fmla="*/ 131763 w 566"/>
              <a:gd name="T45" fmla="*/ 325437 h 241"/>
              <a:gd name="T46" fmla="*/ 190500 w 566"/>
              <a:gd name="T47" fmla="*/ 346075 h 241"/>
              <a:gd name="T48" fmla="*/ 258763 w 566"/>
              <a:gd name="T49" fmla="*/ 361950 h 241"/>
              <a:gd name="T50" fmla="*/ 331788 w 566"/>
              <a:gd name="T51" fmla="*/ 374650 h 241"/>
              <a:gd name="T52" fmla="*/ 409575 w 566"/>
              <a:gd name="T53" fmla="*/ 379412 h 241"/>
              <a:gd name="T54" fmla="*/ 487363 w 566"/>
              <a:gd name="T55" fmla="*/ 379412 h 241"/>
              <a:gd name="T56" fmla="*/ 563563 w 566"/>
              <a:gd name="T57" fmla="*/ 374650 h 241"/>
              <a:gd name="T58" fmla="*/ 636588 w 566"/>
              <a:gd name="T59" fmla="*/ 361950 h 241"/>
              <a:gd name="T60" fmla="*/ 704850 w 566"/>
              <a:gd name="T61" fmla="*/ 346075 h 241"/>
              <a:gd name="T62" fmla="*/ 765175 w 566"/>
              <a:gd name="T63" fmla="*/ 325437 h 241"/>
              <a:gd name="T64" fmla="*/ 814388 w 566"/>
              <a:gd name="T65" fmla="*/ 298450 h 241"/>
              <a:gd name="T66" fmla="*/ 854075 w 566"/>
              <a:gd name="T67" fmla="*/ 269875 h 241"/>
              <a:gd name="T68" fmla="*/ 881063 w 566"/>
              <a:gd name="T69" fmla="*/ 239712 h 241"/>
              <a:gd name="T70" fmla="*/ 893763 w 566"/>
              <a:gd name="T71" fmla="*/ 206375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6" h="241">
                <a:moveTo>
                  <a:pt x="565" y="120"/>
                </a:moveTo>
                <a:lnTo>
                  <a:pt x="563" y="109"/>
                </a:lnTo>
                <a:lnTo>
                  <a:pt x="560" y="99"/>
                </a:lnTo>
                <a:lnTo>
                  <a:pt x="555" y="89"/>
                </a:lnTo>
                <a:lnTo>
                  <a:pt x="547" y="79"/>
                </a:lnTo>
                <a:lnTo>
                  <a:pt x="538" y="69"/>
                </a:lnTo>
                <a:lnTo>
                  <a:pt x="527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8"/>
                </a:lnTo>
                <a:lnTo>
                  <a:pt x="444" y="22"/>
                </a:lnTo>
                <a:lnTo>
                  <a:pt x="424" y="16"/>
                </a:lnTo>
                <a:lnTo>
                  <a:pt x="401" y="12"/>
                </a:lnTo>
                <a:lnTo>
                  <a:pt x="379" y="7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3" y="2"/>
                </a:lnTo>
                <a:lnTo>
                  <a:pt x="209" y="4"/>
                </a:lnTo>
                <a:lnTo>
                  <a:pt x="186" y="7"/>
                </a:lnTo>
                <a:lnTo>
                  <a:pt x="163" y="12"/>
                </a:lnTo>
                <a:lnTo>
                  <a:pt x="141" y="16"/>
                </a:lnTo>
                <a:lnTo>
                  <a:pt x="120" y="22"/>
                </a:lnTo>
                <a:lnTo>
                  <a:pt x="101" y="28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2" y="109"/>
                </a:lnTo>
                <a:lnTo>
                  <a:pt x="0" y="120"/>
                </a:lnTo>
                <a:lnTo>
                  <a:pt x="2" y="130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7" y="170"/>
                </a:lnTo>
                <a:lnTo>
                  <a:pt x="38" y="180"/>
                </a:lnTo>
                <a:lnTo>
                  <a:pt x="51" y="188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6" y="232"/>
                </a:lnTo>
                <a:lnTo>
                  <a:pt x="209" y="236"/>
                </a:lnTo>
                <a:lnTo>
                  <a:pt x="233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9" y="232"/>
                </a:lnTo>
                <a:lnTo>
                  <a:pt x="401" y="228"/>
                </a:lnTo>
                <a:lnTo>
                  <a:pt x="424" y="223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8"/>
                </a:lnTo>
                <a:lnTo>
                  <a:pt x="527" y="180"/>
                </a:lnTo>
                <a:lnTo>
                  <a:pt x="538" y="170"/>
                </a:lnTo>
                <a:lnTo>
                  <a:pt x="547" y="161"/>
                </a:lnTo>
                <a:lnTo>
                  <a:pt x="555" y="151"/>
                </a:lnTo>
                <a:lnTo>
                  <a:pt x="560" y="141"/>
                </a:lnTo>
                <a:lnTo>
                  <a:pt x="563" y="130"/>
                </a:lnTo>
                <a:lnTo>
                  <a:pt x="565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3" name="Freeform 14">
            <a:extLst>
              <a:ext uri="{FF2B5EF4-FFF2-40B4-BE49-F238E27FC236}">
                <a16:creationId xmlns:a16="http://schemas.microsoft.com/office/drawing/2014/main" id="{E29A34BF-21C1-428E-BC5F-82B4FCF1400D}"/>
              </a:ext>
            </a:extLst>
          </p:cNvPr>
          <p:cNvSpPr>
            <a:spLocks/>
          </p:cNvSpPr>
          <p:nvPr/>
        </p:nvSpPr>
        <p:spPr bwMode="auto">
          <a:xfrm>
            <a:off x="8848726" y="3911600"/>
            <a:ext cx="1355725" cy="387350"/>
          </a:xfrm>
          <a:custGeom>
            <a:avLst/>
            <a:gdLst>
              <a:gd name="T0" fmla="*/ 1354138 w 854"/>
              <a:gd name="T1" fmla="*/ 385763 h 244"/>
              <a:gd name="T2" fmla="*/ 1354138 w 854"/>
              <a:gd name="T3" fmla="*/ 0 h 244"/>
              <a:gd name="T4" fmla="*/ 0 w 854"/>
              <a:gd name="T5" fmla="*/ 0 h 244"/>
              <a:gd name="T6" fmla="*/ 0 w 854"/>
              <a:gd name="T7" fmla="*/ 385763 h 244"/>
              <a:gd name="T8" fmla="*/ 1354138 w 854"/>
              <a:gd name="T9" fmla="*/ 385763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4" h="244">
                <a:moveTo>
                  <a:pt x="853" y="243"/>
                </a:moveTo>
                <a:lnTo>
                  <a:pt x="853" y="0"/>
                </a:lnTo>
                <a:lnTo>
                  <a:pt x="0" y="0"/>
                </a:lnTo>
                <a:lnTo>
                  <a:pt x="0" y="243"/>
                </a:lnTo>
                <a:lnTo>
                  <a:pt x="853" y="2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4" name="Freeform 15">
            <a:extLst>
              <a:ext uri="{FF2B5EF4-FFF2-40B4-BE49-F238E27FC236}">
                <a16:creationId xmlns:a16="http://schemas.microsoft.com/office/drawing/2014/main" id="{648BD6DC-5FF5-48B5-A2D5-06DE971FC983}"/>
              </a:ext>
            </a:extLst>
          </p:cNvPr>
          <p:cNvSpPr>
            <a:spLocks/>
          </p:cNvSpPr>
          <p:nvPr/>
        </p:nvSpPr>
        <p:spPr bwMode="auto">
          <a:xfrm>
            <a:off x="5715000" y="3911601"/>
            <a:ext cx="896938" cy="392113"/>
          </a:xfrm>
          <a:custGeom>
            <a:avLst/>
            <a:gdLst>
              <a:gd name="T0" fmla="*/ 895350 w 565"/>
              <a:gd name="T1" fmla="*/ 390525 h 247"/>
              <a:gd name="T2" fmla="*/ 895350 w 565"/>
              <a:gd name="T3" fmla="*/ 0 h 247"/>
              <a:gd name="T4" fmla="*/ 0 w 565"/>
              <a:gd name="T5" fmla="*/ 0 h 247"/>
              <a:gd name="T6" fmla="*/ 0 w 565"/>
              <a:gd name="T7" fmla="*/ 390525 h 247"/>
              <a:gd name="T8" fmla="*/ 895350 w 565"/>
              <a:gd name="T9" fmla="*/ 390525 h 2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5" h="247">
                <a:moveTo>
                  <a:pt x="564" y="246"/>
                </a:moveTo>
                <a:lnTo>
                  <a:pt x="564" y="0"/>
                </a:lnTo>
                <a:lnTo>
                  <a:pt x="0" y="0"/>
                </a:lnTo>
                <a:lnTo>
                  <a:pt x="0" y="246"/>
                </a:lnTo>
                <a:lnTo>
                  <a:pt x="564" y="2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5" name="Freeform 16">
            <a:extLst>
              <a:ext uri="{FF2B5EF4-FFF2-40B4-BE49-F238E27FC236}">
                <a16:creationId xmlns:a16="http://schemas.microsoft.com/office/drawing/2014/main" id="{BC5074C6-3D38-461F-806C-BCF35B9AD89D}"/>
              </a:ext>
            </a:extLst>
          </p:cNvPr>
          <p:cNvSpPr>
            <a:spLocks/>
          </p:cNvSpPr>
          <p:nvPr/>
        </p:nvSpPr>
        <p:spPr bwMode="auto">
          <a:xfrm>
            <a:off x="6958013" y="1754188"/>
            <a:ext cx="1276350" cy="627062"/>
          </a:xfrm>
          <a:custGeom>
            <a:avLst/>
            <a:gdLst>
              <a:gd name="T0" fmla="*/ 0 w 804"/>
              <a:gd name="T1" fmla="*/ 312737 h 395"/>
              <a:gd name="T2" fmla="*/ 628650 w 804"/>
              <a:gd name="T3" fmla="*/ 0 h 395"/>
              <a:gd name="T4" fmla="*/ 1274763 w 804"/>
              <a:gd name="T5" fmla="*/ 323850 h 395"/>
              <a:gd name="T6" fmla="*/ 628650 w 804"/>
              <a:gd name="T7" fmla="*/ 625475 h 395"/>
              <a:gd name="T8" fmla="*/ 0 w 804"/>
              <a:gd name="T9" fmla="*/ 312737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4" h="395">
                <a:moveTo>
                  <a:pt x="0" y="197"/>
                </a:moveTo>
                <a:lnTo>
                  <a:pt x="396" y="0"/>
                </a:lnTo>
                <a:lnTo>
                  <a:pt x="803" y="204"/>
                </a:lnTo>
                <a:lnTo>
                  <a:pt x="396" y="394"/>
                </a:lnTo>
                <a:lnTo>
                  <a:pt x="0" y="19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6" name="Freeform 17">
            <a:extLst>
              <a:ext uri="{FF2B5EF4-FFF2-40B4-BE49-F238E27FC236}">
                <a16:creationId xmlns:a16="http://schemas.microsoft.com/office/drawing/2014/main" id="{89D20D0C-2792-469B-8FCC-30BBC1B5671D}"/>
              </a:ext>
            </a:extLst>
          </p:cNvPr>
          <p:cNvSpPr>
            <a:spLocks/>
          </p:cNvSpPr>
          <p:nvPr/>
        </p:nvSpPr>
        <p:spPr bwMode="auto">
          <a:xfrm>
            <a:off x="7239000" y="3733801"/>
            <a:ext cx="1371600" cy="658813"/>
          </a:xfrm>
          <a:custGeom>
            <a:avLst/>
            <a:gdLst>
              <a:gd name="T0" fmla="*/ 0 w 864"/>
              <a:gd name="T1" fmla="*/ 330200 h 415"/>
              <a:gd name="T2" fmla="*/ 676275 w 864"/>
              <a:gd name="T3" fmla="*/ 0 h 415"/>
              <a:gd name="T4" fmla="*/ 1370013 w 864"/>
              <a:gd name="T5" fmla="*/ 339725 h 415"/>
              <a:gd name="T6" fmla="*/ 676275 w 864"/>
              <a:gd name="T7" fmla="*/ 657225 h 415"/>
              <a:gd name="T8" fmla="*/ 0 w 864"/>
              <a:gd name="T9" fmla="*/ 330200 h 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415">
                <a:moveTo>
                  <a:pt x="0" y="208"/>
                </a:moveTo>
                <a:lnTo>
                  <a:pt x="426" y="0"/>
                </a:lnTo>
                <a:lnTo>
                  <a:pt x="863" y="214"/>
                </a:lnTo>
                <a:lnTo>
                  <a:pt x="426" y="414"/>
                </a:lnTo>
                <a:lnTo>
                  <a:pt x="0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7" name="Rectangle 18">
            <a:extLst>
              <a:ext uri="{FF2B5EF4-FFF2-40B4-BE49-F238E27FC236}">
                <a16:creationId xmlns:a16="http://schemas.microsoft.com/office/drawing/2014/main" id="{75932374-8951-4BA0-82C5-7CAAC474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564" y="3324226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5618" name="Rectangle 19">
            <a:extLst>
              <a:ext uri="{FF2B5EF4-FFF2-40B4-BE49-F238E27FC236}">
                <a16:creationId xmlns:a16="http://schemas.microsoft.com/office/drawing/2014/main" id="{88414460-DC9E-4A9C-A23D-6C7BFD79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3306764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5619" name="Rectangle 20">
            <a:extLst>
              <a:ext uri="{FF2B5EF4-FFF2-40B4-BE49-F238E27FC236}">
                <a16:creationId xmlns:a16="http://schemas.microsoft.com/office/drawing/2014/main" id="{F41A7921-9CD1-4E60-80D9-1D3FF1E2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3286126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pid</a:t>
            </a:r>
          </a:p>
        </p:txBody>
      </p:sp>
      <p:sp>
        <p:nvSpPr>
          <p:cNvPr id="25620" name="Rectangle 21">
            <a:extLst>
              <a:ext uri="{FF2B5EF4-FFF2-40B4-BE49-F238E27FC236}">
                <a16:creationId xmlns:a16="http://schemas.microsoft.com/office/drawing/2014/main" id="{4CAD992F-BC1E-485E-A31C-532B2347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1" y="2922589"/>
            <a:ext cx="123110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started_on</a:t>
            </a:r>
          </a:p>
        </p:txBody>
      </p:sp>
      <p:sp>
        <p:nvSpPr>
          <p:cNvPr id="25621" name="Rectangle 22">
            <a:extLst>
              <a:ext uri="{FF2B5EF4-FFF2-40B4-BE49-F238E27FC236}">
                <a16:creationId xmlns:a16="http://schemas.microsoft.com/office/drawing/2014/main" id="{DF38ED6C-739F-4F01-B3DB-9E648D02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295651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pbudget</a:t>
            </a:r>
          </a:p>
        </p:txBody>
      </p:sp>
      <p:sp>
        <p:nvSpPr>
          <p:cNvPr id="25622" name="Rectangle 23">
            <a:extLst>
              <a:ext uri="{FF2B5EF4-FFF2-40B4-BE49-F238E27FC236}">
                <a16:creationId xmlns:a16="http://schemas.microsoft.com/office/drawing/2014/main" id="{82C065F7-2669-42E5-972D-747997DC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1" y="3041651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5623" name="Rectangle 24">
            <a:extLst>
              <a:ext uri="{FF2B5EF4-FFF2-40B4-BE49-F238E27FC236}">
                <a16:creationId xmlns:a16="http://schemas.microsoft.com/office/drawing/2014/main" id="{F047E5E0-6C83-4118-A5D7-4E9713EB9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1908176"/>
            <a:ext cx="61715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until</a:t>
            </a:r>
          </a:p>
        </p:txBody>
      </p:sp>
      <p:sp>
        <p:nvSpPr>
          <p:cNvPr id="25624" name="Rectangle 25">
            <a:extLst>
              <a:ext uri="{FF2B5EF4-FFF2-40B4-BE49-F238E27FC236}">
                <a16:creationId xmlns:a16="http://schemas.microsoft.com/office/drawing/2014/main" id="{46279673-AB1D-4B1F-B552-C4637C60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924301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5625" name="Rectangle 26">
            <a:extLst>
              <a:ext uri="{FF2B5EF4-FFF2-40B4-BE49-F238E27FC236}">
                <a16:creationId xmlns:a16="http://schemas.microsoft.com/office/drawing/2014/main" id="{B2050FE3-85E6-4191-9F03-AEBA5D36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3941764"/>
            <a:ext cx="99226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Projects</a:t>
            </a:r>
          </a:p>
        </p:txBody>
      </p:sp>
      <p:sp>
        <p:nvSpPr>
          <p:cNvPr id="25626" name="Rectangle 27">
            <a:extLst>
              <a:ext uri="{FF2B5EF4-FFF2-40B4-BE49-F238E27FC236}">
                <a16:creationId xmlns:a16="http://schemas.microsoft.com/office/drawing/2014/main" id="{B7E88BB3-0A39-4AE1-A395-7B0C955C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900489"/>
            <a:ext cx="1117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Sponsors</a:t>
            </a:r>
          </a:p>
        </p:txBody>
      </p:sp>
      <p:grpSp>
        <p:nvGrpSpPr>
          <p:cNvPr id="25627" name="Group 30">
            <a:extLst>
              <a:ext uri="{FF2B5EF4-FFF2-40B4-BE49-F238E27FC236}">
                <a16:creationId xmlns:a16="http://schemas.microsoft.com/office/drawing/2014/main" id="{086B9133-4444-4686-9689-5E9A876B3668}"/>
              </a:ext>
            </a:extLst>
          </p:cNvPr>
          <p:cNvGrpSpPr>
            <a:grpSpLocks/>
          </p:cNvGrpSpPr>
          <p:nvPr/>
        </p:nvGrpSpPr>
        <p:grpSpPr bwMode="auto">
          <a:xfrm>
            <a:off x="6977063" y="982664"/>
            <a:ext cx="1333500" cy="403225"/>
            <a:chOff x="3435" y="619"/>
            <a:chExt cx="840" cy="254"/>
          </a:xfrm>
        </p:grpSpPr>
        <p:sp>
          <p:nvSpPr>
            <p:cNvPr id="25655" name="Freeform 28">
              <a:extLst>
                <a:ext uri="{FF2B5EF4-FFF2-40B4-BE49-F238E27FC236}">
                  <a16:creationId xmlns:a16="http://schemas.microsoft.com/office/drawing/2014/main" id="{3C1A54B1-83C6-4104-A397-7150E49AD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" y="626"/>
              <a:ext cx="840" cy="247"/>
            </a:xfrm>
            <a:custGeom>
              <a:avLst/>
              <a:gdLst>
                <a:gd name="T0" fmla="*/ 839 w 840"/>
                <a:gd name="T1" fmla="*/ 246 h 247"/>
                <a:gd name="T2" fmla="*/ 839 w 840"/>
                <a:gd name="T3" fmla="*/ 0 h 247"/>
                <a:gd name="T4" fmla="*/ 0 w 840"/>
                <a:gd name="T5" fmla="*/ 0 h 247"/>
                <a:gd name="T6" fmla="*/ 0 w 840"/>
                <a:gd name="T7" fmla="*/ 246 h 247"/>
                <a:gd name="T8" fmla="*/ 839 w 840"/>
                <a:gd name="T9" fmla="*/ 2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247">
                  <a:moveTo>
                    <a:pt x="839" y="246"/>
                  </a:moveTo>
                  <a:lnTo>
                    <a:pt x="839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839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56" name="Rectangle 29">
              <a:extLst>
                <a:ext uri="{FF2B5EF4-FFF2-40B4-BE49-F238E27FC236}">
                  <a16:creationId xmlns:a16="http://schemas.microsoft.com/office/drawing/2014/main" id="{82E2C450-3548-4218-9A64-9F2707FA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61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</p:grpSp>
      <p:sp>
        <p:nvSpPr>
          <p:cNvPr id="25628" name="Rectangle 31">
            <a:extLst>
              <a:ext uri="{FF2B5EF4-FFF2-40B4-BE49-F238E27FC236}">
                <a16:creationId xmlns:a16="http://schemas.microsoft.com/office/drawing/2014/main" id="{8BD2C23B-CF42-4BFD-AF9F-CD79899E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874839"/>
            <a:ext cx="10499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Monitors</a:t>
            </a:r>
          </a:p>
        </p:txBody>
      </p:sp>
      <p:sp>
        <p:nvSpPr>
          <p:cNvPr id="25629" name="Rectangle 32">
            <a:extLst>
              <a:ext uri="{FF2B5EF4-FFF2-40B4-BE49-F238E27FC236}">
                <a16:creationId xmlns:a16="http://schemas.microsoft.com/office/drawing/2014/main" id="{5B1BF316-C824-4D9B-A753-2F6C5E27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4" y="2771775"/>
            <a:ext cx="5781675" cy="174148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5630" name="Line 33">
            <a:extLst>
              <a:ext uri="{FF2B5EF4-FFF2-40B4-BE49-F238E27FC236}">
                <a16:creationId xmlns:a16="http://schemas.microsoft.com/office/drawing/2014/main" id="{2A59CA59-1F6A-44AF-8DA3-76AB092EC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3694113"/>
            <a:ext cx="6111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1" name="Line 34">
            <a:extLst>
              <a:ext uri="{FF2B5EF4-FFF2-40B4-BE49-F238E27FC236}">
                <a16:creationId xmlns:a16="http://schemas.microsoft.com/office/drawing/2014/main" id="{17B53672-4FDF-48C1-BA8B-98F1B0717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5226" y="3294064"/>
            <a:ext cx="9525" cy="593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2" name="Line 35">
            <a:extLst>
              <a:ext uri="{FF2B5EF4-FFF2-40B4-BE49-F238E27FC236}">
                <a16:creationId xmlns:a16="http://schemas.microsoft.com/office/drawing/2014/main" id="{6EAF51D8-5D1E-4AAA-8278-5D31AEDA7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0651" y="3694113"/>
            <a:ext cx="6064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3" name="Line 36">
            <a:extLst>
              <a:ext uri="{FF2B5EF4-FFF2-40B4-BE49-F238E27FC236}">
                <a16:creationId xmlns:a16="http://schemas.microsoft.com/office/drawing/2014/main" id="{DA151EE4-B255-47B0-A28E-A535803DB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714" y="3679825"/>
            <a:ext cx="490537" cy="230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4" name="Line 37">
            <a:extLst>
              <a:ext uri="{FF2B5EF4-FFF2-40B4-BE49-F238E27FC236}">
                <a16:creationId xmlns:a16="http://schemas.microsoft.com/office/drawing/2014/main" id="{F2B7DCC1-47B3-4858-8F0D-33895EBF4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525" y="3405188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5" name="Line 38">
            <a:extLst>
              <a:ext uri="{FF2B5EF4-FFF2-40B4-BE49-F238E27FC236}">
                <a16:creationId xmlns:a16="http://schemas.microsoft.com/office/drawing/2014/main" id="{6B1178A4-B274-46FC-A897-FB56F3FD24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1051" y="3694114"/>
            <a:ext cx="347663" cy="231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6" name="Line 39">
            <a:extLst>
              <a:ext uri="{FF2B5EF4-FFF2-40B4-BE49-F238E27FC236}">
                <a16:creationId xmlns:a16="http://schemas.microsoft.com/office/drawing/2014/main" id="{FABC69CF-A731-44DB-845C-C06D09726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398713"/>
            <a:ext cx="0" cy="354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7" name="Line 40">
            <a:extLst>
              <a:ext uri="{FF2B5EF4-FFF2-40B4-BE49-F238E27FC236}">
                <a16:creationId xmlns:a16="http://schemas.microsoft.com/office/drawing/2014/main" id="{A79F6BF9-20C4-4293-9E7B-A7D31BD22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5951" y="2073275"/>
            <a:ext cx="200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8" name="Line 41">
            <a:extLst>
              <a:ext uri="{FF2B5EF4-FFF2-40B4-BE49-F238E27FC236}">
                <a16:creationId xmlns:a16="http://schemas.microsoft.com/office/drawing/2014/main" id="{0D06F615-341F-4EDD-8736-062B4F198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6663" y="1381125"/>
            <a:ext cx="0" cy="361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9" name="Freeform 42">
            <a:extLst>
              <a:ext uri="{FF2B5EF4-FFF2-40B4-BE49-F238E27FC236}">
                <a16:creationId xmlns:a16="http://schemas.microsoft.com/office/drawing/2014/main" id="{6EDA0A50-94B6-47B3-8EBA-542C27DC3D28}"/>
              </a:ext>
            </a:extLst>
          </p:cNvPr>
          <p:cNvSpPr>
            <a:spLocks/>
          </p:cNvSpPr>
          <p:nvPr/>
        </p:nvSpPr>
        <p:spPr bwMode="auto">
          <a:xfrm>
            <a:off x="7969250" y="379413"/>
            <a:ext cx="896938" cy="381000"/>
          </a:xfrm>
          <a:custGeom>
            <a:avLst/>
            <a:gdLst>
              <a:gd name="T0" fmla="*/ 1588 w 565"/>
              <a:gd name="T1" fmla="*/ 206375 h 240"/>
              <a:gd name="T2" fmla="*/ 14288 w 565"/>
              <a:gd name="T3" fmla="*/ 239713 h 240"/>
              <a:gd name="T4" fmla="*/ 42863 w 565"/>
              <a:gd name="T5" fmla="*/ 269875 h 240"/>
              <a:gd name="T6" fmla="*/ 80963 w 565"/>
              <a:gd name="T7" fmla="*/ 298450 h 240"/>
              <a:gd name="T8" fmla="*/ 131763 w 565"/>
              <a:gd name="T9" fmla="*/ 323850 h 240"/>
              <a:gd name="T10" fmla="*/ 190500 w 565"/>
              <a:gd name="T11" fmla="*/ 346075 h 240"/>
              <a:gd name="T12" fmla="*/ 258763 w 565"/>
              <a:gd name="T13" fmla="*/ 361950 h 240"/>
              <a:gd name="T14" fmla="*/ 331788 w 565"/>
              <a:gd name="T15" fmla="*/ 373063 h 240"/>
              <a:gd name="T16" fmla="*/ 407988 w 565"/>
              <a:gd name="T17" fmla="*/ 379413 h 240"/>
              <a:gd name="T18" fmla="*/ 485775 w 565"/>
              <a:gd name="T19" fmla="*/ 379413 h 240"/>
              <a:gd name="T20" fmla="*/ 563563 w 565"/>
              <a:gd name="T21" fmla="*/ 373063 h 240"/>
              <a:gd name="T22" fmla="*/ 636588 w 565"/>
              <a:gd name="T23" fmla="*/ 361950 h 240"/>
              <a:gd name="T24" fmla="*/ 703263 w 565"/>
              <a:gd name="T25" fmla="*/ 344488 h 240"/>
              <a:gd name="T26" fmla="*/ 763588 w 565"/>
              <a:gd name="T27" fmla="*/ 323850 h 240"/>
              <a:gd name="T28" fmla="*/ 814388 w 565"/>
              <a:gd name="T29" fmla="*/ 298450 h 240"/>
              <a:gd name="T30" fmla="*/ 852488 w 565"/>
              <a:gd name="T31" fmla="*/ 269875 h 240"/>
              <a:gd name="T32" fmla="*/ 879475 w 565"/>
              <a:gd name="T33" fmla="*/ 238125 h 240"/>
              <a:gd name="T34" fmla="*/ 893763 w 565"/>
              <a:gd name="T35" fmla="*/ 204788 h 240"/>
              <a:gd name="T36" fmla="*/ 893763 w 565"/>
              <a:gd name="T37" fmla="*/ 173038 h 240"/>
              <a:gd name="T38" fmla="*/ 879475 w 565"/>
              <a:gd name="T39" fmla="*/ 139700 h 240"/>
              <a:gd name="T40" fmla="*/ 852488 w 565"/>
              <a:gd name="T41" fmla="*/ 107950 h 240"/>
              <a:gd name="T42" fmla="*/ 814388 w 565"/>
              <a:gd name="T43" fmla="*/ 80963 h 240"/>
              <a:gd name="T44" fmla="*/ 763588 w 565"/>
              <a:gd name="T45" fmla="*/ 55563 h 240"/>
              <a:gd name="T46" fmla="*/ 703263 w 565"/>
              <a:gd name="T47" fmla="*/ 33338 h 240"/>
              <a:gd name="T48" fmla="*/ 636588 w 565"/>
              <a:gd name="T49" fmla="*/ 17463 h 240"/>
              <a:gd name="T50" fmla="*/ 563563 w 565"/>
              <a:gd name="T51" fmla="*/ 6350 h 240"/>
              <a:gd name="T52" fmla="*/ 485775 w 565"/>
              <a:gd name="T53" fmla="*/ 0 h 240"/>
              <a:gd name="T54" fmla="*/ 407988 w 565"/>
              <a:gd name="T55" fmla="*/ 0 h 240"/>
              <a:gd name="T56" fmla="*/ 331788 w 565"/>
              <a:gd name="T57" fmla="*/ 6350 h 240"/>
              <a:gd name="T58" fmla="*/ 258763 w 565"/>
              <a:gd name="T59" fmla="*/ 17463 h 240"/>
              <a:gd name="T60" fmla="*/ 190500 w 565"/>
              <a:gd name="T61" fmla="*/ 33338 h 240"/>
              <a:gd name="T62" fmla="*/ 131763 w 565"/>
              <a:gd name="T63" fmla="*/ 55563 h 240"/>
              <a:gd name="T64" fmla="*/ 80963 w 565"/>
              <a:gd name="T65" fmla="*/ 80963 h 240"/>
              <a:gd name="T66" fmla="*/ 42863 w 565"/>
              <a:gd name="T67" fmla="*/ 109538 h 240"/>
              <a:gd name="T68" fmla="*/ 14288 w 565"/>
              <a:gd name="T69" fmla="*/ 139700 h 240"/>
              <a:gd name="T70" fmla="*/ 1588 w 565"/>
              <a:gd name="T71" fmla="*/ 17303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0" y="119"/>
                </a:move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7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8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70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9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6"/>
                </a:lnTo>
                <a:lnTo>
                  <a:pt x="401" y="11"/>
                </a:lnTo>
                <a:lnTo>
                  <a:pt x="378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0" name="Freeform 43">
            <a:extLst>
              <a:ext uri="{FF2B5EF4-FFF2-40B4-BE49-F238E27FC236}">
                <a16:creationId xmlns:a16="http://schemas.microsoft.com/office/drawing/2014/main" id="{189FFF47-DF95-48C6-AA01-9FDFC09B5438}"/>
              </a:ext>
            </a:extLst>
          </p:cNvPr>
          <p:cNvSpPr>
            <a:spLocks/>
          </p:cNvSpPr>
          <p:nvPr/>
        </p:nvSpPr>
        <p:spPr bwMode="auto">
          <a:xfrm>
            <a:off x="6324600" y="379413"/>
            <a:ext cx="896938" cy="381000"/>
          </a:xfrm>
          <a:custGeom>
            <a:avLst/>
            <a:gdLst>
              <a:gd name="T0" fmla="*/ 893763 w 565"/>
              <a:gd name="T1" fmla="*/ 173038 h 240"/>
              <a:gd name="T2" fmla="*/ 881063 w 565"/>
              <a:gd name="T3" fmla="*/ 139700 h 240"/>
              <a:gd name="T4" fmla="*/ 854075 w 565"/>
              <a:gd name="T5" fmla="*/ 107950 h 240"/>
              <a:gd name="T6" fmla="*/ 814388 w 565"/>
              <a:gd name="T7" fmla="*/ 80963 h 240"/>
              <a:gd name="T8" fmla="*/ 763588 w 565"/>
              <a:gd name="T9" fmla="*/ 55563 h 240"/>
              <a:gd name="T10" fmla="*/ 704850 w 565"/>
              <a:gd name="T11" fmla="*/ 33338 h 240"/>
              <a:gd name="T12" fmla="*/ 636588 w 565"/>
              <a:gd name="T13" fmla="*/ 17463 h 240"/>
              <a:gd name="T14" fmla="*/ 563563 w 565"/>
              <a:gd name="T15" fmla="*/ 6350 h 240"/>
              <a:gd name="T16" fmla="*/ 485775 w 565"/>
              <a:gd name="T17" fmla="*/ 0 h 240"/>
              <a:gd name="T18" fmla="*/ 409575 w 565"/>
              <a:gd name="T19" fmla="*/ 0 h 240"/>
              <a:gd name="T20" fmla="*/ 331788 w 565"/>
              <a:gd name="T21" fmla="*/ 6350 h 240"/>
              <a:gd name="T22" fmla="*/ 258763 w 565"/>
              <a:gd name="T23" fmla="*/ 17463 h 240"/>
              <a:gd name="T24" fmla="*/ 190500 w 565"/>
              <a:gd name="T25" fmla="*/ 33338 h 240"/>
              <a:gd name="T26" fmla="*/ 131763 w 565"/>
              <a:gd name="T27" fmla="*/ 55563 h 240"/>
              <a:gd name="T28" fmla="*/ 80963 w 565"/>
              <a:gd name="T29" fmla="*/ 80963 h 240"/>
              <a:gd name="T30" fmla="*/ 42863 w 565"/>
              <a:gd name="T31" fmla="*/ 107950 h 240"/>
              <a:gd name="T32" fmla="*/ 14288 w 565"/>
              <a:gd name="T33" fmla="*/ 139700 h 240"/>
              <a:gd name="T34" fmla="*/ 1588 w 565"/>
              <a:gd name="T35" fmla="*/ 173038 h 240"/>
              <a:gd name="T36" fmla="*/ 1588 w 565"/>
              <a:gd name="T37" fmla="*/ 206375 h 240"/>
              <a:gd name="T38" fmla="*/ 14288 w 565"/>
              <a:gd name="T39" fmla="*/ 239713 h 240"/>
              <a:gd name="T40" fmla="*/ 42863 w 565"/>
              <a:gd name="T41" fmla="*/ 269875 h 240"/>
              <a:gd name="T42" fmla="*/ 80963 w 565"/>
              <a:gd name="T43" fmla="*/ 298450 h 240"/>
              <a:gd name="T44" fmla="*/ 131763 w 565"/>
              <a:gd name="T45" fmla="*/ 323850 h 240"/>
              <a:gd name="T46" fmla="*/ 190500 w 565"/>
              <a:gd name="T47" fmla="*/ 346075 h 240"/>
              <a:gd name="T48" fmla="*/ 258763 w 565"/>
              <a:gd name="T49" fmla="*/ 361950 h 240"/>
              <a:gd name="T50" fmla="*/ 331788 w 565"/>
              <a:gd name="T51" fmla="*/ 373063 h 240"/>
              <a:gd name="T52" fmla="*/ 409575 w 565"/>
              <a:gd name="T53" fmla="*/ 379413 h 240"/>
              <a:gd name="T54" fmla="*/ 485775 w 565"/>
              <a:gd name="T55" fmla="*/ 379413 h 240"/>
              <a:gd name="T56" fmla="*/ 563563 w 565"/>
              <a:gd name="T57" fmla="*/ 373063 h 240"/>
              <a:gd name="T58" fmla="*/ 636588 w 565"/>
              <a:gd name="T59" fmla="*/ 361950 h 240"/>
              <a:gd name="T60" fmla="*/ 704850 w 565"/>
              <a:gd name="T61" fmla="*/ 346075 h 240"/>
              <a:gd name="T62" fmla="*/ 763588 w 565"/>
              <a:gd name="T63" fmla="*/ 323850 h 240"/>
              <a:gd name="T64" fmla="*/ 814388 w 565"/>
              <a:gd name="T65" fmla="*/ 298450 h 240"/>
              <a:gd name="T66" fmla="*/ 854075 w 565"/>
              <a:gd name="T67" fmla="*/ 269875 h 240"/>
              <a:gd name="T68" fmla="*/ 881063 w 565"/>
              <a:gd name="T69" fmla="*/ 239713 h 240"/>
              <a:gd name="T70" fmla="*/ 893763 w 565"/>
              <a:gd name="T71" fmla="*/ 206375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6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2"/>
                </a:lnTo>
                <a:lnTo>
                  <a:pt x="401" y="228"/>
                </a:lnTo>
                <a:lnTo>
                  <a:pt x="423" y="223"/>
                </a:lnTo>
                <a:lnTo>
                  <a:pt x="444" y="218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1"/>
                </a:lnTo>
                <a:lnTo>
                  <a:pt x="560" y="140"/>
                </a:lnTo>
                <a:lnTo>
                  <a:pt x="563" y="130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1" name="Freeform 44">
            <a:extLst>
              <a:ext uri="{FF2B5EF4-FFF2-40B4-BE49-F238E27FC236}">
                <a16:creationId xmlns:a16="http://schemas.microsoft.com/office/drawing/2014/main" id="{CE68BA11-E21C-415A-B222-835CAF886DE8}"/>
              </a:ext>
            </a:extLst>
          </p:cNvPr>
          <p:cNvSpPr>
            <a:spLocks/>
          </p:cNvSpPr>
          <p:nvPr/>
        </p:nvSpPr>
        <p:spPr bwMode="auto">
          <a:xfrm>
            <a:off x="7129464" y="98425"/>
            <a:ext cx="896937" cy="382588"/>
          </a:xfrm>
          <a:custGeom>
            <a:avLst/>
            <a:gdLst>
              <a:gd name="T0" fmla="*/ 893762 w 565"/>
              <a:gd name="T1" fmla="*/ 174625 h 241"/>
              <a:gd name="T2" fmla="*/ 879475 w 565"/>
              <a:gd name="T3" fmla="*/ 141288 h 241"/>
              <a:gd name="T4" fmla="*/ 854075 w 565"/>
              <a:gd name="T5" fmla="*/ 111125 h 241"/>
              <a:gd name="T6" fmla="*/ 814387 w 565"/>
              <a:gd name="T7" fmla="*/ 80963 h 241"/>
              <a:gd name="T8" fmla="*/ 765175 w 565"/>
              <a:gd name="T9" fmla="*/ 55563 h 241"/>
              <a:gd name="T10" fmla="*/ 704850 w 565"/>
              <a:gd name="T11" fmla="*/ 34925 h 241"/>
              <a:gd name="T12" fmla="*/ 636587 w 565"/>
              <a:gd name="T13" fmla="*/ 19050 h 241"/>
              <a:gd name="T14" fmla="*/ 563562 w 565"/>
              <a:gd name="T15" fmla="*/ 7938 h 241"/>
              <a:gd name="T16" fmla="*/ 487362 w 565"/>
              <a:gd name="T17" fmla="*/ 1588 h 241"/>
              <a:gd name="T18" fmla="*/ 409575 w 565"/>
              <a:gd name="T19" fmla="*/ 1588 h 241"/>
              <a:gd name="T20" fmla="*/ 333375 w 565"/>
              <a:gd name="T21" fmla="*/ 7938 h 241"/>
              <a:gd name="T22" fmla="*/ 260350 w 565"/>
              <a:gd name="T23" fmla="*/ 19050 h 241"/>
              <a:gd name="T24" fmla="*/ 192087 w 565"/>
              <a:gd name="T25" fmla="*/ 34925 h 241"/>
              <a:gd name="T26" fmla="*/ 131762 w 565"/>
              <a:gd name="T27" fmla="*/ 55563 h 241"/>
              <a:gd name="T28" fmla="*/ 80962 w 565"/>
              <a:gd name="T29" fmla="*/ 80963 h 241"/>
              <a:gd name="T30" fmla="*/ 42862 w 565"/>
              <a:gd name="T31" fmla="*/ 111125 h 241"/>
              <a:gd name="T32" fmla="*/ 15875 w 565"/>
              <a:gd name="T33" fmla="*/ 141288 h 241"/>
              <a:gd name="T34" fmla="*/ 1587 w 565"/>
              <a:gd name="T35" fmla="*/ 174625 h 241"/>
              <a:gd name="T36" fmla="*/ 1587 w 565"/>
              <a:gd name="T37" fmla="*/ 207963 h 241"/>
              <a:gd name="T38" fmla="*/ 15875 w 565"/>
              <a:gd name="T39" fmla="*/ 239713 h 241"/>
              <a:gd name="T40" fmla="*/ 42862 w 565"/>
              <a:gd name="T41" fmla="*/ 271463 h 241"/>
              <a:gd name="T42" fmla="*/ 80962 w 565"/>
              <a:gd name="T43" fmla="*/ 300038 h 241"/>
              <a:gd name="T44" fmla="*/ 131762 w 565"/>
              <a:gd name="T45" fmla="*/ 325438 h 241"/>
              <a:gd name="T46" fmla="*/ 192087 w 565"/>
              <a:gd name="T47" fmla="*/ 346075 h 241"/>
              <a:gd name="T48" fmla="*/ 260350 w 565"/>
              <a:gd name="T49" fmla="*/ 363538 h 241"/>
              <a:gd name="T50" fmla="*/ 333375 w 565"/>
              <a:gd name="T51" fmla="*/ 374650 h 241"/>
              <a:gd name="T52" fmla="*/ 409575 w 565"/>
              <a:gd name="T53" fmla="*/ 379413 h 241"/>
              <a:gd name="T54" fmla="*/ 487362 w 565"/>
              <a:gd name="T55" fmla="*/ 379413 h 241"/>
              <a:gd name="T56" fmla="*/ 563562 w 565"/>
              <a:gd name="T57" fmla="*/ 374650 h 241"/>
              <a:gd name="T58" fmla="*/ 636587 w 565"/>
              <a:gd name="T59" fmla="*/ 363538 h 241"/>
              <a:gd name="T60" fmla="*/ 704850 w 565"/>
              <a:gd name="T61" fmla="*/ 346075 h 241"/>
              <a:gd name="T62" fmla="*/ 765175 w 565"/>
              <a:gd name="T63" fmla="*/ 325438 h 241"/>
              <a:gd name="T64" fmla="*/ 814387 w 565"/>
              <a:gd name="T65" fmla="*/ 300038 h 241"/>
              <a:gd name="T66" fmla="*/ 854075 w 565"/>
              <a:gd name="T67" fmla="*/ 271463 h 241"/>
              <a:gd name="T68" fmla="*/ 879475 w 565"/>
              <a:gd name="T69" fmla="*/ 239713 h 241"/>
              <a:gd name="T70" fmla="*/ 893762 w 565"/>
              <a:gd name="T71" fmla="*/ 207963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1">
                <a:moveTo>
                  <a:pt x="564" y="120"/>
                </a:moveTo>
                <a:lnTo>
                  <a:pt x="563" y="110"/>
                </a:lnTo>
                <a:lnTo>
                  <a:pt x="560" y="100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2"/>
                </a:lnTo>
                <a:lnTo>
                  <a:pt x="378" y="8"/>
                </a:lnTo>
                <a:lnTo>
                  <a:pt x="355" y="5"/>
                </a:lnTo>
                <a:lnTo>
                  <a:pt x="332" y="3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4" y="3"/>
                </a:lnTo>
                <a:lnTo>
                  <a:pt x="210" y="5"/>
                </a:lnTo>
                <a:lnTo>
                  <a:pt x="186" y="8"/>
                </a:lnTo>
                <a:lnTo>
                  <a:pt x="164" y="12"/>
                </a:lnTo>
                <a:lnTo>
                  <a:pt x="141" y="16"/>
                </a:lnTo>
                <a:lnTo>
                  <a:pt x="121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9" y="60"/>
                </a:lnTo>
                <a:lnTo>
                  <a:pt x="27" y="70"/>
                </a:lnTo>
                <a:lnTo>
                  <a:pt x="18" y="79"/>
                </a:lnTo>
                <a:lnTo>
                  <a:pt x="10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5" y="141"/>
                </a:lnTo>
                <a:lnTo>
                  <a:pt x="10" y="151"/>
                </a:lnTo>
                <a:lnTo>
                  <a:pt x="18" y="161"/>
                </a:lnTo>
                <a:lnTo>
                  <a:pt x="27" y="171"/>
                </a:lnTo>
                <a:lnTo>
                  <a:pt x="39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1" y="218"/>
                </a:lnTo>
                <a:lnTo>
                  <a:pt x="141" y="224"/>
                </a:lnTo>
                <a:lnTo>
                  <a:pt x="164" y="229"/>
                </a:lnTo>
                <a:lnTo>
                  <a:pt x="186" y="233"/>
                </a:lnTo>
                <a:lnTo>
                  <a:pt x="210" y="236"/>
                </a:lnTo>
                <a:lnTo>
                  <a:pt x="234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2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2" name="Rectangle 45">
            <a:extLst>
              <a:ext uri="{FF2B5EF4-FFF2-40B4-BE49-F238E27FC236}">
                <a16:creationId xmlns:a16="http://schemas.microsoft.com/office/drawing/2014/main" id="{211B472B-C0EF-4987-8FDD-F2C708BA2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6" y="37782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5643" name="Rectangle 46">
            <a:extLst>
              <a:ext uri="{FF2B5EF4-FFF2-40B4-BE49-F238E27FC236}">
                <a16:creationId xmlns:a16="http://schemas.microsoft.com/office/drawing/2014/main" id="{3327C31E-8806-459A-A73C-29FB26E4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15240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5644" name="Rectangle 47">
            <a:extLst>
              <a:ext uri="{FF2B5EF4-FFF2-40B4-BE49-F238E27FC236}">
                <a16:creationId xmlns:a16="http://schemas.microsoft.com/office/drawing/2014/main" id="{A1C977A2-DF5E-48DD-8EBE-540E6ED1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6" y="368301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5645" name="Line 48">
            <a:extLst>
              <a:ext uri="{FF2B5EF4-FFF2-40B4-BE49-F238E27FC236}">
                <a16:creationId xmlns:a16="http://schemas.microsoft.com/office/drawing/2014/main" id="{C0C7BD39-615C-4D5F-84D7-DEEA41E22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275" y="784226"/>
            <a:ext cx="5524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6" name="Line 49">
            <a:extLst>
              <a:ext uri="{FF2B5EF4-FFF2-40B4-BE49-F238E27FC236}">
                <a16:creationId xmlns:a16="http://schemas.microsoft.com/office/drawing/2014/main" id="{5C8307B2-9FF1-4F4C-99F4-C299D8280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9838" y="479425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7" name="Line 50">
            <a:extLst>
              <a:ext uri="{FF2B5EF4-FFF2-40B4-BE49-F238E27FC236}">
                <a16:creationId xmlns:a16="http://schemas.microsoft.com/office/drawing/2014/main" id="{346E920E-B1FE-4B3F-8B1A-CB38448C97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8289" y="768350"/>
            <a:ext cx="5302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8" name="Line 51">
            <a:extLst>
              <a:ext uri="{FF2B5EF4-FFF2-40B4-BE49-F238E27FC236}">
                <a16:creationId xmlns:a16="http://schemas.microsoft.com/office/drawing/2014/main" id="{A55BC72F-C989-4C49-A6A8-173C7FF25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4476" y="4083050"/>
            <a:ext cx="658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9" name="Line 52">
            <a:extLst>
              <a:ext uri="{FF2B5EF4-FFF2-40B4-BE49-F238E27FC236}">
                <a16:creationId xmlns:a16="http://schemas.microsoft.com/office/drawing/2014/main" id="{CC71A2D4-6746-4256-AF0A-C23A45280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501" y="4090988"/>
            <a:ext cx="239713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0" name="Freeform 53">
            <a:extLst>
              <a:ext uri="{FF2B5EF4-FFF2-40B4-BE49-F238E27FC236}">
                <a16:creationId xmlns:a16="http://schemas.microsoft.com/office/drawing/2014/main" id="{B37B6BB4-686A-4B91-B274-AF35634634FD}"/>
              </a:ext>
            </a:extLst>
          </p:cNvPr>
          <p:cNvSpPr>
            <a:spLocks/>
          </p:cNvSpPr>
          <p:nvPr/>
        </p:nvSpPr>
        <p:spPr bwMode="auto">
          <a:xfrm>
            <a:off x="7467600" y="2895600"/>
            <a:ext cx="896938" cy="381000"/>
          </a:xfrm>
          <a:custGeom>
            <a:avLst/>
            <a:gdLst>
              <a:gd name="T0" fmla="*/ 893763 w 565"/>
              <a:gd name="T1" fmla="*/ 173038 h 240"/>
              <a:gd name="T2" fmla="*/ 881063 w 565"/>
              <a:gd name="T3" fmla="*/ 139700 h 240"/>
              <a:gd name="T4" fmla="*/ 854075 w 565"/>
              <a:gd name="T5" fmla="*/ 107950 h 240"/>
              <a:gd name="T6" fmla="*/ 814388 w 565"/>
              <a:gd name="T7" fmla="*/ 80963 h 240"/>
              <a:gd name="T8" fmla="*/ 765175 w 565"/>
              <a:gd name="T9" fmla="*/ 55563 h 240"/>
              <a:gd name="T10" fmla="*/ 704850 w 565"/>
              <a:gd name="T11" fmla="*/ 33338 h 240"/>
              <a:gd name="T12" fmla="*/ 638175 w 565"/>
              <a:gd name="T13" fmla="*/ 17463 h 240"/>
              <a:gd name="T14" fmla="*/ 565150 w 565"/>
              <a:gd name="T15" fmla="*/ 6350 h 240"/>
              <a:gd name="T16" fmla="*/ 487363 w 565"/>
              <a:gd name="T17" fmla="*/ 0 h 240"/>
              <a:gd name="T18" fmla="*/ 409575 w 565"/>
              <a:gd name="T19" fmla="*/ 0 h 240"/>
              <a:gd name="T20" fmla="*/ 333375 w 565"/>
              <a:gd name="T21" fmla="*/ 6350 h 240"/>
              <a:gd name="T22" fmla="*/ 258763 w 565"/>
              <a:gd name="T23" fmla="*/ 17463 h 240"/>
              <a:gd name="T24" fmla="*/ 192088 w 565"/>
              <a:gd name="T25" fmla="*/ 33338 h 240"/>
              <a:gd name="T26" fmla="*/ 131763 w 565"/>
              <a:gd name="T27" fmla="*/ 55563 h 240"/>
              <a:gd name="T28" fmla="*/ 82550 w 565"/>
              <a:gd name="T29" fmla="*/ 80963 h 240"/>
              <a:gd name="T30" fmla="*/ 42863 w 565"/>
              <a:gd name="T31" fmla="*/ 107950 h 240"/>
              <a:gd name="T32" fmla="*/ 15875 w 565"/>
              <a:gd name="T33" fmla="*/ 139700 h 240"/>
              <a:gd name="T34" fmla="*/ 3175 w 565"/>
              <a:gd name="T35" fmla="*/ 173038 h 240"/>
              <a:gd name="T36" fmla="*/ 3175 w 565"/>
              <a:gd name="T37" fmla="*/ 204788 h 240"/>
              <a:gd name="T38" fmla="*/ 15875 w 565"/>
              <a:gd name="T39" fmla="*/ 238125 h 240"/>
              <a:gd name="T40" fmla="*/ 42863 w 565"/>
              <a:gd name="T41" fmla="*/ 269875 h 240"/>
              <a:gd name="T42" fmla="*/ 82550 w 565"/>
              <a:gd name="T43" fmla="*/ 298450 h 240"/>
              <a:gd name="T44" fmla="*/ 131763 w 565"/>
              <a:gd name="T45" fmla="*/ 323850 h 240"/>
              <a:gd name="T46" fmla="*/ 192088 w 565"/>
              <a:gd name="T47" fmla="*/ 344488 h 240"/>
              <a:gd name="T48" fmla="*/ 258763 w 565"/>
              <a:gd name="T49" fmla="*/ 360363 h 240"/>
              <a:gd name="T50" fmla="*/ 333375 w 565"/>
              <a:gd name="T51" fmla="*/ 373063 h 240"/>
              <a:gd name="T52" fmla="*/ 409575 w 565"/>
              <a:gd name="T53" fmla="*/ 379413 h 240"/>
              <a:gd name="T54" fmla="*/ 487363 w 565"/>
              <a:gd name="T55" fmla="*/ 379413 h 240"/>
              <a:gd name="T56" fmla="*/ 565150 w 565"/>
              <a:gd name="T57" fmla="*/ 373063 h 240"/>
              <a:gd name="T58" fmla="*/ 638175 w 565"/>
              <a:gd name="T59" fmla="*/ 360363 h 240"/>
              <a:gd name="T60" fmla="*/ 704850 w 565"/>
              <a:gd name="T61" fmla="*/ 344488 h 240"/>
              <a:gd name="T62" fmla="*/ 765175 w 565"/>
              <a:gd name="T63" fmla="*/ 323850 h 240"/>
              <a:gd name="T64" fmla="*/ 814388 w 565"/>
              <a:gd name="T65" fmla="*/ 298450 h 240"/>
              <a:gd name="T66" fmla="*/ 854075 w 565"/>
              <a:gd name="T67" fmla="*/ 269875 h 240"/>
              <a:gd name="T68" fmla="*/ 881063 w 565"/>
              <a:gd name="T69" fmla="*/ 238125 h 240"/>
              <a:gd name="T70" fmla="*/ 893763 w 565"/>
              <a:gd name="T71" fmla="*/ 20478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1" name="Rectangle 54">
            <a:extLst>
              <a:ext uri="{FF2B5EF4-FFF2-40B4-BE49-F238E27FC236}">
                <a16:creationId xmlns:a16="http://schemas.microsoft.com/office/drawing/2014/main" id="{13AE32ED-73DB-422B-ADD1-4A9595FD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1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5652" name="Line 55">
            <a:extLst>
              <a:ext uri="{FF2B5EF4-FFF2-40B4-BE49-F238E27FC236}">
                <a16:creationId xmlns:a16="http://schemas.microsoft.com/office/drawing/2014/main" id="{1563C115-1F43-4470-91FF-114D19AF16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2766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3" name="Text Box 56">
            <a:extLst>
              <a:ext uri="{FF2B5EF4-FFF2-40B4-BE49-F238E27FC236}">
                <a16:creationId xmlns:a16="http://schemas.microsoft.com/office/drawing/2014/main" id="{524C4138-87C1-4D46-A499-A695D7D8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4689475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54" name="Text Box 57">
            <a:extLst>
              <a:ext uri="{FF2B5EF4-FFF2-40B4-BE49-F238E27FC236}">
                <a16:creationId xmlns:a16="http://schemas.microsoft.com/office/drawing/2014/main" id="{1B8D9118-7A86-4303-9B26-3D4CA344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7543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i="1" u="sng" dirty="0">
                <a:solidFill>
                  <a:schemeClr val="accent2"/>
                </a:solidFill>
              </a:rPr>
              <a:t>Aggregation</a:t>
            </a:r>
            <a:r>
              <a:rPr lang="en-US" altLang="en-US" dirty="0"/>
              <a:t> allows us to treat a relationship set as an entity set   for purposes of participation in (other) relationships.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Note: aggregate Mostly higher order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7D72E-EF7A-47AE-9EAE-E5C6872A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852487"/>
            <a:ext cx="10201275" cy="515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FE692-A6B3-4040-900F-F984F6B2DB7B}"/>
              </a:ext>
            </a:extLst>
          </p:cNvPr>
          <p:cNvSpPr txBox="1"/>
          <p:nvPr/>
        </p:nvSpPr>
        <p:spPr>
          <a:xfrm>
            <a:off x="995362" y="562708"/>
            <a:ext cx="24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03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C4660-9853-4119-804B-FC82F724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" y="393895"/>
            <a:ext cx="10081919" cy="5606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79D08-BE33-464D-9378-7A6AAE885992}"/>
              </a:ext>
            </a:extLst>
          </p:cNvPr>
          <p:cNvSpPr txBox="1"/>
          <p:nvPr/>
        </p:nvSpPr>
        <p:spPr>
          <a:xfrm>
            <a:off x="995362" y="562708"/>
            <a:ext cx="24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274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67DEF05-B8C3-458C-B9EF-A56515F9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069F372-79AA-422B-BE59-60DFC009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A29D5330-2DDE-4F88-993D-0426BAB03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600"/>
              <a:t>Conceptual Design Using the ER Model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31575D2-18F3-4124-A03F-B68DD095C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534400" cy="4953000"/>
          </a:xfrm>
          <a:noFill/>
        </p:spPr>
        <p:txBody>
          <a:bodyPr/>
          <a:lstStyle/>
          <a:p>
            <a:r>
              <a:rPr lang="en-US" altLang="en-US" u="sng">
                <a:solidFill>
                  <a:schemeClr val="accent2"/>
                </a:solidFill>
              </a:rPr>
              <a:t>Design choices:</a:t>
            </a:r>
            <a:endParaRPr lang="en-US" altLang="en-US">
              <a:solidFill>
                <a:schemeClr val="accent2"/>
              </a:solidFill>
            </a:endParaRPr>
          </a:p>
          <a:p>
            <a:pPr lvl="1">
              <a:buSzPct val="75000"/>
            </a:pPr>
            <a:r>
              <a:rPr lang="en-US" altLang="en-US"/>
              <a:t>Should a concept be modeled as an entity or an attribute?</a:t>
            </a:r>
          </a:p>
          <a:p>
            <a:pPr lvl="1">
              <a:buSzPct val="75000"/>
            </a:pPr>
            <a:r>
              <a:rPr lang="en-US" altLang="en-US"/>
              <a:t>Should a concept be modeled as an entity or a relationship?</a:t>
            </a:r>
          </a:p>
          <a:p>
            <a:pPr lvl="1">
              <a:buSzPct val="75000"/>
            </a:pPr>
            <a:r>
              <a:rPr lang="en-US" altLang="en-US"/>
              <a:t>Identifying relationships: Binary or ternary? Aggregation?</a:t>
            </a:r>
          </a:p>
          <a:p>
            <a:r>
              <a:rPr lang="en-US" altLang="en-US"/>
              <a:t>Constraints in the ER Model:</a:t>
            </a:r>
          </a:p>
          <a:p>
            <a:pPr lvl="1">
              <a:buSzPct val="75000"/>
            </a:pPr>
            <a:r>
              <a:rPr lang="en-US" altLang="en-US"/>
              <a:t>A lot of data semantics can (and should) be captured.</a:t>
            </a:r>
          </a:p>
          <a:p>
            <a:pPr lvl="1">
              <a:buSzPct val="75000"/>
            </a:pPr>
            <a:r>
              <a:rPr lang="en-US" altLang="en-US"/>
              <a:t>But some constraints cannot be captured in ER diagrams.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33BF1E-1D0F-47E6-8767-9B6B08FEE5D1}"/>
              </a:ext>
            </a:extLst>
          </p:cNvPr>
          <p:cNvSpPr/>
          <p:nvPr/>
        </p:nvSpPr>
        <p:spPr>
          <a:xfrm>
            <a:off x="3038622" y="337625"/>
            <a:ext cx="2518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 Model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6B16A-4630-452A-9453-C0B4E1871742}"/>
              </a:ext>
            </a:extLst>
          </p:cNvPr>
          <p:cNvSpPr/>
          <p:nvPr/>
        </p:nvSpPr>
        <p:spPr>
          <a:xfrm>
            <a:off x="375139" y="1659989"/>
            <a:ext cx="2518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7ACDC-9736-4DAF-A92D-3D6B5D3ADB28}"/>
              </a:ext>
            </a:extLst>
          </p:cNvPr>
          <p:cNvSpPr/>
          <p:nvPr/>
        </p:nvSpPr>
        <p:spPr>
          <a:xfrm>
            <a:off x="3845169" y="1659989"/>
            <a:ext cx="2518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A0D3E-901D-4B9B-A4BC-999A5D6571F1}"/>
              </a:ext>
            </a:extLst>
          </p:cNvPr>
          <p:cNvSpPr/>
          <p:nvPr/>
        </p:nvSpPr>
        <p:spPr>
          <a:xfrm>
            <a:off x="7519183" y="1659989"/>
            <a:ext cx="2518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DC4FC-C372-48EB-BDE2-C58EE9816980}"/>
              </a:ext>
            </a:extLst>
          </p:cNvPr>
          <p:cNvSpPr txBox="1"/>
          <p:nvPr/>
        </p:nvSpPr>
        <p:spPr>
          <a:xfrm>
            <a:off x="900332" y="2926080"/>
            <a:ext cx="18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/</a:t>
            </a:r>
          </a:p>
          <a:p>
            <a:r>
              <a:rPr lang="en-US" dirty="0"/>
              <a:t>WEAK ENTITY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84C9E-BEA1-435F-9F76-9FA9E7151341}"/>
              </a:ext>
            </a:extLst>
          </p:cNvPr>
          <p:cNvSpPr txBox="1"/>
          <p:nvPr/>
        </p:nvSpPr>
        <p:spPr>
          <a:xfrm>
            <a:off x="4065563" y="2926080"/>
            <a:ext cx="306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Attribute</a:t>
            </a:r>
          </a:p>
          <a:p>
            <a:r>
              <a:rPr lang="en-US" dirty="0"/>
              <a:t>Composite attribute</a:t>
            </a:r>
          </a:p>
          <a:p>
            <a:r>
              <a:rPr lang="en-US" dirty="0"/>
              <a:t>Multivalued attribute</a:t>
            </a:r>
          </a:p>
          <a:p>
            <a:r>
              <a:rPr lang="en-US" dirty="0"/>
              <a:t>Derived attribute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0B0C6-2335-44A4-9722-ABD718253876}"/>
              </a:ext>
            </a:extLst>
          </p:cNvPr>
          <p:cNvSpPr txBox="1"/>
          <p:nvPr/>
        </p:nvSpPr>
        <p:spPr>
          <a:xfrm>
            <a:off x="7835705" y="3052689"/>
            <a:ext cx="2616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One-one</a:t>
            </a:r>
          </a:p>
          <a:p>
            <a:r>
              <a:rPr lang="en-US" dirty="0"/>
              <a:t>One-many</a:t>
            </a:r>
          </a:p>
          <a:p>
            <a:r>
              <a:rPr lang="en-US" dirty="0"/>
              <a:t>Many-many</a:t>
            </a:r>
          </a:p>
          <a:p>
            <a:r>
              <a:rPr lang="en-US" dirty="0"/>
              <a:t>Many-one</a:t>
            </a:r>
          </a:p>
          <a:p>
            <a:endParaRPr lang="en-US" dirty="0"/>
          </a:p>
          <a:p>
            <a:r>
              <a:rPr lang="en-US" dirty="0"/>
              <a:t>Total/partial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6D5B64-9797-4B8A-BD2E-17010C800558}"/>
              </a:ext>
            </a:extLst>
          </p:cNvPr>
          <p:cNvCxnSpPr/>
          <p:nvPr/>
        </p:nvCxnSpPr>
        <p:spPr>
          <a:xfrm flipH="1">
            <a:off x="1856935" y="1252025"/>
            <a:ext cx="1336431" cy="5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45652-A514-4402-B3AC-B20D3099FEDD}"/>
              </a:ext>
            </a:extLst>
          </p:cNvPr>
          <p:cNvCxnSpPr>
            <a:cxnSpLocks/>
          </p:cNvCxnSpPr>
          <p:nvPr/>
        </p:nvCxnSpPr>
        <p:spPr>
          <a:xfrm>
            <a:off x="3861582" y="1252025"/>
            <a:ext cx="487682" cy="40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00F5F-4181-4935-BD57-EF0BD6CA8FD4}"/>
              </a:ext>
            </a:extLst>
          </p:cNvPr>
          <p:cNvCxnSpPr>
            <a:cxnSpLocks/>
          </p:cNvCxnSpPr>
          <p:nvPr/>
        </p:nvCxnSpPr>
        <p:spPr>
          <a:xfrm>
            <a:off x="5198014" y="1153553"/>
            <a:ext cx="3186331" cy="63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24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3639BE5-66F5-4E61-A71A-B9E11C80B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Entity vs. Attribute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828CE60-73A0-4D24-9F43-3DB2D7682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10600" cy="4876800"/>
          </a:xfrm>
          <a:noFill/>
        </p:spPr>
        <p:txBody>
          <a:bodyPr/>
          <a:lstStyle/>
          <a:p>
            <a:r>
              <a:rPr lang="en-US" altLang="en-US"/>
              <a:t>Should </a:t>
            </a:r>
            <a:r>
              <a:rPr lang="en-US" altLang="en-US" i="1">
                <a:solidFill>
                  <a:schemeClr val="accent2"/>
                </a:solidFill>
              </a:rPr>
              <a:t>address</a:t>
            </a:r>
            <a:r>
              <a:rPr lang="en-US" altLang="en-US" i="1"/>
              <a:t> </a:t>
            </a:r>
            <a:r>
              <a:rPr lang="en-US" altLang="en-US"/>
              <a:t>be an attribute of Employees or an entity (connected to Employees by a relationship)?</a:t>
            </a:r>
          </a:p>
          <a:p>
            <a:r>
              <a:rPr lang="en-US" altLang="en-US"/>
              <a:t>Depends upon the use we want to make of address information, and the semantics of the data:</a:t>
            </a:r>
          </a:p>
          <a:p>
            <a:pPr lvl="2"/>
            <a:r>
              <a:rPr lang="en-US" altLang="en-US" sz="2400"/>
              <a:t>If we have several addresses per employee, </a:t>
            </a:r>
            <a:r>
              <a:rPr lang="en-US" altLang="en-US" sz="2400" i="1"/>
              <a:t>address</a:t>
            </a:r>
            <a:r>
              <a:rPr lang="en-US" altLang="en-US" sz="2400"/>
              <a:t> must be an entity (since attributes cannot be set-valued). </a:t>
            </a:r>
          </a:p>
          <a:p>
            <a:pPr lvl="2"/>
            <a:r>
              <a:rPr lang="en-US" altLang="en-US" sz="2400"/>
              <a:t>If the structure (city, street, etc.) is important, e.g., we want to retrieve employees in a given city, </a:t>
            </a:r>
            <a:r>
              <a:rPr lang="en-US" altLang="en-US" sz="2400" i="1"/>
              <a:t>address</a:t>
            </a:r>
            <a:r>
              <a:rPr lang="en-US" altLang="en-US" sz="2400"/>
              <a:t> must be modeled as an entity (since attribute values are atomic). 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64A898D-43A3-4C99-9C05-8DAF94E0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60914D1-6174-4DF7-9B9F-BEA19A96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34893AD-1DDC-497F-81AB-8CA84ED9E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66700"/>
            <a:ext cx="7772400" cy="1104900"/>
          </a:xfrm>
          <a:noFill/>
        </p:spPr>
        <p:txBody>
          <a:bodyPr/>
          <a:lstStyle/>
          <a:p>
            <a:r>
              <a:rPr lang="en-US" altLang="en-US"/>
              <a:t>Entity vs. Attribute (Contd.)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4F30C04-F1F5-4425-A60F-2FCA28D92A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0"/>
            <a:ext cx="35814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Works_In4 does not     allow an employee to   work in a department       for two or more periods.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Similar to the problem   of wanting to record several addresses for an employee:  We want to record </a:t>
            </a:r>
            <a:r>
              <a:rPr lang="en-US" altLang="en-US" sz="2000" i="1">
                <a:solidFill>
                  <a:schemeClr val="accent2"/>
                </a:solidFill>
              </a:rPr>
              <a:t>several values of the descriptive attributes for each instance of this relationship. </a:t>
            </a:r>
            <a:r>
              <a:rPr lang="en-US" altLang="en-US" sz="2000"/>
              <a:t>Accomplished by introducing new entity set, Duration. </a:t>
            </a:r>
          </a:p>
        </p:txBody>
      </p:sp>
      <p:grpSp>
        <p:nvGrpSpPr>
          <p:cNvPr id="32774" name="Group 18">
            <a:extLst>
              <a:ext uri="{FF2B5EF4-FFF2-40B4-BE49-F238E27FC236}">
                <a16:creationId xmlns:a16="http://schemas.microsoft.com/office/drawing/2014/main" id="{14B08F2F-B857-4699-A48A-842DA1A07CBA}"/>
              </a:ext>
            </a:extLst>
          </p:cNvPr>
          <p:cNvGrpSpPr>
            <a:grpSpLocks/>
          </p:cNvGrpSpPr>
          <p:nvPr/>
        </p:nvGrpSpPr>
        <p:grpSpPr bwMode="auto">
          <a:xfrm>
            <a:off x="4791076" y="1458914"/>
            <a:ext cx="2278063" cy="1190625"/>
            <a:chOff x="2058" y="919"/>
            <a:chExt cx="1435" cy="750"/>
          </a:xfrm>
        </p:grpSpPr>
        <p:sp>
          <p:nvSpPr>
            <p:cNvPr id="32834" name="Freeform 6">
              <a:extLst>
                <a:ext uri="{FF2B5EF4-FFF2-40B4-BE49-F238E27FC236}">
                  <a16:creationId xmlns:a16="http://schemas.microsoft.com/office/drawing/2014/main" id="{6361AC81-5BF9-4FF0-B267-85A30E82D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5" name="Freeform 7">
              <a:extLst>
                <a:ext uri="{FF2B5EF4-FFF2-40B4-BE49-F238E27FC236}">
                  <a16:creationId xmlns:a16="http://schemas.microsoft.com/office/drawing/2014/main" id="{090D6391-A6B8-452F-925C-61C0A0B1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6" name="Freeform 8">
              <a:extLst>
                <a:ext uri="{FF2B5EF4-FFF2-40B4-BE49-F238E27FC236}">
                  <a16:creationId xmlns:a16="http://schemas.microsoft.com/office/drawing/2014/main" id="{946CF9DB-4C2C-4B30-AB79-E80559F88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7" name="Freeform 9">
              <a:extLst>
                <a:ext uri="{FF2B5EF4-FFF2-40B4-BE49-F238E27FC236}">
                  <a16:creationId xmlns:a16="http://schemas.microsoft.com/office/drawing/2014/main" id="{2211D4C8-1E84-45C9-9F58-93017E296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8" name="Rectangle 10">
              <a:extLst>
                <a:ext uri="{FF2B5EF4-FFF2-40B4-BE49-F238E27FC236}">
                  <a16:creationId xmlns:a16="http://schemas.microsoft.com/office/drawing/2014/main" id="{C570BBAC-EA4D-4FC7-9225-24A1A4EC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9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32839" name="Rectangle 11">
              <a:extLst>
                <a:ext uri="{FF2B5EF4-FFF2-40B4-BE49-F238E27FC236}">
                  <a16:creationId xmlns:a16="http://schemas.microsoft.com/office/drawing/2014/main" id="{DC6AEBF8-BEEE-4B65-9436-E47DE0D9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32840" name="Rectangle 12">
              <a:extLst>
                <a:ext uri="{FF2B5EF4-FFF2-40B4-BE49-F238E27FC236}">
                  <a16:creationId xmlns:a16="http://schemas.microsoft.com/office/drawing/2014/main" id="{3E9F59F7-6C98-454D-8A23-E45B3CC46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32841" name="Rectangle 13">
              <a:extLst>
                <a:ext uri="{FF2B5EF4-FFF2-40B4-BE49-F238E27FC236}">
                  <a16:creationId xmlns:a16="http://schemas.microsoft.com/office/drawing/2014/main" id="{B21FCAF5-CF38-4752-A97F-87F499A7F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100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32842" name="Line 14">
              <a:extLst>
                <a:ext uri="{FF2B5EF4-FFF2-40B4-BE49-F238E27FC236}">
                  <a16:creationId xmlns:a16="http://schemas.microsoft.com/office/drawing/2014/main" id="{559A2744-6272-4AB7-9604-9F1096CE7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3" name="Line 15">
              <a:extLst>
                <a:ext uri="{FF2B5EF4-FFF2-40B4-BE49-F238E27FC236}">
                  <a16:creationId xmlns:a16="http://schemas.microsoft.com/office/drawing/2014/main" id="{2F6FF146-5E4A-41AF-A9A2-1FD51753E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4" name="Line 16">
              <a:extLst>
                <a:ext uri="{FF2B5EF4-FFF2-40B4-BE49-F238E27FC236}">
                  <a16:creationId xmlns:a16="http://schemas.microsoft.com/office/drawing/2014/main" id="{AE582A5C-DECD-4E10-A8B6-61565AC3F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5" name="Line 17">
              <a:extLst>
                <a:ext uri="{FF2B5EF4-FFF2-40B4-BE49-F238E27FC236}">
                  <a16:creationId xmlns:a16="http://schemas.microsoft.com/office/drawing/2014/main" id="{A128C009-1D45-48DA-A531-9D21897DB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75" name="Freeform 19">
            <a:extLst>
              <a:ext uri="{FF2B5EF4-FFF2-40B4-BE49-F238E27FC236}">
                <a16:creationId xmlns:a16="http://schemas.microsoft.com/office/drawing/2014/main" id="{15C9BB74-F4AC-466E-89E1-83150246D5EE}"/>
              </a:ext>
            </a:extLst>
          </p:cNvPr>
          <p:cNvSpPr>
            <a:spLocks/>
          </p:cNvSpPr>
          <p:nvPr/>
        </p:nvSpPr>
        <p:spPr bwMode="auto">
          <a:xfrm>
            <a:off x="6892926" y="2190751"/>
            <a:ext cx="1566863" cy="569913"/>
          </a:xfrm>
          <a:custGeom>
            <a:avLst/>
            <a:gdLst>
              <a:gd name="T0" fmla="*/ 0 w 987"/>
              <a:gd name="T1" fmla="*/ 284163 h 359"/>
              <a:gd name="T2" fmla="*/ 773113 w 987"/>
              <a:gd name="T3" fmla="*/ 0 h 359"/>
              <a:gd name="T4" fmla="*/ 1565275 w 987"/>
              <a:gd name="T5" fmla="*/ 293688 h 359"/>
              <a:gd name="T6" fmla="*/ 773113 w 987"/>
              <a:gd name="T7" fmla="*/ 568325 h 359"/>
              <a:gd name="T8" fmla="*/ 0 w 987"/>
              <a:gd name="T9" fmla="*/ 284163 h 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Rectangle 20">
            <a:extLst>
              <a:ext uri="{FF2B5EF4-FFF2-40B4-BE49-F238E27FC236}">
                <a16:creationId xmlns:a16="http://schemas.microsoft.com/office/drawing/2014/main" id="{0C86F3FB-3B04-481F-A98E-8FC1EF8A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312989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32777" name="Freeform 21">
            <a:extLst>
              <a:ext uri="{FF2B5EF4-FFF2-40B4-BE49-F238E27FC236}">
                <a16:creationId xmlns:a16="http://schemas.microsoft.com/office/drawing/2014/main" id="{784C52ED-9F56-4840-87EE-3CAA013D50FC}"/>
              </a:ext>
            </a:extLst>
          </p:cNvPr>
          <p:cNvSpPr>
            <a:spLocks/>
          </p:cNvSpPr>
          <p:nvPr/>
        </p:nvSpPr>
        <p:spPr bwMode="auto">
          <a:xfrm>
            <a:off x="6818313" y="1336676"/>
            <a:ext cx="804862" cy="339725"/>
          </a:xfrm>
          <a:custGeom>
            <a:avLst/>
            <a:gdLst>
              <a:gd name="T0" fmla="*/ 1587 w 507"/>
              <a:gd name="T1" fmla="*/ 184150 h 214"/>
              <a:gd name="T2" fmla="*/ 14287 w 507"/>
              <a:gd name="T3" fmla="*/ 212725 h 214"/>
              <a:gd name="T4" fmla="*/ 38100 w 507"/>
              <a:gd name="T5" fmla="*/ 239713 h 214"/>
              <a:gd name="T6" fmla="*/ 73025 w 507"/>
              <a:gd name="T7" fmla="*/ 265113 h 214"/>
              <a:gd name="T8" fmla="*/ 119062 w 507"/>
              <a:gd name="T9" fmla="*/ 288925 h 214"/>
              <a:gd name="T10" fmla="*/ 171450 w 507"/>
              <a:gd name="T11" fmla="*/ 307975 h 214"/>
              <a:gd name="T12" fmla="*/ 231775 w 507"/>
              <a:gd name="T13" fmla="*/ 322263 h 214"/>
              <a:gd name="T14" fmla="*/ 296862 w 507"/>
              <a:gd name="T15" fmla="*/ 331788 h 214"/>
              <a:gd name="T16" fmla="*/ 366712 w 507"/>
              <a:gd name="T17" fmla="*/ 336550 h 214"/>
              <a:gd name="T18" fmla="*/ 436562 w 507"/>
              <a:gd name="T19" fmla="*/ 336550 h 214"/>
              <a:gd name="T20" fmla="*/ 504825 w 507"/>
              <a:gd name="T21" fmla="*/ 331788 h 214"/>
              <a:gd name="T22" fmla="*/ 571500 w 507"/>
              <a:gd name="T23" fmla="*/ 320675 h 214"/>
              <a:gd name="T24" fmla="*/ 631825 w 507"/>
              <a:gd name="T25" fmla="*/ 307975 h 214"/>
              <a:gd name="T26" fmla="*/ 685800 w 507"/>
              <a:gd name="T27" fmla="*/ 287338 h 214"/>
              <a:gd name="T28" fmla="*/ 730250 w 507"/>
              <a:gd name="T29" fmla="*/ 265113 h 214"/>
              <a:gd name="T30" fmla="*/ 765175 w 507"/>
              <a:gd name="T31" fmla="*/ 239713 h 214"/>
              <a:gd name="T32" fmla="*/ 788987 w 507"/>
              <a:gd name="T33" fmla="*/ 211138 h 214"/>
              <a:gd name="T34" fmla="*/ 801687 w 507"/>
              <a:gd name="T35" fmla="*/ 182563 h 214"/>
              <a:gd name="T36" fmla="*/ 801687 w 507"/>
              <a:gd name="T37" fmla="*/ 153988 h 214"/>
              <a:gd name="T38" fmla="*/ 788987 w 507"/>
              <a:gd name="T39" fmla="*/ 125413 h 214"/>
              <a:gd name="T40" fmla="*/ 765175 w 507"/>
              <a:gd name="T41" fmla="*/ 96838 h 214"/>
              <a:gd name="T42" fmla="*/ 730250 w 507"/>
              <a:gd name="T43" fmla="*/ 71438 h 214"/>
              <a:gd name="T44" fmla="*/ 685800 w 507"/>
              <a:gd name="T45" fmla="*/ 49213 h 214"/>
              <a:gd name="T46" fmla="*/ 631825 w 507"/>
              <a:gd name="T47" fmla="*/ 30163 h 214"/>
              <a:gd name="T48" fmla="*/ 571500 w 507"/>
              <a:gd name="T49" fmla="*/ 15875 h 214"/>
              <a:gd name="T50" fmla="*/ 504825 w 507"/>
              <a:gd name="T51" fmla="*/ 4763 h 214"/>
              <a:gd name="T52" fmla="*/ 436562 w 507"/>
              <a:gd name="T53" fmla="*/ 0 h 214"/>
              <a:gd name="T54" fmla="*/ 366712 w 507"/>
              <a:gd name="T55" fmla="*/ 0 h 214"/>
              <a:gd name="T56" fmla="*/ 296862 w 507"/>
              <a:gd name="T57" fmla="*/ 4763 h 214"/>
              <a:gd name="T58" fmla="*/ 231775 w 507"/>
              <a:gd name="T59" fmla="*/ 15875 h 214"/>
              <a:gd name="T60" fmla="*/ 171450 w 507"/>
              <a:gd name="T61" fmla="*/ 30163 h 214"/>
              <a:gd name="T62" fmla="*/ 119062 w 507"/>
              <a:gd name="T63" fmla="*/ 49213 h 214"/>
              <a:gd name="T64" fmla="*/ 73025 w 507"/>
              <a:gd name="T65" fmla="*/ 71438 h 214"/>
              <a:gd name="T66" fmla="*/ 38100 w 507"/>
              <a:gd name="T67" fmla="*/ 96838 h 214"/>
              <a:gd name="T68" fmla="*/ 14287 w 507"/>
              <a:gd name="T69" fmla="*/ 125413 h 214"/>
              <a:gd name="T70" fmla="*/ 1587 w 507"/>
              <a:gd name="T71" fmla="*/ 153988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8" name="Freeform 22">
            <a:extLst>
              <a:ext uri="{FF2B5EF4-FFF2-40B4-BE49-F238E27FC236}">
                <a16:creationId xmlns:a16="http://schemas.microsoft.com/office/drawing/2014/main" id="{BD9BA292-A289-4419-9ED9-FAC52F181272}"/>
              </a:ext>
            </a:extLst>
          </p:cNvPr>
          <p:cNvSpPr>
            <a:spLocks/>
          </p:cNvSpPr>
          <p:nvPr/>
        </p:nvSpPr>
        <p:spPr bwMode="auto">
          <a:xfrm>
            <a:off x="7721601" y="1336676"/>
            <a:ext cx="803275" cy="339725"/>
          </a:xfrm>
          <a:custGeom>
            <a:avLst/>
            <a:gdLst>
              <a:gd name="T0" fmla="*/ 1588 w 506"/>
              <a:gd name="T1" fmla="*/ 184150 h 214"/>
              <a:gd name="T2" fmla="*/ 12700 w 506"/>
              <a:gd name="T3" fmla="*/ 212725 h 214"/>
              <a:gd name="T4" fmla="*/ 36513 w 506"/>
              <a:gd name="T5" fmla="*/ 239713 h 214"/>
              <a:gd name="T6" fmla="*/ 73025 w 506"/>
              <a:gd name="T7" fmla="*/ 265113 h 214"/>
              <a:gd name="T8" fmla="*/ 117475 w 506"/>
              <a:gd name="T9" fmla="*/ 288925 h 214"/>
              <a:gd name="T10" fmla="*/ 171450 w 506"/>
              <a:gd name="T11" fmla="*/ 307975 h 214"/>
              <a:gd name="T12" fmla="*/ 231775 w 506"/>
              <a:gd name="T13" fmla="*/ 322263 h 214"/>
              <a:gd name="T14" fmla="*/ 296863 w 506"/>
              <a:gd name="T15" fmla="*/ 331788 h 214"/>
              <a:gd name="T16" fmla="*/ 366713 w 506"/>
              <a:gd name="T17" fmla="*/ 336550 h 214"/>
              <a:gd name="T18" fmla="*/ 436563 w 506"/>
              <a:gd name="T19" fmla="*/ 336550 h 214"/>
              <a:gd name="T20" fmla="*/ 504825 w 506"/>
              <a:gd name="T21" fmla="*/ 331788 h 214"/>
              <a:gd name="T22" fmla="*/ 571500 w 506"/>
              <a:gd name="T23" fmla="*/ 320675 h 214"/>
              <a:gd name="T24" fmla="*/ 630238 w 506"/>
              <a:gd name="T25" fmla="*/ 307975 h 214"/>
              <a:gd name="T26" fmla="*/ 684213 w 506"/>
              <a:gd name="T27" fmla="*/ 287338 h 214"/>
              <a:gd name="T28" fmla="*/ 730250 w 506"/>
              <a:gd name="T29" fmla="*/ 265113 h 214"/>
              <a:gd name="T30" fmla="*/ 763588 w 506"/>
              <a:gd name="T31" fmla="*/ 239713 h 214"/>
              <a:gd name="T32" fmla="*/ 788988 w 506"/>
              <a:gd name="T33" fmla="*/ 211138 h 214"/>
              <a:gd name="T34" fmla="*/ 800100 w 506"/>
              <a:gd name="T35" fmla="*/ 182563 h 214"/>
              <a:gd name="T36" fmla="*/ 800100 w 506"/>
              <a:gd name="T37" fmla="*/ 153988 h 214"/>
              <a:gd name="T38" fmla="*/ 788988 w 506"/>
              <a:gd name="T39" fmla="*/ 125413 h 214"/>
              <a:gd name="T40" fmla="*/ 763588 w 506"/>
              <a:gd name="T41" fmla="*/ 96838 h 214"/>
              <a:gd name="T42" fmla="*/ 730250 w 506"/>
              <a:gd name="T43" fmla="*/ 71438 h 214"/>
              <a:gd name="T44" fmla="*/ 684213 w 506"/>
              <a:gd name="T45" fmla="*/ 49213 h 214"/>
              <a:gd name="T46" fmla="*/ 630238 w 506"/>
              <a:gd name="T47" fmla="*/ 30163 h 214"/>
              <a:gd name="T48" fmla="*/ 569913 w 506"/>
              <a:gd name="T49" fmla="*/ 15875 h 214"/>
              <a:gd name="T50" fmla="*/ 504825 w 506"/>
              <a:gd name="T51" fmla="*/ 4763 h 214"/>
              <a:gd name="T52" fmla="*/ 436563 w 506"/>
              <a:gd name="T53" fmla="*/ 0 h 214"/>
              <a:gd name="T54" fmla="*/ 366713 w 506"/>
              <a:gd name="T55" fmla="*/ 0 h 214"/>
              <a:gd name="T56" fmla="*/ 296863 w 506"/>
              <a:gd name="T57" fmla="*/ 4763 h 214"/>
              <a:gd name="T58" fmla="*/ 231775 w 506"/>
              <a:gd name="T59" fmla="*/ 15875 h 214"/>
              <a:gd name="T60" fmla="*/ 169863 w 506"/>
              <a:gd name="T61" fmla="*/ 30163 h 214"/>
              <a:gd name="T62" fmla="*/ 117475 w 506"/>
              <a:gd name="T63" fmla="*/ 49213 h 214"/>
              <a:gd name="T64" fmla="*/ 73025 w 506"/>
              <a:gd name="T65" fmla="*/ 71438 h 214"/>
              <a:gd name="T66" fmla="*/ 36513 w 506"/>
              <a:gd name="T67" fmla="*/ 96838 h 214"/>
              <a:gd name="T68" fmla="*/ 12700 w 506"/>
              <a:gd name="T69" fmla="*/ 125413 h 214"/>
              <a:gd name="T70" fmla="*/ 1588 w 506"/>
              <a:gd name="T71" fmla="*/ 153988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9" name="Rectangle 23">
            <a:extLst>
              <a:ext uri="{FF2B5EF4-FFF2-40B4-BE49-F238E27FC236}">
                <a16:creationId xmlns:a16="http://schemas.microsoft.com/office/drawing/2014/main" id="{0D0B158D-C11E-4A86-AC80-EE1C4090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1308101"/>
            <a:ext cx="6396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32780" name="Rectangle 24">
            <a:extLst>
              <a:ext uri="{FF2B5EF4-FFF2-40B4-BE49-F238E27FC236}">
                <a16:creationId xmlns:a16="http://schemas.microsoft.com/office/drawing/2014/main" id="{9E69DA8A-260F-4EE6-9B71-8A674EC2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6" y="1287464"/>
            <a:ext cx="37670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</a:p>
        </p:txBody>
      </p:sp>
      <p:sp>
        <p:nvSpPr>
          <p:cNvPr id="32781" name="Line 25">
            <a:extLst>
              <a:ext uri="{FF2B5EF4-FFF2-40B4-BE49-F238E27FC236}">
                <a16:creationId xmlns:a16="http://schemas.microsoft.com/office/drawing/2014/main" id="{012CDB3F-C013-483A-A4EA-6CA260DC31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8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Freeform 26">
            <a:extLst>
              <a:ext uri="{FF2B5EF4-FFF2-40B4-BE49-F238E27FC236}">
                <a16:creationId xmlns:a16="http://schemas.microsoft.com/office/drawing/2014/main" id="{82D48C9B-CDAE-4F22-BC5F-D79FB6BC76EF}"/>
              </a:ext>
            </a:extLst>
          </p:cNvPr>
          <p:cNvSpPr>
            <a:spLocks/>
          </p:cNvSpPr>
          <p:nvPr/>
        </p:nvSpPr>
        <p:spPr bwMode="auto">
          <a:xfrm>
            <a:off x="9702801" y="1782764"/>
            <a:ext cx="803275" cy="339725"/>
          </a:xfrm>
          <a:custGeom>
            <a:avLst/>
            <a:gdLst>
              <a:gd name="T0" fmla="*/ 1588 w 506"/>
              <a:gd name="T1" fmla="*/ 184150 h 214"/>
              <a:gd name="T2" fmla="*/ 12700 w 506"/>
              <a:gd name="T3" fmla="*/ 212725 h 214"/>
              <a:gd name="T4" fmla="*/ 38100 w 506"/>
              <a:gd name="T5" fmla="*/ 241300 h 214"/>
              <a:gd name="T6" fmla="*/ 71438 w 506"/>
              <a:gd name="T7" fmla="*/ 266700 h 214"/>
              <a:gd name="T8" fmla="*/ 117475 w 506"/>
              <a:gd name="T9" fmla="*/ 288925 h 214"/>
              <a:gd name="T10" fmla="*/ 171450 w 506"/>
              <a:gd name="T11" fmla="*/ 307975 h 214"/>
              <a:gd name="T12" fmla="*/ 230188 w 506"/>
              <a:gd name="T13" fmla="*/ 322263 h 214"/>
              <a:gd name="T14" fmla="*/ 296863 w 506"/>
              <a:gd name="T15" fmla="*/ 333375 h 214"/>
              <a:gd name="T16" fmla="*/ 366713 w 506"/>
              <a:gd name="T17" fmla="*/ 338138 h 214"/>
              <a:gd name="T18" fmla="*/ 434975 w 506"/>
              <a:gd name="T19" fmla="*/ 338138 h 214"/>
              <a:gd name="T20" fmla="*/ 504825 w 506"/>
              <a:gd name="T21" fmla="*/ 333375 h 214"/>
              <a:gd name="T22" fmla="*/ 569913 w 506"/>
              <a:gd name="T23" fmla="*/ 322263 h 214"/>
              <a:gd name="T24" fmla="*/ 630238 w 506"/>
              <a:gd name="T25" fmla="*/ 307975 h 214"/>
              <a:gd name="T26" fmla="*/ 684213 w 506"/>
              <a:gd name="T27" fmla="*/ 288925 h 214"/>
              <a:gd name="T28" fmla="*/ 728663 w 506"/>
              <a:gd name="T29" fmla="*/ 266700 h 214"/>
              <a:gd name="T30" fmla="*/ 763588 w 506"/>
              <a:gd name="T31" fmla="*/ 239713 h 214"/>
              <a:gd name="T32" fmla="*/ 788988 w 506"/>
              <a:gd name="T33" fmla="*/ 212725 h 214"/>
              <a:gd name="T34" fmla="*/ 800100 w 506"/>
              <a:gd name="T35" fmla="*/ 184150 h 214"/>
              <a:gd name="T36" fmla="*/ 800100 w 506"/>
              <a:gd name="T37" fmla="*/ 153988 h 214"/>
              <a:gd name="T38" fmla="*/ 788988 w 506"/>
              <a:gd name="T39" fmla="*/ 125413 h 214"/>
              <a:gd name="T40" fmla="*/ 763588 w 506"/>
              <a:gd name="T41" fmla="*/ 98425 h 214"/>
              <a:gd name="T42" fmla="*/ 728663 w 506"/>
              <a:gd name="T43" fmla="*/ 71438 h 214"/>
              <a:gd name="T44" fmla="*/ 684213 w 506"/>
              <a:gd name="T45" fmla="*/ 49213 h 214"/>
              <a:gd name="T46" fmla="*/ 630238 w 506"/>
              <a:gd name="T47" fmla="*/ 30163 h 214"/>
              <a:gd name="T48" fmla="*/ 569913 w 506"/>
              <a:gd name="T49" fmla="*/ 15875 h 214"/>
              <a:gd name="T50" fmla="*/ 504825 w 506"/>
              <a:gd name="T51" fmla="*/ 6350 h 214"/>
              <a:gd name="T52" fmla="*/ 434975 w 506"/>
              <a:gd name="T53" fmla="*/ 0 h 214"/>
              <a:gd name="T54" fmla="*/ 366713 w 506"/>
              <a:gd name="T55" fmla="*/ 0 h 214"/>
              <a:gd name="T56" fmla="*/ 296863 w 506"/>
              <a:gd name="T57" fmla="*/ 6350 h 214"/>
              <a:gd name="T58" fmla="*/ 230188 w 506"/>
              <a:gd name="T59" fmla="*/ 15875 h 214"/>
              <a:gd name="T60" fmla="*/ 171450 w 506"/>
              <a:gd name="T61" fmla="*/ 31750 h 214"/>
              <a:gd name="T62" fmla="*/ 117475 w 506"/>
              <a:gd name="T63" fmla="*/ 49213 h 214"/>
              <a:gd name="T64" fmla="*/ 71438 w 506"/>
              <a:gd name="T65" fmla="*/ 73025 h 214"/>
              <a:gd name="T66" fmla="*/ 38100 w 506"/>
              <a:gd name="T67" fmla="*/ 98425 h 214"/>
              <a:gd name="T68" fmla="*/ 12700 w 506"/>
              <a:gd name="T69" fmla="*/ 125413 h 214"/>
              <a:gd name="T70" fmla="*/ 1588 w 506"/>
              <a:gd name="T71" fmla="*/ 155575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3" name="Freeform 27">
            <a:extLst>
              <a:ext uri="{FF2B5EF4-FFF2-40B4-BE49-F238E27FC236}">
                <a16:creationId xmlns:a16="http://schemas.microsoft.com/office/drawing/2014/main" id="{33214E0D-B223-43D5-A676-324B094A66FC}"/>
              </a:ext>
            </a:extLst>
          </p:cNvPr>
          <p:cNvSpPr>
            <a:spLocks/>
          </p:cNvSpPr>
          <p:nvPr/>
        </p:nvSpPr>
        <p:spPr bwMode="auto">
          <a:xfrm>
            <a:off x="8797925" y="2330450"/>
            <a:ext cx="1411288" cy="368300"/>
          </a:xfrm>
          <a:custGeom>
            <a:avLst/>
            <a:gdLst>
              <a:gd name="T0" fmla="*/ 1409700 w 889"/>
              <a:gd name="T1" fmla="*/ 366713 h 232"/>
              <a:gd name="T2" fmla="*/ 1409700 w 889"/>
              <a:gd name="T3" fmla="*/ 0 h 232"/>
              <a:gd name="T4" fmla="*/ 0 w 889"/>
              <a:gd name="T5" fmla="*/ 0 h 232"/>
              <a:gd name="T6" fmla="*/ 0 w 889"/>
              <a:gd name="T7" fmla="*/ 366713 h 232"/>
              <a:gd name="T8" fmla="*/ 1409700 w 889"/>
              <a:gd name="T9" fmla="*/ 366713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2784" name="Group 30">
            <a:extLst>
              <a:ext uri="{FF2B5EF4-FFF2-40B4-BE49-F238E27FC236}">
                <a16:creationId xmlns:a16="http://schemas.microsoft.com/office/drawing/2014/main" id="{5C7E807C-1F7B-4EC4-9595-FD617A21BA9D}"/>
              </a:ext>
            </a:extLst>
          </p:cNvPr>
          <p:cNvGrpSpPr>
            <a:grpSpLocks/>
          </p:cNvGrpSpPr>
          <p:nvPr/>
        </p:nvGrpSpPr>
        <p:grpSpPr bwMode="auto">
          <a:xfrm>
            <a:off x="8874125" y="1533525"/>
            <a:ext cx="979488" cy="342900"/>
            <a:chOff x="4630" y="966"/>
            <a:chExt cx="617" cy="216"/>
          </a:xfrm>
        </p:grpSpPr>
        <p:sp>
          <p:nvSpPr>
            <p:cNvPr id="32832" name="Freeform 28">
              <a:extLst>
                <a:ext uri="{FF2B5EF4-FFF2-40B4-BE49-F238E27FC236}">
                  <a16:creationId xmlns:a16="http://schemas.microsoft.com/office/drawing/2014/main" id="{7D41CFB7-D2BC-4A7F-B351-E8B3AF473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3" name="Rectangle 29">
              <a:extLst>
                <a:ext uri="{FF2B5EF4-FFF2-40B4-BE49-F238E27FC236}">
                  <a16:creationId xmlns:a16="http://schemas.microsoft.com/office/drawing/2014/main" id="{3426A013-3945-48A1-8D5B-E2199F7B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32785" name="Rectangle 31">
            <a:extLst>
              <a:ext uri="{FF2B5EF4-FFF2-40B4-BE49-F238E27FC236}">
                <a16:creationId xmlns:a16="http://schemas.microsoft.com/office/drawing/2014/main" id="{CDEC3811-E0F1-4064-B22C-58AA7BD7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989" y="1803401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grpSp>
        <p:nvGrpSpPr>
          <p:cNvPr id="32786" name="Group 34">
            <a:extLst>
              <a:ext uri="{FF2B5EF4-FFF2-40B4-BE49-F238E27FC236}">
                <a16:creationId xmlns:a16="http://schemas.microsoft.com/office/drawing/2014/main" id="{88E45C03-F7DB-47BF-9167-4094F7642B29}"/>
              </a:ext>
            </a:extLst>
          </p:cNvPr>
          <p:cNvGrpSpPr>
            <a:grpSpLocks/>
          </p:cNvGrpSpPr>
          <p:nvPr/>
        </p:nvGrpSpPr>
        <p:grpSpPr bwMode="auto">
          <a:xfrm>
            <a:off x="8228014" y="1746250"/>
            <a:ext cx="803275" cy="376238"/>
            <a:chOff x="4223" y="1100"/>
            <a:chExt cx="506" cy="237"/>
          </a:xfrm>
        </p:grpSpPr>
        <p:sp>
          <p:nvSpPr>
            <p:cNvPr id="32830" name="Freeform 32">
              <a:extLst>
                <a:ext uri="{FF2B5EF4-FFF2-40B4-BE49-F238E27FC236}">
                  <a16:creationId xmlns:a16="http://schemas.microsoft.com/office/drawing/2014/main" id="{EA719578-04D6-4D81-BBBE-323D6911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1" name="Rectangle 33">
              <a:extLst>
                <a:ext uri="{FF2B5EF4-FFF2-40B4-BE49-F238E27FC236}">
                  <a16:creationId xmlns:a16="http://schemas.microsoft.com/office/drawing/2014/main" id="{97EE6B8D-F481-4C8D-999A-1814B93E6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1100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32787" name="Rectangle 35">
            <a:extLst>
              <a:ext uri="{FF2B5EF4-FFF2-40B4-BE49-F238E27FC236}">
                <a16:creationId xmlns:a16="http://schemas.microsoft.com/office/drawing/2014/main" id="{DFEAD5BA-3415-4B28-AD85-09A80CFE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8" y="229393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32788" name="Line 36">
            <a:extLst>
              <a:ext uri="{FF2B5EF4-FFF2-40B4-BE49-F238E27FC236}">
                <a16:creationId xmlns:a16="http://schemas.microsoft.com/office/drawing/2014/main" id="{F6E5E6FA-2BF9-4470-AC96-C374AE984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9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Line 37">
            <a:extLst>
              <a:ext uri="{FF2B5EF4-FFF2-40B4-BE49-F238E27FC236}">
                <a16:creationId xmlns:a16="http://schemas.microsoft.com/office/drawing/2014/main" id="{1FC59C44-A0D3-49E5-9F64-3FB8D44FEC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01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0" name="Freeform 38">
            <a:extLst>
              <a:ext uri="{FF2B5EF4-FFF2-40B4-BE49-F238E27FC236}">
                <a16:creationId xmlns:a16="http://schemas.microsoft.com/office/drawing/2014/main" id="{EAAD3D11-C00A-4E0A-BFD1-E738288A61EA}"/>
              </a:ext>
            </a:extLst>
          </p:cNvPr>
          <p:cNvSpPr>
            <a:spLocks/>
          </p:cNvSpPr>
          <p:nvPr/>
        </p:nvSpPr>
        <p:spPr bwMode="auto">
          <a:xfrm>
            <a:off x="5889625" y="4121150"/>
            <a:ext cx="782638" cy="331788"/>
          </a:xfrm>
          <a:custGeom>
            <a:avLst/>
            <a:gdLst>
              <a:gd name="T0" fmla="*/ 779463 w 493"/>
              <a:gd name="T1" fmla="*/ 150813 h 209"/>
              <a:gd name="T2" fmla="*/ 766763 w 493"/>
              <a:gd name="T3" fmla="*/ 122238 h 209"/>
              <a:gd name="T4" fmla="*/ 744538 w 493"/>
              <a:gd name="T5" fmla="*/ 95250 h 209"/>
              <a:gd name="T6" fmla="*/ 709613 w 493"/>
              <a:gd name="T7" fmla="*/ 69850 h 209"/>
              <a:gd name="T8" fmla="*/ 666750 w 493"/>
              <a:gd name="T9" fmla="*/ 47625 h 209"/>
              <a:gd name="T10" fmla="*/ 614363 w 493"/>
              <a:gd name="T11" fmla="*/ 28575 h 209"/>
              <a:gd name="T12" fmla="*/ 555625 w 493"/>
              <a:gd name="T13" fmla="*/ 15875 h 209"/>
              <a:gd name="T14" fmla="*/ 490538 w 493"/>
              <a:gd name="T15" fmla="*/ 6350 h 209"/>
              <a:gd name="T16" fmla="*/ 423863 w 493"/>
              <a:gd name="T17" fmla="*/ 0 h 209"/>
              <a:gd name="T18" fmla="*/ 355600 w 493"/>
              <a:gd name="T19" fmla="*/ 0 h 209"/>
              <a:gd name="T20" fmla="*/ 288925 w 493"/>
              <a:gd name="T21" fmla="*/ 6350 h 209"/>
              <a:gd name="T22" fmla="*/ 225425 w 493"/>
              <a:gd name="T23" fmla="*/ 15875 h 209"/>
              <a:gd name="T24" fmla="*/ 166688 w 493"/>
              <a:gd name="T25" fmla="*/ 28575 h 209"/>
              <a:gd name="T26" fmla="*/ 114300 w 493"/>
              <a:gd name="T27" fmla="*/ 47625 h 209"/>
              <a:gd name="T28" fmla="*/ 69850 w 493"/>
              <a:gd name="T29" fmla="*/ 69850 h 209"/>
              <a:gd name="T30" fmla="*/ 36513 w 493"/>
              <a:gd name="T31" fmla="*/ 95250 h 209"/>
              <a:gd name="T32" fmla="*/ 14288 w 493"/>
              <a:gd name="T33" fmla="*/ 122238 h 209"/>
              <a:gd name="T34" fmla="*/ 1588 w 493"/>
              <a:gd name="T35" fmla="*/ 150813 h 209"/>
              <a:gd name="T36" fmla="*/ 1588 w 493"/>
              <a:gd name="T37" fmla="*/ 179388 h 209"/>
              <a:gd name="T38" fmla="*/ 14288 w 493"/>
              <a:gd name="T39" fmla="*/ 207963 h 209"/>
              <a:gd name="T40" fmla="*/ 36513 w 493"/>
              <a:gd name="T41" fmla="*/ 233363 h 209"/>
              <a:gd name="T42" fmla="*/ 69850 w 493"/>
              <a:gd name="T43" fmla="*/ 258763 h 209"/>
              <a:gd name="T44" fmla="*/ 114300 w 493"/>
              <a:gd name="T45" fmla="*/ 280988 h 209"/>
              <a:gd name="T46" fmla="*/ 166688 w 493"/>
              <a:gd name="T47" fmla="*/ 300038 h 209"/>
              <a:gd name="T48" fmla="*/ 225425 w 493"/>
              <a:gd name="T49" fmla="*/ 314325 h 209"/>
              <a:gd name="T50" fmla="*/ 288925 w 493"/>
              <a:gd name="T51" fmla="*/ 323850 h 209"/>
              <a:gd name="T52" fmla="*/ 355600 w 493"/>
              <a:gd name="T53" fmla="*/ 328613 h 209"/>
              <a:gd name="T54" fmla="*/ 423863 w 493"/>
              <a:gd name="T55" fmla="*/ 328613 h 209"/>
              <a:gd name="T56" fmla="*/ 490538 w 493"/>
              <a:gd name="T57" fmla="*/ 323850 h 209"/>
              <a:gd name="T58" fmla="*/ 555625 w 493"/>
              <a:gd name="T59" fmla="*/ 314325 h 209"/>
              <a:gd name="T60" fmla="*/ 614363 w 493"/>
              <a:gd name="T61" fmla="*/ 300038 h 209"/>
              <a:gd name="T62" fmla="*/ 666750 w 493"/>
              <a:gd name="T63" fmla="*/ 280988 h 209"/>
              <a:gd name="T64" fmla="*/ 709613 w 493"/>
              <a:gd name="T65" fmla="*/ 258763 h 209"/>
              <a:gd name="T66" fmla="*/ 744538 w 493"/>
              <a:gd name="T67" fmla="*/ 233363 h 209"/>
              <a:gd name="T68" fmla="*/ 766763 w 493"/>
              <a:gd name="T69" fmla="*/ 207963 h 209"/>
              <a:gd name="T70" fmla="*/ 779463 w 493"/>
              <a:gd name="T71" fmla="*/ 179388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1" name="Freeform 39">
            <a:extLst>
              <a:ext uri="{FF2B5EF4-FFF2-40B4-BE49-F238E27FC236}">
                <a16:creationId xmlns:a16="http://schemas.microsoft.com/office/drawing/2014/main" id="{84AFFB30-FAAC-40CE-9EE7-5414107464B2}"/>
              </a:ext>
            </a:extLst>
          </p:cNvPr>
          <p:cNvSpPr>
            <a:spLocks/>
          </p:cNvSpPr>
          <p:nvPr/>
        </p:nvSpPr>
        <p:spPr bwMode="auto">
          <a:xfrm>
            <a:off x="5187950" y="4364039"/>
            <a:ext cx="781050" cy="331787"/>
          </a:xfrm>
          <a:custGeom>
            <a:avLst/>
            <a:gdLst>
              <a:gd name="T0" fmla="*/ 777875 w 492"/>
              <a:gd name="T1" fmla="*/ 150812 h 209"/>
              <a:gd name="T2" fmla="*/ 766763 w 492"/>
              <a:gd name="T3" fmla="*/ 122237 h 209"/>
              <a:gd name="T4" fmla="*/ 742950 w 492"/>
              <a:gd name="T5" fmla="*/ 93662 h 209"/>
              <a:gd name="T6" fmla="*/ 709613 w 492"/>
              <a:gd name="T7" fmla="*/ 69850 h 209"/>
              <a:gd name="T8" fmla="*/ 665163 w 492"/>
              <a:gd name="T9" fmla="*/ 47625 h 209"/>
              <a:gd name="T10" fmla="*/ 612775 w 492"/>
              <a:gd name="T11" fmla="*/ 30162 h 209"/>
              <a:gd name="T12" fmla="*/ 554038 w 492"/>
              <a:gd name="T13" fmla="*/ 14287 h 209"/>
              <a:gd name="T14" fmla="*/ 490538 w 492"/>
              <a:gd name="T15" fmla="*/ 4762 h 209"/>
              <a:gd name="T16" fmla="*/ 423863 w 492"/>
              <a:gd name="T17" fmla="*/ 0 h 209"/>
              <a:gd name="T18" fmla="*/ 355600 w 492"/>
              <a:gd name="T19" fmla="*/ 0 h 209"/>
              <a:gd name="T20" fmla="*/ 288925 w 492"/>
              <a:gd name="T21" fmla="*/ 4762 h 209"/>
              <a:gd name="T22" fmla="*/ 223838 w 492"/>
              <a:gd name="T23" fmla="*/ 14287 h 209"/>
              <a:gd name="T24" fmla="*/ 166688 w 492"/>
              <a:gd name="T25" fmla="*/ 30162 h 209"/>
              <a:gd name="T26" fmla="*/ 114300 w 492"/>
              <a:gd name="T27" fmla="*/ 47625 h 209"/>
              <a:gd name="T28" fmla="*/ 69850 w 492"/>
              <a:gd name="T29" fmla="*/ 69850 h 209"/>
              <a:gd name="T30" fmla="*/ 36513 w 492"/>
              <a:gd name="T31" fmla="*/ 93662 h 209"/>
              <a:gd name="T32" fmla="*/ 12700 w 492"/>
              <a:gd name="T33" fmla="*/ 122237 h 209"/>
              <a:gd name="T34" fmla="*/ 1588 w 492"/>
              <a:gd name="T35" fmla="*/ 150812 h 209"/>
              <a:gd name="T36" fmla="*/ 1588 w 492"/>
              <a:gd name="T37" fmla="*/ 177800 h 209"/>
              <a:gd name="T38" fmla="*/ 12700 w 492"/>
              <a:gd name="T39" fmla="*/ 207962 h 209"/>
              <a:gd name="T40" fmla="*/ 36513 w 492"/>
              <a:gd name="T41" fmla="*/ 234950 h 209"/>
              <a:gd name="T42" fmla="*/ 69850 w 492"/>
              <a:gd name="T43" fmla="*/ 258762 h 209"/>
              <a:gd name="T44" fmla="*/ 114300 w 492"/>
              <a:gd name="T45" fmla="*/ 280987 h 209"/>
              <a:gd name="T46" fmla="*/ 166688 w 492"/>
              <a:gd name="T47" fmla="*/ 300037 h 209"/>
              <a:gd name="T48" fmla="*/ 223838 w 492"/>
              <a:gd name="T49" fmla="*/ 314325 h 209"/>
              <a:gd name="T50" fmla="*/ 288925 w 492"/>
              <a:gd name="T51" fmla="*/ 323850 h 209"/>
              <a:gd name="T52" fmla="*/ 355600 w 492"/>
              <a:gd name="T53" fmla="*/ 328612 h 209"/>
              <a:gd name="T54" fmla="*/ 423863 w 492"/>
              <a:gd name="T55" fmla="*/ 328612 h 209"/>
              <a:gd name="T56" fmla="*/ 490538 w 492"/>
              <a:gd name="T57" fmla="*/ 323850 h 209"/>
              <a:gd name="T58" fmla="*/ 554038 w 492"/>
              <a:gd name="T59" fmla="*/ 314325 h 209"/>
              <a:gd name="T60" fmla="*/ 612775 w 492"/>
              <a:gd name="T61" fmla="*/ 300037 h 209"/>
              <a:gd name="T62" fmla="*/ 665163 w 492"/>
              <a:gd name="T63" fmla="*/ 280987 h 209"/>
              <a:gd name="T64" fmla="*/ 709613 w 492"/>
              <a:gd name="T65" fmla="*/ 258762 h 209"/>
              <a:gd name="T66" fmla="*/ 742950 w 492"/>
              <a:gd name="T67" fmla="*/ 234950 h 209"/>
              <a:gd name="T68" fmla="*/ 766763 w 492"/>
              <a:gd name="T69" fmla="*/ 207962 h 209"/>
              <a:gd name="T70" fmla="*/ 777875 w 492"/>
              <a:gd name="T71" fmla="*/ 177800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2" name="Freeform 40">
            <a:extLst>
              <a:ext uri="{FF2B5EF4-FFF2-40B4-BE49-F238E27FC236}">
                <a16:creationId xmlns:a16="http://schemas.microsoft.com/office/drawing/2014/main" id="{65E58B4F-55F2-4154-8220-A6FE7065F2A5}"/>
              </a:ext>
            </a:extLst>
          </p:cNvPr>
          <p:cNvSpPr>
            <a:spLocks/>
          </p:cNvSpPr>
          <p:nvPr/>
        </p:nvSpPr>
        <p:spPr bwMode="auto">
          <a:xfrm>
            <a:off x="6621463" y="4364039"/>
            <a:ext cx="781050" cy="331787"/>
          </a:xfrm>
          <a:custGeom>
            <a:avLst/>
            <a:gdLst>
              <a:gd name="T0" fmla="*/ 1588 w 492"/>
              <a:gd name="T1" fmla="*/ 179387 h 209"/>
              <a:gd name="T2" fmla="*/ 12700 w 492"/>
              <a:gd name="T3" fmla="*/ 207962 h 209"/>
              <a:gd name="T4" fmla="*/ 36513 w 492"/>
              <a:gd name="T5" fmla="*/ 234950 h 209"/>
              <a:gd name="T6" fmla="*/ 69850 w 492"/>
              <a:gd name="T7" fmla="*/ 258762 h 209"/>
              <a:gd name="T8" fmla="*/ 114300 w 492"/>
              <a:gd name="T9" fmla="*/ 280987 h 209"/>
              <a:gd name="T10" fmla="*/ 166688 w 492"/>
              <a:gd name="T11" fmla="*/ 300037 h 209"/>
              <a:gd name="T12" fmla="*/ 225425 w 492"/>
              <a:gd name="T13" fmla="*/ 314325 h 209"/>
              <a:gd name="T14" fmla="*/ 288925 w 492"/>
              <a:gd name="T15" fmla="*/ 323850 h 209"/>
              <a:gd name="T16" fmla="*/ 355600 w 492"/>
              <a:gd name="T17" fmla="*/ 328612 h 209"/>
              <a:gd name="T18" fmla="*/ 423863 w 492"/>
              <a:gd name="T19" fmla="*/ 328612 h 209"/>
              <a:gd name="T20" fmla="*/ 490538 w 492"/>
              <a:gd name="T21" fmla="*/ 323850 h 209"/>
              <a:gd name="T22" fmla="*/ 555625 w 492"/>
              <a:gd name="T23" fmla="*/ 314325 h 209"/>
              <a:gd name="T24" fmla="*/ 614363 w 492"/>
              <a:gd name="T25" fmla="*/ 298450 h 209"/>
              <a:gd name="T26" fmla="*/ 665163 w 492"/>
              <a:gd name="T27" fmla="*/ 280987 h 209"/>
              <a:gd name="T28" fmla="*/ 709613 w 492"/>
              <a:gd name="T29" fmla="*/ 258762 h 209"/>
              <a:gd name="T30" fmla="*/ 742950 w 492"/>
              <a:gd name="T31" fmla="*/ 234950 h 209"/>
              <a:gd name="T32" fmla="*/ 766763 w 492"/>
              <a:gd name="T33" fmla="*/ 206375 h 209"/>
              <a:gd name="T34" fmla="*/ 777875 w 492"/>
              <a:gd name="T35" fmla="*/ 177800 h 209"/>
              <a:gd name="T36" fmla="*/ 777875 w 492"/>
              <a:gd name="T37" fmla="*/ 150812 h 209"/>
              <a:gd name="T38" fmla="*/ 766763 w 492"/>
              <a:gd name="T39" fmla="*/ 122237 h 209"/>
              <a:gd name="T40" fmla="*/ 742950 w 492"/>
              <a:gd name="T41" fmla="*/ 93662 h 209"/>
              <a:gd name="T42" fmla="*/ 709613 w 492"/>
              <a:gd name="T43" fmla="*/ 69850 h 209"/>
              <a:gd name="T44" fmla="*/ 665163 w 492"/>
              <a:gd name="T45" fmla="*/ 47625 h 209"/>
              <a:gd name="T46" fmla="*/ 612775 w 492"/>
              <a:gd name="T47" fmla="*/ 30162 h 209"/>
              <a:gd name="T48" fmla="*/ 555625 w 492"/>
              <a:gd name="T49" fmla="*/ 14287 h 209"/>
              <a:gd name="T50" fmla="*/ 490538 w 492"/>
              <a:gd name="T51" fmla="*/ 4762 h 209"/>
              <a:gd name="T52" fmla="*/ 423863 w 492"/>
              <a:gd name="T53" fmla="*/ 0 h 209"/>
              <a:gd name="T54" fmla="*/ 355600 w 492"/>
              <a:gd name="T55" fmla="*/ 0 h 209"/>
              <a:gd name="T56" fmla="*/ 288925 w 492"/>
              <a:gd name="T57" fmla="*/ 4762 h 209"/>
              <a:gd name="T58" fmla="*/ 225425 w 492"/>
              <a:gd name="T59" fmla="*/ 14287 h 209"/>
              <a:gd name="T60" fmla="*/ 166688 w 492"/>
              <a:gd name="T61" fmla="*/ 30162 h 209"/>
              <a:gd name="T62" fmla="*/ 114300 w 492"/>
              <a:gd name="T63" fmla="*/ 47625 h 209"/>
              <a:gd name="T64" fmla="*/ 69850 w 492"/>
              <a:gd name="T65" fmla="*/ 69850 h 209"/>
              <a:gd name="T66" fmla="*/ 36513 w 492"/>
              <a:gd name="T67" fmla="*/ 95250 h 209"/>
              <a:gd name="T68" fmla="*/ 12700 w 492"/>
              <a:gd name="T69" fmla="*/ 122237 h 209"/>
              <a:gd name="T70" fmla="*/ 1588 w 492"/>
              <a:gd name="T71" fmla="*/ 150812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3" name="Freeform 41">
            <a:extLst>
              <a:ext uri="{FF2B5EF4-FFF2-40B4-BE49-F238E27FC236}">
                <a16:creationId xmlns:a16="http://schemas.microsoft.com/office/drawing/2014/main" id="{F6860A47-E80B-4000-AB5D-7B76AFF312EB}"/>
              </a:ext>
            </a:extLst>
          </p:cNvPr>
          <p:cNvSpPr>
            <a:spLocks/>
          </p:cNvSpPr>
          <p:nvPr/>
        </p:nvSpPr>
        <p:spPr bwMode="auto">
          <a:xfrm>
            <a:off x="7245351" y="4648200"/>
            <a:ext cx="1476375" cy="717550"/>
          </a:xfrm>
          <a:custGeom>
            <a:avLst/>
            <a:gdLst>
              <a:gd name="T0" fmla="*/ 0 w 930"/>
              <a:gd name="T1" fmla="*/ 358775 h 452"/>
              <a:gd name="T2" fmla="*/ 728663 w 930"/>
              <a:gd name="T3" fmla="*/ 0 h 452"/>
              <a:gd name="T4" fmla="*/ 1474788 w 930"/>
              <a:gd name="T5" fmla="*/ 371475 h 452"/>
              <a:gd name="T6" fmla="*/ 728663 w 930"/>
              <a:gd name="T7" fmla="*/ 715963 h 452"/>
              <a:gd name="T8" fmla="*/ 0 w 930"/>
              <a:gd name="T9" fmla="*/ 358775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4" name="Freeform 42">
            <a:extLst>
              <a:ext uri="{FF2B5EF4-FFF2-40B4-BE49-F238E27FC236}">
                <a16:creationId xmlns:a16="http://schemas.microsoft.com/office/drawing/2014/main" id="{142780F1-8AB8-4C43-9557-6DAE05D09043}"/>
              </a:ext>
            </a:extLst>
          </p:cNvPr>
          <p:cNvSpPr>
            <a:spLocks/>
          </p:cNvSpPr>
          <p:nvPr/>
        </p:nvSpPr>
        <p:spPr bwMode="auto">
          <a:xfrm>
            <a:off x="9010650" y="4906963"/>
            <a:ext cx="1416050" cy="336550"/>
          </a:xfrm>
          <a:custGeom>
            <a:avLst/>
            <a:gdLst>
              <a:gd name="T0" fmla="*/ 1414463 w 892"/>
              <a:gd name="T1" fmla="*/ 334963 h 212"/>
              <a:gd name="T2" fmla="*/ 1414463 w 892"/>
              <a:gd name="T3" fmla="*/ 0 h 212"/>
              <a:gd name="T4" fmla="*/ 0 w 892"/>
              <a:gd name="T5" fmla="*/ 0 h 212"/>
              <a:gd name="T6" fmla="*/ 0 w 892"/>
              <a:gd name="T7" fmla="*/ 334963 h 212"/>
              <a:gd name="T8" fmla="*/ 1414463 w 892"/>
              <a:gd name="T9" fmla="*/ 334963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5" name="Freeform 43">
            <a:extLst>
              <a:ext uri="{FF2B5EF4-FFF2-40B4-BE49-F238E27FC236}">
                <a16:creationId xmlns:a16="http://schemas.microsoft.com/office/drawing/2014/main" id="{5F713D81-3AE7-4A43-903B-AEB7983394D2}"/>
              </a:ext>
            </a:extLst>
          </p:cNvPr>
          <p:cNvSpPr>
            <a:spLocks/>
          </p:cNvSpPr>
          <p:nvPr/>
        </p:nvSpPr>
        <p:spPr bwMode="auto">
          <a:xfrm>
            <a:off x="5664201" y="4897439"/>
            <a:ext cx="1287463" cy="346075"/>
          </a:xfrm>
          <a:custGeom>
            <a:avLst/>
            <a:gdLst>
              <a:gd name="T0" fmla="*/ 1285875 w 811"/>
              <a:gd name="T1" fmla="*/ 344488 h 218"/>
              <a:gd name="T2" fmla="*/ 1285875 w 811"/>
              <a:gd name="T3" fmla="*/ 0 h 218"/>
              <a:gd name="T4" fmla="*/ 0 w 811"/>
              <a:gd name="T5" fmla="*/ 0 h 218"/>
              <a:gd name="T6" fmla="*/ 0 w 811"/>
              <a:gd name="T7" fmla="*/ 344488 h 218"/>
              <a:gd name="T8" fmla="*/ 1285875 w 811"/>
              <a:gd name="T9" fmla="*/ 344488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2796" name="Group 50">
            <a:extLst>
              <a:ext uri="{FF2B5EF4-FFF2-40B4-BE49-F238E27FC236}">
                <a16:creationId xmlns:a16="http://schemas.microsoft.com/office/drawing/2014/main" id="{3204BE28-3170-4EE2-A3C2-F372C9CC8F35}"/>
              </a:ext>
            </a:extLst>
          </p:cNvPr>
          <p:cNvGrpSpPr>
            <a:grpSpLocks/>
          </p:cNvGrpSpPr>
          <p:nvPr/>
        </p:nvGrpSpPr>
        <p:grpSpPr bwMode="auto">
          <a:xfrm>
            <a:off x="8385175" y="4130676"/>
            <a:ext cx="2230438" cy="588963"/>
            <a:chOff x="4322" y="2602"/>
            <a:chExt cx="1405" cy="371"/>
          </a:xfrm>
        </p:grpSpPr>
        <p:sp>
          <p:nvSpPr>
            <p:cNvPr id="32824" name="Freeform 44">
              <a:extLst>
                <a:ext uri="{FF2B5EF4-FFF2-40B4-BE49-F238E27FC236}">
                  <a16:creationId xmlns:a16="http://schemas.microsoft.com/office/drawing/2014/main" id="{58349CFC-34C0-4EDA-BF6D-8B8C23C6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5" name="Freeform 45">
              <a:extLst>
                <a:ext uri="{FF2B5EF4-FFF2-40B4-BE49-F238E27FC236}">
                  <a16:creationId xmlns:a16="http://schemas.microsoft.com/office/drawing/2014/main" id="{12EF8729-C4D6-4296-8308-744BBF21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6" name="Freeform 46">
              <a:extLst>
                <a:ext uri="{FF2B5EF4-FFF2-40B4-BE49-F238E27FC236}">
                  <a16:creationId xmlns:a16="http://schemas.microsoft.com/office/drawing/2014/main" id="{699F2D32-0352-4135-9C34-4C39DD1DE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7" name="Rectangle 47">
              <a:extLst>
                <a:ext uri="{FF2B5EF4-FFF2-40B4-BE49-F238E27FC236}">
                  <a16:creationId xmlns:a16="http://schemas.microsoft.com/office/drawing/2014/main" id="{3DBAF74C-53D9-4B1F-8822-7E6050A63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32828" name="Rectangle 48">
              <a:extLst>
                <a:ext uri="{FF2B5EF4-FFF2-40B4-BE49-F238E27FC236}">
                  <a16:creationId xmlns:a16="http://schemas.microsoft.com/office/drawing/2014/main" id="{39738123-C63E-4688-9538-955E8485E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32829" name="Rectangle 49">
              <a:extLst>
                <a:ext uri="{FF2B5EF4-FFF2-40B4-BE49-F238E27FC236}">
                  <a16:creationId xmlns:a16="http://schemas.microsoft.com/office/drawing/2014/main" id="{74EE6688-B04D-4013-9510-75064B60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72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32797" name="Rectangle 51">
            <a:extLst>
              <a:ext uri="{FF2B5EF4-FFF2-40B4-BE49-F238E27FC236}">
                <a16:creationId xmlns:a16="http://schemas.microsoft.com/office/drawing/2014/main" id="{DF7B5155-335C-4379-9E9C-FB732A3EE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4116389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2798" name="Rectangle 52">
            <a:extLst>
              <a:ext uri="{FF2B5EF4-FFF2-40B4-BE49-F238E27FC236}">
                <a16:creationId xmlns:a16="http://schemas.microsoft.com/office/drawing/2014/main" id="{45C2B35B-7830-482A-9F31-69B866D56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688" y="48656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32799" name="Rectangle 53">
            <a:extLst>
              <a:ext uri="{FF2B5EF4-FFF2-40B4-BE49-F238E27FC236}">
                <a16:creationId xmlns:a16="http://schemas.microsoft.com/office/drawing/2014/main" id="{9D0D5679-9539-4A43-AE83-31B0500D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4322764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32800" name="Rectangle 54">
            <a:extLst>
              <a:ext uri="{FF2B5EF4-FFF2-40B4-BE49-F238E27FC236}">
                <a16:creationId xmlns:a16="http://schemas.microsoft.com/office/drawing/2014/main" id="{FE47DDC4-0E40-4CD2-A953-9DC2B560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4" y="4330701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32801" name="Rectangle 55">
            <a:extLst>
              <a:ext uri="{FF2B5EF4-FFF2-40B4-BE49-F238E27FC236}">
                <a16:creationId xmlns:a16="http://schemas.microsoft.com/office/drawing/2014/main" id="{329145D2-A996-42CF-AB4B-86E617CE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4" y="4919664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32802" name="Rectangle 56">
            <a:extLst>
              <a:ext uri="{FF2B5EF4-FFF2-40B4-BE49-F238E27FC236}">
                <a16:creationId xmlns:a16="http://schemas.microsoft.com/office/drawing/2014/main" id="{748078E8-7630-486C-9F96-AF7DA4BE3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4860926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32803" name="Line 57">
            <a:extLst>
              <a:ext uri="{FF2B5EF4-FFF2-40B4-BE49-F238E27FC236}">
                <a16:creationId xmlns:a16="http://schemas.microsoft.com/office/drawing/2014/main" id="{7065B98E-B543-4C34-8AA4-856E0E35C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7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4" name="Line 58">
            <a:extLst>
              <a:ext uri="{FF2B5EF4-FFF2-40B4-BE49-F238E27FC236}">
                <a16:creationId xmlns:a16="http://schemas.microsoft.com/office/drawing/2014/main" id="{DD51EC51-2F20-4065-9710-0FD64481E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089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5" name="Line 59">
            <a:extLst>
              <a:ext uri="{FF2B5EF4-FFF2-40B4-BE49-F238E27FC236}">
                <a16:creationId xmlns:a16="http://schemas.microsoft.com/office/drawing/2014/main" id="{8721AD89-20BB-481B-B37F-F05207F51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6" name="Line 60">
            <a:extLst>
              <a:ext uri="{FF2B5EF4-FFF2-40B4-BE49-F238E27FC236}">
                <a16:creationId xmlns:a16="http://schemas.microsoft.com/office/drawing/2014/main" id="{FC0C0DB7-BBD4-479B-AC6F-2A64C2728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8563" y="4456114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7" name="Line 61">
            <a:extLst>
              <a:ext uri="{FF2B5EF4-FFF2-40B4-BE49-F238E27FC236}">
                <a16:creationId xmlns:a16="http://schemas.microsoft.com/office/drawing/2014/main" id="{21EBA43C-DC2C-44A5-A901-D6FE0F79A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125" y="4700589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2808" name="Group 70">
            <a:extLst>
              <a:ext uri="{FF2B5EF4-FFF2-40B4-BE49-F238E27FC236}">
                <a16:creationId xmlns:a16="http://schemas.microsoft.com/office/drawing/2014/main" id="{27667E7A-0A1E-46D4-9975-DAD639C34BE6}"/>
              </a:ext>
            </a:extLst>
          </p:cNvPr>
          <p:cNvGrpSpPr>
            <a:grpSpLocks/>
          </p:cNvGrpSpPr>
          <p:nvPr/>
        </p:nvGrpSpPr>
        <p:grpSpPr bwMode="auto">
          <a:xfrm>
            <a:off x="6503989" y="5667376"/>
            <a:ext cx="2994025" cy="384175"/>
            <a:chOff x="3137" y="3570"/>
            <a:chExt cx="1886" cy="242"/>
          </a:xfrm>
        </p:grpSpPr>
        <p:sp>
          <p:nvSpPr>
            <p:cNvPr id="32816" name="Freeform 62">
              <a:extLst>
                <a:ext uri="{FF2B5EF4-FFF2-40B4-BE49-F238E27FC236}">
                  <a16:creationId xmlns:a16="http://schemas.microsoft.com/office/drawing/2014/main" id="{C8C057C6-C54A-4456-9CCF-ABDD9FAED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17" name="Freeform 63">
              <a:extLst>
                <a:ext uri="{FF2B5EF4-FFF2-40B4-BE49-F238E27FC236}">
                  <a16:creationId xmlns:a16="http://schemas.microsoft.com/office/drawing/2014/main" id="{B7E4D2DB-F1E2-47A1-ACBF-2064BE0D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18" name="Rectangle 64">
              <a:extLst>
                <a:ext uri="{FF2B5EF4-FFF2-40B4-BE49-F238E27FC236}">
                  <a16:creationId xmlns:a16="http://schemas.microsoft.com/office/drawing/2014/main" id="{B8074149-3C48-4836-9375-7A3068580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3570"/>
              <a:ext cx="6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32819" name="Freeform 65">
              <a:extLst>
                <a:ext uri="{FF2B5EF4-FFF2-40B4-BE49-F238E27FC236}">
                  <a16:creationId xmlns:a16="http://schemas.microsoft.com/office/drawing/2014/main" id="{A0385AE5-00BE-4FA0-949A-84FD0E881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0" name="Rectangle 66">
              <a:extLst>
                <a:ext uri="{FF2B5EF4-FFF2-40B4-BE49-F238E27FC236}">
                  <a16:creationId xmlns:a16="http://schemas.microsoft.com/office/drawing/2014/main" id="{52199285-3078-4494-AC39-CE43868F1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3591"/>
              <a:ext cx="4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32821" name="Rectangle 67">
              <a:extLst>
                <a:ext uri="{FF2B5EF4-FFF2-40B4-BE49-F238E27FC236}">
                  <a16:creationId xmlns:a16="http://schemas.microsoft.com/office/drawing/2014/main" id="{98E9F1B6-FB17-44D1-8715-CA02E1E9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3579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to</a:t>
              </a:r>
            </a:p>
          </p:txBody>
        </p:sp>
        <p:sp>
          <p:nvSpPr>
            <p:cNvPr id="32822" name="Line 68">
              <a:extLst>
                <a:ext uri="{FF2B5EF4-FFF2-40B4-BE49-F238E27FC236}">
                  <a16:creationId xmlns:a16="http://schemas.microsoft.com/office/drawing/2014/main" id="{579D10FE-886D-421A-9F59-149E8485F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3" name="Line 69">
              <a:extLst>
                <a:ext uri="{FF2B5EF4-FFF2-40B4-BE49-F238E27FC236}">
                  <a16:creationId xmlns:a16="http://schemas.microsoft.com/office/drawing/2014/main" id="{0D4C242A-44DB-405B-99DE-53DE13EF6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09" name="Line 71">
            <a:extLst>
              <a:ext uri="{FF2B5EF4-FFF2-40B4-BE49-F238E27FC236}">
                <a16:creationId xmlns:a16="http://schemas.microsoft.com/office/drawing/2014/main" id="{4F9BFC8A-A715-4535-9694-8A5546223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0" name="Line 72">
            <a:extLst>
              <a:ext uri="{FF2B5EF4-FFF2-40B4-BE49-F238E27FC236}">
                <a16:creationId xmlns:a16="http://schemas.microsoft.com/office/drawing/2014/main" id="{F625F074-6076-4551-9FF7-80E3AA420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1" name="Line 73">
            <a:extLst>
              <a:ext uri="{FF2B5EF4-FFF2-40B4-BE49-F238E27FC236}">
                <a16:creationId xmlns:a16="http://schemas.microsoft.com/office/drawing/2014/main" id="{B933EB52-248F-450C-9488-006614604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5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2" name="Line 74">
            <a:extLst>
              <a:ext uri="{FF2B5EF4-FFF2-40B4-BE49-F238E27FC236}">
                <a16:creationId xmlns:a16="http://schemas.microsoft.com/office/drawing/2014/main" id="{F75452DA-0663-45D9-97A5-B8796E49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4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3" name="Line 75">
            <a:extLst>
              <a:ext uri="{FF2B5EF4-FFF2-40B4-BE49-F238E27FC236}">
                <a16:creationId xmlns:a16="http://schemas.microsoft.com/office/drawing/2014/main" id="{5BBD64AF-7274-4A65-A9BF-E24E70D9C2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23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4" name="Line 76">
            <a:extLst>
              <a:ext uri="{FF2B5EF4-FFF2-40B4-BE49-F238E27FC236}">
                <a16:creationId xmlns:a16="http://schemas.microsoft.com/office/drawing/2014/main" id="{E8F2FB05-7EF7-4167-9508-3A247A8F9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5" name="Line 77">
            <a:extLst>
              <a:ext uri="{FF2B5EF4-FFF2-40B4-BE49-F238E27FC236}">
                <a16:creationId xmlns:a16="http://schemas.microsoft.com/office/drawing/2014/main" id="{879CBD73-0161-41B4-9940-BC0050B80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56A72D3-415F-471E-93A4-9B0EAE27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9C207E-2D2D-49C8-B039-E02C535E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657FA2A0-B5B3-445C-BD0B-F753E2D1F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1104900"/>
          </a:xfrm>
          <a:noFill/>
        </p:spPr>
        <p:txBody>
          <a:bodyPr/>
          <a:lstStyle/>
          <a:p>
            <a:r>
              <a:rPr lang="en-US" altLang="en-US"/>
              <a:t>Entity vs. Relationship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285736C-F578-4D07-872C-704072F51D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352800"/>
            <a:ext cx="8839200" cy="3048000"/>
          </a:xfrm>
          <a:noFill/>
        </p:spPr>
        <p:txBody>
          <a:bodyPr/>
          <a:lstStyle/>
          <a:p>
            <a:r>
              <a:rPr lang="en-US" altLang="en-US" sz="2400"/>
              <a:t>ER diagram OK if a manager gets a separate discretionary budget for each dept.</a:t>
            </a:r>
          </a:p>
          <a:p>
            <a:r>
              <a:rPr lang="en-US" altLang="en-US" sz="2400"/>
              <a:t>What if a manager gets a discretionary    budget that covers      </a:t>
            </a:r>
            <a:r>
              <a:rPr lang="en-US" altLang="en-US" sz="2400" i="1"/>
              <a:t>all </a:t>
            </a:r>
            <a:r>
              <a:rPr lang="en-US" altLang="en-US" sz="2400"/>
              <a:t>managed depts?</a:t>
            </a:r>
          </a:p>
          <a:p>
            <a:pPr lvl="1">
              <a:buSzPct val="75000"/>
            </a:pPr>
            <a:r>
              <a:rPr lang="en-US" altLang="en-US" sz="2000">
                <a:solidFill>
                  <a:schemeClr val="accent2"/>
                </a:solidFill>
              </a:rPr>
              <a:t>Redundancy: </a:t>
            </a:r>
            <a:r>
              <a:rPr lang="en-US" altLang="en-US" sz="2000" i="1"/>
              <a:t>dbudget </a:t>
            </a:r>
            <a:r>
              <a:rPr lang="en-US" altLang="en-US" sz="2000"/>
              <a:t>stored for each dept managed by manager.</a:t>
            </a:r>
          </a:p>
          <a:p>
            <a:pPr lvl="1">
              <a:buSzPct val="75000"/>
            </a:pPr>
            <a:r>
              <a:rPr lang="en-US" altLang="en-US" sz="2000">
                <a:solidFill>
                  <a:schemeClr val="accent2"/>
                </a:solidFill>
              </a:rPr>
              <a:t>Misleading:</a:t>
            </a:r>
            <a:r>
              <a:rPr lang="en-US" altLang="en-US" sz="2000"/>
              <a:t> Suggests </a:t>
            </a:r>
            <a:r>
              <a:rPr lang="en-US" altLang="en-US" sz="2000" i="1"/>
              <a:t>dbudget</a:t>
            </a:r>
            <a:r>
              <a:rPr lang="en-US" altLang="en-US" sz="2000"/>
              <a:t> associated with department-mgr combination.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/>
          </a:p>
        </p:txBody>
      </p:sp>
      <p:sp>
        <p:nvSpPr>
          <p:cNvPr id="34822" name="Freeform 6">
            <a:extLst>
              <a:ext uri="{FF2B5EF4-FFF2-40B4-BE49-F238E27FC236}">
                <a16:creationId xmlns:a16="http://schemas.microsoft.com/office/drawing/2014/main" id="{FCFF36A6-E01D-4FE3-AC7F-A120959942C7}"/>
              </a:ext>
            </a:extLst>
          </p:cNvPr>
          <p:cNvSpPr>
            <a:spLocks/>
          </p:cNvSpPr>
          <p:nvPr/>
        </p:nvSpPr>
        <p:spPr bwMode="auto">
          <a:xfrm>
            <a:off x="3751264" y="1720851"/>
            <a:ext cx="835025" cy="352425"/>
          </a:xfrm>
          <a:custGeom>
            <a:avLst/>
            <a:gdLst>
              <a:gd name="T0" fmla="*/ 831850 w 526"/>
              <a:gd name="T1" fmla="*/ 160338 h 222"/>
              <a:gd name="T2" fmla="*/ 819150 w 526"/>
              <a:gd name="T3" fmla="*/ 130175 h 222"/>
              <a:gd name="T4" fmla="*/ 793750 w 526"/>
              <a:gd name="T5" fmla="*/ 101600 h 222"/>
              <a:gd name="T6" fmla="*/ 758825 w 526"/>
              <a:gd name="T7" fmla="*/ 74613 h 222"/>
              <a:gd name="T8" fmla="*/ 711200 w 526"/>
              <a:gd name="T9" fmla="*/ 52388 h 222"/>
              <a:gd name="T10" fmla="*/ 655638 w 526"/>
              <a:gd name="T11" fmla="*/ 31750 h 222"/>
              <a:gd name="T12" fmla="*/ 592138 w 526"/>
              <a:gd name="T13" fmla="*/ 15875 h 222"/>
              <a:gd name="T14" fmla="*/ 523875 w 526"/>
              <a:gd name="T15" fmla="*/ 6350 h 222"/>
              <a:gd name="T16" fmla="*/ 452438 w 526"/>
              <a:gd name="T17" fmla="*/ 0 h 222"/>
              <a:gd name="T18" fmla="*/ 379413 w 526"/>
              <a:gd name="T19" fmla="*/ 0 h 222"/>
              <a:gd name="T20" fmla="*/ 307975 w 526"/>
              <a:gd name="T21" fmla="*/ 6350 h 222"/>
              <a:gd name="T22" fmla="*/ 241300 w 526"/>
              <a:gd name="T23" fmla="*/ 15875 h 222"/>
              <a:gd name="T24" fmla="*/ 177800 w 526"/>
              <a:gd name="T25" fmla="*/ 31750 h 222"/>
              <a:gd name="T26" fmla="*/ 122238 w 526"/>
              <a:gd name="T27" fmla="*/ 52388 h 222"/>
              <a:gd name="T28" fmla="*/ 74613 w 526"/>
              <a:gd name="T29" fmla="*/ 74613 h 222"/>
              <a:gd name="T30" fmla="*/ 39688 w 526"/>
              <a:gd name="T31" fmla="*/ 101600 h 222"/>
              <a:gd name="T32" fmla="*/ 14288 w 526"/>
              <a:gd name="T33" fmla="*/ 130175 h 222"/>
              <a:gd name="T34" fmla="*/ 1588 w 526"/>
              <a:gd name="T35" fmla="*/ 160338 h 222"/>
              <a:gd name="T36" fmla="*/ 1588 w 526"/>
              <a:gd name="T37" fmla="*/ 190500 h 222"/>
              <a:gd name="T38" fmla="*/ 14288 w 526"/>
              <a:gd name="T39" fmla="*/ 220663 h 222"/>
              <a:gd name="T40" fmla="*/ 39688 w 526"/>
              <a:gd name="T41" fmla="*/ 249238 h 222"/>
              <a:gd name="T42" fmla="*/ 74613 w 526"/>
              <a:gd name="T43" fmla="*/ 276225 h 222"/>
              <a:gd name="T44" fmla="*/ 122238 w 526"/>
              <a:gd name="T45" fmla="*/ 300038 h 222"/>
              <a:gd name="T46" fmla="*/ 177800 w 526"/>
              <a:gd name="T47" fmla="*/ 319088 h 222"/>
              <a:gd name="T48" fmla="*/ 241300 w 526"/>
              <a:gd name="T49" fmla="*/ 334963 h 222"/>
              <a:gd name="T50" fmla="*/ 307975 w 526"/>
              <a:gd name="T51" fmla="*/ 346075 h 222"/>
              <a:gd name="T52" fmla="*/ 379413 w 526"/>
              <a:gd name="T53" fmla="*/ 350838 h 222"/>
              <a:gd name="T54" fmla="*/ 452438 w 526"/>
              <a:gd name="T55" fmla="*/ 350838 h 222"/>
              <a:gd name="T56" fmla="*/ 523875 w 526"/>
              <a:gd name="T57" fmla="*/ 346075 h 222"/>
              <a:gd name="T58" fmla="*/ 592138 w 526"/>
              <a:gd name="T59" fmla="*/ 334963 h 222"/>
              <a:gd name="T60" fmla="*/ 655638 w 526"/>
              <a:gd name="T61" fmla="*/ 319088 h 222"/>
              <a:gd name="T62" fmla="*/ 711200 w 526"/>
              <a:gd name="T63" fmla="*/ 300038 h 222"/>
              <a:gd name="T64" fmla="*/ 758825 w 526"/>
              <a:gd name="T65" fmla="*/ 276225 h 222"/>
              <a:gd name="T66" fmla="*/ 793750 w 526"/>
              <a:gd name="T67" fmla="*/ 249238 h 222"/>
              <a:gd name="T68" fmla="*/ 819150 w 526"/>
              <a:gd name="T69" fmla="*/ 220663 h 222"/>
              <a:gd name="T70" fmla="*/ 831850 w 526"/>
              <a:gd name="T71" fmla="*/ 190500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3" name="Freeform 7">
            <a:extLst>
              <a:ext uri="{FF2B5EF4-FFF2-40B4-BE49-F238E27FC236}">
                <a16:creationId xmlns:a16="http://schemas.microsoft.com/office/drawing/2014/main" id="{F50B75BB-4115-4F2A-9E6B-19FF613E41B4}"/>
              </a:ext>
            </a:extLst>
          </p:cNvPr>
          <p:cNvSpPr>
            <a:spLocks/>
          </p:cNvSpPr>
          <p:nvPr/>
        </p:nvSpPr>
        <p:spPr bwMode="auto">
          <a:xfrm>
            <a:off x="6334126" y="1989138"/>
            <a:ext cx="835025" cy="354012"/>
          </a:xfrm>
          <a:custGeom>
            <a:avLst/>
            <a:gdLst>
              <a:gd name="T0" fmla="*/ 831850 w 526"/>
              <a:gd name="T1" fmla="*/ 161925 h 223"/>
              <a:gd name="T2" fmla="*/ 819150 w 526"/>
              <a:gd name="T3" fmla="*/ 131762 h 223"/>
              <a:gd name="T4" fmla="*/ 795338 w 526"/>
              <a:gd name="T5" fmla="*/ 101600 h 223"/>
              <a:gd name="T6" fmla="*/ 757238 w 526"/>
              <a:gd name="T7" fmla="*/ 76200 h 223"/>
              <a:gd name="T8" fmla="*/ 711200 w 526"/>
              <a:gd name="T9" fmla="*/ 52387 h 223"/>
              <a:gd name="T10" fmla="*/ 655638 w 526"/>
              <a:gd name="T11" fmla="*/ 31750 h 223"/>
              <a:gd name="T12" fmla="*/ 593725 w 526"/>
              <a:gd name="T13" fmla="*/ 17462 h 223"/>
              <a:gd name="T14" fmla="*/ 525463 w 526"/>
              <a:gd name="T15" fmla="*/ 6350 h 223"/>
              <a:gd name="T16" fmla="*/ 452438 w 526"/>
              <a:gd name="T17" fmla="*/ 0 h 223"/>
              <a:gd name="T18" fmla="*/ 381000 w 526"/>
              <a:gd name="T19" fmla="*/ 0 h 223"/>
              <a:gd name="T20" fmla="*/ 309563 w 526"/>
              <a:gd name="T21" fmla="*/ 6350 h 223"/>
              <a:gd name="T22" fmla="*/ 239713 w 526"/>
              <a:gd name="T23" fmla="*/ 17462 h 223"/>
              <a:gd name="T24" fmla="*/ 177800 w 526"/>
              <a:gd name="T25" fmla="*/ 31750 h 223"/>
              <a:gd name="T26" fmla="*/ 122238 w 526"/>
              <a:gd name="T27" fmla="*/ 52387 h 223"/>
              <a:gd name="T28" fmla="*/ 76200 w 526"/>
              <a:gd name="T29" fmla="*/ 76200 h 223"/>
              <a:gd name="T30" fmla="*/ 39688 w 526"/>
              <a:gd name="T31" fmla="*/ 101600 h 223"/>
              <a:gd name="T32" fmla="*/ 14288 w 526"/>
              <a:gd name="T33" fmla="*/ 131762 h 223"/>
              <a:gd name="T34" fmla="*/ 1588 w 526"/>
              <a:gd name="T35" fmla="*/ 161925 h 223"/>
              <a:gd name="T36" fmla="*/ 1588 w 526"/>
              <a:gd name="T37" fmla="*/ 192087 h 223"/>
              <a:gd name="T38" fmla="*/ 14288 w 526"/>
              <a:gd name="T39" fmla="*/ 220662 h 223"/>
              <a:gd name="T40" fmla="*/ 39688 w 526"/>
              <a:gd name="T41" fmla="*/ 250825 h 223"/>
              <a:gd name="T42" fmla="*/ 76200 w 526"/>
              <a:gd name="T43" fmla="*/ 276225 h 223"/>
              <a:gd name="T44" fmla="*/ 122238 w 526"/>
              <a:gd name="T45" fmla="*/ 300037 h 223"/>
              <a:gd name="T46" fmla="*/ 177800 w 526"/>
              <a:gd name="T47" fmla="*/ 320675 h 223"/>
              <a:gd name="T48" fmla="*/ 239713 w 526"/>
              <a:gd name="T49" fmla="*/ 334962 h 223"/>
              <a:gd name="T50" fmla="*/ 309563 w 526"/>
              <a:gd name="T51" fmla="*/ 346075 h 223"/>
              <a:gd name="T52" fmla="*/ 381000 w 526"/>
              <a:gd name="T53" fmla="*/ 352425 h 223"/>
              <a:gd name="T54" fmla="*/ 452438 w 526"/>
              <a:gd name="T55" fmla="*/ 352425 h 223"/>
              <a:gd name="T56" fmla="*/ 525463 w 526"/>
              <a:gd name="T57" fmla="*/ 346075 h 223"/>
              <a:gd name="T58" fmla="*/ 593725 w 526"/>
              <a:gd name="T59" fmla="*/ 334962 h 223"/>
              <a:gd name="T60" fmla="*/ 655638 w 526"/>
              <a:gd name="T61" fmla="*/ 320675 h 223"/>
              <a:gd name="T62" fmla="*/ 711200 w 526"/>
              <a:gd name="T63" fmla="*/ 300037 h 223"/>
              <a:gd name="T64" fmla="*/ 757238 w 526"/>
              <a:gd name="T65" fmla="*/ 276225 h 223"/>
              <a:gd name="T66" fmla="*/ 795338 w 526"/>
              <a:gd name="T67" fmla="*/ 250825 h 223"/>
              <a:gd name="T68" fmla="*/ 819150 w 526"/>
              <a:gd name="T69" fmla="*/ 220662 h 223"/>
              <a:gd name="T70" fmla="*/ 831850 w 526"/>
              <a:gd name="T71" fmla="*/ 19208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4" name="Freeform 8">
            <a:extLst>
              <a:ext uri="{FF2B5EF4-FFF2-40B4-BE49-F238E27FC236}">
                <a16:creationId xmlns:a16="http://schemas.microsoft.com/office/drawing/2014/main" id="{861A3D97-4605-42C9-AEE5-8A45AB024AA2}"/>
              </a:ext>
            </a:extLst>
          </p:cNvPr>
          <p:cNvSpPr>
            <a:spLocks/>
          </p:cNvSpPr>
          <p:nvPr/>
        </p:nvSpPr>
        <p:spPr bwMode="auto">
          <a:xfrm>
            <a:off x="7866064" y="1989138"/>
            <a:ext cx="835025" cy="354012"/>
          </a:xfrm>
          <a:custGeom>
            <a:avLst/>
            <a:gdLst>
              <a:gd name="T0" fmla="*/ 1588 w 526"/>
              <a:gd name="T1" fmla="*/ 192087 h 223"/>
              <a:gd name="T2" fmla="*/ 12700 w 526"/>
              <a:gd name="T3" fmla="*/ 220662 h 223"/>
              <a:gd name="T4" fmla="*/ 38100 w 526"/>
              <a:gd name="T5" fmla="*/ 250825 h 223"/>
              <a:gd name="T6" fmla="*/ 74613 w 526"/>
              <a:gd name="T7" fmla="*/ 276225 h 223"/>
              <a:gd name="T8" fmla="*/ 122238 w 526"/>
              <a:gd name="T9" fmla="*/ 300037 h 223"/>
              <a:gd name="T10" fmla="*/ 177800 w 526"/>
              <a:gd name="T11" fmla="*/ 320675 h 223"/>
              <a:gd name="T12" fmla="*/ 239713 w 526"/>
              <a:gd name="T13" fmla="*/ 334962 h 223"/>
              <a:gd name="T14" fmla="*/ 307975 w 526"/>
              <a:gd name="T15" fmla="*/ 346075 h 223"/>
              <a:gd name="T16" fmla="*/ 379413 w 526"/>
              <a:gd name="T17" fmla="*/ 352425 h 223"/>
              <a:gd name="T18" fmla="*/ 452438 w 526"/>
              <a:gd name="T19" fmla="*/ 352425 h 223"/>
              <a:gd name="T20" fmla="*/ 523875 w 526"/>
              <a:gd name="T21" fmla="*/ 346075 h 223"/>
              <a:gd name="T22" fmla="*/ 592138 w 526"/>
              <a:gd name="T23" fmla="*/ 334962 h 223"/>
              <a:gd name="T24" fmla="*/ 654050 w 526"/>
              <a:gd name="T25" fmla="*/ 320675 h 223"/>
              <a:gd name="T26" fmla="*/ 711200 w 526"/>
              <a:gd name="T27" fmla="*/ 300037 h 223"/>
              <a:gd name="T28" fmla="*/ 757238 w 526"/>
              <a:gd name="T29" fmla="*/ 276225 h 223"/>
              <a:gd name="T30" fmla="*/ 793750 w 526"/>
              <a:gd name="T31" fmla="*/ 249237 h 223"/>
              <a:gd name="T32" fmla="*/ 819150 w 526"/>
              <a:gd name="T33" fmla="*/ 220662 h 223"/>
              <a:gd name="T34" fmla="*/ 831850 w 526"/>
              <a:gd name="T35" fmla="*/ 192087 h 223"/>
              <a:gd name="T36" fmla="*/ 831850 w 526"/>
              <a:gd name="T37" fmla="*/ 160337 h 223"/>
              <a:gd name="T38" fmla="*/ 819150 w 526"/>
              <a:gd name="T39" fmla="*/ 130175 h 223"/>
              <a:gd name="T40" fmla="*/ 793750 w 526"/>
              <a:gd name="T41" fmla="*/ 101600 h 223"/>
              <a:gd name="T42" fmla="*/ 757238 w 526"/>
              <a:gd name="T43" fmla="*/ 74612 h 223"/>
              <a:gd name="T44" fmla="*/ 711200 w 526"/>
              <a:gd name="T45" fmla="*/ 52387 h 223"/>
              <a:gd name="T46" fmla="*/ 654050 w 526"/>
              <a:gd name="T47" fmla="*/ 31750 h 223"/>
              <a:gd name="T48" fmla="*/ 592138 w 526"/>
              <a:gd name="T49" fmla="*/ 17462 h 223"/>
              <a:gd name="T50" fmla="*/ 523875 w 526"/>
              <a:gd name="T51" fmla="*/ 6350 h 223"/>
              <a:gd name="T52" fmla="*/ 452438 w 526"/>
              <a:gd name="T53" fmla="*/ 0 h 223"/>
              <a:gd name="T54" fmla="*/ 379413 w 526"/>
              <a:gd name="T55" fmla="*/ 0 h 223"/>
              <a:gd name="T56" fmla="*/ 307975 w 526"/>
              <a:gd name="T57" fmla="*/ 6350 h 223"/>
              <a:gd name="T58" fmla="*/ 239713 w 526"/>
              <a:gd name="T59" fmla="*/ 17462 h 223"/>
              <a:gd name="T60" fmla="*/ 177800 w 526"/>
              <a:gd name="T61" fmla="*/ 31750 h 223"/>
              <a:gd name="T62" fmla="*/ 122238 w 526"/>
              <a:gd name="T63" fmla="*/ 52387 h 223"/>
              <a:gd name="T64" fmla="*/ 74613 w 526"/>
              <a:gd name="T65" fmla="*/ 76200 h 223"/>
              <a:gd name="T66" fmla="*/ 38100 w 526"/>
              <a:gd name="T67" fmla="*/ 101600 h 223"/>
              <a:gd name="T68" fmla="*/ 12700 w 526"/>
              <a:gd name="T69" fmla="*/ 131762 h 223"/>
              <a:gd name="T70" fmla="*/ 1588 w 526"/>
              <a:gd name="T71" fmla="*/ 161925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5" name="Freeform 9">
            <a:extLst>
              <a:ext uri="{FF2B5EF4-FFF2-40B4-BE49-F238E27FC236}">
                <a16:creationId xmlns:a16="http://schemas.microsoft.com/office/drawing/2014/main" id="{21CE354E-E9DC-43A0-8F52-9E00BFD5D3C2}"/>
              </a:ext>
            </a:extLst>
          </p:cNvPr>
          <p:cNvSpPr>
            <a:spLocks/>
          </p:cNvSpPr>
          <p:nvPr/>
        </p:nvSpPr>
        <p:spPr bwMode="auto">
          <a:xfrm>
            <a:off x="3000376" y="1979614"/>
            <a:ext cx="835025" cy="352425"/>
          </a:xfrm>
          <a:custGeom>
            <a:avLst/>
            <a:gdLst>
              <a:gd name="T0" fmla="*/ 831850 w 526"/>
              <a:gd name="T1" fmla="*/ 160338 h 222"/>
              <a:gd name="T2" fmla="*/ 820738 w 526"/>
              <a:gd name="T3" fmla="*/ 130175 h 222"/>
              <a:gd name="T4" fmla="*/ 795338 w 526"/>
              <a:gd name="T5" fmla="*/ 100013 h 222"/>
              <a:gd name="T6" fmla="*/ 758825 w 526"/>
              <a:gd name="T7" fmla="*/ 74613 h 222"/>
              <a:gd name="T8" fmla="*/ 711200 w 526"/>
              <a:gd name="T9" fmla="*/ 50800 h 222"/>
              <a:gd name="T10" fmla="*/ 655638 w 526"/>
              <a:gd name="T11" fmla="*/ 31750 h 222"/>
              <a:gd name="T12" fmla="*/ 593725 w 526"/>
              <a:gd name="T13" fmla="*/ 15875 h 222"/>
              <a:gd name="T14" fmla="*/ 525463 w 526"/>
              <a:gd name="T15" fmla="*/ 4763 h 222"/>
              <a:gd name="T16" fmla="*/ 454025 w 526"/>
              <a:gd name="T17" fmla="*/ 0 h 222"/>
              <a:gd name="T18" fmla="*/ 381000 w 526"/>
              <a:gd name="T19" fmla="*/ 0 h 222"/>
              <a:gd name="T20" fmla="*/ 309563 w 526"/>
              <a:gd name="T21" fmla="*/ 4763 h 222"/>
              <a:gd name="T22" fmla="*/ 241300 w 526"/>
              <a:gd name="T23" fmla="*/ 15875 h 222"/>
              <a:gd name="T24" fmla="*/ 179388 w 526"/>
              <a:gd name="T25" fmla="*/ 31750 h 222"/>
              <a:gd name="T26" fmla="*/ 122238 w 526"/>
              <a:gd name="T27" fmla="*/ 50800 h 222"/>
              <a:gd name="T28" fmla="*/ 76200 w 526"/>
              <a:gd name="T29" fmla="*/ 74613 h 222"/>
              <a:gd name="T30" fmla="*/ 39688 w 526"/>
              <a:gd name="T31" fmla="*/ 100013 h 222"/>
              <a:gd name="T32" fmla="*/ 14288 w 526"/>
              <a:gd name="T33" fmla="*/ 130175 h 222"/>
              <a:gd name="T34" fmla="*/ 3175 w 526"/>
              <a:gd name="T35" fmla="*/ 160338 h 222"/>
              <a:gd name="T36" fmla="*/ 3175 w 526"/>
              <a:gd name="T37" fmla="*/ 190500 h 222"/>
              <a:gd name="T38" fmla="*/ 14288 w 526"/>
              <a:gd name="T39" fmla="*/ 220663 h 222"/>
              <a:gd name="T40" fmla="*/ 39688 w 526"/>
              <a:gd name="T41" fmla="*/ 249238 h 222"/>
              <a:gd name="T42" fmla="*/ 76200 w 526"/>
              <a:gd name="T43" fmla="*/ 276225 h 222"/>
              <a:gd name="T44" fmla="*/ 122238 w 526"/>
              <a:gd name="T45" fmla="*/ 300038 h 222"/>
              <a:gd name="T46" fmla="*/ 179388 w 526"/>
              <a:gd name="T47" fmla="*/ 319088 h 222"/>
              <a:gd name="T48" fmla="*/ 241300 w 526"/>
              <a:gd name="T49" fmla="*/ 334963 h 222"/>
              <a:gd name="T50" fmla="*/ 309563 w 526"/>
              <a:gd name="T51" fmla="*/ 344488 h 222"/>
              <a:gd name="T52" fmla="*/ 381000 w 526"/>
              <a:gd name="T53" fmla="*/ 350838 h 222"/>
              <a:gd name="T54" fmla="*/ 454025 w 526"/>
              <a:gd name="T55" fmla="*/ 350838 h 222"/>
              <a:gd name="T56" fmla="*/ 525463 w 526"/>
              <a:gd name="T57" fmla="*/ 344488 h 222"/>
              <a:gd name="T58" fmla="*/ 593725 w 526"/>
              <a:gd name="T59" fmla="*/ 334963 h 222"/>
              <a:gd name="T60" fmla="*/ 655638 w 526"/>
              <a:gd name="T61" fmla="*/ 319088 h 222"/>
              <a:gd name="T62" fmla="*/ 711200 w 526"/>
              <a:gd name="T63" fmla="*/ 300038 h 222"/>
              <a:gd name="T64" fmla="*/ 758825 w 526"/>
              <a:gd name="T65" fmla="*/ 276225 h 222"/>
              <a:gd name="T66" fmla="*/ 795338 w 526"/>
              <a:gd name="T67" fmla="*/ 249238 h 222"/>
              <a:gd name="T68" fmla="*/ 820738 w 526"/>
              <a:gd name="T69" fmla="*/ 220663 h 222"/>
              <a:gd name="T70" fmla="*/ 831850 w 526"/>
              <a:gd name="T71" fmla="*/ 190500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6" name="Freeform 10">
            <a:extLst>
              <a:ext uri="{FF2B5EF4-FFF2-40B4-BE49-F238E27FC236}">
                <a16:creationId xmlns:a16="http://schemas.microsoft.com/office/drawing/2014/main" id="{64E45CE4-DE76-4C93-B5B8-9E3D10A2F901}"/>
              </a:ext>
            </a:extLst>
          </p:cNvPr>
          <p:cNvSpPr>
            <a:spLocks/>
          </p:cNvSpPr>
          <p:nvPr/>
        </p:nvSpPr>
        <p:spPr bwMode="auto">
          <a:xfrm>
            <a:off x="4532314" y="1979614"/>
            <a:ext cx="835025" cy="352425"/>
          </a:xfrm>
          <a:custGeom>
            <a:avLst/>
            <a:gdLst>
              <a:gd name="T0" fmla="*/ 1588 w 526"/>
              <a:gd name="T1" fmla="*/ 190500 h 222"/>
              <a:gd name="T2" fmla="*/ 14288 w 526"/>
              <a:gd name="T3" fmla="*/ 220663 h 222"/>
              <a:gd name="T4" fmla="*/ 39688 w 526"/>
              <a:gd name="T5" fmla="*/ 249238 h 222"/>
              <a:gd name="T6" fmla="*/ 76200 w 526"/>
              <a:gd name="T7" fmla="*/ 276225 h 222"/>
              <a:gd name="T8" fmla="*/ 122238 w 526"/>
              <a:gd name="T9" fmla="*/ 300038 h 222"/>
              <a:gd name="T10" fmla="*/ 177800 w 526"/>
              <a:gd name="T11" fmla="*/ 319088 h 222"/>
              <a:gd name="T12" fmla="*/ 239713 w 526"/>
              <a:gd name="T13" fmla="*/ 334963 h 222"/>
              <a:gd name="T14" fmla="*/ 309563 w 526"/>
              <a:gd name="T15" fmla="*/ 344488 h 222"/>
              <a:gd name="T16" fmla="*/ 381000 w 526"/>
              <a:gd name="T17" fmla="*/ 350838 h 222"/>
              <a:gd name="T18" fmla="*/ 452438 w 526"/>
              <a:gd name="T19" fmla="*/ 350838 h 222"/>
              <a:gd name="T20" fmla="*/ 525463 w 526"/>
              <a:gd name="T21" fmla="*/ 344488 h 222"/>
              <a:gd name="T22" fmla="*/ 593725 w 526"/>
              <a:gd name="T23" fmla="*/ 334963 h 222"/>
              <a:gd name="T24" fmla="*/ 655638 w 526"/>
              <a:gd name="T25" fmla="*/ 319088 h 222"/>
              <a:gd name="T26" fmla="*/ 711200 w 526"/>
              <a:gd name="T27" fmla="*/ 300038 h 222"/>
              <a:gd name="T28" fmla="*/ 757238 w 526"/>
              <a:gd name="T29" fmla="*/ 276225 h 222"/>
              <a:gd name="T30" fmla="*/ 793750 w 526"/>
              <a:gd name="T31" fmla="*/ 249238 h 222"/>
              <a:gd name="T32" fmla="*/ 819150 w 526"/>
              <a:gd name="T33" fmla="*/ 220663 h 222"/>
              <a:gd name="T34" fmla="*/ 831850 w 526"/>
              <a:gd name="T35" fmla="*/ 190500 h 222"/>
              <a:gd name="T36" fmla="*/ 831850 w 526"/>
              <a:gd name="T37" fmla="*/ 160338 h 222"/>
              <a:gd name="T38" fmla="*/ 819150 w 526"/>
              <a:gd name="T39" fmla="*/ 130175 h 222"/>
              <a:gd name="T40" fmla="*/ 793750 w 526"/>
              <a:gd name="T41" fmla="*/ 100013 h 222"/>
              <a:gd name="T42" fmla="*/ 757238 w 526"/>
              <a:gd name="T43" fmla="*/ 74613 h 222"/>
              <a:gd name="T44" fmla="*/ 711200 w 526"/>
              <a:gd name="T45" fmla="*/ 50800 h 222"/>
              <a:gd name="T46" fmla="*/ 655638 w 526"/>
              <a:gd name="T47" fmla="*/ 31750 h 222"/>
              <a:gd name="T48" fmla="*/ 593725 w 526"/>
              <a:gd name="T49" fmla="*/ 15875 h 222"/>
              <a:gd name="T50" fmla="*/ 523875 w 526"/>
              <a:gd name="T51" fmla="*/ 4763 h 222"/>
              <a:gd name="T52" fmla="*/ 452438 w 526"/>
              <a:gd name="T53" fmla="*/ 0 h 222"/>
              <a:gd name="T54" fmla="*/ 381000 w 526"/>
              <a:gd name="T55" fmla="*/ 0 h 222"/>
              <a:gd name="T56" fmla="*/ 307975 w 526"/>
              <a:gd name="T57" fmla="*/ 4763 h 222"/>
              <a:gd name="T58" fmla="*/ 239713 w 526"/>
              <a:gd name="T59" fmla="*/ 15875 h 222"/>
              <a:gd name="T60" fmla="*/ 177800 w 526"/>
              <a:gd name="T61" fmla="*/ 31750 h 222"/>
              <a:gd name="T62" fmla="*/ 122238 w 526"/>
              <a:gd name="T63" fmla="*/ 50800 h 222"/>
              <a:gd name="T64" fmla="*/ 76200 w 526"/>
              <a:gd name="T65" fmla="*/ 74613 h 222"/>
              <a:gd name="T66" fmla="*/ 39688 w 526"/>
              <a:gd name="T67" fmla="*/ 101600 h 222"/>
              <a:gd name="T68" fmla="*/ 14288 w 526"/>
              <a:gd name="T69" fmla="*/ 130175 h 222"/>
              <a:gd name="T70" fmla="*/ 1588 w 526"/>
              <a:gd name="T71" fmla="*/ 160338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7" name="Freeform 11">
            <a:extLst>
              <a:ext uri="{FF2B5EF4-FFF2-40B4-BE49-F238E27FC236}">
                <a16:creationId xmlns:a16="http://schemas.microsoft.com/office/drawing/2014/main" id="{7455D1AB-2F72-48A8-8A89-305D622D1451}"/>
              </a:ext>
            </a:extLst>
          </p:cNvPr>
          <p:cNvSpPr>
            <a:spLocks/>
          </p:cNvSpPr>
          <p:nvPr/>
        </p:nvSpPr>
        <p:spPr bwMode="auto">
          <a:xfrm>
            <a:off x="4949826" y="1525589"/>
            <a:ext cx="835025" cy="352425"/>
          </a:xfrm>
          <a:custGeom>
            <a:avLst/>
            <a:gdLst>
              <a:gd name="T0" fmla="*/ 1588 w 526"/>
              <a:gd name="T1" fmla="*/ 190500 h 222"/>
              <a:gd name="T2" fmla="*/ 14288 w 526"/>
              <a:gd name="T3" fmla="*/ 220663 h 222"/>
              <a:gd name="T4" fmla="*/ 38100 w 526"/>
              <a:gd name="T5" fmla="*/ 249238 h 222"/>
              <a:gd name="T6" fmla="*/ 76200 w 526"/>
              <a:gd name="T7" fmla="*/ 276225 h 222"/>
              <a:gd name="T8" fmla="*/ 122238 w 526"/>
              <a:gd name="T9" fmla="*/ 300038 h 222"/>
              <a:gd name="T10" fmla="*/ 177800 w 526"/>
              <a:gd name="T11" fmla="*/ 319088 h 222"/>
              <a:gd name="T12" fmla="*/ 239713 w 526"/>
              <a:gd name="T13" fmla="*/ 334963 h 222"/>
              <a:gd name="T14" fmla="*/ 307975 w 526"/>
              <a:gd name="T15" fmla="*/ 344488 h 222"/>
              <a:gd name="T16" fmla="*/ 381000 w 526"/>
              <a:gd name="T17" fmla="*/ 350838 h 222"/>
              <a:gd name="T18" fmla="*/ 452438 w 526"/>
              <a:gd name="T19" fmla="*/ 350838 h 222"/>
              <a:gd name="T20" fmla="*/ 523875 w 526"/>
              <a:gd name="T21" fmla="*/ 344488 h 222"/>
              <a:gd name="T22" fmla="*/ 593725 w 526"/>
              <a:gd name="T23" fmla="*/ 333375 h 222"/>
              <a:gd name="T24" fmla="*/ 655638 w 526"/>
              <a:gd name="T25" fmla="*/ 319088 h 222"/>
              <a:gd name="T26" fmla="*/ 711200 w 526"/>
              <a:gd name="T27" fmla="*/ 298450 h 222"/>
              <a:gd name="T28" fmla="*/ 757238 w 526"/>
              <a:gd name="T29" fmla="*/ 274638 h 222"/>
              <a:gd name="T30" fmla="*/ 793750 w 526"/>
              <a:gd name="T31" fmla="*/ 249238 h 222"/>
              <a:gd name="T32" fmla="*/ 819150 w 526"/>
              <a:gd name="T33" fmla="*/ 220663 h 222"/>
              <a:gd name="T34" fmla="*/ 831850 w 526"/>
              <a:gd name="T35" fmla="*/ 190500 h 222"/>
              <a:gd name="T36" fmla="*/ 831850 w 526"/>
              <a:gd name="T37" fmla="*/ 160338 h 222"/>
              <a:gd name="T38" fmla="*/ 819150 w 526"/>
              <a:gd name="T39" fmla="*/ 130175 h 222"/>
              <a:gd name="T40" fmla="*/ 793750 w 526"/>
              <a:gd name="T41" fmla="*/ 100013 h 222"/>
              <a:gd name="T42" fmla="*/ 757238 w 526"/>
              <a:gd name="T43" fmla="*/ 74613 h 222"/>
              <a:gd name="T44" fmla="*/ 711200 w 526"/>
              <a:gd name="T45" fmla="*/ 50800 h 222"/>
              <a:gd name="T46" fmla="*/ 655638 w 526"/>
              <a:gd name="T47" fmla="*/ 31750 h 222"/>
              <a:gd name="T48" fmla="*/ 592138 w 526"/>
              <a:gd name="T49" fmla="*/ 15875 h 222"/>
              <a:gd name="T50" fmla="*/ 523875 w 526"/>
              <a:gd name="T51" fmla="*/ 4763 h 222"/>
              <a:gd name="T52" fmla="*/ 452438 w 526"/>
              <a:gd name="T53" fmla="*/ 0 h 222"/>
              <a:gd name="T54" fmla="*/ 381000 w 526"/>
              <a:gd name="T55" fmla="*/ 0 h 222"/>
              <a:gd name="T56" fmla="*/ 307975 w 526"/>
              <a:gd name="T57" fmla="*/ 4763 h 222"/>
              <a:gd name="T58" fmla="*/ 239713 w 526"/>
              <a:gd name="T59" fmla="*/ 15875 h 222"/>
              <a:gd name="T60" fmla="*/ 177800 w 526"/>
              <a:gd name="T61" fmla="*/ 31750 h 222"/>
              <a:gd name="T62" fmla="*/ 122238 w 526"/>
              <a:gd name="T63" fmla="*/ 50800 h 222"/>
              <a:gd name="T64" fmla="*/ 76200 w 526"/>
              <a:gd name="T65" fmla="*/ 74613 h 222"/>
              <a:gd name="T66" fmla="*/ 38100 w 526"/>
              <a:gd name="T67" fmla="*/ 101600 h 222"/>
              <a:gd name="T68" fmla="*/ 14288 w 526"/>
              <a:gd name="T69" fmla="*/ 130175 h 222"/>
              <a:gd name="T70" fmla="*/ 1588 w 526"/>
              <a:gd name="T71" fmla="*/ 160338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8" name="Freeform 12">
            <a:extLst>
              <a:ext uri="{FF2B5EF4-FFF2-40B4-BE49-F238E27FC236}">
                <a16:creationId xmlns:a16="http://schemas.microsoft.com/office/drawing/2014/main" id="{930F8308-1169-48CE-92F0-233A5CF9DE3C}"/>
              </a:ext>
            </a:extLst>
          </p:cNvPr>
          <p:cNvSpPr>
            <a:spLocks/>
          </p:cNvSpPr>
          <p:nvPr/>
        </p:nvSpPr>
        <p:spPr bwMode="auto">
          <a:xfrm>
            <a:off x="5886451" y="1535114"/>
            <a:ext cx="911225" cy="352425"/>
          </a:xfrm>
          <a:custGeom>
            <a:avLst/>
            <a:gdLst>
              <a:gd name="T0" fmla="*/ 1588 w 574"/>
              <a:gd name="T1" fmla="*/ 190500 h 222"/>
              <a:gd name="T2" fmla="*/ 14288 w 574"/>
              <a:gd name="T3" fmla="*/ 220663 h 222"/>
              <a:gd name="T4" fmla="*/ 42863 w 574"/>
              <a:gd name="T5" fmla="*/ 249238 h 222"/>
              <a:gd name="T6" fmla="*/ 82550 w 574"/>
              <a:gd name="T7" fmla="*/ 276225 h 222"/>
              <a:gd name="T8" fmla="*/ 133350 w 574"/>
              <a:gd name="T9" fmla="*/ 300038 h 222"/>
              <a:gd name="T10" fmla="*/ 193675 w 574"/>
              <a:gd name="T11" fmla="*/ 319088 h 222"/>
              <a:gd name="T12" fmla="*/ 260350 w 574"/>
              <a:gd name="T13" fmla="*/ 334963 h 222"/>
              <a:gd name="T14" fmla="*/ 336550 w 574"/>
              <a:gd name="T15" fmla="*/ 344488 h 222"/>
              <a:gd name="T16" fmla="*/ 414338 w 574"/>
              <a:gd name="T17" fmla="*/ 350838 h 222"/>
              <a:gd name="T18" fmla="*/ 493713 w 574"/>
              <a:gd name="T19" fmla="*/ 350838 h 222"/>
              <a:gd name="T20" fmla="*/ 573088 w 574"/>
              <a:gd name="T21" fmla="*/ 344488 h 222"/>
              <a:gd name="T22" fmla="*/ 647700 w 574"/>
              <a:gd name="T23" fmla="*/ 334963 h 222"/>
              <a:gd name="T24" fmla="*/ 714375 w 574"/>
              <a:gd name="T25" fmla="*/ 319088 h 222"/>
              <a:gd name="T26" fmla="*/ 774700 w 574"/>
              <a:gd name="T27" fmla="*/ 300038 h 222"/>
              <a:gd name="T28" fmla="*/ 825500 w 574"/>
              <a:gd name="T29" fmla="*/ 276225 h 222"/>
              <a:gd name="T30" fmla="*/ 865188 w 574"/>
              <a:gd name="T31" fmla="*/ 249238 h 222"/>
              <a:gd name="T32" fmla="*/ 893763 w 574"/>
              <a:gd name="T33" fmla="*/ 220663 h 222"/>
              <a:gd name="T34" fmla="*/ 906463 w 574"/>
              <a:gd name="T35" fmla="*/ 190500 h 222"/>
              <a:gd name="T36" fmla="*/ 906463 w 574"/>
              <a:gd name="T37" fmla="*/ 160338 h 222"/>
              <a:gd name="T38" fmla="*/ 893763 w 574"/>
              <a:gd name="T39" fmla="*/ 130175 h 222"/>
              <a:gd name="T40" fmla="*/ 865188 w 574"/>
              <a:gd name="T41" fmla="*/ 100013 h 222"/>
              <a:gd name="T42" fmla="*/ 825500 w 574"/>
              <a:gd name="T43" fmla="*/ 74613 h 222"/>
              <a:gd name="T44" fmla="*/ 774700 w 574"/>
              <a:gd name="T45" fmla="*/ 50800 h 222"/>
              <a:gd name="T46" fmla="*/ 714375 w 574"/>
              <a:gd name="T47" fmla="*/ 31750 h 222"/>
              <a:gd name="T48" fmla="*/ 647700 w 574"/>
              <a:gd name="T49" fmla="*/ 15875 h 222"/>
              <a:gd name="T50" fmla="*/ 571500 w 574"/>
              <a:gd name="T51" fmla="*/ 4763 h 222"/>
              <a:gd name="T52" fmla="*/ 493713 w 574"/>
              <a:gd name="T53" fmla="*/ 0 h 222"/>
              <a:gd name="T54" fmla="*/ 414338 w 574"/>
              <a:gd name="T55" fmla="*/ 0 h 222"/>
              <a:gd name="T56" fmla="*/ 334963 w 574"/>
              <a:gd name="T57" fmla="*/ 4763 h 222"/>
              <a:gd name="T58" fmla="*/ 260350 w 574"/>
              <a:gd name="T59" fmla="*/ 15875 h 222"/>
              <a:gd name="T60" fmla="*/ 193675 w 574"/>
              <a:gd name="T61" fmla="*/ 31750 h 222"/>
              <a:gd name="T62" fmla="*/ 133350 w 574"/>
              <a:gd name="T63" fmla="*/ 50800 h 222"/>
              <a:gd name="T64" fmla="*/ 82550 w 574"/>
              <a:gd name="T65" fmla="*/ 74613 h 222"/>
              <a:gd name="T66" fmla="*/ 42863 w 574"/>
              <a:gd name="T67" fmla="*/ 101600 h 222"/>
              <a:gd name="T68" fmla="*/ 14288 w 574"/>
              <a:gd name="T69" fmla="*/ 130175 h 222"/>
              <a:gd name="T70" fmla="*/ 1588 w 574"/>
              <a:gd name="T71" fmla="*/ 160338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9" name="Freeform 13">
            <a:extLst>
              <a:ext uri="{FF2B5EF4-FFF2-40B4-BE49-F238E27FC236}">
                <a16:creationId xmlns:a16="http://schemas.microsoft.com/office/drawing/2014/main" id="{F1B6E1FE-E786-49B1-A322-657721432D4B}"/>
              </a:ext>
            </a:extLst>
          </p:cNvPr>
          <p:cNvSpPr>
            <a:spLocks/>
          </p:cNvSpPr>
          <p:nvPr/>
        </p:nvSpPr>
        <p:spPr bwMode="auto">
          <a:xfrm>
            <a:off x="5230813" y="2413001"/>
            <a:ext cx="1409700" cy="581025"/>
          </a:xfrm>
          <a:custGeom>
            <a:avLst/>
            <a:gdLst>
              <a:gd name="T0" fmla="*/ 0 w 888"/>
              <a:gd name="T1" fmla="*/ 290513 h 366"/>
              <a:gd name="T2" fmla="*/ 695325 w 888"/>
              <a:gd name="T3" fmla="*/ 0 h 366"/>
              <a:gd name="T4" fmla="*/ 1408113 w 888"/>
              <a:gd name="T5" fmla="*/ 300038 h 366"/>
              <a:gd name="T6" fmla="*/ 695325 w 888"/>
              <a:gd name="T7" fmla="*/ 579438 h 366"/>
              <a:gd name="T8" fmla="*/ 0 w 888"/>
              <a:gd name="T9" fmla="*/ 290513 h 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0" name="Freeform 14">
            <a:extLst>
              <a:ext uri="{FF2B5EF4-FFF2-40B4-BE49-F238E27FC236}">
                <a16:creationId xmlns:a16="http://schemas.microsoft.com/office/drawing/2014/main" id="{69251628-D0D2-4A06-A3DF-BC91A9CDC8D3}"/>
              </a:ext>
            </a:extLst>
          </p:cNvPr>
          <p:cNvSpPr>
            <a:spLocks/>
          </p:cNvSpPr>
          <p:nvPr/>
        </p:nvSpPr>
        <p:spPr bwMode="auto">
          <a:xfrm>
            <a:off x="7083426" y="2559051"/>
            <a:ext cx="1387475" cy="409575"/>
          </a:xfrm>
          <a:custGeom>
            <a:avLst/>
            <a:gdLst>
              <a:gd name="T0" fmla="*/ 1385888 w 874"/>
              <a:gd name="T1" fmla="*/ 407988 h 258"/>
              <a:gd name="T2" fmla="*/ 1385888 w 874"/>
              <a:gd name="T3" fmla="*/ 0 h 258"/>
              <a:gd name="T4" fmla="*/ 0 w 874"/>
              <a:gd name="T5" fmla="*/ 0 h 258"/>
              <a:gd name="T6" fmla="*/ 0 w 874"/>
              <a:gd name="T7" fmla="*/ 407988 h 258"/>
              <a:gd name="T8" fmla="*/ 1385888 w 874"/>
              <a:gd name="T9" fmla="*/ 407988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1" name="Freeform 15">
            <a:extLst>
              <a:ext uri="{FF2B5EF4-FFF2-40B4-BE49-F238E27FC236}">
                <a16:creationId xmlns:a16="http://schemas.microsoft.com/office/drawing/2014/main" id="{E731FF89-1193-4905-88ED-9D304776CB8C}"/>
              </a:ext>
            </a:extLst>
          </p:cNvPr>
          <p:cNvSpPr>
            <a:spLocks/>
          </p:cNvSpPr>
          <p:nvPr/>
        </p:nvSpPr>
        <p:spPr bwMode="auto">
          <a:xfrm>
            <a:off x="3608388" y="2547939"/>
            <a:ext cx="1143000" cy="358775"/>
          </a:xfrm>
          <a:custGeom>
            <a:avLst/>
            <a:gdLst>
              <a:gd name="T0" fmla="*/ 1141413 w 720"/>
              <a:gd name="T1" fmla="*/ 357188 h 226"/>
              <a:gd name="T2" fmla="*/ 1141413 w 720"/>
              <a:gd name="T3" fmla="*/ 0 h 226"/>
              <a:gd name="T4" fmla="*/ 0 w 720"/>
              <a:gd name="T5" fmla="*/ 0 h 226"/>
              <a:gd name="T6" fmla="*/ 0 w 720"/>
              <a:gd name="T7" fmla="*/ 357188 h 226"/>
              <a:gd name="T8" fmla="*/ 1141413 w 720"/>
              <a:gd name="T9" fmla="*/ 357188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2" name="Freeform 16">
            <a:extLst>
              <a:ext uri="{FF2B5EF4-FFF2-40B4-BE49-F238E27FC236}">
                <a16:creationId xmlns:a16="http://schemas.microsoft.com/office/drawing/2014/main" id="{CF68F9EA-4397-49DE-A045-506674B7D442}"/>
              </a:ext>
            </a:extLst>
          </p:cNvPr>
          <p:cNvSpPr>
            <a:spLocks/>
          </p:cNvSpPr>
          <p:nvPr/>
        </p:nvSpPr>
        <p:spPr bwMode="auto">
          <a:xfrm>
            <a:off x="7083426" y="1730376"/>
            <a:ext cx="835025" cy="354013"/>
          </a:xfrm>
          <a:custGeom>
            <a:avLst/>
            <a:gdLst>
              <a:gd name="T0" fmla="*/ 833438 w 526"/>
              <a:gd name="T1" fmla="*/ 160338 h 223"/>
              <a:gd name="T2" fmla="*/ 819150 w 526"/>
              <a:gd name="T3" fmla="*/ 130175 h 223"/>
              <a:gd name="T4" fmla="*/ 795338 w 526"/>
              <a:gd name="T5" fmla="*/ 101600 h 223"/>
              <a:gd name="T6" fmla="*/ 758825 w 526"/>
              <a:gd name="T7" fmla="*/ 76200 h 223"/>
              <a:gd name="T8" fmla="*/ 712788 w 526"/>
              <a:gd name="T9" fmla="*/ 52388 h 223"/>
              <a:gd name="T10" fmla="*/ 657225 w 526"/>
              <a:gd name="T11" fmla="*/ 31750 h 223"/>
              <a:gd name="T12" fmla="*/ 593725 w 526"/>
              <a:gd name="T13" fmla="*/ 17463 h 223"/>
              <a:gd name="T14" fmla="*/ 525463 w 526"/>
              <a:gd name="T15" fmla="*/ 6350 h 223"/>
              <a:gd name="T16" fmla="*/ 454025 w 526"/>
              <a:gd name="T17" fmla="*/ 1588 h 223"/>
              <a:gd name="T18" fmla="*/ 381000 w 526"/>
              <a:gd name="T19" fmla="*/ 1588 h 223"/>
              <a:gd name="T20" fmla="*/ 309563 w 526"/>
              <a:gd name="T21" fmla="*/ 6350 h 223"/>
              <a:gd name="T22" fmla="*/ 241300 w 526"/>
              <a:gd name="T23" fmla="*/ 17463 h 223"/>
              <a:gd name="T24" fmla="*/ 177800 w 526"/>
              <a:gd name="T25" fmla="*/ 31750 h 223"/>
              <a:gd name="T26" fmla="*/ 122238 w 526"/>
              <a:gd name="T27" fmla="*/ 52388 h 223"/>
              <a:gd name="T28" fmla="*/ 76200 w 526"/>
              <a:gd name="T29" fmla="*/ 76200 h 223"/>
              <a:gd name="T30" fmla="*/ 39688 w 526"/>
              <a:gd name="T31" fmla="*/ 101600 h 223"/>
              <a:gd name="T32" fmla="*/ 15875 w 526"/>
              <a:gd name="T33" fmla="*/ 130175 h 223"/>
              <a:gd name="T34" fmla="*/ 1588 w 526"/>
              <a:gd name="T35" fmla="*/ 160338 h 223"/>
              <a:gd name="T36" fmla="*/ 1588 w 526"/>
              <a:gd name="T37" fmla="*/ 192088 h 223"/>
              <a:gd name="T38" fmla="*/ 15875 w 526"/>
              <a:gd name="T39" fmla="*/ 222250 h 223"/>
              <a:gd name="T40" fmla="*/ 39688 w 526"/>
              <a:gd name="T41" fmla="*/ 250825 h 223"/>
              <a:gd name="T42" fmla="*/ 76200 w 526"/>
              <a:gd name="T43" fmla="*/ 277813 h 223"/>
              <a:gd name="T44" fmla="*/ 122238 w 526"/>
              <a:gd name="T45" fmla="*/ 301625 h 223"/>
              <a:gd name="T46" fmla="*/ 177800 w 526"/>
              <a:gd name="T47" fmla="*/ 320675 h 223"/>
              <a:gd name="T48" fmla="*/ 241300 w 526"/>
              <a:gd name="T49" fmla="*/ 336550 h 223"/>
              <a:gd name="T50" fmla="*/ 309563 w 526"/>
              <a:gd name="T51" fmla="*/ 346075 h 223"/>
              <a:gd name="T52" fmla="*/ 381000 w 526"/>
              <a:gd name="T53" fmla="*/ 350838 h 223"/>
              <a:gd name="T54" fmla="*/ 454025 w 526"/>
              <a:gd name="T55" fmla="*/ 350838 h 223"/>
              <a:gd name="T56" fmla="*/ 525463 w 526"/>
              <a:gd name="T57" fmla="*/ 346075 h 223"/>
              <a:gd name="T58" fmla="*/ 593725 w 526"/>
              <a:gd name="T59" fmla="*/ 336550 h 223"/>
              <a:gd name="T60" fmla="*/ 657225 w 526"/>
              <a:gd name="T61" fmla="*/ 320675 h 223"/>
              <a:gd name="T62" fmla="*/ 712788 w 526"/>
              <a:gd name="T63" fmla="*/ 301625 h 223"/>
              <a:gd name="T64" fmla="*/ 758825 w 526"/>
              <a:gd name="T65" fmla="*/ 277813 h 223"/>
              <a:gd name="T66" fmla="*/ 795338 w 526"/>
              <a:gd name="T67" fmla="*/ 250825 h 223"/>
              <a:gd name="T68" fmla="*/ 819150 w 526"/>
              <a:gd name="T69" fmla="*/ 222250 h 223"/>
              <a:gd name="T70" fmla="*/ 833438 w 526"/>
              <a:gd name="T71" fmla="*/ 192088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F13E4E51-D20F-4D58-94FB-165969B9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551114"/>
            <a:ext cx="1163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2478E058-121E-4F01-A728-44DC06064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171450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EA61241F-7E94-48E2-904A-34F58787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1" y="1739901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D29E8E0C-6EA3-426E-9BDD-BC28B15C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1992314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F51EC6B5-8BC1-440C-AD5D-CB924EB8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1960564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598838A3-3887-4C5A-9D33-62891FC7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6" y="2525714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1B85248E-6DC0-4B6C-9B97-20C1D30D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519364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7536FBCA-3373-4573-868B-3D7E93DD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1952626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EA51D52E-7D51-408D-997E-F7940C9F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1" y="1960564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0A3A88C5-2F52-48B7-BBCA-5674C1FC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1" y="1557339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7088D4FC-5608-493E-AD1E-26A6E203B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1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34844" name="Line 28">
            <a:extLst>
              <a:ext uri="{FF2B5EF4-FFF2-40B4-BE49-F238E27FC236}">
                <a16:creationId xmlns:a16="http://schemas.microsoft.com/office/drawing/2014/main" id="{2E57A2AC-3301-4BB2-9415-1F6419C22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2355851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B7DAE18D-631A-4BDC-BE76-C55DCD04E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2097088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AAEF1E5E-5B4B-4AB9-9CF4-69162AA56D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1201" y="2371726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1AE3F795-A4BE-400F-8BB6-2E1FF4A31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1914526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7EE246F2-B0E3-4353-A8E2-47E8A71E16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7276" y="1914526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9" name="Line 33">
            <a:extLst>
              <a:ext uri="{FF2B5EF4-FFF2-40B4-BE49-F238E27FC236}">
                <a16:creationId xmlns:a16="http://schemas.microsoft.com/office/drawing/2014/main" id="{6A1C606C-7C5A-4733-87D3-48CCC42CE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2355851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0" name="Line 34">
            <a:extLst>
              <a:ext uri="{FF2B5EF4-FFF2-40B4-BE49-F238E27FC236}">
                <a16:creationId xmlns:a16="http://schemas.microsoft.com/office/drawing/2014/main" id="{1D4760C6-718E-49F5-86E0-267D4160B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7126" y="2097088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1" name="Line 35">
            <a:extLst>
              <a:ext uri="{FF2B5EF4-FFF2-40B4-BE49-F238E27FC236}">
                <a16:creationId xmlns:a16="http://schemas.microsoft.com/office/drawing/2014/main" id="{CE87A868-A738-45EC-84EF-3ED6619CD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4164" y="2355851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2" name="Line 36">
            <a:extLst>
              <a:ext uri="{FF2B5EF4-FFF2-40B4-BE49-F238E27FC236}">
                <a16:creationId xmlns:a16="http://schemas.microsoft.com/office/drawing/2014/main" id="{BE7EDD97-7D85-43A4-97F4-4EA2E126C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5675" y="2700339"/>
            <a:ext cx="488950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3" name="Line 37">
            <a:extLst>
              <a:ext uri="{FF2B5EF4-FFF2-40B4-BE49-F238E27FC236}">
                <a16:creationId xmlns:a16="http://schemas.microsoft.com/office/drawing/2014/main" id="{60DB7784-192E-45BD-B544-DCC689889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2700338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6A84134-E054-4434-9918-02A3604D1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>
                <a:solidFill>
                  <a:schemeClr val="tx1"/>
                </a:solidFill>
              </a:rPr>
              <a:t>This fixes the problem!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C6F8D91-771F-4991-837C-01ACC2F9B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572000"/>
            <a:ext cx="8382000" cy="129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6868" name="Freeform 4">
            <a:extLst>
              <a:ext uri="{FF2B5EF4-FFF2-40B4-BE49-F238E27FC236}">
                <a16:creationId xmlns:a16="http://schemas.microsoft.com/office/drawing/2014/main" id="{101FE4E2-2A0E-49BE-8832-B2DB04DD0956}"/>
              </a:ext>
            </a:extLst>
          </p:cNvPr>
          <p:cNvSpPr>
            <a:spLocks/>
          </p:cNvSpPr>
          <p:nvPr/>
        </p:nvSpPr>
        <p:spPr bwMode="auto">
          <a:xfrm>
            <a:off x="7434263" y="2255839"/>
            <a:ext cx="857250" cy="363537"/>
          </a:xfrm>
          <a:custGeom>
            <a:avLst/>
            <a:gdLst>
              <a:gd name="T0" fmla="*/ 854075 w 540"/>
              <a:gd name="T1" fmla="*/ 165100 h 229"/>
              <a:gd name="T2" fmla="*/ 839788 w 540"/>
              <a:gd name="T3" fmla="*/ 133350 h 229"/>
              <a:gd name="T4" fmla="*/ 814388 w 540"/>
              <a:gd name="T5" fmla="*/ 104775 h 229"/>
              <a:gd name="T6" fmla="*/ 777875 w 540"/>
              <a:gd name="T7" fmla="*/ 76200 h 229"/>
              <a:gd name="T8" fmla="*/ 730250 w 540"/>
              <a:gd name="T9" fmla="*/ 52387 h 229"/>
              <a:gd name="T10" fmla="*/ 673100 w 540"/>
              <a:gd name="T11" fmla="*/ 31750 h 229"/>
              <a:gd name="T12" fmla="*/ 608013 w 540"/>
              <a:gd name="T13" fmla="*/ 15875 h 229"/>
              <a:gd name="T14" fmla="*/ 538163 w 540"/>
              <a:gd name="T15" fmla="*/ 4762 h 229"/>
              <a:gd name="T16" fmla="*/ 465138 w 540"/>
              <a:gd name="T17" fmla="*/ 0 h 229"/>
              <a:gd name="T18" fmla="*/ 390525 w 540"/>
              <a:gd name="T19" fmla="*/ 0 h 229"/>
              <a:gd name="T20" fmla="*/ 317500 w 540"/>
              <a:gd name="T21" fmla="*/ 4762 h 229"/>
              <a:gd name="T22" fmla="*/ 247650 w 540"/>
              <a:gd name="T23" fmla="*/ 15875 h 229"/>
              <a:gd name="T24" fmla="*/ 182563 w 540"/>
              <a:gd name="T25" fmla="*/ 31750 h 229"/>
              <a:gd name="T26" fmla="*/ 125413 w 540"/>
              <a:gd name="T27" fmla="*/ 52387 h 229"/>
              <a:gd name="T28" fmla="*/ 76200 w 540"/>
              <a:gd name="T29" fmla="*/ 76200 h 229"/>
              <a:gd name="T30" fmla="*/ 39688 w 540"/>
              <a:gd name="T31" fmla="*/ 104775 h 229"/>
              <a:gd name="T32" fmla="*/ 14288 w 540"/>
              <a:gd name="T33" fmla="*/ 133350 h 229"/>
              <a:gd name="T34" fmla="*/ 1588 w 540"/>
              <a:gd name="T35" fmla="*/ 165100 h 229"/>
              <a:gd name="T36" fmla="*/ 1588 w 540"/>
              <a:gd name="T37" fmla="*/ 196850 h 229"/>
              <a:gd name="T38" fmla="*/ 14288 w 540"/>
              <a:gd name="T39" fmla="*/ 227012 h 229"/>
              <a:gd name="T40" fmla="*/ 39688 w 540"/>
              <a:gd name="T41" fmla="*/ 257175 h 229"/>
              <a:gd name="T42" fmla="*/ 76200 w 540"/>
              <a:gd name="T43" fmla="*/ 284162 h 229"/>
              <a:gd name="T44" fmla="*/ 125413 w 540"/>
              <a:gd name="T45" fmla="*/ 307975 h 229"/>
              <a:gd name="T46" fmla="*/ 182563 w 540"/>
              <a:gd name="T47" fmla="*/ 328612 h 229"/>
              <a:gd name="T48" fmla="*/ 247650 w 540"/>
              <a:gd name="T49" fmla="*/ 344487 h 229"/>
              <a:gd name="T50" fmla="*/ 317500 w 540"/>
              <a:gd name="T51" fmla="*/ 354012 h 229"/>
              <a:gd name="T52" fmla="*/ 390525 w 540"/>
              <a:gd name="T53" fmla="*/ 360362 h 229"/>
              <a:gd name="T54" fmla="*/ 465138 w 540"/>
              <a:gd name="T55" fmla="*/ 360362 h 229"/>
              <a:gd name="T56" fmla="*/ 538163 w 540"/>
              <a:gd name="T57" fmla="*/ 354012 h 229"/>
              <a:gd name="T58" fmla="*/ 608013 w 540"/>
              <a:gd name="T59" fmla="*/ 344487 h 229"/>
              <a:gd name="T60" fmla="*/ 673100 w 540"/>
              <a:gd name="T61" fmla="*/ 328612 h 229"/>
              <a:gd name="T62" fmla="*/ 730250 w 540"/>
              <a:gd name="T63" fmla="*/ 307975 h 229"/>
              <a:gd name="T64" fmla="*/ 777875 w 540"/>
              <a:gd name="T65" fmla="*/ 284162 h 229"/>
              <a:gd name="T66" fmla="*/ 814388 w 540"/>
              <a:gd name="T67" fmla="*/ 257175 h 229"/>
              <a:gd name="T68" fmla="*/ 839788 w 540"/>
              <a:gd name="T69" fmla="*/ 227012 h 229"/>
              <a:gd name="T70" fmla="*/ 854075 w 540"/>
              <a:gd name="T71" fmla="*/ 196850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9" name="Freeform 5">
            <a:extLst>
              <a:ext uri="{FF2B5EF4-FFF2-40B4-BE49-F238E27FC236}">
                <a16:creationId xmlns:a16="http://schemas.microsoft.com/office/drawing/2014/main" id="{602DDDED-7D40-400E-818F-1B72E07882E4}"/>
              </a:ext>
            </a:extLst>
          </p:cNvPr>
          <p:cNvSpPr>
            <a:spLocks/>
          </p:cNvSpPr>
          <p:nvPr/>
        </p:nvSpPr>
        <p:spPr bwMode="auto">
          <a:xfrm>
            <a:off x="6664325" y="2520950"/>
            <a:ext cx="857250" cy="363538"/>
          </a:xfrm>
          <a:custGeom>
            <a:avLst/>
            <a:gdLst>
              <a:gd name="T0" fmla="*/ 854075 w 540"/>
              <a:gd name="T1" fmla="*/ 165100 h 229"/>
              <a:gd name="T2" fmla="*/ 841375 w 540"/>
              <a:gd name="T3" fmla="*/ 134938 h 229"/>
              <a:gd name="T4" fmla="*/ 815975 w 540"/>
              <a:gd name="T5" fmla="*/ 104775 h 229"/>
              <a:gd name="T6" fmla="*/ 777875 w 540"/>
              <a:gd name="T7" fmla="*/ 77788 h 229"/>
              <a:gd name="T8" fmla="*/ 730250 w 540"/>
              <a:gd name="T9" fmla="*/ 53975 h 229"/>
              <a:gd name="T10" fmla="*/ 673100 w 540"/>
              <a:gd name="T11" fmla="*/ 33338 h 229"/>
              <a:gd name="T12" fmla="*/ 608013 w 540"/>
              <a:gd name="T13" fmla="*/ 17463 h 229"/>
              <a:gd name="T14" fmla="*/ 538163 w 540"/>
              <a:gd name="T15" fmla="*/ 6350 h 229"/>
              <a:gd name="T16" fmla="*/ 465138 w 540"/>
              <a:gd name="T17" fmla="*/ 0 h 229"/>
              <a:gd name="T18" fmla="*/ 390525 w 540"/>
              <a:gd name="T19" fmla="*/ 0 h 229"/>
              <a:gd name="T20" fmla="*/ 317500 w 540"/>
              <a:gd name="T21" fmla="*/ 6350 h 229"/>
              <a:gd name="T22" fmla="*/ 246063 w 540"/>
              <a:gd name="T23" fmla="*/ 17463 h 229"/>
              <a:gd name="T24" fmla="*/ 182563 w 540"/>
              <a:gd name="T25" fmla="*/ 33338 h 229"/>
              <a:gd name="T26" fmla="*/ 125413 w 540"/>
              <a:gd name="T27" fmla="*/ 53975 h 229"/>
              <a:gd name="T28" fmla="*/ 77788 w 540"/>
              <a:gd name="T29" fmla="*/ 77788 h 229"/>
              <a:gd name="T30" fmla="*/ 41275 w 540"/>
              <a:gd name="T31" fmla="*/ 104775 h 229"/>
              <a:gd name="T32" fmla="*/ 14288 w 540"/>
              <a:gd name="T33" fmla="*/ 134938 h 229"/>
              <a:gd name="T34" fmla="*/ 1588 w 540"/>
              <a:gd name="T35" fmla="*/ 165100 h 229"/>
              <a:gd name="T36" fmla="*/ 1588 w 540"/>
              <a:gd name="T37" fmla="*/ 196850 h 229"/>
              <a:gd name="T38" fmla="*/ 14288 w 540"/>
              <a:gd name="T39" fmla="*/ 227013 h 229"/>
              <a:gd name="T40" fmla="*/ 41275 w 540"/>
              <a:gd name="T41" fmla="*/ 257175 h 229"/>
              <a:gd name="T42" fmla="*/ 77788 w 540"/>
              <a:gd name="T43" fmla="*/ 284163 h 229"/>
              <a:gd name="T44" fmla="*/ 125413 w 540"/>
              <a:gd name="T45" fmla="*/ 309563 h 229"/>
              <a:gd name="T46" fmla="*/ 182563 w 540"/>
              <a:gd name="T47" fmla="*/ 328613 h 229"/>
              <a:gd name="T48" fmla="*/ 246063 w 540"/>
              <a:gd name="T49" fmla="*/ 344488 h 229"/>
              <a:gd name="T50" fmla="*/ 317500 w 540"/>
              <a:gd name="T51" fmla="*/ 355600 h 229"/>
              <a:gd name="T52" fmla="*/ 390525 w 540"/>
              <a:gd name="T53" fmla="*/ 360363 h 229"/>
              <a:gd name="T54" fmla="*/ 465138 w 540"/>
              <a:gd name="T55" fmla="*/ 360363 h 229"/>
              <a:gd name="T56" fmla="*/ 538163 w 540"/>
              <a:gd name="T57" fmla="*/ 355600 h 229"/>
              <a:gd name="T58" fmla="*/ 608013 w 540"/>
              <a:gd name="T59" fmla="*/ 344488 h 229"/>
              <a:gd name="T60" fmla="*/ 673100 w 540"/>
              <a:gd name="T61" fmla="*/ 328613 h 229"/>
              <a:gd name="T62" fmla="*/ 730250 w 540"/>
              <a:gd name="T63" fmla="*/ 309563 h 229"/>
              <a:gd name="T64" fmla="*/ 777875 w 540"/>
              <a:gd name="T65" fmla="*/ 284163 h 229"/>
              <a:gd name="T66" fmla="*/ 815975 w 540"/>
              <a:gd name="T67" fmla="*/ 257175 h 229"/>
              <a:gd name="T68" fmla="*/ 841375 w 540"/>
              <a:gd name="T69" fmla="*/ 227013 h 229"/>
              <a:gd name="T70" fmla="*/ 854075 w 540"/>
              <a:gd name="T71" fmla="*/ 196850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0" name="Freeform 6">
            <a:extLst>
              <a:ext uri="{FF2B5EF4-FFF2-40B4-BE49-F238E27FC236}">
                <a16:creationId xmlns:a16="http://schemas.microsoft.com/office/drawing/2014/main" id="{59A5C5F9-FAA2-4D08-8707-184F077DBED7}"/>
              </a:ext>
            </a:extLst>
          </p:cNvPr>
          <p:cNvSpPr>
            <a:spLocks/>
          </p:cNvSpPr>
          <p:nvPr/>
        </p:nvSpPr>
        <p:spPr bwMode="auto">
          <a:xfrm>
            <a:off x="5435601" y="2976563"/>
            <a:ext cx="1611313" cy="609600"/>
          </a:xfrm>
          <a:custGeom>
            <a:avLst/>
            <a:gdLst>
              <a:gd name="T0" fmla="*/ 0 w 1015"/>
              <a:gd name="T1" fmla="*/ 304800 h 384"/>
              <a:gd name="T2" fmla="*/ 795338 w 1015"/>
              <a:gd name="T3" fmla="*/ 0 h 384"/>
              <a:gd name="T4" fmla="*/ 1609725 w 1015"/>
              <a:gd name="T5" fmla="*/ 314325 h 384"/>
              <a:gd name="T6" fmla="*/ 795338 w 1015"/>
              <a:gd name="T7" fmla="*/ 608013 h 384"/>
              <a:gd name="T8" fmla="*/ 0 w 1015"/>
              <a:gd name="T9" fmla="*/ 3048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384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1" name="Freeform 7">
            <a:extLst>
              <a:ext uri="{FF2B5EF4-FFF2-40B4-BE49-F238E27FC236}">
                <a16:creationId xmlns:a16="http://schemas.microsoft.com/office/drawing/2014/main" id="{80A01D8A-58CD-4529-A2DF-D156F9484292}"/>
              </a:ext>
            </a:extLst>
          </p:cNvPr>
          <p:cNvSpPr>
            <a:spLocks/>
          </p:cNvSpPr>
          <p:nvPr/>
        </p:nvSpPr>
        <p:spPr bwMode="auto">
          <a:xfrm>
            <a:off x="7434264" y="3106739"/>
            <a:ext cx="1385887" cy="420687"/>
          </a:xfrm>
          <a:custGeom>
            <a:avLst/>
            <a:gdLst>
              <a:gd name="T0" fmla="*/ 1384300 w 873"/>
              <a:gd name="T1" fmla="*/ 419100 h 265"/>
              <a:gd name="T2" fmla="*/ 1384300 w 873"/>
              <a:gd name="T3" fmla="*/ 0 h 265"/>
              <a:gd name="T4" fmla="*/ 0 w 873"/>
              <a:gd name="T5" fmla="*/ 0 h 265"/>
              <a:gd name="T6" fmla="*/ 0 w 873"/>
              <a:gd name="T7" fmla="*/ 419100 h 265"/>
              <a:gd name="T8" fmla="*/ 1384300 w 873"/>
              <a:gd name="T9" fmla="*/ 419100 h 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3" h="265">
                <a:moveTo>
                  <a:pt x="872" y="264"/>
                </a:moveTo>
                <a:lnTo>
                  <a:pt x="872" y="0"/>
                </a:lnTo>
                <a:lnTo>
                  <a:pt x="0" y="0"/>
                </a:lnTo>
                <a:lnTo>
                  <a:pt x="0" y="264"/>
                </a:lnTo>
                <a:lnTo>
                  <a:pt x="872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C5130659-E54D-417F-8296-DAA16F21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2270126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557B3CF6-C601-449E-AE86-BD2C4609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50" y="2530476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6ECDA400-A165-45C9-BEF3-F7AAB371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498726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2146C91B-9D63-4CC7-B2F0-C3F4C3F1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3073401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AF67E39C-CF40-449D-84C3-32043EBF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1" y="3081339"/>
            <a:ext cx="117339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EDAE2264-47F3-4388-98EC-FB07C2C5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4" y="2524126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36878" name="Freeform 14">
            <a:extLst>
              <a:ext uri="{FF2B5EF4-FFF2-40B4-BE49-F238E27FC236}">
                <a16:creationId xmlns:a16="http://schemas.microsoft.com/office/drawing/2014/main" id="{38394B35-24B0-4D4F-B6BA-63C799B76208}"/>
              </a:ext>
            </a:extLst>
          </p:cNvPr>
          <p:cNvSpPr>
            <a:spLocks/>
          </p:cNvSpPr>
          <p:nvPr/>
        </p:nvSpPr>
        <p:spPr bwMode="auto">
          <a:xfrm>
            <a:off x="4067175" y="1673225"/>
            <a:ext cx="857250" cy="363538"/>
          </a:xfrm>
          <a:custGeom>
            <a:avLst/>
            <a:gdLst>
              <a:gd name="T0" fmla="*/ 854075 w 540"/>
              <a:gd name="T1" fmla="*/ 165100 h 229"/>
              <a:gd name="T2" fmla="*/ 841375 w 540"/>
              <a:gd name="T3" fmla="*/ 133350 h 229"/>
              <a:gd name="T4" fmla="*/ 815975 w 540"/>
              <a:gd name="T5" fmla="*/ 104775 h 229"/>
              <a:gd name="T6" fmla="*/ 777875 w 540"/>
              <a:gd name="T7" fmla="*/ 76200 h 229"/>
              <a:gd name="T8" fmla="*/ 730250 w 540"/>
              <a:gd name="T9" fmla="*/ 52388 h 229"/>
              <a:gd name="T10" fmla="*/ 673100 w 540"/>
              <a:gd name="T11" fmla="*/ 31750 h 229"/>
              <a:gd name="T12" fmla="*/ 608013 w 540"/>
              <a:gd name="T13" fmla="*/ 17463 h 229"/>
              <a:gd name="T14" fmla="*/ 538163 w 540"/>
              <a:gd name="T15" fmla="*/ 6350 h 229"/>
              <a:gd name="T16" fmla="*/ 465138 w 540"/>
              <a:gd name="T17" fmla="*/ 0 h 229"/>
              <a:gd name="T18" fmla="*/ 390525 w 540"/>
              <a:gd name="T19" fmla="*/ 0 h 229"/>
              <a:gd name="T20" fmla="*/ 317500 w 540"/>
              <a:gd name="T21" fmla="*/ 6350 h 229"/>
              <a:gd name="T22" fmla="*/ 247650 w 540"/>
              <a:gd name="T23" fmla="*/ 17463 h 229"/>
              <a:gd name="T24" fmla="*/ 182563 w 540"/>
              <a:gd name="T25" fmla="*/ 31750 h 229"/>
              <a:gd name="T26" fmla="*/ 125413 w 540"/>
              <a:gd name="T27" fmla="*/ 52388 h 229"/>
              <a:gd name="T28" fmla="*/ 77788 w 540"/>
              <a:gd name="T29" fmla="*/ 76200 h 229"/>
              <a:gd name="T30" fmla="*/ 39688 w 540"/>
              <a:gd name="T31" fmla="*/ 104775 h 229"/>
              <a:gd name="T32" fmla="*/ 14288 w 540"/>
              <a:gd name="T33" fmla="*/ 133350 h 229"/>
              <a:gd name="T34" fmla="*/ 1588 w 540"/>
              <a:gd name="T35" fmla="*/ 165100 h 229"/>
              <a:gd name="T36" fmla="*/ 1588 w 540"/>
              <a:gd name="T37" fmla="*/ 196850 h 229"/>
              <a:gd name="T38" fmla="*/ 14288 w 540"/>
              <a:gd name="T39" fmla="*/ 227013 h 229"/>
              <a:gd name="T40" fmla="*/ 39688 w 540"/>
              <a:gd name="T41" fmla="*/ 257175 h 229"/>
              <a:gd name="T42" fmla="*/ 77788 w 540"/>
              <a:gd name="T43" fmla="*/ 284163 h 229"/>
              <a:gd name="T44" fmla="*/ 125413 w 540"/>
              <a:gd name="T45" fmla="*/ 309563 h 229"/>
              <a:gd name="T46" fmla="*/ 182563 w 540"/>
              <a:gd name="T47" fmla="*/ 328613 h 229"/>
              <a:gd name="T48" fmla="*/ 247650 w 540"/>
              <a:gd name="T49" fmla="*/ 344488 h 229"/>
              <a:gd name="T50" fmla="*/ 317500 w 540"/>
              <a:gd name="T51" fmla="*/ 355600 h 229"/>
              <a:gd name="T52" fmla="*/ 390525 w 540"/>
              <a:gd name="T53" fmla="*/ 360363 h 229"/>
              <a:gd name="T54" fmla="*/ 465138 w 540"/>
              <a:gd name="T55" fmla="*/ 360363 h 229"/>
              <a:gd name="T56" fmla="*/ 538163 w 540"/>
              <a:gd name="T57" fmla="*/ 355600 h 229"/>
              <a:gd name="T58" fmla="*/ 608013 w 540"/>
              <a:gd name="T59" fmla="*/ 344488 h 229"/>
              <a:gd name="T60" fmla="*/ 673100 w 540"/>
              <a:gd name="T61" fmla="*/ 328613 h 229"/>
              <a:gd name="T62" fmla="*/ 730250 w 540"/>
              <a:gd name="T63" fmla="*/ 309563 h 229"/>
              <a:gd name="T64" fmla="*/ 777875 w 540"/>
              <a:gd name="T65" fmla="*/ 284163 h 229"/>
              <a:gd name="T66" fmla="*/ 815975 w 540"/>
              <a:gd name="T67" fmla="*/ 257175 h 229"/>
              <a:gd name="T68" fmla="*/ 841375 w 540"/>
              <a:gd name="T69" fmla="*/ 227013 h 229"/>
              <a:gd name="T70" fmla="*/ 854075 w 540"/>
              <a:gd name="T71" fmla="*/ 196850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9" name="Freeform 15">
            <a:extLst>
              <a:ext uri="{FF2B5EF4-FFF2-40B4-BE49-F238E27FC236}">
                <a16:creationId xmlns:a16="http://schemas.microsoft.com/office/drawing/2014/main" id="{B6D87B8B-6BFB-485C-8C83-FF19F94B5B46}"/>
              </a:ext>
            </a:extLst>
          </p:cNvPr>
          <p:cNvSpPr>
            <a:spLocks/>
          </p:cNvSpPr>
          <p:nvPr/>
        </p:nvSpPr>
        <p:spPr bwMode="auto">
          <a:xfrm>
            <a:off x="4868863" y="1939925"/>
            <a:ext cx="857250" cy="363538"/>
          </a:xfrm>
          <a:custGeom>
            <a:avLst/>
            <a:gdLst>
              <a:gd name="T0" fmla="*/ 1588 w 540"/>
              <a:gd name="T1" fmla="*/ 196850 h 229"/>
              <a:gd name="T2" fmla="*/ 14288 w 540"/>
              <a:gd name="T3" fmla="*/ 227013 h 229"/>
              <a:gd name="T4" fmla="*/ 41275 w 540"/>
              <a:gd name="T5" fmla="*/ 257175 h 229"/>
              <a:gd name="T6" fmla="*/ 77788 w 540"/>
              <a:gd name="T7" fmla="*/ 284163 h 229"/>
              <a:gd name="T8" fmla="*/ 125413 w 540"/>
              <a:gd name="T9" fmla="*/ 307975 h 229"/>
              <a:gd name="T10" fmla="*/ 182563 w 540"/>
              <a:gd name="T11" fmla="*/ 328613 h 229"/>
              <a:gd name="T12" fmla="*/ 247650 w 540"/>
              <a:gd name="T13" fmla="*/ 342900 h 229"/>
              <a:gd name="T14" fmla="*/ 317500 w 540"/>
              <a:gd name="T15" fmla="*/ 354013 h 229"/>
              <a:gd name="T16" fmla="*/ 390525 w 540"/>
              <a:gd name="T17" fmla="*/ 360363 h 229"/>
              <a:gd name="T18" fmla="*/ 465138 w 540"/>
              <a:gd name="T19" fmla="*/ 360363 h 229"/>
              <a:gd name="T20" fmla="*/ 539750 w 540"/>
              <a:gd name="T21" fmla="*/ 354013 h 229"/>
              <a:gd name="T22" fmla="*/ 609600 w 540"/>
              <a:gd name="T23" fmla="*/ 342900 h 229"/>
              <a:gd name="T24" fmla="*/ 673100 w 540"/>
              <a:gd name="T25" fmla="*/ 327025 h 229"/>
              <a:gd name="T26" fmla="*/ 730250 w 540"/>
              <a:gd name="T27" fmla="*/ 307975 h 229"/>
              <a:gd name="T28" fmla="*/ 777875 w 540"/>
              <a:gd name="T29" fmla="*/ 282575 h 229"/>
              <a:gd name="T30" fmla="*/ 814388 w 540"/>
              <a:gd name="T31" fmla="*/ 257175 h 229"/>
              <a:gd name="T32" fmla="*/ 841375 w 540"/>
              <a:gd name="T33" fmla="*/ 227013 h 229"/>
              <a:gd name="T34" fmla="*/ 854075 w 540"/>
              <a:gd name="T35" fmla="*/ 195263 h 229"/>
              <a:gd name="T36" fmla="*/ 854075 w 540"/>
              <a:gd name="T37" fmla="*/ 165100 h 229"/>
              <a:gd name="T38" fmla="*/ 841375 w 540"/>
              <a:gd name="T39" fmla="*/ 133350 h 229"/>
              <a:gd name="T40" fmla="*/ 814388 w 540"/>
              <a:gd name="T41" fmla="*/ 103188 h 229"/>
              <a:gd name="T42" fmla="*/ 777875 w 540"/>
              <a:gd name="T43" fmla="*/ 76200 h 229"/>
              <a:gd name="T44" fmla="*/ 730250 w 540"/>
              <a:gd name="T45" fmla="*/ 52388 h 229"/>
              <a:gd name="T46" fmla="*/ 673100 w 540"/>
              <a:gd name="T47" fmla="*/ 31750 h 229"/>
              <a:gd name="T48" fmla="*/ 609600 w 540"/>
              <a:gd name="T49" fmla="*/ 15875 h 229"/>
              <a:gd name="T50" fmla="*/ 538163 w 540"/>
              <a:gd name="T51" fmla="*/ 4763 h 229"/>
              <a:gd name="T52" fmla="*/ 465138 w 540"/>
              <a:gd name="T53" fmla="*/ 0 h 229"/>
              <a:gd name="T54" fmla="*/ 390525 w 540"/>
              <a:gd name="T55" fmla="*/ 0 h 229"/>
              <a:gd name="T56" fmla="*/ 317500 w 540"/>
              <a:gd name="T57" fmla="*/ 4763 h 229"/>
              <a:gd name="T58" fmla="*/ 247650 w 540"/>
              <a:gd name="T59" fmla="*/ 15875 h 229"/>
              <a:gd name="T60" fmla="*/ 182563 w 540"/>
              <a:gd name="T61" fmla="*/ 31750 h 229"/>
              <a:gd name="T62" fmla="*/ 125413 w 540"/>
              <a:gd name="T63" fmla="*/ 52388 h 229"/>
              <a:gd name="T64" fmla="*/ 77788 w 540"/>
              <a:gd name="T65" fmla="*/ 76200 h 229"/>
              <a:gd name="T66" fmla="*/ 41275 w 540"/>
              <a:gd name="T67" fmla="*/ 104775 h 229"/>
              <a:gd name="T68" fmla="*/ 14288 w 540"/>
              <a:gd name="T69" fmla="*/ 133350 h 229"/>
              <a:gd name="T70" fmla="*/ 1588 w 540"/>
              <a:gd name="T71" fmla="*/ 165100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0" name="Freeform 16">
            <a:extLst>
              <a:ext uri="{FF2B5EF4-FFF2-40B4-BE49-F238E27FC236}">
                <a16:creationId xmlns:a16="http://schemas.microsoft.com/office/drawing/2014/main" id="{8887E138-DD3F-4C82-9EEC-D51DDF96969A}"/>
              </a:ext>
            </a:extLst>
          </p:cNvPr>
          <p:cNvSpPr>
            <a:spLocks/>
          </p:cNvSpPr>
          <p:nvPr/>
        </p:nvSpPr>
        <p:spPr bwMode="auto">
          <a:xfrm>
            <a:off x="3887788" y="2524125"/>
            <a:ext cx="1206500" cy="369888"/>
          </a:xfrm>
          <a:custGeom>
            <a:avLst/>
            <a:gdLst>
              <a:gd name="T0" fmla="*/ 1204913 w 760"/>
              <a:gd name="T1" fmla="*/ 368300 h 233"/>
              <a:gd name="T2" fmla="*/ 1204913 w 760"/>
              <a:gd name="T3" fmla="*/ 0 h 233"/>
              <a:gd name="T4" fmla="*/ 0 w 760"/>
              <a:gd name="T5" fmla="*/ 0 h 233"/>
              <a:gd name="T6" fmla="*/ 0 w 760"/>
              <a:gd name="T7" fmla="*/ 368300 h 233"/>
              <a:gd name="T8" fmla="*/ 1204913 w 760"/>
              <a:gd name="T9" fmla="*/ 368300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233">
                <a:moveTo>
                  <a:pt x="759" y="232"/>
                </a:moveTo>
                <a:lnTo>
                  <a:pt x="759" y="0"/>
                </a:lnTo>
                <a:lnTo>
                  <a:pt x="0" y="0"/>
                </a:lnTo>
                <a:lnTo>
                  <a:pt x="0" y="232"/>
                </a:lnTo>
                <a:lnTo>
                  <a:pt x="759" y="2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1" name="Rectangle 17">
            <a:extLst>
              <a:ext uri="{FF2B5EF4-FFF2-40B4-BE49-F238E27FC236}">
                <a16:creationId xmlns:a16="http://schemas.microsoft.com/office/drawing/2014/main" id="{F3912F7B-E22F-4014-AE89-8BE4DEAC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681164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6882" name="Rectangle 18">
            <a:extLst>
              <a:ext uri="{FF2B5EF4-FFF2-40B4-BE49-F238E27FC236}">
                <a16:creationId xmlns:a16="http://schemas.microsoft.com/office/drawing/2014/main" id="{76E3CED2-2ABA-46A5-ADE1-B83F7BE9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1" y="1985964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B4AD4144-45E0-432F-9BEF-7B88F618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4" y="192722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7BA7424C-804E-47B5-ABEA-6616EBE41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2319338"/>
            <a:ext cx="520700" cy="201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2CF1F435-0019-4B78-90EF-49C92A7F2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2060576"/>
            <a:ext cx="0" cy="460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2BD66778-4D37-4C8B-81AA-0ADA5D498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2319338"/>
            <a:ext cx="407988" cy="201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F1C0172A-BAB0-4E5C-A2D7-3FEDAB54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8" y="2892425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8" name="Line 24">
            <a:extLst>
              <a:ext uri="{FF2B5EF4-FFF2-40B4-BE49-F238E27FC236}">
                <a16:creationId xmlns:a16="http://schemas.microsoft.com/office/drawing/2014/main" id="{9A3E939D-A5EF-4347-9B9F-598B58F3E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3" y="3265488"/>
            <a:ext cx="481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9" name="Freeform 25">
            <a:extLst>
              <a:ext uri="{FF2B5EF4-FFF2-40B4-BE49-F238E27FC236}">
                <a16:creationId xmlns:a16="http://schemas.microsoft.com/office/drawing/2014/main" id="{1CDE7193-0235-4561-BA84-9E4D21888394}"/>
              </a:ext>
            </a:extLst>
          </p:cNvPr>
          <p:cNvSpPr>
            <a:spLocks/>
          </p:cNvSpPr>
          <p:nvPr/>
        </p:nvSpPr>
        <p:spPr bwMode="auto">
          <a:xfrm>
            <a:off x="5283201" y="4043364"/>
            <a:ext cx="1025525" cy="363537"/>
          </a:xfrm>
          <a:custGeom>
            <a:avLst/>
            <a:gdLst>
              <a:gd name="T0" fmla="*/ 1588 w 646"/>
              <a:gd name="T1" fmla="*/ 196850 h 229"/>
              <a:gd name="T2" fmla="*/ 17463 w 646"/>
              <a:gd name="T3" fmla="*/ 227012 h 229"/>
              <a:gd name="T4" fmla="*/ 46038 w 646"/>
              <a:gd name="T5" fmla="*/ 257175 h 229"/>
              <a:gd name="T6" fmla="*/ 92075 w 646"/>
              <a:gd name="T7" fmla="*/ 284162 h 229"/>
              <a:gd name="T8" fmla="*/ 149225 w 646"/>
              <a:gd name="T9" fmla="*/ 307975 h 229"/>
              <a:gd name="T10" fmla="*/ 217488 w 646"/>
              <a:gd name="T11" fmla="*/ 328612 h 229"/>
              <a:gd name="T12" fmla="*/ 295275 w 646"/>
              <a:gd name="T13" fmla="*/ 344487 h 229"/>
              <a:gd name="T14" fmla="*/ 379413 w 646"/>
              <a:gd name="T15" fmla="*/ 354012 h 229"/>
              <a:gd name="T16" fmla="*/ 466725 w 646"/>
              <a:gd name="T17" fmla="*/ 360362 h 229"/>
              <a:gd name="T18" fmla="*/ 555625 w 646"/>
              <a:gd name="T19" fmla="*/ 360362 h 229"/>
              <a:gd name="T20" fmla="*/ 642938 w 646"/>
              <a:gd name="T21" fmla="*/ 354012 h 229"/>
              <a:gd name="T22" fmla="*/ 727075 w 646"/>
              <a:gd name="T23" fmla="*/ 344487 h 229"/>
              <a:gd name="T24" fmla="*/ 804863 w 646"/>
              <a:gd name="T25" fmla="*/ 328612 h 229"/>
              <a:gd name="T26" fmla="*/ 873125 w 646"/>
              <a:gd name="T27" fmla="*/ 307975 h 229"/>
              <a:gd name="T28" fmla="*/ 930275 w 646"/>
              <a:gd name="T29" fmla="*/ 284162 h 229"/>
              <a:gd name="T30" fmla="*/ 976313 w 646"/>
              <a:gd name="T31" fmla="*/ 257175 h 229"/>
              <a:gd name="T32" fmla="*/ 1006475 w 646"/>
              <a:gd name="T33" fmla="*/ 227012 h 229"/>
              <a:gd name="T34" fmla="*/ 1020763 w 646"/>
              <a:gd name="T35" fmla="*/ 195262 h 229"/>
              <a:gd name="T36" fmla="*/ 1020763 w 646"/>
              <a:gd name="T37" fmla="*/ 165100 h 229"/>
              <a:gd name="T38" fmla="*/ 1006475 w 646"/>
              <a:gd name="T39" fmla="*/ 133350 h 229"/>
              <a:gd name="T40" fmla="*/ 976313 w 646"/>
              <a:gd name="T41" fmla="*/ 103187 h 229"/>
              <a:gd name="T42" fmla="*/ 930275 w 646"/>
              <a:gd name="T43" fmla="*/ 76200 h 229"/>
              <a:gd name="T44" fmla="*/ 873125 w 646"/>
              <a:gd name="T45" fmla="*/ 52387 h 229"/>
              <a:gd name="T46" fmla="*/ 804863 w 646"/>
              <a:gd name="T47" fmla="*/ 31750 h 229"/>
              <a:gd name="T48" fmla="*/ 727075 w 646"/>
              <a:gd name="T49" fmla="*/ 15875 h 229"/>
              <a:gd name="T50" fmla="*/ 642938 w 646"/>
              <a:gd name="T51" fmla="*/ 4762 h 229"/>
              <a:gd name="T52" fmla="*/ 555625 w 646"/>
              <a:gd name="T53" fmla="*/ 0 h 229"/>
              <a:gd name="T54" fmla="*/ 466725 w 646"/>
              <a:gd name="T55" fmla="*/ 0 h 229"/>
              <a:gd name="T56" fmla="*/ 379413 w 646"/>
              <a:gd name="T57" fmla="*/ 4762 h 229"/>
              <a:gd name="T58" fmla="*/ 293688 w 646"/>
              <a:gd name="T59" fmla="*/ 15875 h 229"/>
              <a:gd name="T60" fmla="*/ 217488 w 646"/>
              <a:gd name="T61" fmla="*/ 31750 h 229"/>
              <a:gd name="T62" fmla="*/ 149225 w 646"/>
              <a:gd name="T63" fmla="*/ 52387 h 229"/>
              <a:gd name="T64" fmla="*/ 92075 w 646"/>
              <a:gd name="T65" fmla="*/ 76200 h 229"/>
              <a:gd name="T66" fmla="*/ 46038 w 646"/>
              <a:gd name="T67" fmla="*/ 104775 h 229"/>
              <a:gd name="T68" fmla="*/ 17463 w 646"/>
              <a:gd name="T69" fmla="*/ 133350 h 229"/>
              <a:gd name="T70" fmla="*/ 1588 w 646"/>
              <a:gd name="T71" fmla="*/ 165100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46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0" name="Freeform 26">
            <a:extLst>
              <a:ext uri="{FF2B5EF4-FFF2-40B4-BE49-F238E27FC236}">
                <a16:creationId xmlns:a16="http://schemas.microsoft.com/office/drawing/2014/main" id="{0DCA558D-F2D5-4246-8D03-9677F27DAA92}"/>
              </a:ext>
            </a:extLst>
          </p:cNvPr>
          <p:cNvSpPr>
            <a:spLocks/>
          </p:cNvSpPr>
          <p:nvPr/>
        </p:nvSpPr>
        <p:spPr bwMode="auto">
          <a:xfrm>
            <a:off x="5740400" y="2290764"/>
            <a:ext cx="857250" cy="363537"/>
          </a:xfrm>
          <a:custGeom>
            <a:avLst/>
            <a:gdLst>
              <a:gd name="T0" fmla="*/ 1588 w 540"/>
              <a:gd name="T1" fmla="*/ 196850 h 229"/>
              <a:gd name="T2" fmla="*/ 15875 w 540"/>
              <a:gd name="T3" fmla="*/ 227012 h 229"/>
              <a:gd name="T4" fmla="*/ 39688 w 540"/>
              <a:gd name="T5" fmla="*/ 257175 h 229"/>
              <a:gd name="T6" fmla="*/ 77788 w 540"/>
              <a:gd name="T7" fmla="*/ 284162 h 229"/>
              <a:gd name="T8" fmla="*/ 125413 w 540"/>
              <a:gd name="T9" fmla="*/ 307975 h 229"/>
              <a:gd name="T10" fmla="*/ 182563 w 540"/>
              <a:gd name="T11" fmla="*/ 328612 h 229"/>
              <a:gd name="T12" fmla="*/ 247650 w 540"/>
              <a:gd name="T13" fmla="*/ 344487 h 229"/>
              <a:gd name="T14" fmla="*/ 317500 w 540"/>
              <a:gd name="T15" fmla="*/ 354012 h 229"/>
              <a:gd name="T16" fmla="*/ 390525 w 540"/>
              <a:gd name="T17" fmla="*/ 360362 h 229"/>
              <a:gd name="T18" fmla="*/ 465138 w 540"/>
              <a:gd name="T19" fmla="*/ 360362 h 229"/>
              <a:gd name="T20" fmla="*/ 538163 w 540"/>
              <a:gd name="T21" fmla="*/ 354012 h 229"/>
              <a:gd name="T22" fmla="*/ 608013 w 540"/>
              <a:gd name="T23" fmla="*/ 344487 h 229"/>
              <a:gd name="T24" fmla="*/ 673100 w 540"/>
              <a:gd name="T25" fmla="*/ 328612 h 229"/>
              <a:gd name="T26" fmla="*/ 730250 w 540"/>
              <a:gd name="T27" fmla="*/ 307975 h 229"/>
              <a:gd name="T28" fmla="*/ 777875 w 540"/>
              <a:gd name="T29" fmla="*/ 284162 h 229"/>
              <a:gd name="T30" fmla="*/ 815975 w 540"/>
              <a:gd name="T31" fmla="*/ 257175 h 229"/>
              <a:gd name="T32" fmla="*/ 841375 w 540"/>
              <a:gd name="T33" fmla="*/ 227012 h 229"/>
              <a:gd name="T34" fmla="*/ 854075 w 540"/>
              <a:gd name="T35" fmla="*/ 195262 h 229"/>
              <a:gd name="T36" fmla="*/ 854075 w 540"/>
              <a:gd name="T37" fmla="*/ 165100 h 229"/>
              <a:gd name="T38" fmla="*/ 841375 w 540"/>
              <a:gd name="T39" fmla="*/ 133350 h 229"/>
              <a:gd name="T40" fmla="*/ 815975 w 540"/>
              <a:gd name="T41" fmla="*/ 103187 h 229"/>
              <a:gd name="T42" fmla="*/ 777875 w 540"/>
              <a:gd name="T43" fmla="*/ 76200 h 229"/>
              <a:gd name="T44" fmla="*/ 730250 w 540"/>
              <a:gd name="T45" fmla="*/ 52387 h 229"/>
              <a:gd name="T46" fmla="*/ 673100 w 540"/>
              <a:gd name="T47" fmla="*/ 31750 h 229"/>
              <a:gd name="T48" fmla="*/ 608013 w 540"/>
              <a:gd name="T49" fmla="*/ 15875 h 229"/>
              <a:gd name="T50" fmla="*/ 538163 w 540"/>
              <a:gd name="T51" fmla="*/ 4762 h 229"/>
              <a:gd name="T52" fmla="*/ 465138 w 540"/>
              <a:gd name="T53" fmla="*/ 0 h 229"/>
              <a:gd name="T54" fmla="*/ 390525 w 540"/>
              <a:gd name="T55" fmla="*/ 0 h 229"/>
              <a:gd name="T56" fmla="*/ 317500 w 540"/>
              <a:gd name="T57" fmla="*/ 4762 h 229"/>
              <a:gd name="T58" fmla="*/ 246063 w 540"/>
              <a:gd name="T59" fmla="*/ 15875 h 229"/>
              <a:gd name="T60" fmla="*/ 182563 w 540"/>
              <a:gd name="T61" fmla="*/ 31750 h 229"/>
              <a:gd name="T62" fmla="*/ 125413 w 540"/>
              <a:gd name="T63" fmla="*/ 52387 h 229"/>
              <a:gd name="T64" fmla="*/ 77788 w 540"/>
              <a:gd name="T65" fmla="*/ 76200 h 229"/>
              <a:gd name="T66" fmla="*/ 39688 w 540"/>
              <a:gd name="T67" fmla="*/ 104775 h 229"/>
              <a:gd name="T68" fmla="*/ 15875 w 540"/>
              <a:gd name="T69" fmla="*/ 133350 h 229"/>
              <a:gd name="T70" fmla="*/ 1588 w 540"/>
              <a:gd name="T71" fmla="*/ 165100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69FC3DEC-A454-44FB-84E9-BCD76151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290764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36892" name="Freeform 28">
            <a:extLst>
              <a:ext uri="{FF2B5EF4-FFF2-40B4-BE49-F238E27FC236}">
                <a16:creationId xmlns:a16="http://schemas.microsoft.com/office/drawing/2014/main" id="{3F912584-791E-410F-8B7F-866D7AE2DCFB}"/>
              </a:ext>
            </a:extLst>
          </p:cNvPr>
          <p:cNvSpPr>
            <a:spLocks/>
          </p:cNvSpPr>
          <p:nvPr/>
        </p:nvSpPr>
        <p:spPr bwMode="auto">
          <a:xfrm>
            <a:off x="3808414" y="3984626"/>
            <a:ext cx="1241425" cy="409575"/>
          </a:xfrm>
          <a:custGeom>
            <a:avLst/>
            <a:gdLst>
              <a:gd name="T0" fmla="*/ 1239838 w 782"/>
              <a:gd name="T1" fmla="*/ 407988 h 258"/>
              <a:gd name="T2" fmla="*/ 1239838 w 782"/>
              <a:gd name="T3" fmla="*/ 0 h 258"/>
              <a:gd name="T4" fmla="*/ 0 w 782"/>
              <a:gd name="T5" fmla="*/ 0 h 258"/>
              <a:gd name="T6" fmla="*/ 0 w 782"/>
              <a:gd name="T7" fmla="*/ 407988 h 258"/>
              <a:gd name="T8" fmla="*/ 1239838 w 782"/>
              <a:gd name="T9" fmla="*/ 407988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2" h="258">
                <a:moveTo>
                  <a:pt x="781" y="257"/>
                </a:moveTo>
                <a:lnTo>
                  <a:pt x="781" y="0"/>
                </a:lnTo>
                <a:lnTo>
                  <a:pt x="0" y="0"/>
                </a:lnTo>
                <a:lnTo>
                  <a:pt x="0" y="257"/>
                </a:lnTo>
                <a:lnTo>
                  <a:pt x="781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3" name="Rectangle 29">
            <a:extLst>
              <a:ext uri="{FF2B5EF4-FFF2-40B4-BE49-F238E27FC236}">
                <a16:creationId xmlns:a16="http://schemas.microsoft.com/office/drawing/2014/main" id="{95863A50-7988-4AB6-870B-FC73D908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1" y="4043364"/>
            <a:ext cx="11397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Managers</a:t>
            </a:r>
          </a:p>
        </p:txBody>
      </p:sp>
      <p:sp>
        <p:nvSpPr>
          <p:cNvPr id="36894" name="Rectangle 30">
            <a:extLst>
              <a:ext uri="{FF2B5EF4-FFF2-40B4-BE49-F238E27FC236}">
                <a16:creationId xmlns:a16="http://schemas.microsoft.com/office/drawing/2014/main" id="{773A7D86-04FC-4CC9-A52B-B3943B39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1" y="4043364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36895" name="Line 31">
            <a:extLst>
              <a:ext uri="{FF2B5EF4-FFF2-40B4-BE49-F238E27FC236}">
                <a16:creationId xmlns:a16="http://schemas.microsoft.com/office/drawing/2014/main" id="{E9E6E5BA-E523-4E28-ACDD-666C2FBF8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0138" y="2671763"/>
            <a:ext cx="17462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6" name="Line 32">
            <a:extLst>
              <a:ext uri="{FF2B5EF4-FFF2-40B4-BE49-F238E27FC236}">
                <a16:creationId xmlns:a16="http://schemas.microsoft.com/office/drawing/2014/main" id="{6AC0C827-E0C0-4238-BEA1-882D601D5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4195763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7" name="Line 33">
            <a:extLst>
              <a:ext uri="{FF2B5EF4-FFF2-40B4-BE49-F238E27FC236}">
                <a16:creationId xmlns:a16="http://schemas.microsoft.com/office/drawing/2014/main" id="{6D61CEF6-53A1-4284-9C82-773B3262F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9" y="2890838"/>
            <a:ext cx="458787" cy="201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8" name="Line 34">
            <a:extLst>
              <a:ext uri="{FF2B5EF4-FFF2-40B4-BE49-F238E27FC236}">
                <a16:creationId xmlns:a16="http://schemas.microsoft.com/office/drawing/2014/main" id="{6AB30BF6-5FA3-4F04-A4E2-F7B69D1C3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2632075"/>
            <a:ext cx="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9" name="Line 35">
            <a:extLst>
              <a:ext uri="{FF2B5EF4-FFF2-40B4-BE49-F238E27FC236}">
                <a16:creationId xmlns:a16="http://schemas.microsoft.com/office/drawing/2014/main" id="{B7443B62-0AD2-4D60-BF19-15FDC4DBAF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8975" y="2906714"/>
            <a:ext cx="3492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0" name="Line 36">
            <a:extLst>
              <a:ext uri="{FF2B5EF4-FFF2-40B4-BE49-F238E27FC236}">
                <a16:creationId xmlns:a16="http://schemas.microsoft.com/office/drawing/2014/main" id="{DD2A0A00-1CAB-4285-A58D-0B3638A6C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4600" y="3586163"/>
            <a:ext cx="1143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1" name="AutoShape 37">
            <a:extLst>
              <a:ext uri="{FF2B5EF4-FFF2-40B4-BE49-F238E27FC236}">
                <a16:creationId xmlns:a16="http://schemas.microsoft.com/office/drawing/2014/main" id="{EDC05C8D-F832-4CA0-9B60-B0E419DE8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1" y="3043239"/>
            <a:ext cx="612775" cy="536575"/>
          </a:xfrm>
          <a:prstGeom prst="triangle">
            <a:avLst>
              <a:gd name="adj" fmla="val 49981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6902" name="Rectangle 38">
            <a:extLst>
              <a:ext uri="{FF2B5EF4-FFF2-40B4-BE49-F238E27FC236}">
                <a16:creationId xmlns:a16="http://schemas.microsoft.com/office/drawing/2014/main" id="{E6478C04-E7C3-41FF-800D-F9300560B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4" y="3086100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52CDE4F1-B082-416B-9223-59E0A80D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3276600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3E6C8313-6A3C-48D4-8958-2F6D6623F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586163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5" name="Freeform 42">
            <a:extLst>
              <a:ext uri="{FF2B5EF4-FFF2-40B4-BE49-F238E27FC236}">
                <a16:creationId xmlns:a16="http://schemas.microsoft.com/office/drawing/2014/main" id="{CD0346F8-6C3A-49C7-B6C5-3DDFC8B92F59}"/>
              </a:ext>
            </a:extLst>
          </p:cNvPr>
          <p:cNvSpPr>
            <a:spLocks/>
          </p:cNvSpPr>
          <p:nvPr/>
        </p:nvSpPr>
        <p:spPr bwMode="auto">
          <a:xfrm>
            <a:off x="3276600" y="1981200"/>
            <a:ext cx="857250" cy="363538"/>
          </a:xfrm>
          <a:custGeom>
            <a:avLst/>
            <a:gdLst>
              <a:gd name="T0" fmla="*/ 854075 w 540"/>
              <a:gd name="T1" fmla="*/ 165100 h 229"/>
              <a:gd name="T2" fmla="*/ 841375 w 540"/>
              <a:gd name="T3" fmla="*/ 133350 h 229"/>
              <a:gd name="T4" fmla="*/ 815975 w 540"/>
              <a:gd name="T5" fmla="*/ 103188 h 229"/>
              <a:gd name="T6" fmla="*/ 777875 w 540"/>
              <a:gd name="T7" fmla="*/ 76200 h 229"/>
              <a:gd name="T8" fmla="*/ 730250 w 540"/>
              <a:gd name="T9" fmla="*/ 52388 h 229"/>
              <a:gd name="T10" fmla="*/ 673100 w 540"/>
              <a:gd name="T11" fmla="*/ 31750 h 229"/>
              <a:gd name="T12" fmla="*/ 609600 w 540"/>
              <a:gd name="T13" fmla="*/ 15875 h 229"/>
              <a:gd name="T14" fmla="*/ 539750 w 540"/>
              <a:gd name="T15" fmla="*/ 4763 h 229"/>
              <a:gd name="T16" fmla="*/ 465138 w 540"/>
              <a:gd name="T17" fmla="*/ 0 h 229"/>
              <a:gd name="T18" fmla="*/ 390525 w 540"/>
              <a:gd name="T19" fmla="*/ 0 h 229"/>
              <a:gd name="T20" fmla="*/ 317500 w 540"/>
              <a:gd name="T21" fmla="*/ 4763 h 229"/>
              <a:gd name="T22" fmla="*/ 247650 w 540"/>
              <a:gd name="T23" fmla="*/ 15875 h 229"/>
              <a:gd name="T24" fmla="*/ 182563 w 540"/>
              <a:gd name="T25" fmla="*/ 31750 h 229"/>
              <a:gd name="T26" fmla="*/ 125413 w 540"/>
              <a:gd name="T27" fmla="*/ 52388 h 229"/>
              <a:gd name="T28" fmla="*/ 77788 w 540"/>
              <a:gd name="T29" fmla="*/ 76200 h 229"/>
              <a:gd name="T30" fmla="*/ 41275 w 540"/>
              <a:gd name="T31" fmla="*/ 103188 h 229"/>
              <a:gd name="T32" fmla="*/ 14288 w 540"/>
              <a:gd name="T33" fmla="*/ 133350 h 229"/>
              <a:gd name="T34" fmla="*/ 1588 w 540"/>
              <a:gd name="T35" fmla="*/ 165100 h 229"/>
              <a:gd name="T36" fmla="*/ 1588 w 540"/>
              <a:gd name="T37" fmla="*/ 195263 h 229"/>
              <a:gd name="T38" fmla="*/ 14288 w 540"/>
              <a:gd name="T39" fmla="*/ 227013 h 229"/>
              <a:gd name="T40" fmla="*/ 41275 w 540"/>
              <a:gd name="T41" fmla="*/ 257175 h 229"/>
              <a:gd name="T42" fmla="*/ 77788 w 540"/>
              <a:gd name="T43" fmla="*/ 284163 h 229"/>
              <a:gd name="T44" fmla="*/ 125413 w 540"/>
              <a:gd name="T45" fmla="*/ 307975 h 229"/>
              <a:gd name="T46" fmla="*/ 182563 w 540"/>
              <a:gd name="T47" fmla="*/ 328613 h 229"/>
              <a:gd name="T48" fmla="*/ 247650 w 540"/>
              <a:gd name="T49" fmla="*/ 342900 h 229"/>
              <a:gd name="T50" fmla="*/ 317500 w 540"/>
              <a:gd name="T51" fmla="*/ 354013 h 229"/>
              <a:gd name="T52" fmla="*/ 390525 w 540"/>
              <a:gd name="T53" fmla="*/ 360363 h 229"/>
              <a:gd name="T54" fmla="*/ 465138 w 540"/>
              <a:gd name="T55" fmla="*/ 360363 h 229"/>
              <a:gd name="T56" fmla="*/ 539750 w 540"/>
              <a:gd name="T57" fmla="*/ 354013 h 229"/>
              <a:gd name="T58" fmla="*/ 609600 w 540"/>
              <a:gd name="T59" fmla="*/ 342900 h 229"/>
              <a:gd name="T60" fmla="*/ 673100 w 540"/>
              <a:gd name="T61" fmla="*/ 328613 h 229"/>
              <a:gd name="T62" fmla="*/ 730250 w 540"/>
              <a:gd name="T63" fmla="*/ 307975 h 229"/>
              <a:gd name="T64" fmla="*/ 777875 w 540"/>
              <a:gd name="T65" fmla="*/ 284163 h 229"/>
              <a:gd name="T66" fmla="*/ 815975 w 540"/>
              <a:gd name="T67" fmla="*/ 257175 h 229"/>
              <a:gd name="T68" fmla="*/ 841375 w 540"/>
              <a:gd name="T69" fmla="*/ 227013 h 229"/>
              <a:gd name="T70" fmla="*/ 854075 w 540"/>
              <a:gd name="T71" fmla="*/ 195263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6" name="Freeform 44">
            <a:extLst>
              <a:ext uri="{FF2B5EF4-FFF2-40B4-BE49-F238E27FC236}">
                <a16:creationId xmlns:a16="http://schemas.microsoft.com/office/drawing/2014/main" id="{776E0330-10DC-411A-A41E-DCAC50A13B2A}"/>
              </a:ext>
            </a:extLst>
          </p:cNvPr>
          <p:cNvSpPr>
            <a:spLocks/>
          </p:cNvSpPr>
          <p:nvPr/>
        </p:nvSpPr>
        <p:spPr bwMode="auto">
          <a:xfrm>
            <a:off x="8229600" y="2514600"/>
            <a:ext cx="857250" cy="363538"/>
          </a:xfrm>
          <a:custGeom>
            <a:avLst/>
            <a:gdLst>
              <a:gd name="T0" fmla="*/ 854075 w 540"/>
              <a:gd name="T1" fmla="*/ 165100 h 229"/>
              <a:gd name="T2" fmla="*/ 841375 w 540"/>
              <a:gd name="T3" fmla="*/ 133350 h 229"/>
              <a:gd name="T4" fmla="*/ 815975 w 540"/>
              <a:gd name="T5" fmla="*/ 103188 h 229"/>
              <a:gd name="T6" fmla="*/ 777875 w 540"/>
              <a:gd name="T7" fmla="*/ 76200 h 229"/>
              <a:gd name="T8" fmla="*/ 730250 w 540"/>
              <a:gd name="T9" fmla="*/ 52388 h 229"/>
              <a:gd name="T10" fmla="*/ 673100 w 540"/>
              <a:gd name="T11" fmla="*/ 31750 h 229"/>
              <a:gd name="T12" fmla="*/ 609600 w 540"/>
              <a:gd name="T13" fmla="*/ 15875 h 229"/>
              <a:gd name="T14" fmla="*/ 539750 w 540"/>
              <a:gd name="T15" fmla="*/ 4763 h 229"/>
              <a:gd name="T16" fmla="*/ 465138 w 540"/>
              <a:gd name="T17" fmla="*/ 0 h 229"/>
              <a:gd name="T18" fmla="*/ 390525 w 540"/>
              <a:gd name="T19" fmla="*/ 0 h 229"/>
              <a:gd name="T20" fmla="*/ 317500 w 540"/>
              <a:gd name="T21" fmla="*/ 4763 h 229"/>
              <a:gd name="T22" fmla="*/ 247650 w 540"/>
              <a:gd name="T23" fmla="*/ 15875 h 229"/>
              <a:gd name="T24" fmla="*/ 182563 w 540"/>
              <a:gd name="T25" fmla="*/ 31750 h 229"/>
              <a:gd name="T26" fmla="*/ 125413 w 540"/>
              <a:gd name="T27" fmla="*/ 52388 h 229"/>
              <a:gd name="T28" fmla="*/ 77788 w 540"/>
              <a:gd name="T29" fmla="*/ 76200 h 229"/>
              <a:gd name="T30" fmla="*/ 41275 w 540"/>
              <a:gd name="T31" fmla="*/ 103188 h 229"/>
              <a:gd name="T32" fmla="*/ 14288 w 540"/>
              <a:gd name="T33" fmla="*/ 133350 h 229"/>
              <a:gd name="T34" fmla="*/ 1588 w 540"/>
              <a:gd name="T35" fmla="*/ 165100 h 229"/>
              <a:gd name="T36" fmla="*/ 1588 w 540"/>
              <a:gd name="T37" fmla="*/ 195263 h 229"/>
              <a:gd name="T38" fmla="*/ 14288 w 540"/>
              <a:gd name="T39" fmla="*/ 227013 h 229"/>
              <a:gd name="T40" fmla="*/ 41275 w 540"/>
              <a:gd name="T41" fmla="*/ 257175 h 229"/>
              <a:gd name="T42" fmla="*/ 77788 w 540"/>
              <a:gd name="T43" fmla="*/ 284163 h 229"/>
              <a:gd name="T44" fmla="*/ 125413 w 540"/>
              <a:gd name="T45" fmla="*/ 307975 h 229"/>
              <a:gd name="T46" fmla="*/ 182563 w 540"/>
              <a:gd name="T47" fmla="*/ 328613 h 229"/>
              <a:gd name="T48" fmla="*/ 247650 w 540"/>
              <a:gd name="T49" fmla="*/ 342900 h 229"/>
              <a:gd name="T50" fmla="*/ 317500 w 540"/>
              <a:gd name="T51" fmla="*/ 354013 h 229"/>
              <a:gd name="T52" fmla="*/ 390525 w 540"/>
              <a:gd name="T53" fmla="*/ 360363 h 229"/>
              <a:gd name="T54" fmla="*/ 465138 w 540"/>
              <a:gd name="T55" fmla="*/ 360363 h 229"/>
              <a:gd name="T56" fmla="*/ 539750 w 540"/>
              <a:gd name="T57" fmla="*/ 354013 h 229"/>
              <a:gd name="T58" fmla="*/ 609600 w 540"/>
              <a:gd name="T59" fmla="*/ 342900 h 229"/>
              <a:gd name="T60" fmla="*/ 673100 w 540"/>
              <a:gd name="T61" fmla="*/ 328613 h 229"/>
              <a:gd name="T62" fmla="*/ 730250 w 540"/>
              <a:gd name="T63" fmla="*/ 307975 h 229"/>
              <a:gd name="T64" fmla="*/ 777875 w 540"/>
              <a:gd name="T65" fmla="*/ 284163 h 229"/>
              <a:gd name="T66" fmla="*/ 815975 w 540"/>
              <a:gd name="T67" fmla="*/ 257175 h 229"/>
              <a:gd name="T68" fmla="*/ 841375 w 540"/>
              <a:gd name="T69" fmla="*/ 227013 h 229"/>
              <a:gd name="T70" fmla="*/ 854075 w 540"/>
              <a:gd name="T71" fmla="*/ 195263 h 2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7A14DFD-93E6-46BE-AAD1-6C07BC60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7C16CBF3-E511-4CA4-B8D4-ACEFCA6B0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Binary vs. Ternary Relationships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8536F28F-D2CC-4ACF-B8CD-64883AA94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4114800"/>
            <a:ext cx="9144000" cy="2514600"/>
          </a:xfrm>
          <a:noFill/>
        </p:spPr>
        <p:txBody>
          <a:bodyPr/>
          <a:lstStyle/>
          <a:p>
            <a:r>
              <a:rPr lang="en-US" altLang="en-US"/>
              <a:t>If each policy is owned by just 1 employee, and each dependent is tied to the covering policy, first diagram is inaccurate.</a:t>
            </a:r>
          </a:p>
          <a:p>
            <a:r>
              <a:rPr lang="en-US" altLang="en-US"/>
              <a:t>What are the additional constraints do we need?</a:t>
            </a:r>
          </a:p>
        </p:txBody>
      </p:sp>
      <p:sp>
        <p:nvSpPr>
          <p:cNvPr id="37893" name="Freeform 6">
            <a:extLst>
              <a:ext uri="{FF2B5EF4-FFF2-40B4-BE49-F238E27FC236}">
                <a16:creationId xmlns:a16="http://schemas.microsoft.com/office/drawing/2014/main" id="{0F371D61-2F9B-41AE-AD0D-2FD2078E40B5}"/>
              </a:ext>
            </a:extLst>
          </p:cNvPr>
          <p:cNvSpPr>
            <a:spLocks/>
          </p:cNvSpPr>
          <p:nvPr/>
        </p:nvSpPr>
        <p:spPr bwMode="auto">
          <a:xfrm>
            <a:off x="8499475" y="1447801"/>
            <a:ext cx="865188" cy="314325"/>
          </a:xfrm>
          <a:custGeom>
            <a:avLst/>
            <a:gdLst>
              <a:gd name="T0" fmla="*/ 863600 w 545"/>
              <a:gd name="T1" fmla="*/ 144463 h 198"/>
              <a:gd name="T2" fmla="*/ 849313 w 545"/>
              <a:gd name="T3" fmla="*/ 115888 h 198"/>
              <a:gd name="T4" fmla="*/ 823913 w 545"/>
              <a:gd name="T5" fmla="*/ 90488 h 198"/>
              <a:gd name="T6" fmla="*/ 785813 w 545"/>
              <a:gd name="T7" fmla="*/ 66675 h 198"/>
              <a:gd name="T8" fmla="*/ 738188 w 545"/>
              <a:gd name="T9" fmla="*/ 47625 h 198"/>
              <a:gd name="T10" fmla="*/ 679450 w 545"/>
              <a:gd name="T11" fmla="*/ 28575 h 198"/>
              <a:gd name="T12" fmla="*/ 614363 w 545"/>
              <a:gd name="T13" fmla="*/ 15875 h 198"/>
              <a:gd name="T14" fmla="*/ 544513 w 545"/>
              <a:gd name="T15" fmla="*/ 6350 h 198"/>
              <a:gd name="T16" fmla="*/ 469900 w 545"/>
              <a:gd name="T17" fmla="*/ 1588 h 198"/>
              <a:gd name="T18" fmla="*/ 393700 w 545"/>
              <a:gd name="T19" fmla="*/ 1588 h 198"/>
              <a:gd name="T20" fmla="*/ 320675 w 545"/>
              <a:gd name="T21" fmla="*/ 6350 h 198"/>
              <a:gd name="T22" fmla="*/ 249238 w 545"/>
              <a:gd name="T23" fmla="*/ 15875 h 198"/>
              <a:gd name="T24" fmla="*/ 184150 w 545"/>
              <a:gd name="T25" fmla="*/ 28575 h 198"/>
              <a:gd name="T26" fmla="*/ 125413 w 545"/>
              <a:gd name="T27" fmla="*/ 47625 h 198"/>
              <a:gd name="T28" fmla="*/ 77788 w 545"/>
              <a:gd name="T29" fmla="*/ 66675 h 198"/>
              <a:gd name="T30" fmla="*/ 39688 w 545"/>
              <a:gd name="T31" fmla="*/ 90488 h 198"/>
              <a:gd name="T32" fmla="*/ 14288 w 545"/>
              <a:gd name="T33" fmla="*/ 115888 h 198"/>
              <a:gd name="T34" fmla="*/ 1588 w 545"/>
              <a:gd name="T35" fmla="*/ 144463 h 198"/>
              <a:gd name="T36" fmla="*/ 1588 w 545"/>
              <a:gd name="T37" fmla="*/ 171450 h 198"/>
              <a:gd name="T38" fmla="*/ 14288 w 545"/>
              <a:gd name="T39" fmla="*/ 196850 h 198"/>
              <a:gd name="T40" fmla="*/ 39688 w 545"/>
              <a:gd name="T41" fmla="*/ 223838 h 198"/>
              <a:gd name="T42" fmla="*/ 77788 w 545"/>
              <a:gd name="T43" fmla="*/ 246063 h 198"/>
              <a:gd name="T44" fmla="*/ 125413 w 545"/>
              <a:gd name="T45" fmla="*/ 268288 h 198"/>
              <a:gd name="T46" fmla="*/ 184150 w 545"/>
              <a:gd name="T47" fmla="*/ 285750 h 198"/>
              <a:gd name="T48" fmla="*/ 249238 w 545"/>
              <a:gd name="T49" fmla="*/ 298450 h 198"/>
              <a:gd name="T50" fmla="*/ 320675 w 545"/>
              <a:gd name="T51" fmla="*/ 307975 h 198"/>
              <a:gd name="T52" fmla="*/ 393700 w 545"/>
              <a:gd name="T53" fmla="*/ 312738 h 198"/>
              <a:gd name="T54" fmla="*/ 469900 w 545"/>
              <a:gd name="T55" fmla="*/ 312738 h 198"/>
              <a:gd name="T56" fmla="*/ 544513 w 545"/>
              <a:gd name="T57" fmla="*/ 307975 h 198"/>
              <a:gd name="T58" fmla="*/ 614363 w 545"/>
              <a:gd name="T59" fmla="*/ 298450 h 198"/>
              <a:gd name="T60" fmla="*/ 679450 w 545"/>
              <a:gd name="T61" fmla="*/ 285750 h 198"/>
              <a:gd name="T62" fmla="*/ 738188 w 545"/>
              <a:gd name="T63" fmla="*/ 268288 h 198"/>
              <a:gd name="T64" fmla="*/ 785813 w 545"/>
              <a:gd name="T65" fmla="*/ 246063 h 198"/>
              <a:gd name="T66" fmla="*/ 823913 w 545"/>
              <a:gd name="T67" fmla="*/ 223838 h 198"/>
              <a:gd name="T68" fmla="*/ 849313 w 545"/>
              <a:gd name="T69" fmla="*/ 196850 h 198"/>
              <a:gd name="T70" fmla="*/ 863600 w 545"/>
              <a:gd name="T71" fmla="*/ 171450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4" name="Freeform 7">
            <a:extLst>
              <a:ext uri="{FF2B5EF4-FFF2-40B4-BE49-F238E27FC236}">
                <a16:creationId xmlns:a16="http://schemas.microsoft.com/office/drawing/2014/main" id="{39F2891F-5268-4E94-9297-28CDB56A7B6F}"/>
              </a:ext>
            </a:extLst>
          </p:cNvPr>
          <p:cNvSpPr>
            <a:spLocks/>
          </p:cNvSpPr>
          <p:nvPr/>
        </p:nvSpPr>
        <p:spPr bwMode="auto">
          <a:xfrm>
            <a:off x="9558339" y="1457326"/>
            <a:ext cx="865187" cy="314325"/>
          </a:xfrm>
          <a:custGeom>
            <a:avLst/>
            <a:gdLst>
              <a:gd name="T0" fmla="*/ 1587 w 545"/>
              <a:gd name="T1" fmla="*/ 169863 h 198"/>
              <a:gd name="T2" fmla="*/ 14287 w 545"/>
              <a:gd name="T3" fmla="*/ 196850 h 198"/>
              <a:gd name="T4" fmla="*/ 41275 w 545"/>
              <a:gd name="T5" fmla="*/ 222250 h 198"/>
              <a:gd name="T6" fmla="*/ 77787 w 545"/>
              <a:gd name="T7" fmla="*/ 246063 h 198"/>
              <a:gd name="T8" fmla="*/ 127000 w 545"/>
              <a:gd name="T9" fmla="*/ 268288 h 198"/>
              <a:gd name="T10" fmla="*/ 184150 w 545"/>
              <a:gd name="T11" fmla="*/ 284163 h 198"/>
              <a:gd name="T12" fmla="*/ 249237 w 545"/>
              <a:gd name="T13" fmla="*/ 298450 h 198"/>
              <a:gd name="T14" fmla="*/ 320675 w 545"/>
              <a:gd name="T15" fmla="*/ 307975 h 198"/>
              <a:gd name="T16" fmla="*/ 393700 w 545"/>
              <a:gd name="T17" fmla="*/ 312738 h 198"/>
              <a:gd name="T18" fmla="*/ 469900 w 545"/>
              <a:gd name="T19" fmla="*/ 312738 h 198"/>
              <a:gd name="T20" fmla="*/ 544512 w 545"/>
              <a:gd name="T21" fmla="*/ 307975 h 198"/>
              <a:gd name="T22" fmla="*/ 614362 w 545"/>
              <a:gd name="T23" fmla="*/ 298450 h 198"/>
              <a:gd name="T24" fmla="*/ 681037 w 545"/>
              <a:gd name="T25" fmla="*/ 284163 h 198"/>
              <a:gd name="T26" fmla="*/ 736600 w 545"/>
              <a:gd name="T27" fmla="*/ 268288 h 198"/>
              <a:gd name="T28" fmla="*/ 785812 w 545"/>
              <a:gd name="T29" fmla="*/ 246063 h 198"/>
              <a:gd name="T30" fmla="*/ 823912 w 545"/>
              <a:gd name="T31" fmla="*/ 222250 h 198"/>
              <a:gd name="T32" fmla="*/ 849312 w 545"/>
              <a:gd name="T33" fmla="*/ 196850 h 198"/>
              <a:gd name="T34" fmla="*/ 862012 w 545"/>
              <a:gd name="T35" fmla="*/ 169863 h 198"/>
              <a:gd name="T36" fmla="*/ 862012 w 545"/>
              <a:gd name="T37" fmla="*/ 142875 h 198"/>
              <a:gd name="T38" fmla="*/ 849312 w 545"/>
              <a:gd name="T39" fmla="*/ 115888 h 198"/>
              <a:gd name="T40" fmla="*/ 823912 w 545"/>
              <a:gd name="T41" fmla="*/ 90488 h 198"/>
              <a:gd name="T42" fmla="*/ 785812 w 545"/>
              <a:gd name="T43" fmla="*/ 66675 h 198"/>
              <a:gd name="T44" fmla="*/ 736600 w 545"/>
              <a:gd name="T45" fmla="*/ 46038 h 198"/>
              <a:gd name="T46" fmla="*/ 679450 w 545"/>
              <a:gd name="T47" fmla="*/ 28575 h 198"/>
              <a:gd name="T48" fmla="*/ 614362 w 545"/>
              <a:gd name="T49" fmla="*/ 14288 h 198"/>
              <a:gd name="T50" fmla="*/ 542925 w 545"/>
              <a:gd name="T51" fmla="*/ 4763 h 198"/>
              <a:gd name="T52" fmla="*/ 469900 w 545"/>
              <a:gd name="T53" fmla="*/ 1588 h 198"/>
              <a:gd name="T54" fmla="*/ 393700 w 545"/>
              <a:gd name="T55" fmla="*/ 1588 h 198"/>
              <a:gd name="T56" fmla="*/ 320675 w 545"/>
              <a:gd name="T57" fmla="*/ 6350 h 198"/>
              <a:gd name="T58" fmla="*/ 249237 w 545"/>
              <a:gd name="T59" fmla="*/ 14288 h 198"/>
              <a:gd name="T60" fmla="*/ 184150 w 545"/>
              <a:gd name="T61" fmla="*/ 28575 h 198"/>
              <a:gd name="T62" fmla="*/ 127000 w 545"/>
              <a:gd name="T63" fmla="*/ 46038 h 198"/>
              <a:gd name="T64" fmla="*/ 77787 w 545"/>
              <a:gd name="T65" fmla="*/ 66675 h 198"/>
              <a:gd name="T66" fmla="*/ 41275 w 545"/>
              <a:gd name="T67" fmla="*/ 90488 h 198"/>
              <a:gd name="T68" fmla="*/ 14287 w 545"/>
              <a:gd name="T69" fmla="*/ 115888 h 198"/>
              <a:gd name="T70" fmla="*/ 1587 w 545"/>
              <a:gd name="T71" fmla="*/ 142875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5" name="Freeform 8">
            <a:extLst>
              <a:ext uri="{FF2B5EF4-FFF2-40B4-BE49-F238E27FC236}">
                <a16:creationId xmlns:a16="http://schemas.microsoft.com/office/drawing/2014/main" id="{5AC4C78F-393A-4FF9-A69E-C2EF6C1470FE}"/>
              </a:ext>
            </a:extLst>
          </p:cNvPr>
          <p:cNvSpPr>
            <a:spLocks/>
          </p:cNvSpPr>
          <p:nvPr/>
        </p:nvSpPr>
        <p:spPr bwMode="auto">
          <a:xfrm>
            <a:off x="7162800" y="1752600"/>
            <a:ext cx="1068388" cy="687388"/>
          </a:xfrm>
          <a:custGeom>
            <a:avLst/>
            <a:gdLst>
              <a:gd name="T0" fmla="*/ 0 w 673"/>
              <a:gd name="T1" fmla="*/ 344488 h 433"/>
              <a:gd name="T2" fmla="*/ 525463 w 673"/>
              <a:gd name="T3" fmla="*/ 0 h 433"/>
              <a:gd name="T4" fmla="*/ 1066800 w 673"/>
              <a:gd name="T5" fmla="*/ 355600 h 433"/>
              <a:gd name="T6" fmla="*/ 525463 w 673"/>
              <a:gd name="T7" fmla="*/ 685800 h 433"/>
              <a:gd name="T8" fmla="*/ 0 w 673"/>
              <a:gd name="T9" fmla="*/ 344488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6" name="Freeform 9">
            <a:extLst>
              <a:ext uri="{FF2B5EF4-FFF2-40B4-BE49-F238E27FC236}">
                <a16:creationId xmlns:a16="http://schemas.microsoft.com/office/drawing/2014/main" id="{25384ECE-8151-483D-8C4B-5ADF53B18D7F}"/>
              </a:ext>
            </a:extLst>
          </p:cNvPr>
          <p:cNvSpPr>
            <a:spLocks/>
          </p:cNvSpPr>
          <p:nvPr/>
        </p:nvSpPr>
        <p:spPr bwMode="auto">
          <a:xfrm>
            <a:off x="9039225" y="1981200"/>
            <a:ext cx="1339850" cy="293688"/>
          </a:xfrm>
          <a:custGeom>
            <a:avLst/>
            <a:gdLst>
              <a:gd name="T0" fmla="*/ 1338263 w 844"/>
              <a:gd name="T1" fmla="*/ 292100 h 185"/>
              <a:gd name="T2" fmla="*/ 1338263 w 844"/>
              <a:gd name="T3" fmla="*/ 0 h 185"/>
              <a:gd name="T4" fmla="*/ 0 w 844"/>
              <a:gd name="T5" fmla="*/ 0 h 185"/>
              <a:gd name="T6" fmla="*/ 0 w 844"/>
              <a:gd name="T7" fmla="*/ 292100 h 185"/>
              <a:gd name="T8" fmla="*/ 1338263 w 844"/>
              <a:gd name="T9" fmla="*/ 292100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7" name="Rectangle 10">
            <a:extLst>
              <a:ext uri="{FF2B5EF4-FFF2-40B4-BE49-F238E27FC236}">
                <a16:creationId xmlns:a16="http://schemas.microsoft.com/office/drawing/2014/main" id="{1D23F9DE-E26A-4E03-8046-BDA9ABAA1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3" y="1457326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4F2D88BC-B185-4580-8017-9183BFDF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363" y="1430339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3B028BF3-751B-4224-8F04-6CE1B56E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76" y="1931989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C4D40E5F-9CF5-4ACD-AFD3-F74FD559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1962151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Covers</a:t>
            </a:r>
          </a:p>
        </p:txBody>
      </p:sp>
      <p:grpSp>
        <p:nvGrpSpPr>
          <p:cNvPr id="37901" name="Group 25">
            <a:extLst>
              <a:ext uri="{FF2B5EF4-FFF2-40B4-BE49-F238E27FC236}">
                <a16:creationId xmlns:a16="http://schemas.microsoft.com/office/drawing/2014/main" id="{FFA017DA-5244-41AE-A45A-B69B9ACE4DBD}"/>
              </a:ext>
            </a:extLst>
          </p:cNvPr>
          <p:cNvGrpSpPr>
            <a:grpSpLocks/>
          </p:cNvGrpSpPr>
          <p:nvPr/>
        </p:nvGrpSpPr>
        <p:grpSpPr bwMode="auto">
          <a:xfrm>
            <a:off x="4424364" y="1219200"/>
            <a:ext cx="2454275" cy="1055688"/>
            <a:chOff x="1827" y="768"/>
            <a:chExt cx="1546" cy="665"/>
          </a:xfrm>
        </p:grpSpPr>
        <p:sp>
          <p:nvSpPr>
            <p:cNvPr id="37918" name="Freeform 14">
              <a:extLst>
                <a:ext uri="{FF2B5EF4-FFF2-40B4-BE49-F238E27FC236}">
                  <a16:creationId xmlns:a16="http://schemas.microsoft.com/office/drawing/2014/main" id="{8CC4ED50-E120-4BFB-B3F3-18463288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9" name="Freeform 15">
              <a:extLst>
                <a:ext uri="{FF2B5EF4-FFF2-40B4-BE49-F238E27FC236}">
                  <a16:creationId xmlns:a16="http://schemas.microsoft.com/office/drawing/2014/main" id="{25F587A6-E310-4F53-BEC8-35ACAF1BF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0" name="Freeform 16">
              <a:extLst>
                <a:ext uri="{FF2B5EF4-FFF2-40B4-BE49-F238E27FC236}">
                  <a16:creationId xmlns:a16="http://schemas.microsoft.com/office/drawing/2014/main" id="{9CFBD52F-8276-46DC-A015-7346236BA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1" name="Freeform 17">
              <a:extLst>
                <a:ext uri="{FF2B5EF4-FFF2-40B4-BE49-F238E27FC236}">
                  <a16:creationId xmlns:a16="http://schemas.microsoft.com/office/drawing/2014/main" id="{79CAE07C-1A39-4410-9ABA-950C8095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2" name="Rectangle 18">
              <a:extLst>
                <a:ext uri="{FF2B5EF4-FFF2-40B4-BE49-F238E27FC236}">
                  <a16:creationId xmlns:a16="http://schemas.microsoft.com/office/drawing/2014/main" id="{1AFC7FB5-1070-43C4-9623-2A331D8EE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7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37923" name="Rectangle 19">
              <a:extLst>
                <a:ext uri="{FF2B5EF4-FFF2-40B4-BE49-F238E27FC236}">
                  <a16:creationId xmlns:a16="http://schemas.microsoft.com/office/drawing/2014/main" id="{1FF9A3CA-F7A7-41A9-8D97-B688CC48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37924" name="Rectangle 20">
              <a:extLst>
                <a:ext uri="{FF2B5EF4-FFF2-40B4-BE49-F238E27FC236}">
                  <a16:creationId xmlns:a16="http://schemas.microsoft.com/office/drawing/2014/main" id="{4991AB9D-EB17-43F3-B3DE-3FF87ABEC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37925" name="Rectangle 21">
              <a:extLst>
                <a:ext uri="{FF2B5EF4-FFF2-40B4-BE49-F238E27FC236}">
                  <a16:creationId xmlns:a16="http://schemas.microsoft.com/office/drawing/2014/main" id="{F4AF0765-F880-4970-A567-3D0A2FB45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904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37926" name="Line 22">
              <a:extLst>
                <a:ext uri="{FF2B5EF4-FFF2-40B4-BE49-F238E27FC236}">
                  <a16:creationId xmlns:a16="http://schemas.microsoft.com/office/drawing/2014/main" id="{AC360D8C-943A-452B-B256-36AD641C5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7" name="Line 23">
              <a:extLst>
                <a:ext uri="{FF2B5EF4-FFF2-40B4-BE49-F238E27FC236}">
                  <a16:creationId xmlns:a16="http://schemas.microsoft.com/office/drawing/2014/main" id="{51CA4EF5-3792-4D09-BC74-5B65D9795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8" name="Line 24">
              <a:extLst>
                <a:ext uri="{FF2B5EF4-FFF2-40B4-BE49-F238E27FC236}">
                  <a16:creationId xmlns:a16="http://schemas.microsoft.com/office/drawing/2014/main" id="{903742A5-69B4-453D-9996-DF9391D5D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902" name="Line 26">
            <a:extLst>
              <a:ext uri="{FF2B5EF4-FFF2-40B4-BE49-F238E27FC236}">
                <a16:creationId xmlns:a16="http://schemas.microsoft.com/office/drawing/2014/main" id="{BE63A78D-90A4-46AF-83CF-6EF69776A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0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3" name="Line 27">
            <a:extLst>
              <a:ext uri="{FF2B5EF4-FFF2-40B4-BE49-F238E27FC236}">
                <a16:creationId xmlns:a16="http://schemas.microsoft.com/office/drawing/2014/main" id="{72DE3AE5-85DC-478B-96F7-901CA6CF0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626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4" name="Line 28">
            <a:extLst>
              <a:ext uri="{FF2B5EF4-FFF2-40B4-BE49-F238E27FC236}">
                <a16:creationId xmlns:a16="http://schemas.microsoft.com/office/drawing/2014/main" id="{2D53DCFC-D8F1-44E9-AE7B-52FD9EFCD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47251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5" name="Line 29">
            <a:extLst>
              <a:ext uri="{FF2B5EF4-FFF2-40B4-BE49-F238E27FC236}">
                <a16:creationId xmlns:a16="http://schemas.microsoft.com/office/drawing/2014/main" id="{1141733F-C8AA-41D6-9EFD-F9576632F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3451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906" name="Group 38">
            <a:extLst>
              <a:ext uri="{FF2B5EF4-FFF2-40B4-BE49-F238E27FC236}">
                <a16:creationId xmlns:a16="http://schemas.microsoft.com/office/drawing/2014/main" id="{C3CA29D3-ACE9-4C61-94C5-A22B4309837D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2630488"/>
            <a:ext cx="2227262" cy="850900"/>
            <a:chOff x="3121" y="1657"/>
            <a:chExt cx="1403" cy="536"/>
          </a:xfrm>
        </p:grpSpPr>
        <p:sp>
          <p:nvSpPr>
            <p:cNvPr id="37910" name="Freeform 30">
              <a:extLst>
                <a:ext uri="{FF2B5EF4-FFF2-40B4-BE49-F238E27FC236}">
                  <a16:creationId xmlns:a16="http://schemas.microsoft.com/office/drawing/2014/main" id="{B13CDBDE-1CFA-41E2-8822-346A50BB0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1" name="Freeform 31">
              <a:extLst>
                <a:ext uri="{FF2B5EF4-FFF2-40B4-BE49-F238E27FC236}">
                  <a16:creationId xmlns:a16="http://schemas.microsoft.com/office/drawing/2014/main" id="{99544F70-7EA2-4D75-91E6-931E0C3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2" name="Freeform 32">
              <a:extLst>
                <a:ext uri="{FF2B5EF4-FFF2-40B4-BE49-F238E27FC236}">
                  <a16:creationId xmlns:a16="http://schemas.microsoft.com/office/drawing/2014/main" id="{17F57EEA-A403-44E0-A82B-D87463889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3" name="Rectangle 33">
              <a:extLst>
                <a:ext uri="{FF2B5EF4-FFF2-40B4-BE49-F238E27FC236}">
                  <a16:creationId xmlns:a16="http://schemas.microsoft.com/office/drawing/2014/main" id="{8A6D6971-51D4-473F-AA4E-A7BAA37B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1657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37914" name="Rectangle 34">
              <a:extLst>
                <a:ext uri="{FF2B5EF4-FFF2-40B4-BE49-F238E27FC236}">
                  <a16:creationId xmlns:a16="http://schemas.microsoft.com/office/drawing/2014/main" id="{A10E3E13-F938-47AC-93D5-ABC970A5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1963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37915" name="Rectangle 35">
              <a:extLst>
                <a:ext uri="{FF2B5EF4-FFF2-40B4-BE49-F238E27FC236}">
                  <a16:creationId xmlns:a16="http://schemas.microsoft.com/office/drawing/2014/main" id="{7FFFEECB-4564-4973-A949-D0763490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976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37916" name="Line 36">
              <a:extLst>
                <a:ext uri="{FF2B5EF4-FFF2-40B4-BE49-F238E27FC236}">
                  <a16:creationId xmlns:a16="http://schemas.microsoft.com/office/drawing/2014/main" id="{24660070-A8DF-4414-A98A-04D4FDA2D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7" name="Line 37">
              <a:extLst>
                <a:ext uri="{FF2B5EF4-FFF2-40B4-BE49-F238E27FC236}">
                  <a16:creationId xmlns:a16="http://schemas.microsoft.com/office/drawing/2014/main" id="{A2E79832-DC6C-4937-83A1-B491A2B68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907" name="Line 60">
            <a:extLst>
              <a:ext uri="{FF2B5EF4-FFF2-40B4-BE49-F238E27FC236}">
                <a16:creationId xmlns:a16="http://schemas.microsoft.com/office/drawing/2014/main" id="{BFE2C515-24C4-45BC-B2E9-18C2732F2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8" name="Line 79">
            <a:extLst>
              <a:ext uri="{FF2B5EF4-FFF2-40B4-BE49-F238E27FC236}">
                <a16:creationId xmlns:a16="http://schemas.microsoft.com/office/drawing/2014/main" id="{A4F09F63-D6DF-475C-AF81-786FC87FF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0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9" name="Rectangle 80">
            <a:extLst>
              <a:ext uri="{FF2B5EF4-FFF2-40B4-BE49-F238E27FC236}">
                <a16:creationId xmlns:a16="http://schemas.microsoft.com/office/drawing/2014/main" id="{1A8E10BD-ACE8-4883-8F77-9DC5E896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2417763"/>
            <a:ext cx="169437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CF0E30"/>
                </a:solidFill>
                <a:latin typeface="Book Antiqua" panose="02040602050305030304" pitchFamily="18" charset="0"/>
              </a:rPr>
              <a:t>Bad design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3B16A9-E0C4-4A4B-B6AB-12BA0386D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>
                <a:solidFill>
                  <a:srgbClr val="CF0E30"/>
                </a:solidFill>
              </a:rPr>
              <a:t>Better design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7D983FE7-C448-4FD3-AD1A-A4944A0B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0782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pSp>
        <p:nvGrpSpPr>
          <p:cNvPr id="39940" name="Group 5">
            <a:extLst>
              <a:ext uri="{FF2B5EF4-FFF2-40B4-BE49-F238E27FC236}">
                <a16:creationId xmlns:a16="http://schemas.microsoft.com/office/drawing/2014/main" id="{5153AEEC-B897-4D74-A7CE-6967F733AE2A}"/>
              </a:ext>
            </a:extLst>
          </p:cNvPr>
          <p:cNvGrpSpPr>
            <a:grpSpLocks/>
          </p:cNvGrpSpPr>
          <p:nvPr/>
        </p:nvGrpSpPr>
        <p:grpSpPr bwMode="auto">
          <a:xfrm>
            <a:off x="7038975" y="2706688"/>
            <a:ext cx="1557338" cy="584200"/>
            <a:chOff x="4272" y="3072"/>
            <a:chExt cx="981" cy="368"/>
          </a:xfrm>
        </p:grpSpPr>
        <p:sp>
          <p:nvSpPr>
            <p:cNvPr id="39978" name="Freeform 6">
              <a:extLst>
                <a:ext uri="{FF2B5EF4-FFF2-40B4-BE49-F238E27FC236}">
                  <a16:creationId xmlns:a16="http://schemas.microsoft.com/office/drawing/2014/main" id="{0C0DFB38-D4C8-46B4-955C-80EB9497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9" name="Rectangle 7">
              <a:extLst>
                <a:ext uri="{FF2B5EF4-FFF2-40B4-BE49-F238E27FC236}">
                  <a16:creationId xmlns:a16="http://schemas.microsoft.com/office/drawing/2014/main" id="{45A777CE-B42C-4EE9-A173-3001CBC0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3133"/>
              <a:ext cx="8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Beneficiary</a:t>
              </a:r>
            </a:p>
          </p:txBody>
        </p:sp>
      </p:grpSp>
      <p:sp>
        <p:nvSpPr>
          <p:cNvPr id="39941" name="Freeform 8">
            <a:extLst>
              <a:ext uri="{FF2B5EF4-FFF2-40B4-BE49-F238E27FC236}">
                <a16:creationId xmlns:a16="http://schemas.microsoft.com/office/drawing/2014/main" id="{95537A9C-6F84-4946-9DD5-826D6949EEE7}"/>
              </a:ext>
            </a:extLst>
          </p:cNvPr>
          <p:cNvSpPr>
            <a:spLocks/>
          </p:cNvSpPr>
          <p:nvPr/>
        </p:nvSpPr>
        <p:spPr bwMode="auto">
          <a:xfrm>
            <a:off x="7267575" y="1411289"/>
            <a:ext cx="965200" cy="382587"/>
          </a:xfrm>
          <a:custGeom>
            <a:avLst/>
            <a:gdLst>
              <a:gd name="T0" fmla="*/ 962025 w 608"/>
              <a:gd name="T1" fmla="*/ 174625 h 241"/>
              <a:gd name="T2" fmla="*/ 946150 w 608"/>
              <a:gd name="T3" fmla="*/ 141287 h 241"/>
              <a:gd name="T4" fmla="*/ 919163 w 608"/>
              <a:gd name="T5" fmla="*/ 109537 h 241"/>
              <a:gd name="T6" fmla="*/ 876300 w 608"/>
              <a:gd name="T7" fmla="*/ 80962 h 241"/>
              <a:gd name="T8" fmla="*/ 823913 w 608"/>
              <a:gd name="T9" fmla="*/ 57150 h 241"/>
              <a:gd name="T10" fmla="*/ 757238 w 608"/>
              <a:gd name="T11" fmla="*/ 34925 h 241"/>
              <a:gd name="T12" fmla="*/ 684213 w 608"/>
              <a:gd name="T13" fmla="*/ 17462 h 241"/>
              <a:gd name="T14" fmla="*/ 606425 w 608"/>
              <a:gd name="T15" fmla="*/ 7937 h 241"/>
              <a:gd name="T16" fmla="*/ 525463 w 608"/>
              <a:gd name="T17" fmla="*/ 1587 h 241"/>
              <a:gd name="T18" fmla="*/ 439738 w 608"/>
              <a:gd name="T19" fmla="*/ 1587 h 241"/>
              <a:gd name="T20" fmla="*/ 357188 w 608"/>
              <a:gd name="T21" fmla="*/ 7937 h 241"/>
              <a:gd name="T22" fmla="*/ 279400 w 608"/>
              <a:gd name="T23" fmla="*/ 17462 h 241"/>
              <a:gd name="T24" fmla="*/ 206375 w 608"/>
              <a:gd name="T25" fmla="*/ 34925 h 241"/>
              <a:gd name="T26" fmla="*/ 139700 w 608"/>
              <a:gd name="T27" fmla="*/ 57150 h 241"/>
              <a:gd name="T28" fmla="*/ 87313 w 608"/>
              <a:gd name="T29" fmla="*/ 80962 h 241"/>
              <a:gd name="T30" fmla="*/ 46038 w 608"/>
              <a:gd name="T31" fmla="*/ 109537 h 241"/>
              <a:gd name="T32" fmla="*/ 17463 w 608"/>
              <a:gd name="T33" fmla="*/ 141287 h 241"/>
              <a:gd name="T34" fmla="*/ 1588 w 608"/>
              <a:gd name="T35" fmla="*/ 174625 h 241"/>
              <a:gd name="T36" fmla="*/ 1588 w 608"/>
              <a:gd name="T37" fmla="*/ 206375 h 241"/>
              <a:gd name="T38" fmla="*/ 17463 w 608"/>
              <a:gd name="T39" fmla="*/ 239712 h 241"/>
              <a:gd name="T40" fmla="*/ 46038 w 608"/>
              <a:gd name="T41" fmla="*/ 271462 h 241"/>
              <a:gd name="T42" fmla="*/ 87313 w 608"/>
              <a:gd name="T43" fmla="*/ 300037 h 241"/>
              <a:gd name="T44" fmla="*/ 139700 w 608"/>
              <a:gd name="T45" fmla="*/ 327025 h 241"/>
              <a:gd name="T46" fmla="*/ 206375 w 608"/>
              <a:gd name="T47" fmla="*/ 346075 h 241"/>
              <a:gd name="T48" fmla="*/ 279400 w 608"/>
              <a:gd name="T49" fmla="*/ 363537 h 241"/>
              <a:gd name="T50" fmla="*/ 357188 w 608"/>
              <a:gd name="T51" fmla="*/ 374650 h 241"/>
              <a:gd name="T52" fmla="*/ 439738 w 608"/>
              <a:gd name="T53" fmla="*/ 381000 h 241"/>
              <a:gd name="T54" fmla="*/ 525463 w 608"/>
              <a:gd name="T55" fmla="*/ 381000 h 241"/>
              <a:gd name="T56" fmla="*/ 606425 w 608"/>
              <a:gd name="T57" fmla="*/ 374650 h 241"/>
              <a:gd name="T58" fmla="*/ 684213 w 608"/>
              <a:gd name="T59" fmla="*/ 363537 h 241"/>
              <a:gd name="T60" fmla="*/ 757238 w 608"/>
              <a:gd name="T61" fmla="*/ 346075 h 241"/>
              <a:gd name="T62" fmla="*/ 823913 w 608"/>
              <a:gd name="T63" fmla="*/ 327025 h 241"/>
              <a:gd name="T64" fmla="*/ 876300 w 608"/>
              <a:gd name="T65" fmla="*/ 300037 h 241"/>
              <a:gd name="T66" fmla="*/ 919163 w 608"/>
              <a:gd name="T67" fmla="*/ 271462 h 241"/>
              <a:gd name="T68" fmla="*/ 946150 w 608"/>
              <a:gd name="T69" fmla="*/ 239712 h 241"/>
              <a:gd name="T70" fmla="*/ 962025 w 608"/>
              <a:gd name="T71" fmla="*/ 206375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2" name="Freeform 9">
            <a:extLst>
              <a:ext uri="{FF2B5EF4-FFF2-40B4-BE49-F238E27FC236}">
                <a16:creationId xmlns:a16="http://schemas.microsoft.com/office/drawing/2014/main" id="{4DFAB56E-0768-4417-82E7-273AB656E0E9}"/>
              </a:ext>
            </a:extLst>
          </p:cNvPr>
          <p:cNvSpPr>
            <a:spLocks/>
          </p:cNvSpPr>
          <p:nvPr/>
        </p:nvSpPr>
        <p:spPr bwMode="auto">
          <a:xfrm>
            <a:off x="8410575" y="1487489"/>
            <a:ext cx="795338" cy="300037"/>
          </a:xfrm>
          <a:custGeom>
            <a:avLst/>
            <a:gdLst>
              <a:gd name="T0" fmla="*/ 1588 w 501"/>
              <a:gd name="T1" fmla="*/ 161925 h 189"/>
              <a:gd name="T2" fmla="*/ 12700 w 501"/>
              <a:gd name="T3" fmla="*/ 187325 h 189"/>
              <a:gd name="T4" fmla="*/ 36513 w 501"/>
              <a:gd name="T5" fmla="*/ 211137 h 189"/>
              <a:gd name="T6" fmla="*/ 71438 w 501"/>
              <a:gd name="T7" fmla="*/ 234950 h 189"/>
              <a:gd name="T8" fmla="*/ 115888 w 501"/>
              <a:gd name="T9" fmla="*/ 254000 h 189"/>
              <a:gd name="T10" fmla="*/ 169863 w 501"/>
              <a:gd name="T11" fmla="*/ 271462 h 189"/>
              <a:gd name="T12" fmla="*/ 230188 w 501"/>
              <a:gd name="T13" fmla="*/ 284162 h 189"/>
              <a:gd name="T14" fmla="*/ 293688 w 501"/>
              <a:gd name="T15" fmla="*/ 293687 h 189"/>
              <a:gd name="T16" fmla="*/ 361950 w 501"/>
              <a:gd name="T17" fmla="*/ 296862 h 189"/>
              <a:gd name="T18" fmla="*/ 431800 w 501"/>
              <a:gd name="T19" fmla="*/ 296862 h 189"/>
              <a:gd name="T20" fmla="*/ 500063 w 501"/>
              <a:gd name="T21" fmla="*/ 292100 h 189"/>
              <a:gd name="T22" fmla="*/ 565150 w 501"/>
              <a:gd name="T23" fmla="*/ 284162 h 189"/>
              <a:gd name="T24" fmla="*/ 625475 w 501"/>
              <a:gd name="T25" fmla="*/ 271462 h 189"/>
              <a:gd name="T26" fmla="*/ 677863 w 501"/>
              <a:gd name="T27" fmla="*/ 254000 h 189"/>
              <a:gd name="T28" fmla="*/ 722313 w 501"/>
              <a:gd name="T29" fmla="*/ 234950 h 189"/>
              <a:gd name="T30" fmla="*/ 757238 w 501"/>
              <a:gd name="T31" fmla="*/ 211137 h 189"/>
              <a:gd name="T32" fmla="*/ 781050 w 501"/>
              <a:gd name="T33" fmla="*/ 187325 h 189"/>
              <a:gd name="T34" fmla="*/ 792163 w 501"/>
              <a:gd name="T35" fmla="*/ 161925 h 189"/>
              <a:gd name="T36" fmla="*/ 792163 w 501"/>
              <a:gd name="T37" fmla="*/ 134937 h 189"/>
              <a:gd name="T38" fmla="*/ 781050 w 501"/>
              <a:gd name="T39" fmla="*/ 109537 h 189"/>
              <a:gd name="T40" fmla="*/ 757238 w 501"/>
              <a:gd name="T41" fmla="*/ 85725 h 189"/>
              <a:gd name="T42" fmla="*/ 722313 w 501"/>
              <a:gd name="T43" fmla="*/ 63500 h 189"/>
              <a:gd name="T44" fmla="*/ 677863 w 501"/>
              <a:gd name="T45" fmla="*/ 42862 h 189"/>
              <a:gd name="T46" fmla="*/ 623888 w 501"/>
              <a:gd name="T47" fmla="*/ 26987 h 189"/>
              <a:gd name="T48" fmla="*/ 565150 w 501"/>
              <a:gd name="T49" fmla="*/ 12700 h 189"/>
              <a:gd name="T50" fmla="*/ 500063 w 501"/>
              <a:gd name="T51" fmla="*/ 4762 h 189"/>
              <a:gd name="T52" fmla="*/ 431800 w 501"/>
              <a:gd name="T53" fmla="*/ 0 h 189"/>
              <a:gd name="T54" fmla="*/ 361950 w 501"/>
              <a:gd name="T55" fmla="*/ 0 h 189"/>
              <a:gd name="T56" fmla="*/ 293688 w 501"/>
              <a:gd name="T57" fmla="*/ 4762 h 189"/>
              <a:gd name="T58" fmla="*/ 228600 w 501"/>
              <a:gd name="T59" fmla="*/ 12700 h 189"/>
              <a:gd name="T60" fmla="*/ 169863 w 501"/>
              <a:gd name="T61" fmla="*/ 26987 h 189"/>
              <a:gd name="T62" fmla="*/ 115888 w 501"/>
              <a:gd name="T63" fmla="*/ 44450 h 189"/>
              <a:gd name="T64" fmla="*/ 71438 w 501"/>
              <a:gd name="T65" fmla="*/ 63500 h 189"/>
              <a:gd name="T66" fmla="*/ 36513 w 501"/>
              <a:gd name="T67" fmla="*/ 85725 h 189"/>
              <a:gd name="T68" fmla="*/ 12700 w 501"/>
              <a:gd name="T69" fmla="*/ 109537 h 189"/>
              <a:gd name="T70" fmla="*/ 1588 w 501"/>
              <a:gd name="T71" fmla="*/ 134937 h 1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3" name="Freeform 10">
            <a:extLst>
              <a:ext uri="{FF2B5EF4-FFF2-40B4-BE49-F238E27FC236}">
                <a16:creationId xmlns:a16="http://schemas.microsoft.com/office/drawing/2014/main" id="{C4310B28-F7EB-4767-9D05-AA76DFC745C6}"/>
              </a:ext>
            </a:extLst>
          </p:cNvPr>
          <p:cNvSpPr>
            <a:spLocks/>
          </p:cNvSpPr>
          <p:nvPr/>
        </p:nvSpPr>
        <p:spPr bwMode="auto">
          <a:xfrm>
            <a:off x="7932739" y="1987550"/>
            <a:ext cx="1343025" cy="279400"/>
          </a:xfrm>
          <a:custGeom>
            <a:avLst/>
            <a:gdLst>
              <a:gd name="T0" fmla="*/ 1341438 w 846"/>
              <a:gd name="T1" fmla="*/ 277813 h 176"/>
              <a:gd name="T2" fmla="*/ 1341438 w 846"/>
              <a:gd name="T3" fmla="*/ 0 h 176"/>
              <a:gd name="T4" fmla="*/ 0 w 846"/>
              <a:gd name="T5" fmla="*/ 0 h 176"/>
              <a:gd name="T6" fmla="*/ 0 w 846"/>
              <a:gd name="T7" fmla="*/ 277813 h 176"/>
              <a:gd name="T8" fmla="*/ 1341438 w 846"/>
              <a:gd name="T9" fmla="*/ 277813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4" name="Rectangle 11">
            <a:extLst>
              <a:ext uri="{FF2B5EF4-FFF2-40B4-BE49-F238E27FC236}">
                <a16:creationId xmlns:a16="http://schemas.microsoft.com/office/drawing/2014/main" id="{7C1B6633-B02A-4A4B-8AA2-5425BFBD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088" y="143668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39945" name="Rectangle 12">
            <a:extLst>
              <a:ext uri="{FF2B5EF4-FFF2-40B4-BE49-F238E27FC236}">
                <a16:creationId xmlns:a16="http://schemas.microsoft.com/office/drawing/2014/main" id="{071CF49C-301E-46A3-B810-E3C11B28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6" y="1384301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39946" name="Rectangle 13">
            <a:extLst>
              <a:ext uri="{FF2B5EF4-FFF2-40B4-BE49-F238E27FC236}">
                <a16:creationId xmlns:a16="http://schemas.microsoft.com/office/drawing/2014/main" id="{9B333BAE-06D6-45A8-8230-06CEB8923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4" y="1960564"/>
            <a:ext cx="135453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39947" name="Line 14">
            <a:extLst>
              <a:ext uri="{FF2B5EF4-FFF2-40B4-BE49-F238E27FC236}">
                <a16:creationId xmlns:a16="http://schemas.microsoft.com/office/drawing/2014/main" id="{B6459A87-5265-4E12-A800-9A23BAF9E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1" y="1643063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8" name="Line 15">
            <a:extLst>
              <a:ext uri="{FF2B5EF4-FFF2-40B4-BE49-F238E27FC236}">
                <a16:creationId xmlns:a16="http://schemas.microsoft.com/office/drawing/2014/main" id="{45F8F55B-1FA2-4930-B6A9-97756534B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1782764"/>
            <a:ext cx="2921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9" name="Line 16">
            <a:extLst>
              <a:ext uri="{FF2B5EF4-FFF2-40B4-BE49-F238E27FC236}">
                <a16:creationId xmlns:a16="http://schemas.microsoft.com/office/drawing/2014/main" id="{1D91F85A-6516-4E87-9DD7-C2D9C2C8F0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9026" y="1798638"/>
            <a:ext cx="1190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950" name="Group 17">
            <a:extLst>
              <a:ext uri="{FF2B5EF4-FFF2-40B4-BE49-F238E27FC236}">
                <a16:creationId xmlns:a16="http://schemas.microsoft.com/office/drawing/2014/main" id="{78D301F7-AB90-4B07-8BB3-FEAAE568BC92}"/>
              </a:ext>
            </a:extLst>
          </p:cNvPr>
          <p:cNvGrpSpPr>
            <a:grpSpLocks/>
          </p:cNvGrpSpPr>
          <p:nvPr/>
        </p:nvGrpSpPr>
        <p:grpSpPr bwMode="auto">
          <a:xfrm>
            <a:off x="5972176" y="3621089"/>
            <a:ext cx="2265363" cy="898525"/>
            <a:chOff x="3600" y="3648"/>
            <a:chExt cx="1427" cy="566"/>
          </a:xfrm>
        </p:grpSpPr>
        <p:sp>
          <p:nvSpPr>
            <p:cNvPr id="39970" name="Freeform 18">
              <a:extLst>
                <a:ext uri="{FF2B5EF4-FFF2-40B4-BE49-F238E27FC236}">
                  <a16:creationId xmlns:a16="http://schemas.microsoft.com/office/drawing/2014/main" id="{5D5AB555-9F62-4433-B7EE-B461BEABA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1" name="Freeform 19">
              <a:extLst>
                <a:ext uri="{FF2B5EF4-FFF2-40B4-BE49-F238E27FC236}">
                  <a16:creationId xmlns:a16="http://schemas.microsoft.com/office/drawing/2014/main" id="{1C00ACF8-8280-4E0B-9F2D-1146F5F5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2" name="Freeform 20">
              <a:extLst>
                <a:ext uri="{FF2B5EF4-FFF2-40B4-BE49-F238E27FC236}">
                  <a16:creationId xmlns:a16="http://schemas.microsoft.com/office/drawing/2014/main" id="{77C5898A-34DE-4465-B8B0-42A8C20EC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3" name="Rectangle 21">
              <a:extLst>
                <a:ext uri="{FF2B5EF4-FFF2-40B4-BE49-F238E27FC236}">
                  <a16:creationId xmlns:a16="http://schemas.microsoft.com/office/drawing/2014/main" id="{7E69BC9F-F906-4D50-934D-E0CA05EC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98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39974" name="Rectangle 22">
              <a:extLst>
                <a:ext uri="{FF2B5EF4-FFF2-40B4-BE49-F238E27FC236}">
                  <a16:creationId xmlns:a16="http://schemas.microsoft.com/office/drawing/2014/main" id="{19E38785-919E-4E34-9419-A42D649D1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" y="3998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39975" name="Rectangle 23">
              <a:extLst>
                <a:ext uri="{FF2B5EF4-FFF2-40B4-BE49-F238E27FC236}">
                  <a16:creationId xmlns:a16="http://schemas.microsoft.com/office/drawing/2014/main" id="{DCEB18D7-E204-479A-92B9-AB4CB7660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64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39976" name="Line 24">
              <a:extLst>
                <a:ext uri="{FF2B5EF4-FFF2-40B4-BE49-F238E27FC236}">
                  <a16:creationId xmlns:a16="http://schemas.microsoft.com/office/drawing/2014/main" id="{1018806C-2BE6-4D1A-AB83-3401BDD3E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7" name="Line 25">
              <a:extLst>
                <a:ext uri="{FF2B5EF4-FFF2-40B4-BE49-F238E27FC236}">
                  <a16:creationId xmlns:a16="http://schemas.microsoft.com/office/drawing/2014/main" id="{F038B6F8-21F0-4940-B163-033C4607A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51" name="Rectangle 26">
            <a:extLst>
              <a:ext uri="{FF2B5EF4-FFF2-40B4-BE49-F238E27FC236}">
                <a16:creationId xmlns:a16="http://schemas.microsoft.com/office/drawing/2014/main" id="{F5CB8AA3-3395-4CB5-A830-46A6C1B2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698751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Purchaser</a:t>
            </a:r>
          </a:p>
        </p:txBody>
      </p:sp>
      <p:sp>
        <p:nvSpPr>
          <p:cNvPr id="39952" name="Freeform 27">
            <a:extLst>
              <a:ext uri="{FF2B5EF4-FFF2-40B4-BE49-F238E27FC236}">
                <a16:creationId xmlns:a16="http://schemas.microsoft.com/office/drawing/2014/main" id="{DF4878C0-7C3D-4ECD-8F99-F53FFD578459}"/>
              </a:ext>
            </a:extLst>
          </p:cNvPr>
          <p:cNvSpPr>
            <a:spLocks/>
          </p:cNvSpPr>
          <p:nvPr/>
        </p:nvSpPr>
        <p:spPr bwMode="auto">
          <a:xfrm>
            <a:off x="4729163" y="2579689"/>
            <a:ext cx="1293812" cy="600075"/>
          </a:xfrm>
          <a:custGeom>
            <a:avLst/>
            <a:gdLst>
              <a:gd name="T0" fmla="*/ 0 w 815"/>
              <a:gd name="T1" fmla="*/ 298450 h 378"/>
              <a:gd name="T2" fmla="*/ 638175 w 815"/>
              <a:gd name="T3" fmla="*/ 0 h 378"/>
              <a:gd name="T4" fmla="*/ 1292225 w 815"/>
              <a:gd name="T5" fmla="*/ 307975 h 378"/>
              <a:gd name="T6" fmla="*/ 638175 w 815"/>
              <a:gd name="T7" fmla="*/ 598488 h 378"/>
              <a:gd name="T8" fmla="*/ 0 w 815"/>
              <a:gd name="T9" fmla="*/ 298450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953" name="Group 28">
            <a:extLst>
              <a:ext uri="{FF2B5EF4-FFF2-40B4-BE49-F238E27FC236}">
                <a16:creationId xmlns:a16="http://schemas.microsoft.com/office/drawing/2014/main" id="{F395F182-9D97-49EE-A52C-9540E784FC02}"/>
              </a:ext>
            </a:extLst>
          </p:cNvPr>
          <p:cNvGrpSpPr>
            <a:grpSpLocks/>
          </p:cNvGrpSpPr>
          <p:nvPr/>
        </p:nvGrpSpPr>
        <p:grpSpPr bwMode="auto">
          <a:xfrm>
            <a:off x="2971801" y="1371601"/>
            <a:ext cx="2257425" cy="1076325"/>
            <a:chOff x="1710" y="2231"/>
            <a:chExt cx="1422" cy="678"/>
          </a:xfrm>
        </p:grpSpPr>
        <p:sp>
          <p:nvSpPr>
            <p:cNvPr id="39959" name="Freeform 29">
              <a:extLst>
                <a:ext uri="{FF2B5EF4-FFF2-40B4-BE49-F238E27FC236}">
                  <a16:creationId xmlns:a16="http://schemas.microsoft.com/office/drawing/2014/main" id="{6BE595F9-7F7C-4210-8E7A-E2488DE7F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0" name="Freeform 30">
              <a:extLst>
                <a:ext uri="{FF2B5EF4-FFF2-40B4-BE49-F238E27FC236}">
                  <a16:creationId xmlns:a16="http://schemas.microsoft.com/office/drawing/2014/main" id="{B04472A1-FBA5-4E55-8608-5C8A04F3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1" name="Freeform 31">
              <a:extLst>
                <a:ext uri="{FF2B5EF4-FFF2-40B4-BE49-F238E27FC236}">
                  <a16:creationId xmlns:a16="http://schemas.microsoft.com/office/drawing/2014/main" id="{0615D581-009E-4A0A-922F-5CA25B9BC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2" name="Rectangle 32">
              <a:extLst>
                <a:ext uri="{FF2B5EF4-FFF2-40B4-BE49-F238E27FC236}">
                  <a16:creationId xmlns:a16="http://schemas.microsoft.com/office/drawing/2014/main" id="{61CFE2B2-7746-493D-B96E-B499839CE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22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39963" name="Rectangle 33">
              <a:extLst>
                <a:ext uri="{FF2B5EF4-FFF2-40B4-BE49-F238E27FC236}">
                  <a16:creationId xmlns:a16="http://schemas.microsoft.com/office/drawing/2014/main" id="{20726EC6-0A8C-4668-ADBD-FAA35635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39964" name="Rectangle 34">
              <a:extLst>
                <a:ext uri="{FF2B5EF4-FFF2-40B4-BE49-F238E27FC236}">
                  <a16:creationId xmlns:a16="http://schemas.microsoft.com/office/drawing/2014/main" id="{F13A7322-C4FC-4ACA-B52C-D1B4DCBDC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39965" name="Rectangle 35">
              <a:extLst>
                <a:ext uri="{FF2B5EF4-FFF2-40B4-BE49-F238E27FC236}">
                  <a16:creationId xmlns:a16="http://schemas.microsoft.com/office/drawing/2014/main" id="{7CBBA429-1E78-49D4-AA11-55AAD4CB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35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39966" name="Freeform 36">
              <a:extLst>
                <a:ext uri="{FF2B5EF4-FFF2-40B4-BE49-F238E27FC236}">
                  <a16:creationId xmlns:a16="http://schemas.microsoft.com/office/drawing/2014/main" id="{7161BB7C-7EA4-4665-9495-276E3416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7" name="Line 37">
              <a:extLst>
                <a:ext uri="{FF2B5EF4-FFF2-40B4-BE49-F238E27FC236}">
                  <a16:creationId xmlns:a16="http://schemas.microsoft.com/office/drawing/2014/main" id="{3D3905AD-4CDC-427A-9A55-4B7225EBB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8" name="Line 38">
              <a:extLst>
                <a:ext uri="{FF2B5EF4-FFF2-40B4-BE49-F238E27FC236}">
                  <a16:creationId xmlns:a16="http://schemas.microsoft.com/office/drawing/2014/main" id="{9171E1ED-0829-46A4-BCD6-3149AD77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9" name="Line 39">
              <a:extLst>
                <a:ext uri="{FF2B5EF4-FFF2-40B4-BE49-F238E27FC236}">
                  <a16:creationId xmlns:a16="http://schemas.microsoft.com/office/drawing/2014/main" id="{D804FA0F-D502-42D8-BE76-F31C10859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54" name="Line 40">
            <a:extLst>
              <a:ext uri="{FF2B5EF4-FFF2-40B4-BE49-F238E27FC236}">
                <a16:creationId xmlns:a16="http://schemas.microsoft.com/office/drawing/2014/main" id="{461F595D-DAC9-4F2B-8AA5-DBA0BF28CB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7375" y="3011488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5" name="Line 41">
            <a:extLst>
              <a:ext uri="{FF2B5EF4-FFF2-40B4-BE49-F238E27FC236}">
                <a16:creationId xmlns:a16="http://schemas.microsoft.com/office/drawing/2014/main" id="{768396A8-B96D-46A3-9F3F-ED83CD1FDF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0975" y="2274888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6" name="Line 42">
            <a:extLst>
              <a:ext uri="{FF2B5EF4-FFF2-40B4-BE49-F238E27FC236}">
                <a16:creationId xmlns:a16="http://schemas.microsoft.com/office/drawing/2014/main" id="{3A569C35-D876-4E2E-AA54-14FA6CD02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3775" y="3316288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7" name="Line 43">
            <a:extLst>
              <a:ext uri="{FF2B5EF4-FFF2-40B4-BE49-F238E27FC236}">
                <a16:creationId xmlns:a16="http://schemas.microsoft.com/office/drawing/2014/main" id="{6A527C8B-850B-4DB4-BB03-C70D78B5D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925" y="2408238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8" name="Rectangle 45">
            <a:extLst>
              <a:ext uri="{FF2B5EF4-FFF2-40B4-BE49-F238E27FC236}">
                <a16:creationId xmlns:a16="http://schemas.microsoft.com/office/drawing/2014/main" id="{E5F22A4D-3766-4863-BFCE-6F0F104D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4495800"/>
            <a:ext cx="7772400" cy="1562100"/>
          </a:xfrm>
          <a:noFill/>
        </p:spPr>
        <p:txBody>
          <a:bodyPr/>
          <a:lstStyle/>
          <a:p>
            <a:r>
              <a:rPr lang="en-US" altLang="en-US"/>
              <a:t>Key constraint </a:t>
            </a:r>
          </a:p>
          <a:p>
            <a:r>
              <a:rPr lang="en-US" altLang="en-US"/>
              <a:t>Total participation of policies in purchaser relationship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961E466-0457-4221-AA6C-50AA1F20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BE5A518-8359-4A39-A7EF-C5B138E5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E88C8B1-E2B9-4F0C-8FA6-1E0C2987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419100"/>
            <a:ext cx="8077200" cy="1104900"/>
          </a:xfrm>
          <a:noFill/>
        </p:spPr>
        <p:txBody>
          <a:bodyPr/>
          <a:lstStyle/>
          <a:p>
            <a:r>
              <a:rPr lang="en-US" altLang="en-US" sz="3600"/>
              <a:t>Binary vs. Ternary Relationships (Contd.)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67E8B46-C8E3-488B-9D08-D8E5D8D71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Previous example illustrated a case when two binary relationships were better than one ternary relationship.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example in the other direction:  a ternary relation </a:t>
            </a:r>
            <a:r>
              <a:rPr lang="en-US" altLang="en-US">
                <a:solidFill>
                  <a:schemeClr val="accent2"/>
                </a:solidFill>
              </a:rPr>
              <a:t>Contracts </a:t>
            </a:r>
            <a:r>
              <a:rPr lang="en-US" altLang="en-US"/>
              <a:t>relates entity sets </a:t>
            </a:r>
            <a:r>
              <a:rPr lang="en-US" altLang="en-US">
                <a:solidFill>
                  <a:schemeClr val="accent2"/>
                </a:solidFill>
              </a:rPr>
              <a:t>Parts, Departments </a:t>
            </a:r>
            <a:r>
              <a:rPr lang="en-US" altLang="en-US"/>
              <a:t>and</a:t>
            </a:r>
            <a:r>
              <a:rPr lang="en-US" altLang="en-US">
                <a:solidFill>
                  <a:schemeClr val="accent2"/>
                </a:solidFill>
              </a:rPr>
              <a:t> Suppliers</a:t>
            </a:r>
            <a:r>
              <a:rPr lang="en-US" altLang="en-US"/>
              <a:t>, and has descriptive attribute </a:t>
            </a:r>
            <a:r>
              <a:rPr lang="en-US" altLang="en-US" i="1"/>
              <a:t>qty</a:t>
            </a:r>
            <a:r>
              <a:rPr lang="en-US" altLang="en-US"/>
              <a:t>.  No combination of binary relationships is an adequate substitute: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S “can-supply” P,  D “needs” P,  and D  “deals-with” S does not imply that D has agreed to buy P from 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How do we record </a:t>
            </a:r>
            <a:r>
              <a:rPr lang="en-US" altLang="en-US" i="1"/>
              <a:t>qty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B2A6393-0CFC-471F-8232-AA735A63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96732C-E83C-41DA-813A-D8F6294A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19609945-638F-4DD0-86EA-8F9C7A73D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Summary of Conceptual Design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0BFB4D6D-ACD4-406C-9EA4-EEBEBD681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8991600" cy="5181600"/>
          </a:xfrm>
          <a:noFill/>
        </p:spPr>
        <p:txBody>
          <a:bodyPr/>
          <a:lstStyle/>
          <a:p>
            <a:r>
              <a:rPr lang="en-US" altLang="en-US" i="1"/>
              <a:t>Conceptual design </a:t>
            </a:r>
            <a:r>
              <a:rPr lang="en-US" altLang="en-US"/>
              <a:t>follows </a:t>
            </a:r>
            <a:r>
              <a:rPr lang="en-US" altLang="en-US" i="1"/>
              <a:t>requirements analysis</a:t>
            </a:r>
            <a:r>
              <a:rPr lang="en-US" altLang="en-US"/>
              <a:t>, </a:t>
            </a:r>
          </a:p>
          <a:p>
            <a:pPr lvl="1">
              <a:buSzPct val="75000"/>
            </a:pPr>
            <a:r>
              <a:rPr lang="en-US" altLang="en-US"/>
              <a:t>Yields a high-level description of data to be stored </a:t>
            </a:r>
          </a:p>
          <a:p>
            <a:r>
              <a:rPr lang="en-US" altLang="en-US"/>
              <a:t>ER model popular for conceptual design</a:t>
            </a:r>
          </a:p>
          <a:p>
            <a:pPr lvl="1">
              <a:buSzPct val="75000"/>
            </a:pPr>
            <a:r>
              <a:rPr lang="en-US" altLang="en-US"/>
              <a:t>Constructs are expressive, close to the way people think about their applications.</a:t>
            </a:r>
          </a:p>
          <a:p>
            <a:r>
              <a:rPr lang="en-US" altLang="en-US"/>
              <a:t>Basic constructs: </a:t>
            </a:r>
            <a:r>
              <a:rPr lang="en-US" altLang="en-US" i="1"/>
              <a:t>entities</a:t>
            </a:r>
            <a:r>
              <a:rPr lang="en-US" altLang="en-US"/>
              <a:t>, </a:t>
            </a:r>
            <a:r>
              <a:rPr lang="en-US" altLang="en-US" i="1"/>
              <a:t>relationships</a:t>
            </a:r>
            <a:r>
              <a:rPr lang="en-US" altLang="en-US"/>
              <a:t>, and </a:t>
            </a:r>
            <a:r>
              <a:rPr lang="en-US" altLang="en-US" i="1"/>
              <a:t>attributes</a:t>
            </a:r>
            <a:r>
              <a:rPr lang="en-US" altLang="en-US"/>
              <a:t> (of entities and relationships).</a:t>
            </a:r>
          </a:p>
          <a:p>
            <a:r>
              <a:rPr lang="en-US" altLang="en-US"/>
              <a:t>Some additional constructs: </a:t>
            </a:r>
            <a:r>
              <a:rPr lang="en-US" altLang="en-US" i="1"/>
              <a:t>weak entities</a:t>
            </a:r>
            <a:r>
              <a:rPr lang="en-US" altLang="en-US"/>
              <a:t>, </a:t>
            </a:r>
            <a:r>
              <a:rPr lang="en-US" altLang="en-US" i="1"/>
              <a:t>ISA hierarchies</a:t>
            </a:r>
            <a:r>
              <a:rPr lang="en-US" altLang="en-US"/>
              <a:t>, and </a:t>
            </a:r>
            <a:r>
              <a:rPr lang="en-US" altLang="en-US" i="1"/>
              <a:t>aggregation</a:t>
            </a:r>
            <a:r>
              <a:rPr lang="en-US" altLang="en-US"/>
              <a:t>.</a:t>
            </a:r>
          </a:p>
          <a:p>
            <a:r>
              <a:rPr lang="en-US" altLang="en-US"/>
              <a:t>Note: There are many variations on ER model.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BF98F56-09FF-43AB-BBE4-17708A00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1BAF66C-F1A2-41C1-A9DB-FD873A6C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60BA5C2-403B-40B9-A74E-173915595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Summary of ER (Contd.)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2E413A0-FF87-4D5E-8FF3-7410F324F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067800" cy="4800600"/>
          </a:xfrm>
          <a:noFill/>
        </p:spPr>
        <p:txBody>
          <a:bodyPr/>
          <a:lstStyle/>
          <a:p>
            <a:r>
              <a:rPr lang="en-US" altLang="en-US"/>
              <a:t>Several kinds of integrity constraints can be expressed in the ER model:  </a:t>
            </a:r>
            <a:r>
              <a:rPr lang="en-US" altLang="en-US" i="1"/>
              <a:t>key constraints</a:t>
            </a:r>
            <a:r>
              <a:rPr lang="en-US" altLang="en-US"/>
              <a:t>, </a:t>
            </a:r>
            <a:r>
              <a:rPr lang="en-US" altLang="en-US" i="1"/>
              <a:t>participation</a:t>
            </a:r>
            <a:r>
              <a:rPr lang="en-US" altLang="en-US"/>
              <a:t> </a:t>
            </a:r>
            <a:r>
              <a:rPr lang="en-US" altLang="en-US" i="1"/>
              <a:t>constraints</a:t>
            </a:r>
            <a:r>
              <a:rPr lang="en-US" altLang="en-US"/>
              <a:t>, and </a:t>
            </a:r>
            <a:r>
              <a:rPr lang="en-US" altLang="en-US" i="1"/>
              <a:t>overlap/covering constraints</a:t>
            </a:r>
            <a:r>
              <a:rPr lang="en-US" altLang="en-US"/>
              <a:t> for ISA hierarchies.  Some </a:t>
            </a:r>
            <a:r>
              <a:rPr lang="en-US" altLang="en-US" i="1"/>
              <a:t>foreign key constraints </a:t>
            </a:r>
            <a:r>
              <a:rPr lang="en-US" altLang="en-US"/>
              <a:t>are also implicit in the definition of a relationship set.</a:t>
            </a:r>
          </a:p>
          <a:p>
            <a:pPr lvl="1">
              <a:buSzPct val="75000"/>
            </a:pPr>
            <a:r>
              <a:rPr lang="en-US" altLang="en-US"/>
              <a:t>Some constraints (notably, </a:t>
            </a:r>
            <a:r>
              <a:rPr lang="en-US" altLang="en-US" i="1"/>
              <a:t>functional dependencies</a:t>
            </a:r>
            <a:r>
              <a:rPr lang="en-US" altLang="en-US"/>
              <a:t>) cannot be expressed in the ER model.</a:t>
            </a:r>
          </a:p>
          <a:p>
            <a:pPr lvl="1">
              <a:buSzPct val="75000"/>
            </a:pPr>
            <a:r>
              <a:rPr lang="en-US" altLang="en-US"/>
              <a:t>Constraints play an important role in determining the best database design for an enterprise.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5BCAFC0-A758-4E02-B4CE-90BF2774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3CB800-9058-46DD-9804-B02FFCFD4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84A4E00-973E-4A54-9945-E2C2E6921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Summary of ER (Contd.)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10138C20-58B6-415C-BA48-7D3AF3A0B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ER design is </a:t>
            </a:r>
            <a:r>
              <a:rPr lang="en-US" altLang="en-US" i="1"/>
              <a:t>subjective</a:t>
            </a:r>
            <a:r>
              <a:rPr lang="en-US" altLang="en-US"/>
              <a:t>.  There are often many ways to model a given scenario! 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Entity vs. attribute, entity vs. relationship, binary or n-ary relationship, whether or not to use ISA hierarchies, and whether or not to use aggregation.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Ensuring good database design: resulting relational schema should be analyzed and refined further. FD information and normalization techniques are especially useful.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850625F-0182-4962-8374-A6B8009F5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r>
              <a:rPr lang="en-US" altLang="en-US"/>
              <a:t>Notations</a:t>
            </a:r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C724C8-27FB-4EB6-94D0-2FD294FAEE22}"/>
              </a:ext>
            </a:extLst>
          </p:cNvPr>
          <p:cNvSpPr/>
          <p:nvPr/>
        </p:nvSpPr>
        <p:spPr bwMode="auto">
          <a:xfrm>
            <a:off x="720969" y="1388708"/>
            <a:ext cx="1600200" cy="76200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Entity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BFD74C-BB3B-4A15-923A-B2CDAD325E82}"/>
              </a:ext>
            </a:extLst>
          </p:cNvPr>
          <p:cNvSpPr/>
          <p:nvPr/>
        </p:nvSpPr>
        <p:spPr bwMode="auto">
          <a:xfrm>
            <a:off x="5705620" y="2675776"/>
            <a:ext cx="1828800" cy="95250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latin typeface="Times New Roman" panose="02020603050405020304" pitchFamily="18" charset="0"/>
              </a:rPr>
              <a:t>Attribute</a:t>
            </a:r>
            <a:endParaRPr lang="en-IN" sz="2400" u="sng" dirty="0">
              <a:latin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6D15DAE-3473-4EB9-9D25-87E8F97242CE}"/>
              </a:ext>
            </a:extLst>
          </p:cNvPr>
          <p:cNvSpPr/>
          <p:nvPr/>
        </p:nvSpPr>
        <p:spPr bwMode="auto">
          <a:xfrm>
            <a:off x="383345" y="4082862"/>
            <a:ext cx="2057400" cy="1828800"/>
          </a:xfrm>
          <a:prstGeom prst="diamond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Relationship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A5BC5E5-18D6-44BF-BE9A-9C79FFE425B3}"/>
              </a:ext>
            </a:extLst>
          </p:cNvPr>
          <p:cNvSpPr/>
          <p:nvPr/>
        </p:nvSpPr>
        <p:spPr>
          <a:xfrm>
            <a:off x="2691032" y="1329141"/>
            <a:ext cx="2237936" cy="915352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B95C1B1-17B4-48E4-BB50-5AA076724F20}"/>
              </a:ext>
            </a:extLst>
          </p:cNvPr>
          <p:cNvSpPr/>
          <p:nvPr/>
        </p:nvSpPr>
        <p:spPr>
          <a:xfrm>
            <a:off x="2812365" y="2607670"/>
            <a:ext cx="2336410" cy="915352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25C6386-5CC5-428D-843D-FAA9875F6676}"/>
              </a:ext>
            </a:extLst>
          </p:cNvPr>
          <p:cNvSpPr/>
          <p:nvPr/>
        </p:nvSpPr>
        <p:spPr>
          <a:xfrm rot="2799332">
            <a:off x="2991233" y="4369400"/>
            <a:ext cx="1460510" cy="1407759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C1FFA-E951-44B2-8A16-4C3ECE3D1D82}"/>
              </a:ext>
            </a:extLst>
          </p:cNvPr>
          <p:cNvSpPr txBox="1"/>
          <p:nvPr/>
        </p:nvSpPr>
        <p:spPr>
          <a:xfrm>
            <a:off x="2677550" y="3552076"/>
            <a:ext cx="305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valued attribute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C632C-BBF5-494E-98F1-98336AC2C733}"/>
              </a:ext>
            </a:extLst>
          </p:cNvPr>
          <p:cNvSpPr txBox="1"/>
          <p:nvPr/>
        </p:nvSpPr>
        <p:spPr>
          <a:xfrm>
            <a:off x="2549769" y="6087481"/>
            <a:ext cx="305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Relationship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E3280B-4A5A-4486-A65F-0BD12A8E69D5}"/>
              </a:ext>
            </a:extLst>
          </p:cNvPr>
          <p:cNvSpPr/>
          <p:nvPr/>
        </p:nvSpPr>
        <p:spPr bwMode="auto">
          <a:xfrm>
            <a:off x="873369" y="2751976"/>
            <a:ext cx="1828800" cy="95250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Attribute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9FCE7-92D5-407D-BD0F-DECCE37F1DC3}"/>
              </a:ext>
            </a:extLst>
          </p:cNvPr>
          <p:cNvSpPr txBox="1"/>
          <p:nvPr/>
        </p:nvSpPr>
        <p:spPr>
          <a:xfrm>
            <a:off x="5602458" y="3571735"/>
            <a:ext cx="305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attribute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26A8B-1F48-4E72-B2DD-49B77FAC946B}"/>
              </a:ext>
            </a:extLst>
          </p:cNvPr>
          <p:cNvSpPr/>
          <p:nvPr/>
        </p:nvSpPr>
        <p:spPr bwMode="auto">
          <a:xfrm>
            <a:off x="8152225" y="2530376"/>
            <a:ext cx="2060919" cy="1071482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Derived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Attribute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676A441-4A66-4DB5-854A-847F7A393D13}"/>
              </a:ext>
            </a:extLst>
          </p:cNvPr>
          <p:cNvSpPr/>
          <p:nvPr/>
        </p:nvSpPr>
        <p:spPr bwMode="auto">
          <a:xfrm>
            <a:off x="947224" y="225214"/>
            <a:ext cx="2057400" cy="1325563"/>
          </a:xfrm>
          <a:prstGeom prst="diamond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Relationship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3BDA8E6-C615-429A-B844-FD532814ED00}"/>
              </a:ext>
            </a:extLst>
          </p:cNvPr>
          <p:cNvSpPr/>
          <p:nvPr/>
        </p:nvSpPr>
        <p:spPr bwMode="auto">
          <a:xfrm>
            <a:off x="1100797" y="3123279"/>
            <a:ext cx="2057400" cy="1325563"/>
          </a:xfrm>
          <a:prstGeom prst="diamond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Relationship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E5C4783-EF6E-4EDD-B294-1EB094258050}"/>
              </a:ext>
            </a:extLst>
          </p:cNvPr>
          <p:cNvSpPr/>
          <p:nvPr/>
        </p:nvSpPr>
        <p:spPr bwMode="auto">
          <a:xfrm>
            <a:off x="1100797" y="4644441"/>
            <a:ext cx="2057400" cy="1325563"/>
          </a:xfrm>
          <a:prstGeom prst="diamond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Relationship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3016705-ADA0-4CDD-9CBA-7D41AD50021E}"/>
              </a:ext>
            </a:extLst>
          </p:cNvPr>
          <p:cNvSpPr/>
          <p:nvPr/>
        </p:nvSpPr>
        <p:spPr bwMode="auto">
          <a:xfrm>
            <a:off x="947224" y="1699916"/>
            <a:ext cx="2057400" cy="1325563"/>
          </a:xfrm>
          <a:prstGeom prst="diamond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Relationship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AFB879-C686-45E8-BCDD-072A738E7DA0}"/>
              </a:ext>
            </a:extLst>
          </p:cNvPr>
          <p:cNvCxnSpPr>
            <a:cxnSpLocks/>
          </p:cNvCxnSpPr>
          <p:nvPr/>
        </p:nvCxnSpPr>
        <p:spPr>
          <a:xfrm>
            <a:off x="3158197" y="3787790"/>
            <a:ext cx="665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C8502-DFE7-4501-BD57-D9CA64E58D82}"/>
              </a:ext>
            </a:extLst>
          </p:cNvPr>
          <p:cNvCxnSpPr/>
          <p:nvPr/>
        </p:nvCxnSpPr>
        <p:spPr>
          <a:xfrm>
            <a:off x="3158197" y="5323017"/>
            <a:ext cx="665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D54306-B59F-4C62-BEF7-72482488ECF5}"/>
              </a:ext>
            </a:extLst>
          </p:cNvPr>
          <p:cNvCxnSpPr/>
          <p:nvPr/>
        </p:nvCxnSpPr>
        <p:spPr>
          <a:xfrm>
            <a:off x="281354" y="2360256"/>
            <a:ext cx="665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57F02-3C94-489E-A9D8-4E9FDEDA318E}"/>
              </a:ext>
            </a:extLst>
          </p:cNvPr>
          <p:cNvCxnSpPr/>
          <p:nvPr/>
        </p:nvCxnSpPr>
        <p:spPr>
          <a:xfrm>
            <a:off x="434927" y="5307221"/>
            <a:ext cx="665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931279-929C-4E64-9F6E-5916E5F27C6E}"/>
              </a:ext>
            </a:extLst>
          </p:cNvPr>
          <p:cNvCxnSpPr>
            <a:endCxn id="4" idx="1"/>
          </p:cNvCxnSpPr>
          <p:nvPr/>
        </p:nvCxnSpPr>
        <p:spPr>
          <a:xfrm>
            <a:off x="281354" y="887995"/>
            <a:ext cx="665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2A9C6F-2983-4249-9387-817BF4FC371C}"/>
              </a:ext>
            </a:extLst>
          </p:cNvPr>
          <p:cNvCxnSpPr/>
          <p:nvPr/>
        </p:nvCxnSpPr>
        <p:spPr>
          <a:xfrm>
            <a:off x="3004624" y="887994"/>
            <a:ext cx="665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AAC94-FD10-4946-B74A-FB68020E98C6}"/>
              </a:ext>
            </a:extLst>
          </p:cNvPr>
          <p:cNvCxnSpPr/>
          <p:nvPr/>
        </p:nvCxnSpPr>
        <p:spPr>
          <a:xfrm>
            <a:off x="3004624" y="2373648"/>
            <a:ext cx="665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C4123-6C80-490D-BAE0-8369F7AFA589}"/>
              </a:ext>
            </a:extLst>
          </p:cNvPr>
          <p:cNvCxnSpPr/>
          <p:nvPr/>
        </p:nvCxnSpPr>
        <p:spPr>
          <a:xfrm>
            <a:off x="405618" y="3786060"/>
            <a:ext cx="665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91A6B9-3299-4DE7-A79F-2AC26C4F0885}"/>
              </a:ext>
            </a:extLst>
          </p:cNvPr>
          <p:cNvSpPr txBox="1"/>
          <p:nvPr/>
        </p:nvSpPr>
        <p:spPr>
          <a:xfrm>
            <a:off x="3158197" y="985795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EA7CA-7F3E-44C2-BEDA-5E9E37871C83}"/>
              </a:ext>
            </a:extLst>
          </p:cNvPr>
          <p:cNvSpPr txBox="1"/>
          <p:nvPr/>
        </p:nvSpPr>
        <p:spPr>
          <a:xfrm>
            <a:off x="719796" y="999194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EC966-467E-4EDE-8E88-A4939301C081}"/>
              </a:ext>
            </a:extLst>
          </p:cNvPr>
          <p:cNvSpPr txBox="1"/>
          <p:nvPr/>
        </p:nvSpPr>
        <p:spPr>
          <a:xfrm>
            <a:off x="3171091" y="2423221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3673C-1E1A-442C-8FAF-6FC850E631F9}"/>
              </a:ext>
            </a:extLst>
          </p:cNvPr>
          <p:cNvSpPr txBox="1"/>
          <p:nvPr/>
        </p:nvSpPr>
        <p:spPr>
          <a:xfrm>
            <a:off x="645941" y="3881417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3DE22-C723-49E8-9146-283CAAA58C95}"/>
              </a:ext>
            </a:extLst>
          </p:cNvPr>
          <p:cNvSpPr txBox="1"/>
          <p:nvPr/>
        </p:nvSpPr>
        <p:spPr>
          <a:xfrm>
            <a:off x="553329" y="2464612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4D02D-E0AE-4101-871E-A5DCE8B3D1C5}"/>
              </a:ext>
            </a:extLst>
          </p:cNvPr>
          <p:cNvSpPr txBox="1"/>
          <p:nvPr/>
        </p:nvSpPr>
        <p:spPr>
          <a:xfrm>
            <a:off x="3201570" y="3857833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29E193-9958-4F51-B7BA-B134E5B547A5}"/>
              </a:ext>
            </a:extLst>
          </p:cNvPr>
          <p:cNvSpPr txBox="1"/>
          <p:nvPr/>
        </p:nvSpPr>
        <p:spPr>
          <a:xfrm>
            <a:off x="644768" y="5389720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B01ECF-F8A5-4899-A417-A16658F86B48}"/>
              </a:ext>
            </a:extLst>
          </p:cNvPr>
          <p:cNvSpPr txBox="1"/>
          <p:nvPr/>
        </p:nvSpPr>
        <p:spPr>
          <a:xfrm>
            <a:off x="3132406" y="5464675"/>
            <a:ext cx="4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4EF81-36DB-4AD0-ADD4-403197A4C452}"/>
              </a:ext>
            </a:extLst>
          </p:cNvPr>
          <p:cNvSpPr txBox="1"/>
          <p:nvPr/>
        </p:nvSpPr>
        <p:spPr>
          <a:xfrm>
            <a:off x="3337559" y="351692"/>
            <a:ext cx="113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- one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A3FA5-53D1-44AB-939A-7B85DDDDFC5C}"/>
              </a:ext>
            </a:extLst>
          </p:cNvPr>
          <p:cNvSpPr txBox="1"/>
          <p:nvPr/>
        </p:nvSpPr>
        <p:spPr>
          <a:xfrm>
            <a:off x="3257841" y="1659528"/>
            <a:ext cx="14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- one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7D962-BD9C-46B6-B283-64F3A704C03D}"/>
              </a:ext>
            </a:extLst>
          </p:cNvPr>
          <p:cNvSpPr txBox="1"/>
          <p:nvPr/>
        </p:nvSpPr>
        <p:spPr>
          <a:xfrm>
            <a:off x="3328179" y="3287682"/>
            <a:ext cx="13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- many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3B88DD-F3F5-474A-84C2-3FA9ED7B2883}"/>
              </a:ext>
            </a:extLst>
          </p:cNvPr>
          <p:cNvSpPr txBox="1"/>
          <p:nvPr/>
        </p:nvSpPr>
        <p:spPr>
          <a:xfrm>
            <a:off x="3257841" y="4685227"/>
            <a:ext cx="14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- Many</a:t>
            </a:r>
            <a:endParaRPr lang="en-IN" dirty="0"/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id="{8226A8AB-617F-49C5-A715-504AB0A99F6B}"/>
              </a:ext>
            </a:extLst>
          </p:cNvPr>
          <p:cNvSpPr>
            <a:spLocks/>
          </p:cNvSpPr>
          <p:nvPr/>
        </p:nvSpPr>
        <p:spPr bwMode="auto">
          <a:xfrm>
            <a:off x="8499476" y="1727200"/>
            <a:ext cx="722313" cy="484188"/>
          </a:xfrm>
          <a:custGeom>
            <a:avLst/>
            <a:gdLst>
              <a:gd name="T0" fmla="*/ 358775 w 455"/>
              <a:gd name="T1" fmla="*/ 0 h 305"/>
              <a:gd name="T2" fmla="*/ 720725 w 455"/>
              <a:gd name="T3" fmla="*/ 482600 h 305"/>
              <a:gd name="T4" fmla="*/ 0 w 455"/>
              <a:gd name="T5" fmla="*/ 482600 h 305"/>
              <a:gd name="T6" fmla="*/ 358775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3B8E3B8-3F9B-4209-AF3D-B90BD4B8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1908175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6401AE57-79B3-42C1-8612-8D04F59B8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3688" y="2195514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0">
            <a:extLst>
              <a:ext uri="{FF2B5EF4-FFF2-40B4-BE49-F238E27FC236}">
                <a16:creationId xmlns:a16="http://schemas.microsoft.com/office/drawing/2014/main" id="{A4ABDE32-8024-453E-8DCE-CD00BE00C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9213" y="2195514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B7DC9DFB-E853-4643-978C-2399FC995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441450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3A3B5E-1F42-43B8-B48E-C01FD2C84963}"/>
              </a:ext>
            </a:extLst>
          </p:cNvPr>
          <p:cNvSpPr txBox="1"/>
          <p:nvPr/>
        </p:nvSpPr>
        <p:spPr>
          <a:xfrm>
            <a:off x="8939213" y="860347"/>
            <a:ext cx="172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3B4FE323-E446-47C9-801A-82B5EA3D8C00}"/>
              </a:ext>
            </a:extLst>
          </p:cNvPr>
          <p:cNvSpPr>
            <a:spLocks/>
          </p:cNvSpPr>
          <p:nvPr/>
        </p:nvSpPr>
        <p:spPr bwMode="auto">
          <a:xfrm flipV="1">
            <a:off x="8556623" y="4063441"/>
            <a:ext cx="722313" cy="806452"/>
          </a:xfrm>
          <a:custGeom>
            <a:avLst/>
            <a:gdLst>
              <a:gd name="T0" fmla="*/ 358775 w 455"/>
              <a:gd name="T1" fmla="*/ 0 h 305"/>
              <a:gd name="T2" fmla="*/ 720725 w 455"/>
              <a:gd name="T3" fmla="*/ 482600 h 305"/>
              <a:gd name="T4" fmla="*/ 0 w 455"/>
              <a:gd name="T5" fmla="*/ 482600 h 305"/>
              <a:gd name="T6" fmla="*/ 358775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B4E348B8-5E14-41BE-AC6B-213A47E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181" y="4166046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760E5A69-4F53-420D-A863-E71834699F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2268" y="4453385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30">
            <a:extLst>
              <a:ext uri="{FF2B5EF4-FFF2-40B4-BE49-F238E27FC236}">
                <a16:creationId xmlns:a16="http://schemas.microsoft.com/office/drawing/2014/main" id="{3126558E-8E4E-4913-A9C7-06FA81F8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793" y="4453385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35">
            <a:extLst>
              <a:ext uri="{FF2B5EF4-FFF2-40B4-BE49-F238E27FC236}">
                <a16:creationId xmlns:a16="http://schemas.microsoft.com/office/drawing/2014/main" id="{B8237FC3-D07B-41D3-B4E5-51F2EB5E8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7780" y="3699321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91F91D-E706-4681-954D-A46BC51E6220}"/>
              </a:ext>
            </a:extLst>
          </p:cNvPr>
          <p:cNvSpPr txBox="1"/>
          <p:nvPr/>
        </p:nvSpPr>
        <p:spPr>
          <a:xfrm>
            <a:off x="9033805" y="3407277"/>
            <a:ext cx="172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3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8431-8848-492A-BC3A-BA963048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Model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CDB5-0729-452B-9DA3-48ACA5E5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:   Representing the data in a relational model is called a relation.</a:t>
            </a:r>
          </a:p>
          <a:p>
            <a:endParaRPr lang="en-US" dirty="0"/>
          </a:p>
          <a:p>
            <a:r>
              <a:rPr lang="en-US" dirty="0"/>
              <a:t>Relation Schema: It describes fields for table, the schema specifies relation name, name of each field, domain of each field.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 Student (Sid: int, </a:t>
            </a:r>
            <a:r>
              <a:rPr lang="en-US" dirty="0" err="1"/>
              <a:t>Sname</a:t>
            </a:r>
            <a:r>
              <a:rPr lang="en-US" dirty="0"/>
              <a:t>: string, Branch: string);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5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4AE170-3F26-468E-96DC-057C9878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ED5400-D237-4C95-8C7A-B259BFDE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8B9A9C2-6180-4627-A702-7856E8CF3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ER Model Basics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37BDFA2-AAB3-43E4-96A5-1021AE02E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75401"/>
            <a:ext cx="10515600" cy="435133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sz="2400" i="1" u="sng" dirty="0"/>
              <a:t>Entity</a:t>
            </a:r>
            <a:r>
              <a:rPr lang="en-US" altLang="en-US" sz="2400" i="1" dirty="0"/>
              <a:t>:  </a:t>
            </a:r>
            <a:r>
              <a:rPr lang="en-US" altLang="en-US" sz="2400" dirty="0"/>
              <a:t>Real-world object distinguishable from other objects. It is an object which has some existence &amp; existence is either physical or conceptual.</a:t>
            </a:r>
          </a:p>
          <a:p>
            <a:pPr marL="0" indent="0">
              <a:buNone/>
            </a:pPr>
            <a:r>
              <a:rPr lang="en-US" altLang="en-US" dirty="0"/>
              <a:t>An entity is described using a set of </a:t>
            </a:r>
            <a:r>
              <a:rPr lang="en-US" altLang="en-US" i="1" u="sng" dirty="0"/>
              <a:t>attributes</a:t>
            </a:r>
            <a:r>
              <a:rPr lang="en-US" altLang="en-US" dirty="0"/>
              <a:t>. </a:t>
            </a:r>
            <a:r>
              <a:rPr lang="en-US" altLang="en-US" sz="2400" dirty="0"/>
              <a:t>Each attribute has a </a:t>
            </a:r>
            <a:r>
              <a:rPr lang="en-US" altLang="en-US" sz="2400" i="1" dirty="0"/>
              <a:t>domain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Domain:  The domain of a database is the set of all allowable values or the attributes of the database.</a:t>
            </a:r>
          </a:p>
          <a:p>
            <a:r>
              <a:rPr lang="en-US" altLang="en-US" sz="2400" dirty="0" err="1"/>
              <a:t>E.g</a:t>
            </a:r>
            <a:r>
              <a:rPr lang="en-US" altLang="en-US" sz="2400" dirty="0"/>
              <a:t>: Gender (male, female, others)</a:t>
            </a:r>
          </a:p>
          <a:p>
            <a:endParaRPr lang="en-US" altLang="en-US" sz="2400" dirty="0"/>
          </a:p>
          <a:p>
            <a:r>
              <a:rPr lang="en-US" altLang="en-US" sz="2400" i="1" u="sng" dirty="0"/>
              <a:t>Entity Set</a:t>
            </a:r>
            <a:r>
              <a:rPr lang="en-US" altLang="en-US" sz="2400" dirty="0"/>
              <a:t>:  A collection of similar entities.  E.g., all employees.  </a:t>
            </a:r>
          </a:p>
          <a:p>
            <a:pPr lvl="1">
              <a:buSzPct val="75000"/>
            </a:pPr>
            <a:r>
              <a:rPr lang="en-US" altLang="en-US" sz="2000" dirty="0"/>
              <a:t>All entities in an entity set have the same set of attributes.  (Until we consider ISA hierarchies, anyway!)</a:t>
            </a:r>
          </a:p>
          <a:p>
            <a:pPr lvl="1">
              <a:buSzPct val="75000"/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SzPct val="75000"/>
            </a:pPr>
            <a:r>
              <a:rPr lang="en-US" altLang="en-US" sz="2800" b="1" dirty="0"/>
              <a:t>Each entity set has a </a:t>
            </a:r>
            <a:r>
              <a:rPr lang="en-US" altLang="en-US" sz="2800" b="1" i="1" dirty="0"/>
              <a:t>key</a:t>
            </a:r>
            <a:r>
              <a:rPr lang="en-US" altLang="en-US" sz="2800" b="1" dirty="0"/>
              <a:t>.</a:t>
            </a:r>
          </a:p>
        </p:txBody>
      </p:sp>
      <p:grpSp>
        <p:nvGrpSpPr>
          <p:cNvPr id="9222" name="Group 18">
            <a:extLst>
              <a:ext uri="{FF2B5EF4-FFF2-40B4-BE49-F238E27FC236}">
                <a16:creationId xmlns:a16="http://schemas.microsoft.com/office/drawing/2014/main" id="{63561637-1A21-44A4-8091-C3BAEAF36C3B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311150"/>
            <a:ext cx="4406900" cy="1663700"/>
            <a:chOff x="2836" y="196"/>
            <a:chExt cx="2776" cy="1048"/>
          </a:xfrm>
        </p:grpSpPr>
        <p:grpSp>
          <p:nvGrpSpPr>
            <p:cNvPr id="9223" name="Group 8">
              <a:extLst>
                <a:ext uri="{FF2B5EF4-FFF2-40B4-BE49-F238E27FC236}">
                  <a16:creationId xmlns:a16="http://schemas.microsoft.com/office/drawing/2014/main" id="{FC0985A7-6293-4C8C-8CBE-CBC083FD1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9233" name="Rectangle 6">
                <a:extLst>
                  <a:ext uri="{FF2B5EF4-FFF2-40B4-BE49-F238E27FC236}">
                    <a16:creationId xmlns:a16="http://schemas.microsoft.com/office/drawing/2014/main" id="{EE86E5BE-8ED6-41E0-ABEC-1138B461F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9234" name="Rectangle 7">
                <a:extLst>
                  <a:ext uri="{FF2B5EF4-FFF2-40B4-BE49-F238E27FC236}">
                    <a16:creationId xmlns:a16="http://schemas.microsoft.com/office/drawing/2014/main" id="{FC93CF73-1645-4D5A-91D0-B0B5FEDA8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9224" name="Oval 9">
              <a:extLst>
                <a:ext uri="{FF2B5EF4-FFF2-40B4-BE49-F238E27FC236}">
                  <a16:creationId xmlns:a16="http://schemas.microsoft.com/office/drawing/2014/main" id="{1185B5C2-F4E0-44E1-AAF0-9058904D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25" name="Rectangle 10">
              <a:extLst>
                <a:ext uri="{FF2B5EF4-FFF2-40B4-BE49-F238E27FC236}">
                  <a16:creationId xmlns:a16="http://schemas.microsoft.com/office/drawing/2014/main" id="{A0326759-B5DB-4A57-86BA-7DB892C2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400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u="sng">
                  <a:solidFill>
                    <a:schemeClr val="tx2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9226" name="Oval 11">
              <a:extLst>
                <a:ext uri="{FF2B5EF4-FFF2-40B4-BE49-F238E27FC236}">
                  <a16:creationId xmlns:a16="http://schemas.microsoft.com/office/drawing/2014/main" id="{B2DC699C-7D66-448D-95FB-461ECF9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27" name="Oval 12">
              <a:extLst>
                <a:ext uri="{FF2B5EF4-FFF2-40B4-BE49-F238E27FC236}">
                  <a16:creationId xmlns:a16="http://schemas.microsoft.com/office/drawing/2014/main" id="{A1792072-04BF-4189-9B4E-F952DF2C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28" name="Rectangle 13">
              <a:extLst>
                <a:ext uri="{FF2B5EF4-FFF2-40B4-BE49-F238E27FC236}">
                  <a16:creationId xmlns:a16="http://schemas.microsoft.com/office/drawing/2014/main" id="{995A6395-6818-4AD4-A9F2-84F4457BF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7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9229" name="Rectangle 14">
              <a:extLst>
                <a:ext uri="{FF2B5EF4-FFF2-40B4-BE49-F238E27FC236}">
                  <a16:creationId xmlns:a16="http://schemas.microsoft.com/office/drawing/2014/main" id="{027DA59A-3C61-4B14-B895-38F9F6D3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402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9230" name="Line 15">
              <a:extLst>
                <a:ext uri="{FF2B5EF4-FFF2-40B4-BE49-F238E27FC236}">
                  <a16:creationId xmlns:a16="http://schemas.microsoft.com/office/drawing/2014/main" id="{E7FF8BC6-CE8B-4EF9-AC8C-C7BFBCD58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1" name="Line 16">
              <a:extLst>
                <a:ext uri="{FF2B5EF4-FFF2-40B4-BE49-F238E27FC236}">
                  <a16:creationId xmlns:a16="http://schemas.microsoft.com/office/drawing/2014/main" id="{55DEB6ED-3B71-4684-A8DF-23C18ADF0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2" name="Line 17">
              <a:extLst>
                <a:ext uri="{FF2B5EF4-FFF2-40B4-BE49-F238E27FC236}">
                  <a16:creationId xmlns:a16="http://schemas.microsoft.com/office/drawing/2014/main" id="{DB2AE1E1-7937-488B-A046-D12466CBB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DC2F608D2FB4EBD8DD28B537063C7" ma:contentTypeVersion="13" ma:contentTypeDescription="Create a new document." ma:contentTypeScope="" ma:versionID="4895b584e361592c7760603f013de4b4">
  <xsd:schema xmlns:xsd="http://www.w3.org/2001/XMLSchema" xmlns:xs="http://www.w3.org/2001/XMLSchema" xmlns:p="http://schemas.microsoft.com/office/2006/metadata/properties" xmlns:ns2="245837e0-90d9-4919-b318-569ca8f056a6" xmlns:ns3="0e7d582d-3e19-426b-9ddf-bbbe9a1d9280" targetNamespace="http://schemas.microsoft.com/office/2006/metadata/properties" ma:root="true" ma:fieldsID="7430c87506610792267d3e9f58eb1bb7" ns2:_="" ns3:_="">
    <xsd:import namespace="245837e0-90d9-4919-b318-569ca8f056a6"/>
    <xsd:import namespace="0e7d582d-3e19-426b-9ddf-bbbe9a1d9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37e0-90d9-4919-b318-569ca8f05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582d-3e19-426b-9ddf-bbbe9a1d92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017C02-21FC-49B5-8AAD-C8C09A20D09E}"/>
</file>

<file path=customXml/itemProps2.xml><?xml version="1.0" encoding="utf-8"?>
<ds:datastoreItem xmlns:ds="http://schemas.openxmlformats.org/officeDocument/2006/customXml" ds:itemID="{0A4FD22D-2CA8-413E-A868-AF9CCEC12B8D}"/>
</file>

<file path=customXml/itemProps3.xml><?xml version="1.0" encoding="utf-8"?>
<ds:datastoreItem xmlns:ds="http://schemas.openxmlformats.org/officeDocument/2006/customXml" ds:itemID="{92CF8A24-463A-45BB-913E-D2A31813BA89}"/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3205</Words>
  <Application>Microsoft Office PowerPoint</Application>
  <PresentationFormat>Widescreen</PresentationFormat>
  <Paragraphs>689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Book Antiqua</vt:lpstr>
      <vt:lpstr>Bookman Old Style</vt:lpstr>
      <vt:lpstr>Calibri</vt:lpstr>
      <vt:lpstr>Calibri Light</vt:lpstr>
      <vt:lpstr>NexusSans</vt:lpstr>
      <vt:lpstr>Times New Roman</vt:lpstr>
      <vt:lpstr>Wingdings</vt:lpstr>
      <vt:lpstr>Office Theme</vt:lpstr>
      <vt:lpstr>The Entity-Relationship Model</vt:lpstr>
      <vt:lpstr>Syllabus</vt:lpstr>
      <vt:lpstr>Steps in developing a database</vt:lpstr>
      <vt:lpstr>Conceptual design:  (ER Model is used at this stage.)</vt:lpstr>
      <vt:lpstr>PowerPoint Presentation</vt:lpstr>
      <vt:lpstr>Notations</vt:lpstr>
      <vt:lpstr>PowerPoint Presentation</vt:lpstr>
      <vt:lpstr>ER Model Basics</vt:lpstr>
      <vt:lpstr>ER Model Basics</vt:lpstr>
      <vt:lpstr>PowerPoint Presentation</vt:lpstr>
      <vt:lpstr>PowerPoint Presentation</vt:lpstr>
      <vt:lpstr>Types of attributes</vt:lpstr>
      <vt:lpstr>ER diagram –Person entity</vt:lpstr>
      <vt:lpstr>Degree of a Relationship </vt:lpstr>
      <vt:lpstr>Unary Relationship</vt:lpstr>
      <vt:lpstr>Binary relationship</vt:lpstr>
      <vt:lpstr>Ternary Relationship</vt:lpstr>
      <vt:lpstr>Strong &amp; weak entities</vt:lpstr>
      <vt:lpstr>Convert Ternary relationship to binary relationship</vt:lpstr>
      <vt:lpstr>contd</vt:lpstr>
      <vt:lpstr>ER diagram for company to keep track of employee phones</vt:lpstr>
      <vt:lpstr>Constraints</vt:lpstr>
      <vt:lpstr>Key constraints</vt:lpstr>
      <vt:lpstr>key</vt:lpstr>
      <vt:lpstr>PowerPoint Presentation</vt:lpstr>
      <vt:lpstr>PowerPoint Presentation</vt:lpstr>
      <vt:lpstr>Super Key</vt:lpstr>
      <vt:lpstr>Candidate key</vt:lpstr>
      <vt:lpstr>Foreign key</vt:lpstr>
      <vt:lpstr>Mapping Constraints</vt:lpstr>
      <vt:lpstr>Weak Entities</vt:lpstr>
      <vt:lpstr>One-one mapping</vt:lpstr>
      <vt:lpstr>Many-one mapping</vt:lpstr>
      <vt:lpstr>One-Many mapping</vt:lpstr>
      <vt:lpstr>Many-Many mapping</vt:lpstr>
      <vt:lpstr>Mapping Constraints</vt:lpstr>
      <vt:lpstr>PowerPoint Presentation</vt:lpstr>
      <vt:lpstr>PowerPoint Presentation</vt:lpstr>
      <vt:lpstr>Participation Constraints</vt:lpstr>
      <vt:lpstr>ISA (`is a’) Hierarchies</vt:lpstr>
      <vt:lpstr>PowerPoint Presentation</vt:lpstr>
      <vt:lpstr>PowerPoint Presentation</vt:lpstr>
      <vt:lpstr>More examples</vt:lpstr>
      <vt:lpstr>Constraints in ISA relation</vt:lpstr>
      <vt:lpstr>PowerPoint Presentation</vt:lpstr>
      <vt:lpstr>Aggregation</vt:lpstr>
      <vt:lpstr>PowerPoint Presentation</vt:lpstr>
      <vt:lpstr>PowerPoint Presentation</vt:lpstr>
      <vt:lpstr>Conceptual Design Using the ER Model</vt:lpstr>
      <vt:lpstr>Entity vs. Attribute</vt:lpstr>
      <vt:lpstr>Entity vs. Attribute (Contd.)</vt:lpstr>
      <vt:lpstr>Entity vs. Relationship</vt:lpstr>
      <vt:lpstr>This fixes the problem!</vt:lpstr>
      <vt:lpstr>Binary vs. Ternary Relationships</vt:lpstr>
      <vt:lpstr>Better design</vt:lpstr>
      <vt:lpstr>Binary vs. Ternary Relationships (Contd.)</vt:lpstr>
      <vt:lpstr>Summary of Conceptual Design</vt:lpstr>
      <vt:lpstr>Summary of ER (Contd.)</vt:lpstr>
      <vt:lpstr>Summary of ER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Entity-Relationship Model</dc:title>
  <dc:creator>hp</dc:creator>
  <cp:lastModifiedBy>hp</cp:lastModifiedBy>
  <cp:revision>55</cp:revision>
  <dcterms:created xsi:type="dcterms:W3CDTF">2021-04-17T03:10:45Z</dcterms:created>
  <dcterms:modified xsi:type="dcterms:W3CDTF">2021-04-27T06:53:11Z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0x0101008DDDC2F608D2FB4EBD8DD28B537063C7</vt:lpwstr>
  </property>
</Properties>
</file>