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0"/>
  </p:notesMasterIdLst>
  <p:sldIdLst>
    <p:sldId id="256" r:id="rId5"/>
    <p:sldId id="329" r:id="rId6"/>
    <p:sldId id="257" r:id="rId7"/>
    <p:sldId id="258" r:id="rId8"/>
    <p:sldId id="259" r:id="rId9"/>
    <p:sldId id="260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82" r:id="rId21"/>
    <p:sldId id="274" r:id="rId22"/>
    <p:sldId id="275" r:id="rId23"/>
    <p:sldId id="276" r:id="rId24"/>
    <p:sldId id="283" r:id="rId25"/>
    <p:sldId id="289" r:id="rId26"/>
    <p:sldId id="290" r:id="rId27"/>
    <p:sldId id="292" r:id="rId28"/>
    <p:sldId id="293" r:id="rId29"/>
    <p:sldId id="297" r:id="rId30"/>
    <p:sldId id="294" r:id="rId31"/>
    <p:sldId id="295" r:id="rId32"/>
    <p:sldId id="296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272" r:id="rId44"/>
    <p:sldId id="277" r:id="rId45"/>
    <p:sldId id="278" r:id="rId46"/>
    <p:sldId id="279" r:id="rId47"/>
    <p:sldId id="280" r:id="rId48"/>
    <p:sldId id="281" r:id="rId49"/>
    <p:sldId id="284" r:id="rId50"/>
    <p:sldId id="286" r:id="rId51"/>
    <p:sldId id="310" r:id="rId52"/>
    <p:sldId id="314" r:id="rId53"/>
    <p:sldId id="308" r:id="rId54"/>
    <p:sldId id="311" r:id="rId55"/>
    <p:sldId id="312" r:id="rId56"/>
    <p:sldId id="313" r:id="rId57"/>
    <p:sldId id="315" r:id="rId58"/>
    <p:sldId id="325" r:id="rId59"/>
    <p:sldId id="316" r:id="rId60"/>
    <p:sldId id="326" r:id="rId61"/>
    <p:sldId id="327" r:id="rId62"/>
    <p:sldId id="336" r:id="rId63"/>
    <p:sldId id="340" r:id="rId64"/>
    <p:sldId id="341" r:id="rId65"/>
    <p:sldId id="339" r:id="rId66"/>
    <p:sldId id="330" r:id="rId67"/>
    <p:sldId id="334" r:id="rId68"/>
    <p:sldId id="381" r:id="rId69"/>
    <p:sldId id="382" r:id="rId70"/>
    <p:sldId id="383" r:id="rId71"/>
    <p:sldId id="384" r:id="rId72"/>
    <p:sldId id="395" r:id="rId73"/>
    <p:sldId id="309" r:id="rId74"/>
    <p:sldId id="396" r:id="rId75"/>
    <p:sldId id="387" r:id="rId76"/>
    <p:sldId id="397" r:id="rId77"/>
    <p:sldId id="389" r:id="rId78"/>
    <p:sldId id="390" r:id="rId79"/>
    <p:sldId id="391" r:id="rId80"/>
    <p:sldId id="392" r:id="rId81"/>
    <p:sldId id="317" r:id="rId82"/>
    <p:sldId id="318" r:id="rId83"/>
    <p:sldId id="319" r:id="rId84"/>
    <p:sldId id="398" r:id="rId85"/>
    <p:sldId id="331" r:id="rId86"/>
    <p:sldId id="332" r:id="rId87"/>
    <p:sldId id="333" r:id="rId88"/>
    <p:sldId id="328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77D0E-3B03-4EA0-B88D-552D21E7205C}" v="6" dt="2021-04-28T08:45:40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notesMaster" Target="notesMasters/notesMaster1.xml"/><Relationship Id="rId95" Type="http://schemas.microsoft.com/office/2016/11/relationships/changesInfo" Target="changesInfos/changesInfo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presProps" Target="presProps.xml"/><Relationship Id="rId9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viewProps" Target="view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9BQ1A1258-JONNADULA VIJAY VISWANADH" userId="S::19bq1a1258@vvit.net::e95ebe10-9be5-448a-83d6-6b714d9ee59b" providerId="AD" clId="Web-{1FE77D0E-3B03-4EA0-B88D-552D21E7205C}"/>
    <pc:docChg chg="modSld">
      <pc:chgData name="19BQ1A1258-JONNADULA VIJAY VISWANADH" userId="S::19bq1a1258@vvit.net::e95ebe10-9be5-448a-83d6-6b714d9ee59b" providerId="AD" clId="Web-{1FE77D0E-3B03-4EA0-B88D-552D21E7205C}" dt="2021-04-28T08:45:40.027" v="2" actId="20577"/>
      <pc:docMkLst>
        <pc:docMk/>
      </pc:docMkLst>
      <pc:sldChg chg="modSp">
        <pc:chgData name="19BQ1A1258-JONNADULA VIJAY VISWANADH" userId="S::19bq1a1258@vvit.net::e95ebe10-9be5-448a-83d6-6b714d9ee59b" providerId="AD" clId="Web-{1FE77D0E-3B03-4EA0-B88D-552D21E7205C}" dt="2021-04-28T08:45:40.027" v="2" actId="20577"/>
        <pc:sldMkLst>
          <pc:docMk/>
          <pc:sldMk cId="0" sldId="387"/>
        </pc:sldMkLst>
        <pc:spChg chg="mod">
          <ac:chgData name="19BQ1A1258-JONNADULA VIJAY VISWANADH" userId="S::19bq1a1258@vvit.net::e95ebe10-9be5-448a-83d6-6b714d9ee59b" providerId="AD" clId="Web-{1FE77D0E-3B03-4EA0-B88D-552D21E7205C}" dt="2021-04-28T08:45:40.027" v="2" actId="20577"/>
          <ac:spMkLst>
            <pc:docMk/>
            <pc:sldMk cId="0" sldId="387"/>
            <ac:spMk id="87043" creationId="{3ABEBF29-7E8D-4343-A560-E1E9770426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63EB8-EF75-4E76-92C1-3EBB6498F728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182D3-AF30-4A2A-BE94-ED1DF6BB1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17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042E73B-C081-4C04-87D9-6DCFFEF961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277F3-3D9E-47A4-940B-ACCCD91F2550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A0D5B9F3-394F-4ABD-B26D-B5CEC83FE7F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69900" y="727075"/>
            <a:ext cx="637540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2484EA3B-6085-4DA3-845F-4351328F4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F505-7F64-47E7-9A36-55639648C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55C8E-ADDE-4773-9319-BF3DC126D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F943C-D0AD-4DAC-83D9-25196F24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44AF-3A16-45A3-A74A-F48B1B2A1A5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B4BD1-F5C8-4B9D-B4A4-C4D5AB04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B79BB-83A7-4A29-99F9-684B12DB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4534-C94F-445E-9D66-E23E4C70D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12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5F72-EFA0-492F-8595-E27E6E66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A0F6E-0143-4A17-84D2-7312A8F34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9A91E-569F-4A47-9C30-AAD5D99E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44AF-3A16-45A3-A74A-F48B1B2A1A5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BF0A-9963-4A92-8774-1225717A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4AFE4-33D1-4956-B0CB-D9569E26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4534-C94F-445E-9D66-E23E4C70D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44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25ED-6406-4FD4-B577-4E6F434DB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00EA8-6259-49CE-8432-706F96120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01872-88C5-4D0B-A55A-B9672E90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44AF-3A16-45A3-A74A-F48B1B2A1A5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F616B-B99A-4F29-ACCA-84C8AC7C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6CE4D-F221-4614-BFB8-94627037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4534-C94F-445E-9D66-E23E4C70D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1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13AB-03FA-47E0-893A-3362BE8F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83FB-FC39-482B-A013-78A3CCF3B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72624-4D1F-4F2C-B0A1-BFD70AF6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44AF-3A16-45A3-A74A-F48B1B2A1A5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29BC0-5E21-48F1-9190-04131EDA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A259-47EA-4972-8812-72209356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4534-C94F-445E-9D66-E23E4C70D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33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CA70-CF21-4B7A-9369-C1BDD57E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A5F72-D51B-4F41-83D9-AD1F24ADB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D0661-0B8A-4146-A9D3-0ECEB4BC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44AF-3A16-45A3-A74A-F48B1B2A1A5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D0201-8F97-4F6A-B74B-0A88E4F3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24E22-5438-4ED3-8C9D-8AA59D74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4534-C94F-445E-9D66-E23E4C70D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52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C58A-5658-480F-A79C-71BAAA4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EE33-874E-412E-B558-532BF5C53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D4AD8-FFDA-4149-8823-C01D52552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C13A1-AA8B-4D63-B063-5F125259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44AF-3A16-45A3-A74A-F48B1B2A1A5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2BE32-B67F-4269-929A-64168E7A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0DCD3-0A45-4CC7-8035-C1520D9B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4534-C94F-445E-9D66-E23E4C70D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28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084F-307C-49BD-A71F-92A2842E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85493-0051-4514-9AD8-8C0498158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9F5EB-4ED7-4C4D-B405-87B68DD68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DAD2F-DD74-41F3-99BF-4293F1ABE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8BFEC-7A26-4276-97D1-639EC104B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440DA-AA2A-4F3B-9F73-9764AE27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44AF-3A16-45A3-A74A-F48B1B2A1A5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D3FD4-9627-4312-8C95-C312CBC9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ADBEB-A439-4EAB-B570-87A4F570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4534-C94F-445E-9D66-E23E4C70D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34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E91E-2EBB-49C2-8231-F51281ED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B658D-BAEB-4E1C-B4B6-1EF947BA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44AF-3A16-45A3-A74A-F48B1B2A1A5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0EEE5-5AC2-43F7-8EEC-F80F6478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D92B8-7941-4E6B-8EB3-D5C15BC5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4534-C94F-445E-9D66-E23E4C70D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99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911C2-07D1-43D1-BC38-9C916B93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44AF-3A16-45A3-A74A-F48B1B2A1A5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1B2E7-8948-45DE-BFE6-F94B6B59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CA948-244B-48B0-9416-4B65C7CE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4534-C94F-445E-9D66-E23E4C70D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4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4AA6-C998-4B31-9D4E-AF5C6CA4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A9B5-8EB1-4E58-883B-32E468F87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A3F68-5FED-44F7-993B-26B9F8D85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94F93-A5E9-4F00-9F9B-9B86552F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44AF-3A16-45A3-A74A-F48B1B2A1A5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85974-A2FE-46E5-B816-4BFAB404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76441-1FAC-4DDD-B136-C0698E5A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4534-C94F-445E-9D66-E23E4C70D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1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B068-DB32-4777-85B9-EF21F1DC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F0B7F-D4A3-4462-850C-06B800E67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31268-F9E9-44FD-A93B-00F2360F7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3384-4ABE-4583-B34E-4A536806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44AF-3A16-45A3-A74A-F48B1B2A1A5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7D11A-CB36-4267-939F-4238795D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8585A-A68F-4AAA-ACEB-347D088F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4534-C94F-445E-9D66-E23E4C70D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99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D0754-DE29-4242-9BD9-6C3F5CA1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45D0A-2698-4080-8D85-957DDFD12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2E969-9AE9-43DC-988B-C5A3B80F6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244AF-3A16-45A3-A74A-F48B1B2A1A5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8CE52-3DED-4AF8-8E86-3CC81366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DBC76-24AF-4721-B53C-7F5FF2D80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64534-C94F-445E-9D66-E23E4C70D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73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7583-3D82-41E0-9E70-AFCE5F7EB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 algebra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DA6DA-42EE-4B80-9F0D-319130D48F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CM Suvarna Varma</a:t>
            </a:r>
          </a:p>
          <a:p>
            <a:r>
              <a:rPr lang="en-US" dirty="0"/>
              <a:t>Assoc Prof</a:t>
            </a:r>
          </a:p>
          <a:p>
            <a:r>
              <a:rPr lang="en-US" dirty="0"/>
              <a:t>VVIT</a:t>
            </a:r>
          </a:p>
          <a:p>
            <a:r>
              <a:rPr lang="en-US" dirty="0"/>
              <a:t>UNIT 2- Part 2/3</a:t>
            </a:r>
          </a:p>
          <a:p>
            <a:r>
              <a:rPr lang="en-US" dirty="0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68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183DE1-0916-4696-B1BD-9C4380A8E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0677"/>
            <a:ext cx="11760590" cy="654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2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ED9EEE-BB8C-4505-8595-A959F097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4" y="0"/>
            <a:ext cx="12093526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4823CE5-F8B6-4B8D-8C6E-4624BCB6582E}"/>
              </a:ext>
            </a:extLst>
          </p:cNvPr>
          <p:cNvSpPr/>
          <p:nvPr/>
        </p:nvSpPr>
        <p:spPr>
          <a:xfrm>
            <a:off x="3291840" y="5613009"/>
            <a:ext cx="154745" cy="168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A86CE6-DE8D-46B8-9557-F45B48F8EA2F}"/>
              </a:ext>
            </a:extLst>
          </p:cNvPr>
          <p:cNvSpPr/>
          <p:nvPr/>
        </p:nvSpPr>
        <p:spPr>
          <a:xfrm>
            <a:off x="2996418" y="6063175"/>
            <a:ext cx="154745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45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BE36BE-1E27-4429-98B9-4C700961E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281353"/>
            <a:ext cx="11774658" cy="60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21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86566C-3E4B-4AC4-8F71-FA560911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9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E3ECE5-80C8-4BB2-8DB4-3B9F7370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1838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36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E83221-7DF8-40F8-899A-90D626E8D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97" y="1603717"/>
            <a:ext cx="8895397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85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248443-3395-4547-BD76-997EF488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2" y="211015"/>
            <a:ext cx="11591778" cy="64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4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EBDF74-FDFF-4B2B-B908-C62E4121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5" y="323557"/>
            <a:ext cx="11324492" cy="60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8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485990-DCFF-4586-88BF-B412466B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6708" cy="2419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D148C1-E572-4B6C-90A0-4672D7AA4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551" y="2222695"/>
            <a:ext cx="8999293" cy="369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5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3EE610-A882-4950-8974-68DBE11BC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" y="168812"/>
            <a:ext cx="11366695" cy="66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5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D53B-CA50-48EA-8D1D-C2646AAB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B42F3-98E4-4728-A2E3-FFBB2AD8E5BB}"/>
              </a:ext>
            </a:extLst>
          </p:cNvPr>
          <p:cNvSpPr txBox="1"/>
          <p:nvPr/>
        </p:nvSpPr>
        <p:spPr>
          <a:xfrm>
            <a:off x="604911" y="1602452"/>
            <a:ext cx="10748889" cy="3855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UNIT-II: Conceptual Design &amp; Relational Query Languages </a:t>
            </a:r>
            <a:endParaRPr lang="en-IN" b="1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Conceptual Design of Database using ER Model, Notations, Types of attributes, Relation, Mapping Constraints, Features of ER Diagram, Weak Entity Set, Examples of Conceptual Design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 Algebra: Selection, Projection, Set Operations, Rename, Cartesian-Product, Join, Outer Join, Examples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 Calculus: Tuple Relational Calculus and Domain Relational Calculus  ,Safety Expressions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9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4BE9E7-968C-43E6-8FC2-D20C388C0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83" y="886265"/>
            <a:ext cx="9066921" cy="417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31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Relational Algebra Relational Algebra: Overview Relational  Algebra: Relational Algebra = a mathematical language for manipulating  relations Recall that: Relation = a subset of a cartesian product (So a  relation is a set !!!!) Relational Algebra ...">
            <a:extLst>
              <a:ext uri="{FF2B5EF4-FFF2-40B4-BE49-F238E27FC236}">
                <a16:creationId xmlns:a16="http://schemas.microsoft.com/office/drawing/2014/main" id="{0DBDDD25-6780-4C60-821F-10441A3D5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" y="0"/>
            <a:ext cx="112963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CE513-9BDA-4451-88EC-07C346FDF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289" y="765058"/>
            <a:ext cx="457200" cy="419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7D1004-F63D-408F-9294-87ECF174E8F4}"/>
              </a:ext>
            </a:extLst>
          </p:cNvPr>
          <p:cNvSpPr txBox="1"/>
          <p:nvPr/>
        </p:nvSpPr>
        <p:spPr>
          <a:xfrm>
            <a:off x="9411286" y="331949"/>
            <a:ext cx="191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Rename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602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ECD7C00-8F2C-425B-B20C-B43C1E0E7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3" y="2005013"/>
            <a:ext cx="56292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768B30-887F-4487-8D05-D7FB9324C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15620"/>
            <a:ext cx="98473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functions operates on a set of values and computes one single output value.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used to formulate "group conditions" - conditions on a set of tuples.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C049B-337C-4FF8-B6F1-01E57AEAB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80344"/>
            <a:ext cx="1211100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Aggregate or Set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Aggregate or Set functions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introduced to relational algebra to increase its expressive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power.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aggregate function operates on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values (tuples) and computes one single value as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38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F028BC-1131-46FF-AEC0-DF8C18408FE5}"/>
              </a:ext>
            </a:extLst>
          </p:cNvPr>
          <p:cNvSpPr txBox="1"/>
          <p:nvPr/>
        </p:nvSpPr>
        <p:spPr>
          <a:xfrm>
            <a:off x="112541" y="478303"/>
            <a:ext cx="1088839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  <a:latin typeface="Times New Roman" panose="02020603050405020304" pitchFamily="18" charset="0"/>
              </a:rPr>
              <a:t>The Set Functions in Relational Algebra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sum():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computes the sum of all values in the (numeric) 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avg():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computes the average of all values in the (numeric) 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max():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finds the maximum value of all values in the 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min():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finds the minimum value of all values in the 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any():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returns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TRUE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set is not empty, otherwise (i.e., empty set), returns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FALSE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count():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returns the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cardinaility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(number of elements) in the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1214A-463F-4CDE-8D18-A8F25EDC3551}"/>
              </a:ext>
            </a:extLst>
          </p:cNvPr>
          <p:cNvSpPr txBox="1"/>
          <p:nvPr/>
        </p:nvSpPr>
        <p:spPr>
          <a:xfrm>
            <a:off x="2489981" y="4563815"/>
            <a:ext cx="83878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  <a:latin typeface="Times New Roman" panose="02020603050405020304" pitchFamily="18" charset="0"/>
              </a:rPr>
              <a:t>Forming groups using attribute values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Set functions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must be applied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a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group/set of value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(The set may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contain zero or one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value, it is nevertheless a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set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469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E5495EB-397C-402B-A7F1-3670A3824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01" y="396240"/>
            <a:ext cx="41148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F4127C-2A58-417F-8907-FE2F0B86FD05}"/>
              </a:ext>
            </a:extLst>
          </p:cNvPr>
          <p:cNvSpPr txBox="1"/>
          <p:nvPr/>
        </p:nvSpPr>
        <p:spPr>
          <a:xfrm>
            <a:off x="4185333" y="4530090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SAME (set) function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usually applied to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sets/groups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A9C1E-DB53-4206-A5B4-609EA987BD96}"/>
              </a:ext>
            </a:extLst>
          </p:cNvPr>
          <p:cNvSpPr txBox="1"/>
          <p:nvPr/>
        </p:nvSpPr>
        <p:spPr>
          <a:xfrm>
            <a:off x="478302" y="5261431"/>
            <a:ext cx="106492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 </a:t>
            </a:r>
            <a:r>
              <a:rPr lang="en-US" sz="2400" b="1" i="0" dirty="0">
                <a:effectLst/>
                <a:latin typeface="Times New Roman" panose="02020603050405020304" pitchFamily="18" charset="0"/>
              </a:rPr>
              <a:t>each group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set 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will </a:t>
            </a:r>
            <a:r>
              <a:rPr lang="en-US" sz="2400" b="1" i="0" dirty="0">
                <a:effectLst/>
                <a:latin typeface="Times New Roman" panose="02020603050405020304" pitchFamily="18" charset="0"/>
              </a:rPr>
              <a:t>produce EXACTLY one output value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(Therefore, since there are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multiple groups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you will get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multiple values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group/set of values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9915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B1FC3B-44CF-44E8-B95A-4A073B69E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686" y="0"/>
            <a:ext cx="929062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formed based on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or more attributes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grouping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tuples based on their 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attribute: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      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3A4284F-8C09-49DB-8A63-45BDD9D72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2" y="1172576"/>
            <a:ext cx="11183815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819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E90E55E-3D10-4E20-9BEF-686E5BB14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95" y="1047391"/>
            <a:ext cx="11085341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functions used on groups formed on attribute values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saw that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tuples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can be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grouped based on one or more attribute values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or more set functions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now be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to these groups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B73508-A7E7-4B21-9ACF-9CF042D04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" y="3194508"/>
            <a:ext cx="1005544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salary for each department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must first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 groups of employee tuples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their DNO attribute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(grouped by department number)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then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 the average Salary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443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1C0460-FA6B-4A18-A950-E8C69F41D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6" y="1"/>
            <a:ext cx="9762978" cy="53854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74E25E-858F-4B6F-8F10-4122D891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856" y="4867422"/>
            <a:ext cx="3343398" cy="189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13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45C9F4-7EEF-4D7C-A377-C7D6D4E06299}"/>
              </a:ext>
            </a:extLst>
          </p:cNvPr>
          <p:cNvSpPr txBox="1"/>
          <p:nvPr/>
        </p:nvSpPr>
        <p:spPr>
          <a:xfrm>
            <a:off x="548640" y="2548320"/>
            <a:ext cx="85988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Example: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Compare (find) 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average salary for male and female employees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must first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 groups of employee tuples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based on their "sex" attribute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then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compute the average Salary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96114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648013-2E9B-4ABE-B3C7-98ED1BBB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386887" cy="5681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60A225-FEB3-4338-8AC7-28F2E6B4E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630" y="4705184"/>
            <a:ext cx="3540369" cy="215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E3C2-5ED9-42B1-97F5-1C34C136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Relational Algebra?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46B1-EFEC-4A01-AA63-5F25EC847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8" y="1825624"/>
            <a:ext cx="11100582" cy="5032375"/>
          </a:xfrm>
        </p:spPr>
        <p:txBody>
          <a:bodyPr>
            <a:normAutofit/>
          </a:bodyPr>
          <a:lstStyle/>
          <a:p>
            <a:r>
              <a:rPr lang="en-US" dirty="0"/>
              <a:t>•✸ A collection of operations each acting on one or two relations and producing one relation as result, and</a:t>
            </a:r>
          </a:p>
          <a:p>
            <a:r>
              <a:rPr lang="en-US" dirty="0"/>
              <a:t> ✸ A language for combining those operations • </a:t>
            </a:r>
          </a:p>
          <a:p>
            <a:r>
              <a:rPr lang="en-US" dirty="0"/>
              <a:t>The algebra has played a central role in the relational model: algebraic operations characterize high-level set-at-a-time access </a:t>
            </a:r>
          </a:p>
          <a:p>
            <a:pPr marL="0" indent="0">
              <a:buNone/>
            </a:pPr>
            <a:r>
              <a:rPr lang="en-US" dirty="0"/>
              <a:t>• The algebra in practice :</a:t>
            </a:r>
          </a:p>
          <a:p>
            <a:pPr marL="0" indent="0">
              <a:buNone/>
            </a:pPr>
            <a:r>
              <a:rPr lang="en-US" dirty="0"/>
              <a:t>✸ it was never a real user language (calculus-based languages and SQL are simpler) </a:t>
            </a:r>
          </a:p>
          <a:p>
            <a:pPr marL="0" indent="0">
              <a:buNone/>
            </a:pPr>
            <a:r>
              <a:rPr lang="en-US" dirty="0"/>
              <a:t>✸ its semantics is clear and a de facto standard </a:t>
            </a:r>
          </a:p>
          <a:p>
            <a:pPr marL="0" indent="0">
              <a:buNone/>
            </a:pPr>
            <a:r>
              <a:rPr lang="en-US" dirty="0"/>
              <a:t>✸ a precise syntax for the algebra is more complicated than its semantics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950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7F1F92-289F-419F-840B-B184ADCAB47A}"/>
              </a:ext>
            </a:extLst>
          </p:cNvPr>
          <p:cNvSpPr txBox="1"/>
          <p:nvPr/>
        </p:nvSpPr>
        <p:spPr>
          <a:xfrm>
            <a:off x="534572" y="1994322"/>
            <a:ext cx="1062110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Forming groups using multiple attributes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You can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 groups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using more than one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attributes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that case, you will have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"finer" (more smaller) groups.]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Example: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average salary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males and females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 each department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must first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 groups of employee tuples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based on their DNO 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sex attributes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(grouped by department number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sex)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then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compute the average Salary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9290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F096BE-B390-4055-987E-EFEF59FD2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56012" cy="7509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D627D1-4EDB-4A30-9852-A1D725F1D313}"/>
              </a:ext>
            </a:extLst>
          </p:cNvPr>
          <p:cNvSpPr txBox="1"/>
          <p:nvPr/>
        </p:nvSpPr>
        <p:spPr>
          <a:xfrm>
            <a:off x="8676249" y="424600"/>
            <a:ext cx="60983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Group 1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 the male employees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deptt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Group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 the male employees in dept5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Group 3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 the female employees in dept5</a:t>
            </a:r>
          </a:p>
        </p:txBody>
      </p:sp>
    </p:spTree>
    <p:extLst>
      <p:ext uri="{BB962C8B-B14F-4D97-AF65-F5344CB8AC3E}">
        <p14:creationId xmlns:p14="http://schemas.microsoft.com/office/powerpoint/2010/main" val="1654467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1D79E2-4CC2-4BA3-AD0F-EB47378C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48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689611-81E1-4C0D-B6B5-249CD4E44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582" y="718627"/>
            <a:ext cx="758945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Applying 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(set) functions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apply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(set) function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the groups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set function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produce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value for each group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you will get a "vector" (or array) of function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5A8E1C-1780-4543-9AB9-8D8EE65BF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322" y="3231352"/>
            <a:ext cx="111422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salary 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number of employees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males and females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department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must first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 groups of employee tuples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their DNO 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sex attributes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(grouped by department number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then compute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Salary 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 the SSN of employees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35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FF5DC4-F1B9-4052-9E55-E6203033A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" y="1"/>
            <a:ext cx="9486314" cy="6062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706838-ABBF-4FD7-B00C-0E7BDD446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597" y="143680"/>
            <a:ext cx="4611117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44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7B346D-F1A4-4FF1-B7DB-1EFD6D5D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0"/>
            <a:ext cx="11690251" cy="4965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39F3C6-330E-49C8-8AE1-EEB2A0B9B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9" y="5092505"/>
            <a:ext cx="11352628" cy="17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15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B98855-F08E-487D-AE2C-C40D2D619FC2}"/>
              </a:ext>
            </a:extLst>
          </p:cNvPr>
          <p:cNvSpPr txBox="1"/>
          <p:nvPr/>
        </p:nvSpPr>
        <p:spPr>
          <a:xfrm>
            <a:off x="182880" y="506327"/>
            <a:ext cx="114370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 </a:t>
            </a:r>
            <a:r>
              <a:rPr lang="en-US" sz="2400" b="1" i="0" dirty="0">
                <a:effectLst/>
                <a:latin typeface="Times New Roman" panose="02020603050405020304" pitchFamily="18" charset="0"/>
              </a:rPr>
              <a:t>content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(i.e., </a:t>
            </a:r>
            <a:r>
              <a:rPr lang="en-US" sz="2400" b="1" i="0" dirty="0">
                <a:effectLst/>
                <a:latin typeface="Times New Roman" panose="02020603050405020304" pitchFamily="18" charset="0"/>
              </a:rPr>
              <a:t>tuples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of 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relation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consists of: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all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distinct values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 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grouping attributes attr</a:t>
            </a:r>
            <a:r>
              <a:rPr lang="en-US" sz="2400" b="1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attr</a:t>
            </a:r>
            <a:r>
              <a:rPr lang="en-US" sz="2400" b="1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...,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attr</a:t>
            </a:r>
            <a:r>
              <a:rPr lang="en-US" sz="2400" b="1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function values f</a:t>
            </a:r>
            <a:r>
              <a:rPr lang="en-US" sz="2400" b="1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(a</a:t>
            </a:r>
            <a:r>
              <a:rPr lang="en-US" sz="2400" b="1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lang="en-US" sz="2400" b="1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(a</a:t>
            </a:r>
            <a:r>
              <a:rPr lang="en-US" sz="2400" b="1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...,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lang="en-US" sz="2400" b="1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sz="2400" b="1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on 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corresponding group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F3FAF-2F42-4A4A-8CA0-5731EC2E2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1706656"/>
            <a:ext cx="11437033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00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161792-0410-4B19-8234-55318640C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56012" cy="721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79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EBB445-20BF-4BA5-88F7-E8E48B4B3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56582"/>
              </p:ext>
            </p:extLst>
          </p:nvPr>
        </p:nvGraphicFramePr>
        <p:xfrm>
          <a:off x="243115" y="1402511"/>
          <a:ext cx="10515600" cy="17983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655133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dirty="0"/>
                        <a:t>Although</a:t>
                      </a:r>
                      <a:r>
                        <a:rPr lang="en-US" sz="2800" dirty="0"/>
                        <a:t> the </a:t>
                      </a:r>
                      <a:r>
                        <a:rPr lang="en-US" sz="2800" b="1" dirty="0"/>
                        <a:t>result set </a:t>
                      </a:r>
                      <a:r>
                        <a:rPr lang="en-US" sz="2800" dirty="0"/>
                        <a:t>will consist of </a:t>
                      </a:r>
                      <a:r>
                        <a:rPr lang="en-US" sz="2800" b="1" dirty="0"/>
                        <a:t>ONE single tuple (row) </a:t>
                      </a:r>
                      <a:r>
                        <a:rPr lang="en-US" sz="2800" dirty="0"/>
                        <a:t>, the </a:t>
                      </a:r>
                      <a:r>
                        <a:rPr lang="en-US" sz="2800" b="1" dirty="0"/>
                        <a:t>output of the set function </a:t>
                      </a:r>
                      <a:r>
                        <a:rPr lang="en-US" sz="2800" dirty="0"/>
                        <a:t>is </a:t>
                      </a:r>
                      <a:r>
                        <a:rPr lang="en-US" sz="2800" b="1" i="1" dirty="0"/>
                        <a:t>still</a:t>
                      </a:r>
                      <a:r>
                        <a:rPr lang="en-US" sz="2800" b="1" dirty="0"/>
                        <a:t> a </a:t>
                      </a:r>
                      <a:r>
                        <a:rPr lang="en-US" sz="2800" b="1" i="1" dirty="0"/>
                        <a:t>relation</a:t>
                      </a:r>
                    </a:p>
                    <a:p>
                      <a:endParaRPr lang="en-US" sz="2800" b="1" i="1" dirty="0"/>
                    </a:p>
                    <a:p>
                      <a:r>
                        <a:rPr lang="en-US" sz="2800" dirty="0"/>
                        <a:t>It is a </a:t>
                      </a:r>
                      <a:r>
                        <a:rPr lang="en-US" sz="2800" b="1" dirty="0"/>
                        <a:t>relation </a:t>
                      </a:r>
                      <a:r>
                        <a:rPr lang="en-US" sz="2800" dirty="0"/>
                        <a:t>with </a:t>
                      </a:r>
                      <a:r>
                        <a:rPr lang="en-US" sz="2800" b="1" dirty="0"/>
                        <a:t>one single tuple </a:t>
                      </a:r>
                      <a:r>
                        <a:rPr lang="en-US" sz="2800" dirty="0"/>
                        <a:t>in it !!!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2883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343E350A-B0F9-4D4B-9B97-223FF947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34" y="4116661"/>
            <a:ext cx="1158285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Applying (set) functions 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without any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grouping attributes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there are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grouping attributes specified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then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on ONE group that consists of 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tuples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the relation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(i.e., all tuples in the relation are in one single group).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fact to remember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259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E98F34-CB17-4607-8C85-B6B360078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9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3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7E3A1-1796-42C0-86A8-593EFE03B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2" y="182880"/>
            <a:ext cx="11591777" cy="6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72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810670-C778-4A85-B5CA-9C3F1D94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77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D655DF-5A5E-4B16-84B3-ED525A77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4" y="0"/>
            <a:ext cx="12093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7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578728-3689-437C-853A-36B4E06F1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562708"/>
            <a:ext cx="11859065" cy="57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315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637E8-E6B7-4051-8BAF-3A2EE9E8A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" y="196948"/>
            <a:ext cx="11718387" cy="654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939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EF4728-B8B6-4B1F-B45F-95D0372B6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2" y="492369"/>
            <a:ext cx="11465169" cy="53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22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106AC9-C304-4DE1-B0E4-DD01257D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1" y="0"/>
            <a:ext cx="11169747" cy="669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13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E47044-20EF-48E7-AEF9-38B80294C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3" y="168812"/>
            <a:ext cx="11535506" cy="658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064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5DAA75-4EAE-4423-B677-ACFEEDF8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8" y="0"/>
            <a:ext cx="11338559" cy="63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69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144E-259D-437B-8745-BB101716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join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FABD-3538-4C0D-959A-D799F9461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04938" cy="1137188"/>
          </a:xfrm>
        </p:spPr>
        <p:txBody>
          <a:bodyPr/>
          <a:lstStyle/>
          <a:p>
            <a:r>
              <a:rPr lang="en-US" dirty="0"/>
              <a:t>Natural join</a:t>
            </a:r>
          </a:p>
          <a:p>
            <a:r>
              <a:rPr lang="en-US" dirty="0"/>
              <a:t>Outer join   (left outer, right outer, full outer joins)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1C465-5B20-49C3-B4E4-E8DD3AB4A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1674"/>
            <a:ext cx="10669172" cy="365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84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0C40-443E-4105-B7BE-CCE54D4F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7934A2-B6AF-43BE-8EED-771943CF05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3100754" cy="160337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50377">
                  <a:extLst>
                    <a:ext uri="{9D8B030D-6E8A-4147-A177-3AD203B41FA5}">
                      <a16:colId xmlns:a16="http://schemas.microsoft.com/office/drawing/2014/main" val="1034242937"/>
                    </a:ext>
                  </a:extLst>
                </a:gridCol>
                <a:gridCol w="1550377">
                  <a:extLst>
                    <a:ext uri="{9D8B030D-6E8A-4147-A177-3AD203B41FA5}">
                      <a16:colId xmlns:a16="http://schemas.microsoft.com/office/drawing/2014/main" val="988664957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6914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0405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941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3EAADC-5E55-4D67-941A-54081F66941B}"/>
              </a:ext>
            </a:extLst>
          </p:cNvPr>
          <p:cNvGraphicFramePr>
            <a:graphicFrameLocks/>
          </p:cNvGraphicFramePr>
          <p:nvPr/>
        </p:nvGraphicFramePr>
        <p:xfrm>
          <a:off x="5407855" y="1825624"/>
          <a:ext cx="3100754" cy="160337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50377">
                  <a:extLst>
                    <a:ext uri="{9D8B030D-6E8A-4147-A177-3AD203B41FA5}">
                      <a16:colId xmlns:a16="http://schemas.microsoft.com/office/drawing/2014/main" val="1034242937"/>
                    </a:ext>
                  </a:extLst>
                </a:gridCol>
                <a:gridCol w="1550377">
                  <a:extLst>
                    <a:ext uri="{9D8B030D-6E8A-4147-A177-3AD203B41FA5}">
                      <a16:colId xmlns:a16="http://schemas.microsoft.com/office/drawing/2014/main" val="988664957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6914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0405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9414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9FAF274-12B8-4B33-8F63-159885C390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008497"/>
              </p:ext>
            </p:extLst>
          </p:nvPr>
        </p:nvGraphicFramePr>
        <p:xfrm>
          <a:off x="3564987" y="4115778"/>
          <a:ext cx="3100756" cy="267229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75189">
                  <a:extLst>
                    <a:ext uri="{9D8B030D-6E8A-4147-A177-3AD203B41FA5}">
                      <a16:colId xmlns:a16="http://schemas.microsoft.com/office/drawing/2014/main" val="1034242937"/>
                    </a:ext>
                  </a:extLst>
                </a:gridCol>
                <a:gridCol w="775189">
                  <a:extLst>
                    <a:ext uri="{9D8B030D-6E8A-4147-A177-3AD203B41FA5}">
                      <a16:colId xmlns:a16="http://schemas.microsoft.com/office/drawing/2014/main" val="1042897174"/>
                    </a:ext>
                  </a:extLst>
                </a:gridCol>
                <a:gridCol w="775189">
                  <a:extLst>
                    <a:ext uri="{9D8B030D-6E8A-4147-A177-3AD203B41FA5}">
                      <a16:colId xmlns:a16="http://schemas.microsoft.com/office/drawing/2014/main" val="988664957"/>
                    </a:ext>
                  </a:extLst>
                </a:gridCol>
                <a:gridCol w="775189">
                  <a:extLst>
                    <a:ext uri="{9D8B030D-6E8A-4147-A177-3AD203B41FA5}">
                      <a16:colId xmlns:a16="http://schemas.microsoft.com/office/drawing/2014/main" val="8021347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6914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0405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32125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601416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2026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63BD9BB-47C5-4583-8E64-EB4EFB92A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487" y="823118"/>
            <a:ext cx="5810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3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FF7411-1C1E-4C13-9EBA-5C26B2EED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5" y="140677"/>
            <a:ext cx="11929403" cy="671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43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0C40-443E-4105-B7BE-CCE54D4F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 Outer join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7934A2-B6AF-43BE-8EED-771943CF0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444406"/>
              </p:ext>
            </p:extLst>
          </p:nvPr>
        </p:nvGraphicFramePr>
        <p:xfrm>
          <a:off x="838200" y="1825624"/>
          <a:ext cx="3100754" cy="160337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50377">
                  <a:extLst>
                    <a:ext uri="{9D8B030D-6E8A-4147-A177-3AD203B41FA5}">
                      <a16:colId xmlns:a16="http://schemas.microsoft.com/office/drawing/2014/main" val="1034242937"/>
                    </a:ext>
                  </a:extLst>
                </a:gridCol>
                <a:gridCol w="1550377">
                  <a:extLst>
                    <a:ext uri="{9D8B030D-6E8A-4147-A177-3AD203B41FA5}">
                      <a16:colId xmlns:a16="http://schemas.microsoft.com/office/drawing/2014/main" val="988664957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6914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0405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941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3EAADC-5E55-4D67-941A-54081F6694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553660"/>
              </p:ext>
            </p:extLst>
          </p:nvPr>
        </p:nvGraphicFramePr>
        <p:xfrm>
          <a:off x="5407855" y="1825624"/>
          <a:ext cx="3100754" cy="160337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50377">
                  <a:extLst>
                    <a:ext uri="{9D8B030D-6E8A-4147-A177-3AD203B41FA5}">
                      <a16:colId xmlns:a16="http://schemas.microsoft.com/office/drawing/2014/main" val="1034242937"/>
                    </a:ext>
                  </a:extLst>
                </a:gridCol>
                <a:gridCol w="1550377">
                  <a:extLst>
                    <a:ext uri="{9D8B030D-6E8A-4147-A177-3AD203B41FA5}">
                      <a16:colId xmlns:a16="http://schemas.microsoft.com/office/drawing/2014/main" val="988664957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6914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0405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9414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9FAF274-12B8-4B33-8F63-159885C390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4369"/>
              </p:ext>
            </p:extLst>
          </p:nvPr>
        </p:nvGraphicFramePr>
        <p:xfrm>
          <a:off x="4155830" y="4889501"/>
          <a:ext cx="3100756" cy="106891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75189">
                  <a:extLst>
                    <a:ext uri="{9D8B030D-6E8A-4147-A177-3AD203B41FA5}">
                      <a16:colId xmlns:a16="http://schemas.microsoft.com/office/drawing/2014/main" val="1034242937"/>
                    </a:ext>
                  </a:extLst>
                </a:gridCol>
                <a:gridCol w="775189">
                  <a:extLst>
                    <a:ext uri="{9D8B030D-6E8A-4147-A177-3AD203B41FA5}">
                      <a16:colId xmlns:a16="http://schemas.microsoft.com/office/drawing/2014/main" val="1042897174"/>
                    </a:ext>
                  </a:extLst>
                </a:gridCol>
                <a:gridCol w="775189">
                  <a:extLst>
                    <a:ext uri="{9D8B030D-6E8A-4147-A177-3AD203B41FA5}">
                      <a16:colId xmlns:a16="http://schemas.microsoft.com/office/drawing/2014/main" val="988664957"/>
                    </a:ext>
                  </a:extLst>
                </a:gridCol>
                <a:gridCol w="775189">
                  <a:extLst>
                    <a:ext uri="{9D8B030D-6E8A-4147-A177-3AD203B41FA5}">
                      <a16:colId xmlns:a16="http://schemas.microsoft.com/office/drawing/2014/main" val="8021347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6914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040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80247E0-CD15-410D-B44E-C33982156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208" y="632883"/>
            <a:ext cx="6953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608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0C40-443E-4105-B7BE-CCE54D4F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7934A2-B6AF-43BE-8EED-771943CF05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3100754" cy="160337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50377">
                  <a:extLst>
                    <a:ext uri="{9D8B030D-6E8A-4147-A177-3AD203B41FA5}">
                      <a16:colId xmlns:a16="http://schemas.microsoft.com/office/drawing/2014/main" val="1034242937"/>
                    </a:ext>
                  </a:extLst>
                </a:gridCol>
                <a:gridCol w="1550377">
                  <a:extLst>
                    <a:ext uri="{9D8B030D-6E8A-4147-A177-3AD203B41FA5}">
                      <a16:colId xmlns:a16="http://schemas.microsoft.com/office/drawing/2014/main" val="988664957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6914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0405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941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3EAADC-5E55-4D67-941A-54081F66941B}"/>
              </a:ext>
            </a:extLst>
          </p:cNvPr>
          <p:cNvGraphicFramePr>
            <a:graphicFrameLocks/>
          </p:cNvGraphicFramePr>
          <p:nvPr/>
        </p:nvGraphicFramePr>
        <p:xfrm>
          <a:off x="5407855" y="1825624"/>
          <a:ext cx="3100754" cy="160337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50377">
                  <a:extLst>
                    <a:ext uri="{9D8B030D-6E8A-4147-A177-3AD203B41FA5}">
                      <a16:colId xmlns:a16="http://schemas.microsoft.com/office/drawing/2014/main" val="1034242937"/>
                    </a:ext>
                  </a:extLst>
                </a:gridCol>
                <a:gridCol w="1550377">
                  <a:extLst>
                    <a:ext uri="{9D8B030D-6E8A-4147-A177-3AD203B41FA5}">
                      <a16:colId xmlns:a16="http://schemas.microsoft.com/office/drawing/2014/main" val="988664957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6914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0405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9414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9FAF274-12B8-4B33-8F63-159885C390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084164"/>
              </p:ext>
            </p:extLst>
          </p:nvPr>
        </p:nvGraphicFramePr>
        <p:xfrm>
          <a:off x="4155830" y="4889501"/>
          <a:ext cx="3100756" cy="160337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75189">
                  <a:extLst>
                    <a:ext uri="{9D8B030D-6E8A-4147-A177-3AD203B41FA5}">
                      <a16:colId xmlns:a16="http://schemas.microsoft.com/office/drawing/2014/main" val="1034242937"/>
                    </a:ext>
                  </a:extLst>
                </a:gridCol>
                <a:gridCol w="775189">
                  <a:extLst>
                    <a:ext uri="{9D8B030D-6E8A-4147-A177-3AD203B41FA5}">
                      <a16:colId xmlns:a16="http://schemas.microsoft.com/office/drawing/2014/main" val="1042897174"/>
                    </a:ext>
                  </a:extLst>
                </a:gridCol>
                <a:gridCol w="775189">
                  <a:extLst>
                    <a:ext uri="{9D8B030D-6E8A-4147-A177-3AD203B41FA5}">
                      <a16:colId xmlns:a16="http://schemas.microsoft.com/office/drawing/2014/main" val="988664957"/>
                    </a:ext>
                  </a:extLst>
                </a:gridCol>
                <a:gridCol w="775189">
                  <a:extLst>
                    <a:ext uri="{9D8B030D-6E8A-4147-A177-3AD203B41FA5}">
                      <a16:colId xmlns:a16="http://schemas.microsoft.com/office/drawing/2014/main" val="8021347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6914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0405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3212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9A052F7-0986-4305-9C04-DE28FA79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367" y="723106"/>
            <a:ext cx="9429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694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0C40-443E-4105-B7BE-CCE54D4F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7934A2-B6AF-43BE-8EED-771943CF05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3100754" cy="160337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50377">
                  <a:extLst>
                    <a:ext uri="{9D8B030D-6E8A-4147-A177-3AD203B41FA5}">
                      <a16:colId xmlns:a16="http://schemas.microsoft.com/office/drawing/2014/main" val="1034242937"/>
                    </a:ext>
                  </a:extLst>
                </a:gridCol>
                <a:gridCol w="1550377">
                  <a:extLst>
                    <a:ext uri="{9D8B030D-6E8A-4147-A177-3AD203B41FA5}">
                      <a16:colId xmlns:a16="http://schemas.microsoft.com/office/drawing/2014/main" val="988664957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6914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0405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941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3EAADC-5E55-4D67-941A-54081F66941B}"/>
              </a:ext>
            </a:extLst>
          </p:cNvPr>
          <p:cNvGraphicFramePr>
            <a:graphicFrameLocks/>
          </p:cNvGraphicFramePr>
          <p:nvPr/>
        </p:nvGraphicFramePr>
        <p:xfrm>
          <a:off x="5407855" y="1825624"/>
          <a:ext cx="3100754" cy="160337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50377">
                  <a:extLst>
                    <a:ext uri="{9D8B030D-6E8A-4147-A177-3AD203B41FA5}">
                      <a16:colId xmlns:a16="http://schemas.microsoft.com/office/drawing/2014/main" val="1034242937"/>
                    </a:ext>
                  </a:extLst>
                </a:gridCol>
                <a:gridCol w="1550377">
                  <a:extLst>
                    <a:ext uri="{9D8B030D-6E8A-4147-A177-3AD203B41FA5}">
                      <a16:colId xmlns:a16="http://schemas.microsoft.com/office/drawing/2014/main" val="988664957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6914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0405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9414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9FAF274-12B8-4B33-8F63-159885C390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1084830"/>
              </p:ext>
            </p:extLst>
          </p:nvPr>
        </p:nvGraphicFramePr>
        <p:xfrm>
          <a:off x="4155830" y="4889501"/>
          <a:ext cx="3100756" cy="160337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75189">
                  <a:extLst>
                    <a:ext uri="{9D8B030D-6E8A-4147-A177-3AD203B41FA5}">
                      <a16:colId xmlns:a16="http://schemas.microsoft.com/office/drawing/2014/main" val="1034242937"/>
                    </a:ext>
                  </a:extLst>
                </a:gridCol>
                <a:gridCol w="775189">
                  <a:extLst>
                    <a:ext uri="{9D8B030D-6E8A-4147-A177-3AD203B41FA5}">
                      <a16:colId xmlns:a16="http://schemas.microsoft.com/office/drawing/2014/main" val="1042897174"/>
                    </a:ext>
                  </a:extLst>
                </a:gridCol>
                <a:gridCol w="775189">
                  <a:extLst>
                    <a:ext uri="{9D8B030D-6E8A-4147-A177-3AD203B41FA5}">
                      <a16:colId xmlns:a16="http://schemas.microsoft.com/office/drawing/2014/main" val="988664957"/>
                    </a:ext>
                  </a:extLst>
                </a:gridCol>
                <a:gridCol w="775189">
                  <a:extLst>
                    <a:ext uri="{9D8B030D-6E8A-4147-A177-3AD203B41FA5}">
                      <a16:colId xmlns:a16="http://schemas.microsoft.com/office/drawing/2014/main" val="8021347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6914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0405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3212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5462DEC-EF3C-40B7-902B-F6B2ADBA8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75" y="790573"/>
            <a:ext cx="923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992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0C40-443E-4105-B7BE-CCE54D4F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7934A2-B6AF-43BE-8EED-771943CF05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3100754" cy="160337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50377">
                  <a:extLst>
                    <a:ext uri="{9D8B030D-6E8A-4147-A177-3AD203B41FA5}">
                      <a16:colId xmlns:a16="http://schemas.microsoft.com/office/drawing/2014/main" val="1034242937"/>
                    </a:ext>
                  </a:extLst>
                </a:gridCol>
                <a:gridCol w="1550377">
                  <a:extLst>
                    <a:ext uri="{9D8B030D-6E8A-4147-A177-3AD203B41FA5}">
                      <a16:colId xmlns:a16="http://schemas.microsoft.com/office/drawing/2014/main" val="988664957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6914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0405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941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3EAADC-5E55-4D67-941A-54081F66941B}"/>
              </a:ext>
            </a:extLst>
          </p:cNvPr>
          <p:cNvGraphicFramePr>
            <a:graphicFrameLocks/>
          </p:cNvGraphicFramePr>
          <p:nvPr/>
        </p:nvGraphicFramePr>
        <p:xfrm>
          <a:off x="5407855" y="1825624"/>
          <a:ext cx="3100754" cy="160337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50377">
                  <a:extLst>
                    <a:ext uri="{9D8B030D-6E8A-4147-A177-3AD203B41FA5}">
                      <a16:colId xmlns:a16="http://schemas.microsoft.com/office/drawing/2014/main" val="1034242937"/>
                    </a:ext>
                  </a:extLst>
                </a:gridCol>
                <a:gridCol w="1550377">
                  <a:extLst>
                    <a:ext uri="{9D8B030D-6E8A-4147-A177-3AD203B41FA5}">
                      <a16:colId xmlns:a16="http://schemas.microsoft.com/office/drawing/2014/main" val="988664957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6914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0405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9414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9FAF274-12B8-4B33-8F63-159885C390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45895"/>
              </p:ext>
            </p:extLst>
          </p:nvPr>
        </p:nvGraphicFramePr>
        <p:xfrm>
          <a:off x="3564987" y="4115778"/>
          <a:ext cx="3100756" cy="21378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75189">
                  <a:extLst>
                    <a:ext uri="{9D8B030D-6E8A-4147-A177-3AD203B41FA5}">
                      <a16:colId xmlns:a16="http://schemas.microsoft.com/office/drawing/2014/main" val="1034242937"/>
                    </a:ext>
                  </a:extLst>
                </a:gridCol>
                <a:gridCol w="775189">
                  <a:extLst>
                    <a:ext uri="{9D8B030D-6E8A-4147-A177-3AD203B41FA5}">
                      <a16:colId xmlns:a16="http://schemas.microsoft.com/office/drawing/2014/main" val="1042897174"/>
                    </a:ext>
                  </a:extLst>
                </a:gridCol>
                <a:gridCol w="775189">
                  <a:extLst>
                    <a:ext uri="{9D8B030D-6E8A-4147-A177-3AD203B41FA5}">
                      <a16:colId xmlns:a16="http://schemas.microsoft.com/office/drawing/2014/main" val="988664957"/>
                    </a:ext>
                  </a:extLst>
                </a:gridCol>
                <a:gridCol w="775189">
                  <a:extLst>
                    <a:ext uri="{9D8B030D-6E8A-4147-A177-3AD203B41FA5}">
                      <a16:colId xmlns:a16="http://schemas.microsoft.com/office/drawing/2014/main" val="8021347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6914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0405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32125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2026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0CE34A4-53C1-46C9-99E6-89C5047C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718343"/>
            <a:ext cx="10287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66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1D65396-8AFD-44C2-9B48-1A9430539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6092"/>
            <a:ext cx="11277600" cy="501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81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5093-5BF6-496A-B7A4-3B698FB5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Outer join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AD546-76BA-4099-B74D-FC78DA4A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378" y="5806"/>
            <a:ext cx="7702062" cy="3423194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B55455-BC16-4E3E-BA08-F7D08ED9D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6012"/>
              </p:ext>
            </p:extLst>
          </p:nvPr>
        </p:nvGraphicFramePr>
        <p:xfrm>
          <a:off x="1005058" y="4109980"/>
          <a:ext cx="9672319" cy="21945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12053">
                  <a:extLst>
                    <a:ext uri="{9D8B030D-6E8A-4147-A177-3AD203B41FA5}">
                      <a16:colId xmlns:a16="http://schemas.microsoft.com/office/drawing/2014/main" val="1821380458"/>
                    </a:ext>
                  </a:extLst>
                </a:gridCol>
                <a:gridCol w="1879281">
                  <a:extLst>
                    <a:ext uri="{9D8B030D-6E8A-4147-A177-3AD203B41FA5}">
                      <a16:colId xmlns:a16="http://schemas.microsoft.com/office/drawing/2014/main" val="3129851524"/>
                    </a:ext>
                  </a:extLst>
                </a:gridCol>
                <a:gridCol w="1344826">
                  <a:extLst>
                    <a:ext uri="{9D8B030D-6E8A-4147-A177-3AD203B41FA5}">
                      <a16:colId xmlns:a16="http://schemas.microsoft.com/office/drawing/2014/main" val="919865433"/>
                    </a:ext>
                  </a:extLst>
                </a:gridCol>
                <a:gridCol w="1819138">
                  <a:extLst>
                    <a:ext uri="{9D8B030D-6E8A-4147-A177-3AD203B41FA5}">
                      <a16:colId xmlns:a16="http://schemas.microsoft.com/office/drawing/2014/main" val="417543201"/>
                    </a:ext>
                  </a:extLst>
                </a:gridCol>
                <a:gridCol w="1404968">
                  <a:extLst>
                    <a:ext uri="{9D8B030D-6E8A-4147-A177-3AD203B41FA5}">
                      <a16:colId xmlns:a16="http://schemas.microsoft.com/office/drawing/2014/main" val="624717948"/>
                    </a:ext>
                  </a:extLst>
                </a:gridCol>
                <a:gridCol w="1612053">
                  <a:extLst>
                    <a:ext uri="{9D8B030D-6E8A-4147-A177-3AD203B41FA5}">
                      <a16:colId xmlns:a16="http://schemas.microsoft.com/office/drawing/2014/main" val="3930993561"/>
                    </a:ext>
                  </a:extLst>
                </a:gridCol>
              </a:tblGrid>
              <a:tr h="337256">
                <a:tc>
                  <a:txBody>
                    <a:bodyPr/>
                    <a:lstStyle/>
                    <a:p>
                      <a:r>
                        <a:rPr lang="en-US" dirty="0" err="1"/>
                        <a:t>DNumber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MgrSSN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MgrStartDate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DLocation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44488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Headquarters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888665555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19-jun-71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Houston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06646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Administration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987654321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01-jan-85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Stafford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079741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333445555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22-May-78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Bellaire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440412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333445555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22-May-78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SugarLand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9148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333445555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22-May-78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Houston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5934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D89F39F-3966-4B48-AAF1-1F5B62232547}"/>
              </a:ext>
            </a:extLst>
          </p:cNvPr>
          <p:cNvSpPr txBox="1"/>
          <p:nvPr/>
        </p:nvSpPr>
        <p:spPr>
          <a:xfrm>
            <a:off x="1575582" y="1688123"/>
            <a:ext cx="137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Rows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9098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410577ED-F07E-4EFA-81D1-BDB10A891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896915"/>
              </p:ext>
            </p:extLst>
          </p:nvPr>
        </p:nvGraphicFramePr>
        <p:xfrm>
          <a:off x="838200" y="1783080"/>
          <a:ext cx="9672319" cy="4114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12053">
                  <a:extLst>
                    <a:ext uri="{9D8B030D-6E8A-4147-A177-3AD203B41FA5}">
                      <a16:colId xmlns:a16="http://schemas.microsoft.com/office/drawing/2014/main" val="1821380458"/>
                    </a:ext>
                  </a:extLst>
                </a:gridCol>
                <a:gridCol w="1879281">
                  <a:extLst>
                    <a:ext uri="{9D8B030D-6E8A-4147-A177-3AD203B41FA5}">
                      <a16:colId xmlns:a16="http://schemas.microsoft.com/office/drawing/2014/main" val="3129851524"/>
                    </a:ext>
                  </a:extLst>
                </a:gridCol>
                <a:gridCol w="1344826">
                  <a:extLst>
                    <a:ext uri="{9D8B030D-6E8A-4147-A177-3AD203B41FA5}">
                      <a16:colId xmlns:a16="http://schemas.microsoft.com/office/drawing/2014/main" val="919865433"/>
                    </a:ext>
                  </a:extLst>
                </a:gridCol>
                <a:gridCol w="1819138">
                  <a:extLst>
                    <a:ext uri="{9D8B030D-6E8A-4147-A177-3AD203B41FA5}">
                      <a16:colId xmlns:a16="http://schemas.microsoft.com/office/drawing/2014/main" val="417543201"/>
                    </a:ext>
                  </a:extLst>
                </a:gridCol>
                <a:gridCol w="1404968">
                  <a:extLst>
                    <a:ext uri="{9D8B030D-6E8A-4147-A177-3AD203B41FA5}">
                      <a16:colId xmlns:a16="http://schemas.microsoft.com/office/drawing/2014/main" val="624717948"/>
                    </a:ext>
                  </a:extLst>
                </a:gridCol>
                <a:gridCol w="1612053">
                  <a:extLst>
                    <a:ext uri="{9D8B030D-6E8A-4147-A177-3AD203B41FA5}">
                      <a16:colId xmlns:a16="http://schemas.microsoft.com/office/drawing/2014/main" val="3930993561"/>
                    </a:ext>
                  </a:extLst>
                </a:gridCol>
              </a:tblGrid>
              <a:tr h="337256">
                <a:tc>
                  <a:txBody>
                    <a:bodyPr/>
                    <a:lstStyle/>
                    <a:p>
                      <a:r>
                        <a:rPr lang="en-US" dirty="0" err="1"/>
                        <a:t>DNumber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MgrSSN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MgrStartDate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DLocation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44488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Headquarters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888665555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19-jun-71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Houston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06646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Administration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987654321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01-jan-85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Stafford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079741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333445555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22-May-78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Bellaire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440412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333445555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22-May-78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SugarLand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9148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333445555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22-May-78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Houston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593404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333445555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22-May-78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05743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Administration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987654321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01-jan-85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11357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Headquarters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888665555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19-jun-71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28871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19182DC7-2B42-4491-8BF3-88E61556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Left  Outer join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A8BF6-EBB2-4837-8E2E-26982015A76A}"/>
              </a:ext>
            </a:extLst>
          </p:cNvPr>
          <p:cNvSpPr txBox="1"/>
          <p:nvPr/>
        </p:nvSpPr>
        <p:spPr>
          <a:xfrm>
            <a:off x="5406683" y="865081"/>
            <a:ext cx="293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Rows + 3 rows = 8 rows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6583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410577ED-F07E-4EFA-81D1-BDB10A891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95945"/>
              </p:ext>
            </p:extLst>
          </p:nvPr>
        </p:nvGraphicFramePr>
        <p:xfrm>
          <a:off x="838200" y="1783080"/>
          <a:ext cx="9672319" cy="402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12053">
                  <a:extLst>
                    <a:ext uri="{9D8B030D-6E8A-4147-A177-3AD203B41FA5}">
                      <a16:colId xmlns:a16="http://schemas.microsoft.com/office/drawing/2014/main" val="1821380458"/>
                    </a:ext>
                  </a:extLst>
                </a:gridCol>
                <a:gridCol w="1879281">
                  <a:extLst>
                    <a:ext uri="{9D8B030D-6E8A-4147-A177-3AD203B41FA5}">
                      <a16:colId xmlns:a16="http://schemas.microsoft.com/office/drawing/2014/main" val="3129851524"/>
                    </a:ext>
                  </a:extLst>
                </a:gridCol>
                <a:gridCol w="1344826">
                  <a:extLst>
                    <a:ext uri="{9D8B030D-6E8A-4147-A177-3AD203B41FA5}">
                      <a16:colId xmlns:a16="http://schemas.microsoft.com/office/drawing/2014/main" val="919865433"/>
                    </a:ext>
                  </a:extLst>
                </a:gridCol>
                <a:gridCol w="1819138">
                  <a:extLst>
                    <a:ext uri="{9D8B030D-6E8A-4147-A177-3AD203B41FA5}">
                      <a16:colId xmlns:a16="http://schemas.microsoft.com/office/drawing/2014/main" val="417543201"/>
                    </a:ext>
                  </a:extLst>
                </a:gridCol>
                <a:gridCol w="1404968">
                  <a:extLst>
                    <a:ext uri="{9D8B030D-6E8A-4147-A177-3AD203B41FA5}">
                      <a16:colId xmlns:a16="http://schemas.microsoft.com/office/drawing/2014/main" val="624717948"/>
                    </a:ext>
                  </a:extLst>
                </a:gridCol>
                <a:gridCol w="1612053">
                  <a:extLst>
                    <a:ext uri="{9D8B030D-6E8A-4147-A177-3AD203B41FA5}">
                      <a16:colId xmlns:a16="http://schemas.microsoft.com/office/drawing/2014/main" val="3930993561"/>
                    </a:ext>
                  </a:extLst>
                </a:gridCol>
              </a:tblGrid>
              <a:tr h="337256">
                <a:tc>
                  <a:txBody>
                    <a:bodyPr/>
                    <a:lstStyle/>
                    <a:p>
                      <a:r>
                        <a:rPr lang="en-US" dirty="0" err="1"/>
                        <a:t>DNumber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MgrSSN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MgrStartDate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DLocation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44488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Headquarters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888665555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19-jun-71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Houston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06646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Administration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987654321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01-jan-85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Stafford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079741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333445555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22-May-78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Bellaire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440412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333445555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22-May-78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SugarLand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9148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333445555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22-May-78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Houston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593404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Houston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05743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Stafford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11357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Bellaire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28871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SugarLand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086715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Houston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825881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19182DC7-2B42-4491-8BF3-88E61556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Right  Outer join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B1182-00A0-44DD-944B-CEA2AB59477D}"/>
              </a:ext>
            </a:extLst>
          </p:cNvPr>
          <p:cNvSpPr txBox="1"/>
          <p:nvPr/>
        </p:nvSpPr>
        <p:spPr>
          <a:xfrm>
            <a:off x="5406683" y="865081"/>
            <a:ext cx="293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Rows + 5 rows = 10 rows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7473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410577ED-F07E-4EFA-81D1-BDB10A891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21000"/>
              </p:ext>
            </p:extLst>
          </p:nvPr>
        </p:nvGraphicFramePr>
        <p:xfrm>
          <a:off x="627185" y="689952"/>
          <a:ext cx="9672319" cy="5943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12053">
                  <a:extLst>
                    <a:ext uri="{9D8B030D-6E8A-4147-A177-3AD203B41FA5}">
                      <a16:colId xmlns:a16="http://schemas.microsoft.com/office/drawing/2014/main" val="1821380458"/>
                    </a:ext>
                  </a:extLst>
                </a:gridCol>
                <a:gridCol w="1879281">
                  <a:extLst>
                    <a:ext uri="{9D8B030D-6E8A-4147-A177-3AD203B41FA5}">
                      <a16:colId xmlns:a16="http://schemas.microsoft.com/office/drawing/2014/main" val="3129851524"/>
                    </a:ext>
                  </a:extLst>
                </a:gridCol>
                <a:gridCol w="1344826">
                  <a:extLst>
                    <a:ext uri="{9D8B030D-6E8A-4147-A177-3AD203B41FA5}">
                      <a16:colId xmlns:a16="http://schemas.microsoft.com/office/drawing/2014/main" val="919865433"/>
                    </a:ext>
                  </a:extLst>
                </a:gridCol>
                <a:gridCol w="1819138">
                  <a:extLst>
                    <a:ext uri="{9D8B030D-6E8A-4147-A177-3AD203B41FA5}">
                      <a16:colId xmlns:a16="http://schemas.microsoft.com/office/drawing/2014/main" val="417543201"/>
                    </a:ext>
                  </a:extLst>
                </a:gridCol>
                <a:gridCol w="1404968">
                  <a:extLst>
                    <a:ext uri="{9D8B030D-6E8A-4147-A177-3AD203B41FA5}">
                      <a16:colId xmlns:a16="http://schemas.microsoft.com/office/drawing/2014/main" val="624717948"/>
                    </a:ext>
                  </a:extLst>
                </a:gridCol>
                <a:gridCol w="1612053">
                  <a:extLst>
                    <a:ext uri="{9D8B030D-6E8A-4147-A177-3AD203B41FA5}">
                      <a16:colId xmlns:a16="http://schemas.microsoft.com/office/drawing/2014/main" val="3930993561"/>
                    </a:ext>
                  </a:extLst>
                </a:gridCol>
              </a:tblGrid>
              <a:tr h="337256">
                <a:tc>
                  <a:txBody>
                    <a:bodyPr/>
                    <a:lstStyle/>
                    <a:p>
                      <a:r>
                        <a:rPr lang="en-US" dirty="0" err="1"/>
                        <a:t>DNumber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MgrSSN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MgrStartDate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DLocation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44488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Headquarters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888665555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19-jun-71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Houston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06646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Administration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987654321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01-jan-85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Stafford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079741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333445555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22-May-78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Bellaire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440412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333445555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22-May-78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SugarLand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9148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333445555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22-May-78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Houston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593404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333445555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22-May-78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05743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Administration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987654321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01-jan-85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11357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Headquarters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888665555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19-jun-71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28871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Houston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35940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Stafford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6838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Bellaire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54115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SugarLand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419309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Houston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93444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19182DC7-2B42-4491-8BF3-88E61556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5" y="0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Full  Outer join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17AA2-1FB5-468F-BECD-51C9AA1CB1F3}"/>
              </a:ext>
            </a:extLst>
          </p:cNvPr>
          <p:cNvSpPr txBox="1"/>
          <p:nvPr/>
        </p:nvSpPr>
        <p:spPr>
          <a:xfrm>
            <a:off x="5463344" y="224448"/>
            <a:ext cx="389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Rows + 3 rows + 5 rows = 13 rows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1313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DC122C3-37BC-4F07-B63F-2129CF3B5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Division Operation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4A27824-22C1-4331-B8E6-B4FA4BA90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0505" y="1849438"/>
            <a:ext cx="10649243" cy="48045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Suited to queries that include the phrase “for all”.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and </a:t>
            </a:r>
            <a:r>
              <a:rPr lang="en-US" altLang="en-US" i="1" dirty="0"/>
              <a:t>s</a:t>
            </a:r>
            <a:r>
              <a:rPr lang="en-US" altLang="en-US" dirty="0"/>
              <a:t> be relations on schemas R and S respectively where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= (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m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/>
              <a:t>B</a:t>
            </a:r>
            <a:r>
              <a:rPr lang="en-US" altLang="en-US" i="1" baseline="-25000" dirty="0"/>
              <a:t>n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S</a:t>
            </a:r>
            <a:r>
              <a:rPr lang="en-US" altLang="en-US" dirty="0"/>
              <a:t> = (</a:t>
            </a:r>
            <a:r>
              <a:rPr lang="en-US" altLang="en-US" i="1" dirty="0"/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/>
              <a:t>B</a:t>
            </a:r>
            <a:r>
              <a:rPr lang="en-US" altLang="en-US" i="1" baseline="-25000" dirty="0"/>
              <a:t>n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The result of  r </a:t>
            </a:r>
            <a:r>
              <a:rPr lang="en-US" altLang="en-US" dirty="0">
                <a:sym typeface="Symbol" panose="05050102010706020507" pitchFamily="18" charset="2"/>
              </a:rPr>
              <a:t> s is a relation on schema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0070C0"/>
                </a:solidFill>
                <a:sym typeface="Symbol" panose="05050102010706020507" pitchFamily="18" charset="2"/>
              </a:rPr>
              <a:t>R</a:t>
            </a:r>
            <a:r>
              <a:rPr lang="en-US" altLang="en-US" b="1" dirty="0">
                <a:solidFill>
                  <a:srgbClr val="0070C0"/>
                </a:solidFill>
                <a:sym typeface="Symbol" panose="05050102010706020507" pitchFamily="18" charset="2"/>
              </a:rPr>
              <a:t> – </a:t>
            </a:r>
            <a:r>
              <a:rPr lang="en-US" altLang="en-US" b="1" i="1" dirty="0">
                <a:solidFill>
                  <a:srgbClr val="0070C0"/>
                </a:solidFill>
                <a:sym typeface="Symbol" panose="05050102010706020507" pitchFamily="18" charset="2"/>
              </a:rPr>
              <a:t>S </a:t>
            </a:r>
            <a:r>
              <a:rPr lang="en-US" altLang="en-US" b="1" dirty="0">
                <a:solidFill>
                  <a:srgbClr val="0070C0"/>
                </a:solidFill>
                <a:sym typeface="Symbol" panose="05050102010706020507" pitchFamily="18" charset="2"/>
              </a:rPr>
              <a:t>= (</a:t>
            </a:r>
            <a:r>
              <a:rPr lang="en-US" altLang="en-US" b="1" i="1" dirty="0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b="1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altLang="en-US" b="1" dirty="0">
                <a:solidFill>
                  <a:srgbClr val="0070C0"/>
                </a:solidFill>
                <a:sym typeface="Symbol" panose="05050102010706020507" pitchFamily="18" charset="2"/>
              </a:rPr>
              <a:t>, …, </a:t>
            </a:r>
            <a:r>
              <a:rPr lang="en-US" altLang="en-US" b="1" i="1" dirty="0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b="1" i="1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m</a:t>
            </a:r>
            <a:r>
              <a:rPr lang="en-US" altLang="en-US" b="1" dirty="0">
                <a:solidFill>
                  <a:srgbClr val="0070C0"/>
                </a:solidFill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	</a:t>
            </a:r>
            <a:r>
              <a:rPr lang="en-US" altLang="en-US" sz="2000" b="1" i="1" dirty="0">
                <a:solidFill>
                  <a:srgbClr val="FF0000"/>
                </a:solidFill>
                <a:sym typeface="Symbol" panose="05050102010706020507" pitchFamily="18" charset="2"/>
              </a:rPr>
              <a:t>r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 </a:t>
            </a:r>
            <a:r>
              <a:rPr lang="en-US" altLang="en-US" sz="2000" b="1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 = { </a:t>
            </a:r>
            <a:r>
              <a:rPr lang="en-US" altLang="en-US" sz="2000" b="1" i="1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  |  </a:t>
            </a:r>
            <a:r>
              <a:rPr lang="en-US" altLang="en-US" sz="2000" b="1" i="1" dirty="0">
                <a:solidFill>
                  <a:srgbClr val="FF0000"/>
                </a:solidFill>
                <a:sym typeface="Symbol" panose="05050102010706020507" pitchFamily="18" charset="2"/>
              </a:rPr>
              <a:t>t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 </a:t>
            </a:r>
            <a:r>
              <a:rPr lang="en-US" altLang="en-US" sz="2200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R-S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)   </a:t>
            </a:r>
            <a:r>
              <a:rPr lang="en-US" altLang="en-US" sz="2000" b="1" i="1" dirty="0">
                <a:solidFill>
                  <a:srgbClr val="FF0000"/>
                </a:solidFill>
                <a:sym typeface="Symbol" panose="05050102010706020507" pitchFamily="18" charset="2"/>
              </a:rPr>
              <a:t>u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 </a:t>
            </a:r>
            <a:r>
              <a:rPr lang="en-US" altLang="en-US" sz="2000" b="1" i="1" dirty="0">
                <a:solidFill>
                  <a:srgbClr val="FF0000"/>
                </a:solidFill>
                <a:sym typeface="Symbol" panose="05050102010706020507" pitchFamily="18" charset="2"/>
              </a:rPr>
              <a:t>s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( </a:t>
            </a:r>
            <a:r>
              <a:rPr lang="en-US" altLang="en-US" sz="2000" b="1" i="1" dirty="0" err="1">
                <a:solidFill>
                  <a:srgbClr val="FF0000"/>
                </a:solidFill>
                <a:sym typeface="Symbol" panose="05050102010706020507" pitchFamily="18" charset="2"/>
              </a:rPr>
              <a:t>tu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 </a:t>
            </a:r>
            <a:r>
              <a:rPr lang="en-US" altLang="en-US" sz="2000" b="1" i="1" dirty="0">
                <a:solidFill>
                  <a:srgbClr val="FF0000"/>
                </a:solidFill>
                <a:sym typeface="Symbol" panose="05050102010706020507" pitchFamily="18" charset="2"/>
              </a:rPr>
              <a:t> r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) } </a:t>
            </a:r>
            <a:endParaRPr lang="en-US" altLang="en-US" sz="2000" b="1" dirty="0">
              <a:solidFill>
                <a:srgbClr val="FF0000"/>
              </a:solidFill>
            </a:endParaRP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410DD320-D23E-49A2-AA28-88DCA0385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1215382"/>
            <a:ext cx="18004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r  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5475A7-E31D-4675-9FB4-7F7407200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672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BAB5-7B7D-40A3-92A3-996F3FD8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Division Operation – Example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A219B-07E0-4B86-BD4A-4DFCED06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06" y="1866314"/>
            <a:ext cx="8693834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289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6ECC-40D6-43FE-850D-61EABCBA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29" y="274442"/>
            <a:ext cx="10515600" cy="675884"/>
          </a:xfrm>
        </p:spPr>
        <p:txBody>
          <a:bodyPr>
            <a:normAutofit fontScale="90000"/>
          </a:bodyPr>
          <a:lstStyle/>
          <a:p>
            <a:r>
              <a:rPr lang="en-US" dirty="0"/>
              <a:t>One more example: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D5A8E-A247-4938-9B35-4962572E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9" y="1941342"/>
            <a:ext cx="10747716" cy="430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19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74A51A61-62C8-469F-90AA-B3533716A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Division Operation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B7A5C7EA-D0A0-4FD1-A75D-8D3A0F8F6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1349" y="1447801"/>
            <a:ext cx="8786716" cy="48291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Property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Let </a:t>
            </a:r>
            <a:r>
              <a:rPr lang="en-US" altLang="en-US" i="1" dirty="0"/>
              <a:t>q – r 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</a:t>
            </a:r>
            <a:r>
              <a:rPr lang="en-US" altLang="en-US" i="1" dirty="0"/>
              <a:t> 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Then </a:t>
            </a:r>
            <a:r>
              <a:rPr lang="en-US" altLang="en-US" i="1" dirty="0"/>
              <a:t>q</a:t>
            </a:r>
            <a:r>
              <a:rPr lang="en-US" altLang="en-US" dirty="0"/>
              <a:t> is the largest relation satisfying </a:t>
            </a:r>
            <a:r>
              <a:rPr lang="en-US" altLang="en-US" i="1" dirty="0"/>
              <a:t>q</a:t>
            </a:r>
            <a:r>
              <a:rPr lang="en-US" altLang="en-US" dirty="0"/>
              <a:t> x </a:t>
            </a:r>
            <a:r>
              <a:rPr lang="en-US" altLang="en-US" i="1" dirty="0"/>
              <a:t>s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Definition in terms of the basic algebra operation</a:t>
            </a:r>
            <a:br>
              <a:rPr lang="en-US" altLang="en-US" dirty="0"/>
            </a:br>
            <a:r>
              <a:rPr lang="en-US" altLang="en-US" dirty="0"/>
              <a:t>Let </a:t>
            </a:r>
            <a:r>
              <a:rPr lang="en-US" altLang="en-US" i="1" dirty="0"/>
              <a:t>r(R)</a:t>
            </a:r>
            <a:r>
              <a:rPr lang="en-US" altLang="en-US" dirty="0"/>
              <a:t> and </a:t>
            </a:r>
            <a:r>
              <a:rPr lang="en-US" altLang="en-US" i="1" dirty="0"/>
              <a:t>s(S)</a:t>
            </a:r>
            <a:r>
              <a:rPr lang="en-US" altLang="en-US" dirty="0"/>
              <a:t> be relations, and let </a:t>
            </a:r>
            <a:r>
              <a:rPr lang="en-US" altLang="en-US" i="1" dirty="0"/>
              <a:t>S 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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= 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R-S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dirty="0"/>
              <a:t> –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R-S</a:t>
            </a:r>
            <a:r>
              <a:rPr lang="en-US" altLang="en-US" dirty="0">
                <a:sym typeface="Symbol" panose="05050102010706020507" pitchFamily="18" charset="2"/>
              </a:rPr>
              <a:t> ( (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R-S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dirty="0"/>
              <a:t> x </a:t>
            </a:r>
            <a:r>
              <a:rPr lang="en-US" altLang="en-US" i="1" dirty="0"/>
              <a:t>s</a:t>
            </a:r>
            <a:r>
              <a:rPr lang="en-US" altLang="en-US" dirty="0"/>
              <a:t>) –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R-S,S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))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To see why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R-S,S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 simply reorders attributes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br>
              <a:rPr lang="en-US" altLang="en-US" i="1" dirty="0">
                <a:sym typeface="Symbol" panose="05050102010706020507" pitchFamily="18" charset="2"/>
              </a:rPr>
            </a:br>
            <a:endParaRPr lang="en-US" altLang="en-US" i="1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R-S</a:t>
            </a:r>
            <a:r>
              <a:rPr lang="en-US" altLang="en-US" dirty="0">
                <a:sym typeface="Symbol" panose="05050102010706020507" pitchFamily="18" charset="2"/>
              </a:rPr>
              <a:t>(</a:t>
            </a:r>
            <a:r>
              <a:rPr lang="en-US" altLang="en-US" i="1" baseline="-25000" dirty="0">
                <a:sym typeface="Symbol" panose="05050102010706020507" pitchFamily="18" charset="2"/>
              </a:rPr>
              <a:t>R-S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dirty="0"/>
              <a:t> x </a:t>
            </a:r>
            <a:r>
              <a:rPr lang="en-US" altLang="en-US" i="1" dirty="0"/>
              <a:t>s</a:t>
            </a:r>
            <a:r>
              <a:rPr lang="en-US" altLang="en-US" dirty="0"/>
              <a:t>) –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R-S,S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)) gives those tuples t in </a:t>
            </a:r>
            <a:br>
              <a:rPr lang="en-US" altLang="en-US" dirty="0">
                <a:sym typeface="Symbol" panose="05050102010706020507" pitchFamily="18" charset="2"/>
              </a:rPr>
            </a:b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</a:t>
            </a:r>
            <a:r>
              <a:rPr lang="en-US" altLang="en-US" i="1" baseline="-25000" dirty="0">
                <a:sym typeface="Symbol" panose="05050102010706020507" pitchFamily="18" charset="2"/>
              </a:rPr>
              <a:t>R-S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dirty="0"/>
              <a:t> such that for some tuple </a:t>
            </a:r>
            <a:r>
              <a:rPr lang="en-US" altLang="en-US" i="1" dirty="0"/>
              <a:t>u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s, </a:t>
            </a:r>
            <a:r>
              <a:rPr lang="en-US" altLang="en-US" i="1" dirty="0" err="1">
                <a:sym typeface="Symbol" panose="05050102010706020507" pitchFamily="18" charset="2"/>
              </a:rPr>
              <a:t>tu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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1EC8-CA2F-421E-A8A5-CEF17496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Rename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3E46-DB50-468D-97E1-BFEB06931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529" y="1101658"/>
            <a:ext cx="6420729" cy="419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MSSI10"/>
              </a:rPr>
              <a:t>                     </a:t>
            </a:r>
            <a:r>
              <a:rPr lang="en-US" sz="2400" b="0" i="0" u="none" strike="noStrike" baseline="0" dirty="0">
                <a:latin typeface="CMSSI10"/>
              </a:rPr>
              <a:t> </a:t>
            </a:r>
            <a:r>
              <a:rPr lang="en-US" sz="2400" b="0" i="0" u="none" strike="noStrike" baseline="0" dirty="0">
                <a:latin typeface="CMMI7"/>
              </a:rPr>
              <a:t>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CMSS10"/>
              </a:rPr>
              <a:t>renames attribute(s) and relation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91302-613C-4E75-A574-DD3EF4E3C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908" y="818356"/>
            <a:ext cx="457200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E76F80-4C91-4290-936E-D165DB7B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40" y="1752600"/>
            <a:ext cx="987149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823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F3A7D7-F3C3-4BE2-9EAA-0383B1FD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44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56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E2C45A19-0FF6-4722-A47B-CA4360F7B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Values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285ACA09-48D5-440D-B408-E740DA38C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It is possible for tuples to have a null value, denoted by </a:t>
            </a:r>
            <a:r>
              <a:rPr lang="en-US" altLang="en-US" i="1"/>
              <a:t>null</a:t>
            </a:r>
            <a:r>
              <a:rPr lang="en-US" altLang="en-US"/>
              <a:t>, for some of their attributes</a:t>
            </a:r>
          </a:p>
          <a:p>
            <a:r>
              <a:rPr lang="en-US" altLang="en-US" i="1"/>
              <a:t>null</a:t>
            </a:r>
            <a:r>
              <a:rPr lang="en-US" altLang="en-US"/>
              <a:t> signifies an unknown value or that a value does not exist.</a:t>
            </a:r>
          </a:p>
          <a:p>
            <a:r>
              <a:rPr lang="en-US" altLang="en-US"/>
              <a:t>The result of any arithmetic expression involving </a:t>
            </a:r>
            <a:r>
              <a:rPr lang="en-US" altLang="en-US" i="1"/>
              <a:t>null</a:t>
            </a:r>
            <a:r>
              <a:rPr lang="en-US" altLang="en-US"/>
              <a:t> is </a:t>
            </a:r>
            <a:r>
              <a:rPr lang="en-US" altLang="en-US" i="1"/>
              <a:t>null.</a:t>
            </a:r>
          </a:p>
          <a:p>
            <a:r>
              <a:rPr lang="en-US" altLang="en-US"/>
              <a:t>Aggregate functions simply ignore null values</a:t>
            </a:r>
          </a:p>
          <a:p>
            <a:pPr lvl="1"/>
            <a:r>
              <a:rPr lang="en-US" altLang="en-US"/>
              <a:t>Is an arbitrary decision.  Could have returned null as result instead.</a:t>
            </a:r>
          </a:p>
          <a:p>
            <a:pPr lvl="1"/>
            <a:r>
              <a:rPr lang="en-US" altLang="en-US"/>
              <a:t>We follow the semantics of SQL in its handling of null values</a:t>
            </a:r>
          </a:p>
          <a:p>
            <a:r>
              <a:rPr lang="en-US" altLang="en-US"/>
              <a:t>For duplicate elimination and grouping, null is treated like any other value, and two nulls are assumed to be  the same</a:t>
            </a:r>
          </a:p>
          <a:p>
            <a:pPr lvl="1"/>
            <a:r>
              <a:rPr lang="en-US" altLang="en-US"/>
              <a:t>Alternative: assume each null is different from each other</a:t>
            </a:r>
          </a:p>
          <a:p>
            <a:pPr lvl="1"/>
            <a:r>
              <a:rPr lang="en-US" altLang="en-US"/>
              <a:t>Both are arbitrary decisions,  so we simply follow SQL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026">
            <a:extLst>
              <a:ext uri="{FF2B5EF4-FFF2-40B4-BE49-F238E27FC236}">
                <a16:creationId xmlns:a16="http://schemas.microsoft.com/office/drawing/2014/main" id="{3C85D5BB-5588-431E-BE34-A2E486A9A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695" y="0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Null Values</a:t>
            </a:r>
          </a:p>
        </p:txBody>
      </p:sp>
      <p:sp>
        <p:nvSpPr>
          <p:cNvPr id="182275" name="Rectangle 1027">
            <a:extLst>
              <a:ext uri="{FF2B5EF4-FFF2-40B4-BE49-F238E27FC236}">
                <a16:creationId xmlns:a16="http://schemas.microsoft.com/office/drawing/2014/main" id="{A333E241-0647-4D8A-A09E-815E859C5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3046" y="1526932"/>
            <a:ext cx="11141612" cy="49307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Comparisons with null values return the special truth value </a:t>
            </a:r>
            <a:r>
              <a:rPr lang="en-US" altLang="en-US" i="1" dirty="0"/>
              <a:t>unknown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</a:t>
            </a:r>
            <a:r>
              <a:rPr lang="en-US" altLang="en-US" i="1" dirty="0"/>
              <a:t>false</a:t>
            </a:r>
            <a:r>
              <a:rPr lang="en-US" altLang="en-US" dirty="0"/>
              <a:t> was used instead of </a:t>
            </a:r>
            <a:r>
              <a:rPr lang="en-US" altLang="en-US" i="1" dirty="0"/>
              <a:t>unknown</a:t>
            </a:r>
            <a:r>
              <a:rPr lang="en-US" altLang="en-US" dirty="0"/>
              <a:t>, then    </a:t>
            </a:r>
            <a:r>
              <a:rPr lang="en-US" altLang="en-US" i="1" dirty="0"/>
              <a:t>not (A &lt; 5)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               would not be equivalent to               </a:t>
            </a:r>
            <a:r>
              <a:rPr lang="en-US" altLang="en-US" i="1" dirty="0"/>
              <a:t>A &gt;= 5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Three-valued logic using the truth value </a:t>
            </a:r>
            <a:r>
              <a:rPr lang="en-US" altLang="en-US" i="1" dirty="0"/>
              <a:t>unknown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OR: (</a:t>
            </a:r>
            <a:r>
              <a:rPr lang="en-US" altLang="en-US" i="1" dirty="0"/>
              <a:t>unknown</a:t>
            </a:r>
            <a:r>
              <a:rPr lang="en-US" altLang="en-US" dirty="0"/>
              <a:t> </a:t>
            </a:r>
            <a:r>
              <a:rPr lang="en-US" altLang="en-US" b="1" dirty="0"/>
              <a:t>or</a:t>
            </a:r>
            <a:r>
              <a:rPr lang="en-US" altLang="en-US" dirty="0"/>
              <a:t> </a:t>
            </a:r>
            <a:r>
              <a:rPr lang="en-US" altLang="en-US" i="1" dirty="0"/>
              <a:t>true</a:t>
            </a:r>
            <a:r>
              <a:rPr lang="en-US" altLang="en-US" dirty="0"/>
              <a:t>)         = </a:t>
            </a:r>
            <a:r>
              <a:rPr lang="en-US" altLang="en-US" i="1" dirty="0"/>
              <a:t>true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       (</a:t>
            </a:r>
            <a:r>
              <a:rPr lang="en-US" altLang="en-US" i="1" dirty="0"/>
              <a:t>unknown</a:t>
            </a:r>
            <a:r>
              <a:rPr lang="en-US" altLang="en-US" dirty="0"/>
              <a:t> </a:t>
            </a:r>
            <a:r>
              <a:rPr lang="en-US" altLang="en-US" b="1" dirty="0"/>
              <a:t>or</a:t>
            </a:r>
            <a:r>
              <a:rPr lang="en-US" altLang="en-US" dirty="0"/>
              <a:t> </a:t>
            </a:r>
            <a:r>
              <a:rPr lang="en-US" altLang="en-US" i="1" dirty="0"/>
              <a:t>false</a:t>
            </a:r>
            <a:r>
              <a:rPr lang="en-US" altLang="en-US" dirty="0"/>
              <a:t>)        = </a:t>
            </a:r>
            <a:r>
              <a:rPr lang="en-US" altLang="en-US" i="1" dirty="0"/>
              <a:t>unknown</a:t>
            </a:r>
            <a:br>
              <a:rPr lang="en-US" altLang="en-US" dirty="0"/>
            </a:br>
            <a:r>
              <a:rPr lang="en-US" altLang="en-US" dirty="0"/>
              <a:t>       (</a:t>
            </a:r>
            <a:r>
              <a:rPr lang="en-US" altLang="en-US" i="1" dirty="0"/>
              <a:t>unknown </a:t>
            </a:r>
            <a:r>
              <a:rPr lang="en-US" altLang="en-US" b="1" dirty="0"/>
              <a:t>or</a:t>
            </a:r>
            <a:r>
              <a:rPr lang="en-US" altLang="en-US" i="1" dirty="0"/>
              <a:t> unknown) = unknown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AND:</a:t>
            </a:r>
            <a:r>
              <a:rPr lang="en-US" altLang="en-US" i="1" dirty="0"/>
              <a:t>   (true</a:t>
            </a:r>
            <a:r>
              <a:rPr lang="en-US" altLang="en-US" b="1" dirty="0"/>
              <a:t> and </a:t>
            </a:r>
            <a:r>
              <a:rPr lang="en-US" altLang="en-US" i="1" dirty="0"/>
              <a:t>unknown)         = unknown,   </a:t>
            </a:r>
            <a:br>
              <a:rPr lang="en-US" altLang="en-US" i="1" dirty="0"/>
            </a:br>
            <a:r>
              <a:rPr lang="en-US" altLang="en-US" i="1" dirty="0"/>
              <a:t>           (false</a:t>
            </a:r>
            <a:r>
              <a:rPr lang="en-US" altLang="en-US" b="1" dirty="0"/>
              <a:t> and </a:t>
            </a:r>
            <a:r>
              <a:rPr lang="en-US" altLang="en-US" i="1" dirty="0"/>
              <a:t>unknown)        = false,</a:t>
            </a:r>
            <a:br>
              <a:rPr lang="en-US" altLang="en-US" i="1" dirty="0"/>
            </a:br>
            <a:r>
              <a:rPr lang="en-US" altLang="en-US" i="1" dirty="0"/>
              <a:t>           (unknown </a:t>
            </a:r>
            <a:r>
              <a:rPr lang="en-US" altLang="en-US" b="1" dirty="0"/>
              <a:t>and</a:t>
            </a:r>
            <a:r>
              <a:rPr lang="en-US" altLang="en-US" i="1" dirty="0"/>
              <a:t> unknown) = unknown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NOT</a:t>
            </a:r>
            <a:r>
              <a:rPr lang="en-US" altLang="en-US" i="1" dirty="0"/>
              <a:t>:  (</a:t>
            </a:r>
            <a:r>
              <a:rPr lang="en-US" altLang="en-US" b="1" dirty="0"/>
              <a:t>not</a:t>
            </a:r>
            <a:r>
              <a:rPr lang="en-US" altLang="en-US" i="1" dirty="0"/>
              <a:t> unknown) = unknown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 SQL “</a:t>
            </a:r>
            <a:r>
              <a:rPr lang="en-US" altLang="en-US" i="1" dirty="0"/>
              <a:t>P</a:t>
            </a:r>
            <a:r>
              <a:rPr lang="en-US" altLang="en-US" b="1" dirty="0"/>
              <a:t> is unknown” </a:t>
            </a:r>
            <a:r>
              <a:rPr lang="en-US" altLang="en-US" dirty="0"/>
              <a:t>evaluates to true if predicate </a:t>
            </a:r>
            <a:r>
              <a:rPr lang="en-US" altLang="en-US" i="1" dirty="0"/>
              <a:t>P</a:t>
            </a:r>
            <a:r>
              <a:rPr lang="en-US" altLang="en-US" dirty="0"/>
              <a:t> evaluates to </a:t>
            </a:r>
            <a:r>
              <a:rPr lang="en-US" altLang="en-US" i="1" dirty="0"/>
              <a:t>unknown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Result of select</a:t>
            </a:r>
            <a:r>
              <a:rPr lang="en-US" altLang="en-US" b="1" dirty="0"/>
              <a:t> </a:t>
            </a:r>
            <a:r>
              <a:rPr lang="en-US" altLang="en-US" dirty="0"/>
              <a:t> predicate is treated as </a:t>
            </a:r>
            <a:r>
              <a:rPr lang="en-US" altLang="en-US" i="1" dirty="0"/>
              <a:t>false </a:t>
            </a:r>
            <a:r>
              <a:rPr lang="en-US" altLang="en-US" dirty="0"/>
              <a:t>if it evaluates to </a:t>
            </a:r>
            <a:r>
              <a:rPr lang="en-US" altLang="en-US" i="1" dirty="0"/>
              <a:t>unknown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C0278BA3-19A0-4AC0-90FC-E2E4A1401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Modification of the Database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BC695C41-7412-4FF8-8EDA-6F2A7B3E3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content of the database may be modified using the following operations:</a:t>
            </a:r>
          </a:p>
          <a:p>
            <a:pPr lvl="1"/>
            <a:r>
              <a:rPr lang="en-US" altLang="en-US"/>
              <a:t>Deletion</a:t>
            </a:r>
          </a:p>
          <a:p>
            <a:pPr lvl="1"/>
            <a:r>
              <a:rPr lang="en-US" altLang="en-US"/>
              <a:t>Insertion</a:t>
            </a:r>
          </a:p>
          <a:p>
            <a:pPr lvl="1"/>
            <a:r>
              <a:rPr lang="en-US" altLang="en-US"/>
              <a:t>Updating</a:t>
            </a:r>
          </a:p>
          <a:p>
            <a:r>
              <a:rPr lang="en-US" altLang="en-US"/>
              <a:t>All these operations are expressed using the assignment operator.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B84CBDB6-CD49-40E1-A154-A0FF3B53C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Deletion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0E6ED98C-1A71-4E2F-BD2B-CCB6EC29DB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138488" algn="ctr"/>
              </a:tabLst>
            </a:pPr>
            <a:r>
              <a:rPr lang="en-US" altLang="en-US" dirty="0"/>
              <a:t>A delete request is expressed similarly to a query, except instead of displaying tuples to the user, the selected tuples are removed from the database.</a:t>
            </a:r>
          </a:p>
          <a:p>
            <a:pPr>
              <a:tabLst>
                <a:tab pos="3138488" algn="ctr"/>
              </a:tabLst>
            </a:pPr>
            <a:r>
              <a:rPr lang="en-US" altLang="en-US" dirty="0"/>
              <a:t>Can delete only whole tuples; cannot delete values on only particular attributes</a:t>
            </a:r>
          </a:p>
          <a:p>
            <a:pPr>
              <a:tabLst>
                <a:tab pos="3138488" algn="ctr"/>
              </a:tabLst>
            </a:pPr>
            <a:r>
              <a:rPr lang="en-US" altLang="en-US" dirty="0"/>
              <a:t>A deletion is expressed in relational algebra by:</a:t>
            </a:r>
          </a:p>
          <a:p>
            <a:pPr>
              <a:buNone/>
              <a:tabLst>
                <a:tab pos="3138488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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–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None/>
              <a:tabLst>
                <a:tab pos="3138488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where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is a relation and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is a relational algebra query.</a:t>
            </a:r>
            <a:endParaRPr lang="en-US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6CA7-FBBC-4946-B0D1-492E1B4A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examples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743D7-986E-49D8-8638-12C8BC07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3206"/>
            <a:ext cx="10148668" cy="432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6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25AB-A6C8-435C-A0CC-135E806A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or restriction ( </a:t>
            </a:r>
            <a:r>
              <a:rPr lang="el-GR" dirty="0"/>
              <a:t>σ</a:t>
            </a:r>
            <a:r>
              <a:rPr lang="en-US" dirty="0"/>
              <a:t> 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3C4BA-7633-418F-8EF2-5BFC80D28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274"/>
            <a:ext cx="121920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765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A9CA1AB0-84E2-4ABF-9409-3591DFD44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Insertion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54476BB-E4C4-4F5A-AE18-DE059076A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263900" algn="ctr"/>
              </a:tabLst>
            </a:pPr>
            <a:r>
              <a:rPr lang="en-US" altLang="en-US" dirty="0"/>
              <a:t>To insert data into a relation, we either:</a:t>
            </a:r>
          </a:p>
          <a:p>
            <a:pPr lvl="1">
              <a:tabLst>
                <a:tab pos="3263900" algn="ctr"/>
              </a:tabLst>
            </a:pPr>
            <a:r>
              <a:rPr lang="en-US" altLang="en-US" dirty="0"/>
              <a:t>specify a tuple to be inserted</a:t>
            </a:r>
          </a:p>
          <a:p>
            <a:pPr lvl="1">
              <a:tabLst>
                <a:tab pos="3263900" algn="ctr"/>
              </a:tabLst>
            </a:pPr>
            <a:r>
              <a:rPr lang="en-US" altLang="en-US" dirty="0"/>
              <a:t>write a query whose result is a set of tuples to be inserted</a:t>
            </a:r>
          </a:p>
          <a:p>
            <a:pPr>
              <a:tabLst>
                <a:tab pos="3263900" algn="ctr"/>
              </a:tabLst>
            </a:pPr>
            <a:r>
              <a:rPr lang="en-US" altLang="en-US" dirty="0"/>
              <a:t>in relational algebra, an insertion is expressed by:</a:t>
            </a:r>
          </a:p>
          <a:p>
            <a:pPr>
              <a:buNone/>
              <a:tabLst>
                <a:tab pos="326390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 </a:t>
            </a:r>
            <a:r>
              <a:rPr lang="en-US" altLang="en-US" i="1" dirty="0">
                <a:sym typeface="Symbol" panose="05050102010706020507" pitchFamily="18" charset="2"/>
              </a:rPr>
              <a:t> r</a:t>
            </a:r>
            <a:r>
              <a:rPr lang="en-US" altLang="en-US" dirty="0">
                <a:sym typeface="Symbol" panose="05050102010706020507" pitchFamily="18" charset="2"/>
              </a:rPr>
              <a:t>   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None/>
              <a:tabLst>
                <a:tab pos="3263900" algn="ctr"/>
              </a:tabLst>
            </a:pPr>
            <a:r>
              <a:rPr lang="en-US" altLang="en-US" dirty="0"/>
              <a:t>	where </a:t>
            </a:r>
            <a:r>
              <a:rPr lang="en-US" altLang="en-US" i="1" dirty="0"/>
              <a:t>r</a:t>
            </a:r>
            <a:r>
              <a:rPr lang="en-US" altLang="en-US" dirty="0"/>
              <a:t> is a relation and </a:t>
            </a:r>
            <a:r>
              <a:rPr lang="en-US" altLang="en-US" i="1" dirty="0"/>
              <a:t>E</a:t>
            </a:r>
            <a:r>
              <a:rPr lang="en-US" altLang="en-US" dirty="0"/>
              <a:t> is a relational algebra expression.</a:t>
            </a:r>
          </a:p>
          <a:p>
            <a:pPr>
              <a:tabLst>
                <a:tab pos="3263900" algn="ctr"/>
              </a:tabLst>
            </a:pPr>
            <a:r>
              <a:rPr lang="en-US" altLang="en-US" dirty="0"/>
              <a:t>The insertion of a single tuple is expressed by letting </a:t>
            </a:r>
            <a:r>
              <a:rPr lang="en-US" altLang="en-US" i="1" dirty="0"/>
              <a:t>E</a:t>
            </a:r>
            <a:r>
              <a:rPr lang="en-US" altLang="en-US" dirty="0"/>
              <a:t> be a constant relation containing one tuple.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8981-76C7-4310-9C73-E5D93A54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8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Insertion examples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EE408-BCA2-4515-A053-59538D2C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2" y="1209822"/>
            <a:ext cx="10875497" cy="52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84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7B48211C-0B69-4E54-A09B-732369B6E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Updating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3ABEBF29-7E8D-4343-A560-E1E977042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tabLst>
                <a:tab pos="3263900" algn="ctr"/>
              </a:tabLst>
            </a:pPr>
            <a:r>
              <a:rPr lang="en-US" altLang="en-US" dirty="0"/>
              <a:t>A mechanism to change a value in a tuple without changing </a:t>
            </a:r>
            <a:r>
              <a:rPr lang="en-US" altLang="en-US" i="1" dirty="0"/>
              <a:t>all</a:t>
            </a:r>
            <a:r>
              <a:rPr lang="en-US" altLang="en-US" dirty="0"/>
              <a:t> values in the tuple</a:t>
            </a:r>
          </a:p>
          <a:p>
            <a:pPr>
              <a:tabLst>
                <a:tab pos="3263900" algn="ctr"/>
              </a:tabLst>
            </a:pPr>
            <a:r>
              <a:rPr lang="en-US" altLang="en-US" dirty="0"/>
              <a:t>Use the generalized projection operator to do this task</a:t>
            </a:r>
          </a:p>
          <a:p>
            <a:pPr>
              <a:buNone/>
              <a:tabLst>
                <a:tab pos="326390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 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800" i="1" baseline="-25000" dirty="0">
                <a:sym typeface="Symbol" panose="05050102010706020507" pitchFamily="18" charset="2"/>
              </a:rPr>
              <a:t>F</a:t>
            </a:r>
            <a:r>
              <a:rPr lang="en-US" altLang="en-US" sz="1800" baseline="-25000" dirty="0">
                <a:sym typeface="Symbol" panose="05050102010706020507" pitchFamily="18" charset="2"/>
              </a:rPr>
              <a:t>1, </a:t>
            </a:r>
            <a:r>
              <a:rPr lang="en-US" altLang="en-US" sz="1800" i="1" baseline="-25000" dirty="0">
                <a:sym typeface="Symbol" panose="05050102010706020507" pitchFamily="18" charset="2"/>
              </a:rPr>
              <a:t>F</a:t>
            </a:r>
            <a:r>
              <a:rPr lang="en-US" altLang="en-US" sz="1800" baseline="-25000" dirty="0">
                <a:sym typeface="Symbol" panose="05050102010706020507" pitchFamily="18" charset="2"/>
              </a:rPr>
              <a:t>2, …, </a:t>
            </a:r>
            <a:r>
              <a:rPr lang="en-US" altLang="en-US" sz="1800" i="1" baseline="-25000" dirty="0">
                <a:sym typeface="Symbol" panose="05050102010706020507" pitchFamily="18" charset="2"/>
              </a:rPr>
              <a:t>F</a:t>
            </a:r>
            <a:r>
              <a:rPr lang="en-US" altLang="en-US" sz="1800" baseline="-25000" dirty="0">
                <a:sym typeface="Symbol" panose="05050102010706020507" pitchFamily="18" charset="2"/>
              </a:rPr>
              <a:t>I,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tabLst>
                <a:tab pos="326390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Each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is either </a:t>
            </a:r>
          </a:p>
          <a:p>
            <a:pPr lvl="1">
              <a:tabLst>
                <a:tab pos="326390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the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dirty="0" err="1">
                <a:sym typeface="Symbol" panose="05050102010706020507" pitchFamily="18" charset="2"/>
              </a:rPr>
              <a:t>th</a:t>
            </a:r>
            <a:r>
              <a:rPr lang="en-US" altLang="en-US" dirty="0">
                <a:sym typeface="Symbol" panose="05050102010706020507" pitchFamily="18" charset="2"/>
              </a:rPr>
              <a:t> attribute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 if the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dirty="0" err="1">
                <a:sym typeface="Symbol" panose="05050102010706020507" pitchFamily="18" charset="2"/>
              </a:rPr>
              <a:t>th</a:t>
            </a:r>
            <a:r>
              <a:rPr lang="en-US" altLang="en-US" dirty="0">
                <a:sym typeface="Symbol" panose="05050102010706020507" pitchFamily="18" charset="2"/>
              </a:rPr>
              <a:t> attribute is not updated, or,</a:t>
            </a:r>
          </a:p>
          <a:p>
            <a:pPr lvl="1">
              <a:tabLst>
                <a:tab pos="326390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if the attribute is to be updated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is an expression, involving only constants and the attributes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 which gives the new value for the attribute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91FE-A1D4-4271-BF42-A8BC24C6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Update examples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404D5-207D-4FB1-925B-21FD4F00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919287"/>
            <a:ext cx="10515599" cy="457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622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6F01C969-4075-4798-BEA9-A1FBDE7F5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3176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Views</a:t>
            </a:r>
          </a:p>
        </p:txBody>
      </p:sp>
      <p:sp>
        <p:nvSpPr>
          <p:cNvPr id="89092" name="AutoShape 4">
            <a:extLst>
              <a:ext uri="{FF2B5EF4-FFF2-40B4-BE49-F238E27FC236}">
                <a16:creationId xmlns:a16="http://schemas.microsoft.com/office/drawing/2014/main" id="{B7C7E790-5822-4C54-82FE-0B35A814542F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7015163" y="2927350"/>
            <a:ext cx="152400" cy="152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F99F2-1BB8-4954-AAB8-1DF27C389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25415"/>
            <a:ext cx="10668000" cy="506437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F69BE576-17DA-4E20-95C8-1CD0B77D5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View Definition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F72E2B44-780F-4754-BE48-C4BF24154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3432175" algn="ctr"/>
              </a:tabLst>
            </a:pPr>
            <a:r>
              <a:rPr lang="en-US" altLang="en-US" dirty="0"/>
              <a:t>A view is defined using the </a:t>
            </a:r>
            <a:r>
              <a:rPr lang="en-US" altLang="en-US" b="1" dirty="0"/>
              <a:t>create view </a:t>
            </a:r>
            <a:r>
              <a:rPr lang="en-US" altLang="en-US" dirty="0"/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dirty="0"/>
          </a:p>
          <a:p>
            <a:pPr>
              <a:lnSpc>
                <a:spcPct val="40000"/>
              </a:lnSpc>
              <a:buNone/>
              <a:tabLst>
                <a:tab pos="3432175" algn="ctr"/>
              </a:tabLst>
            </a:pPr>
            <a:r>
              <a:rPr lang="en-US" altLang="en-US" dirty="0"/>
              <a:t>		</a:t>
            </a:r>
            <a:r>
              <a:rPr lang="en-US" altLang="en-US" b="1" dirty="0">
                <a:solidFill>
                  <a:srgbClr val="FF0000"/>
                </a:solidFill>
              </a:rPr>
              <a:t>create view </a:t>
            </a:r>
            <a:r>
              <a:rPr lang="en-US" altLang="en-US" i="1" dirty="0">
                <a:solidFill>
                  <a:srgbClr val="FF0000"/>
                </a:solidFill>
              </a:rPr>
              <a:t>v </a:t>
            </a:r>
            <a:r>
              <a:rPr lang="en-US" altLang="en-US" b="1" dirty="0">
                <a:solidFill>
                  <a:srgbClr val="FF0000"/>
                </a:solidFill>
              </a:rPr>
              <a:t>as </a:t>
            </a:r>
            <a:r>
              <a:rPr lang="en-US" altLang="en-US" i="1" dirty="0">
                <a:solidFill>
                  <a:srgbClr val="FF0000"/>
                </a:solidFill>
              </a:rPr>
              <a:t>&lt;</a:t>
            </a:r>
            <a:r>
              <a:rPr lang="en-US" altLang="en-US" dirty="0">
                <a:solidFill>
                  <a:srgbClr val="FF0000"/>
                </a:solidFill>
              </a:rPr>
              <a:t>query expression&gt;</a:t>
            </a:r>
          </a:p>
          <a:p>
            <a:pPr>
              <a:lnSpc>
                <a:spcPct val="20000"/>
              </a:lnSpc>
              <a:buNone/>
              <a:tabLst>
                <a:tab pos="3432175" algn="ctr"/>
              </a:tabLst>
            </a:pPr>
            <a:endParaRPr lang="en-US" altLang="en-US" dirty="0"/>
          </a:p>
          <a:p>
            <a:pPr>
              <a:buNone/>
              <a:tabLst>
                <a:tab pos="3432175" algn="ctr"/>
              </a:tabLst>
            </a:pPr>
            <a:r>
              <a:rPr lang="en-US" altLang="en-US" dirty="0"/>
              <a:t>	where &lt;query expression&gt; is any legal relational algebra query expression.  The view name is represented by </a:t>
            </a:r>
            <a:r>
              <a:rPr lang="en-US" altLang="en-US" i="1" dirty="0"/>
              <a:t>v.</a:t>
            </a:r>
            <a:endParaRPr lang="en-US" altLang="en-US" dirty="0"/>
          </a:p>
          <a:p>
            <a:pPr>
              <a:tabLst>
                <a:tab pos="3432175" algn="ctr"/>
              </a:tabLst>
            </a:pPr>
            <a:r>
              <a:rPr lang="en-US" altLang="en-US" dirty="0"/>
              <a:t>Once a view is defined, the view name can be used to refer to the virtual relation that the view generates.</a:t>
            </a:r>
          </a:p>
          <a:p>
            <a:pPr>
              <a:tabLst>
                <a:tab pos="3432175" algn="ctr"/>
              </a:tabLst>
            </a:pPr>
            <a:r>
              <a:rPr lang="en-US" altLang="en-US" dirty="0"/>
              <a:t>View definition is not the same as creating a new relation by evaluating the query expression  </a:t>
            </a:r>
          </a:p>
          <a:p>
            <a:pPr lvl="1">
              <a:tabLst>
                <a:tab pos="3432175" algn="ctr"/>
              </a:tabLst>
            </a:pPr>
            <a:r>
              <a:rPr lang="en-US" altLang="en-US" dirty="0"/>
              <a:t>Rather, a view definition causes the saving of an expression; the expression is substituted into queries using the view.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89D78523-0C6C-4312-8C4C-ED7908B5C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View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38099-B466-43D2-953E-889B79B99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139484"/>
            <a:ext cx="11071274" cy="554267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01D4B113-1A90-47BE-BA21-996787EFB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Updates Through View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1C4707C4-8D5A-4E42-ADA3-7DAAAB8DC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862013" algn="l"/>
                <a:tab pos="1889125" algn="l"/>
                <a:tab pos="2630488" algn="l"/>
              </a:tabLst>
            </a:pPr>
            <a:r>
              <a:rPr lang="en-US" altLang="en-US"/>
              <a:t>Database modifications expressed as views must be translated to modifications of the actual relations in the database.</a:t>
            </a:r>
          </a:p>
          <a:p>
            <a:pPr>
              <a:tabLst>
                <a:tab pos="862013" algn="l"/>
                <a:tab pos="1889125" algn="l"/>
                <a:tab pos="2630488" algn="l"/>
              </a:tabLst>
            </a:pPr>
            <a:r>
              <a:rPr lang="en-US" altLang="en-US"/>
              <a:t>Consider the person who needs to see all loan data in the </a:t>
            </a:r>
            <a:r>
              <a:rPr lang="en-US" altLang="en-US" i="1"/>
              <a:t>loan</a:t>
            </a:r>
            <a:r>
              <a:rPr lang="en-US" altLang="en-US"/>
              <a:t> relation except </a:t>
            </a:r>
            <a:r>
              <a:rPr lang="en-US" altLang="en-US" i="1"/>
              <a:t>amount.</a:t>
            </a:r>
            <a:r>
              <a:rPr lang="en-US" altLang="en-US"/>
              <a:t>  The view given to the person, </a:t>
            </a:r>
            <a:r>
              <a:rPr lang="en-US" altLang="en-US" i="1"/>
              <a:t>branch-loan, </a:t>
            </a:r>
            <a:r>
              <a:rPr lang="en-US" altLang="en-US"/>
              <a:t>is defined as: </a:t>
            </a:r>
          </a:p>
          <a:p>
            <a:pPr>
              <a:buNone/>
              <a:tabLst>
                <a:tab pos="862013" algn="l"/>
                <a:tab pos="1889125" algn="l"/>
                <a:tab pos="2630488" algn="l"/>
              </a:tabLst>
            </a:pPr>
            <a:r>
              <a:rPr lang="en-US" altLang="en-US"/>
              <a:t>			</a:t>
            </a:r>
            <a:r>
              <a:rPr lang="en-US" altLang="en-US" b="1"/>
              <a:t>create view </a:t>
            </a:r>
            <a:r>
              <a:rPr lang="en-US" altLang="en-US" i="1"/>
              <a:t>branch-loan </a:t>
            </a:r>
            <a:r>
              <a:rPr lang="en-US" altLang="en-US" b="1"/>
              <a:t>as</a:t>
            </a:r>
            <a:endParaRPr lang="en-US" altLang="en-US"/>
          </a:p>
          <a:p>
            <a:pPr>
              <a:buNone/>
              <a:tabLst>
                <a:tab pos="862013" algn="l"/>
                <a:tab pos="1889125" algn="l"/>
                <a:tab pos="2630488" algn="l"/>
              </a:tabLst>
            </a:pPr>
            <a:r>
              <a:rPr lang="en-US" altLang="en-US"/>
              <a:t>				</a:t>
            </a:r>
            <a:r>
              <a:rPr lang="en-US" altLang="en-US">
                <a:sym typeface="Symbol" panose="05050102010706020507" pitchFamily="18" charset="2"/>
              </a:rPr>
              <a:t></a:t>
            </a:r>
            <a:r>
              <a:rPr lang="en-US" altLang="en-US" sz="2400" i="1" baseline="-25000">
                <a:sym typeface="Symbol" panose="05050102010706020507" pitchFamily="18" charset="2"/>
              </a:rPr>
              <a:t>branch-name, loan-number</a:t>
            </a:r>
            <a:r>
              <a:rPr lang="en-US" altLang="en-US" i="1" baseline="-25000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(loan)</a:t>
            </a:r>
            <a:endParaRPr lang="en-US" altLang="en-US">
              <a:sym typeface="Symbol" panose="05050102010706020507" pitchFamily="18" charset="2"/>
            </a:endParaRPr>
          </a:p>
          <a:p>
            <a:pPr>
              <a:tabLst>
                <a:tab pos="862013" algn="l"/>
                <a:tab pos="1889125" algn="l"/>
                <a:tab pos="2630488" algn="l"/>
              </a:tabLst>
            </a:pPr>
            <a:r>
              <a:rPr lang="en-US" altLang="en-US"/>
              <a:t>Since we allow a view name to appear wherever a relation name is allowed, the person may write:</a:t>
            </a:r>
          </a:p>
          <a:p>
            <a:pPr>
              <a:buNone/>
              <a:tabLst>
                <a:tab pos="862013" algn="l"/>
                <a:tab pos="1889125" algn="l"/>
                <a:tab pos="2630488" algn="l"/>
              </a:tabLst>
            </a:pPr>
            <a:endParaRPr lang="en-US" altLang="en-US"/>
          </a:p>
          <a:p>
            <a:pPr>
              <a:buNone/>
              <a:tabLst>
                <a:tab pos="862013" algn="l"/>
                <a:tab pos="1889125" algn="l"/>
                <a:tab pos="2630488" algn="l"/>
              </a:tabLst>
            </a:pPr>
            <a:r>
              <a:rPr lang="en-US" altLang="en-US"/>
              <a:t>		</a:t>
            </a:r>
            <a:r>
              <a:rPr lang="en-US" altLang="en-US" i="1"/>
              <a:t>branch-loan </a:t>
            </a:r>
            <a:r>
              <a:rPr lang="en-US" altLang="en-US">
                <a:sym typeface="Symbol" panose="05050102010706020507" pitchFamily="18" charset="2"/>
              </a:rPr>
              <a:t> </a:t>
            </a:r>
            <a:r>
              <a:rPr lang="en-US" altLang="en-US" i="1">
                <a:sym typeface="Symbol" panose="05050102010706020507" pitchFamily="18" charset="2"/>
              </a:rPr>
              <a:t>branch-loan </a:t>
            </a:r>
            <a:r>
              <a:rPr lang="en-US" altLang="en-US">
                <a:sym typeface="Symbol" panose="05050102010706020507" pitchFamily="18" charset="2"/>
              </a:rPr>
              <a:t> {(“Perryridge”, L-37)}</a:t>
            </a:r>
            <a:endParaRPr lang="en-US" altLang="en-US"/>
          </a:p>
          <a:p>
            <a:pPr>
              <a:buNone/>
              <a:tabLst>
                <a:tab pos="862013" algn="l"/>
                <a:tab pos="1889125" algn="l"/>
                <a:tab pos="2630488" algn="l"/>
              </a:tabLst>
            </a:pPr>
            <a:r>
              <a:rPr lang="en-US" altLang="en-US"/>
              <a:t>	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>
            <a:extLst>
              <a:ext uri="{FF2B5EF4-FFF2-40B4-BE49-F238E27FC236}">
                <a16:creationId xmlns:a16="http://schemas.microsoft.com/office/drawing/2014/main" id="{69D52125-B4D0-4B95-AFA8-4F446B1EC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3895" y="576775"/>
            <a:ext cx="11211951" cy="62812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The previous insertion must be represented by an insertion into the actual relation </a:t>
            </a:r>
            <a:r>
              <a:rPr lang="en-US" altLang="en-US" i="1" dirty="0"/>
              <a:t>loan</a:t>
            </a:r>
            <a:r>
              <a:rPr lang="en-US" altLang="en-US" dirty="0"/>
              <a:t> from which the view </a:t>
            </a:r>
            <a:r>
              <a:rPr lang="en-US" altLang="en-US" i="1" dirty="0"/>
              <a:t>branch-loan</a:t>
            </a:r>
            <a:r>
              <a:rPr lang="en-US" altLang="en-US" dirty="0"/>
              <a:t> is constructed.</a:t>
            </a:r>
          </a:p>
          <a:p>
            <a:endParaRPr lang="en-US" altLang="en-US" dirty="0"/>
          </a:p>
          <a:p>
            <a:r>
              <a:rPr lang="en-US" altLang="en-US" dirty="0"/>
              <a:t>An insertion into </a:t>
            </a:r>
            <a:r>
              <a:rPr lang="en-US" altLang="en-US" i="1" dirty="0"/>
              <a:t>loan</a:t>
            </a:r>
            <a:r>
              <a:rPr lang="en-US" altLang="en-US" dirty="0"/>
              <a:t> requires a value for </a:t>
            </a:r>
            <a:r>
              <a:rPr lang="en-US" altLang="en-US" i="1" dirty="0"/>
              <a:t>amount</a:t>
            </a:r>
            <a:r>
              <a:rPr lang="en-US" altLang="en-US" dirty="0"/>
              <a:t>. The insertion can be dealt with by either.</a:t>
            </a:r>
          </a:p>
          <a:p>
            <a:pPr lvl="1"/>
            <a:r>
              <a:rPr lang="en-US" altLang="en-US" dirty="0"/>
              <a:t>rejecting the insertion and returning an error message to the user.</a:t>
            </a:r>
          </a:p>
          <a:p>
            <a:pPr lvl="1"/>
            <a:r>
              <a:rPr lang="en-US" altLang="en-US" dirty="0"/>
              <a:t>inserting a tuple (“L-37”, “</a:t>
            </a:r>
            <a:r>
              <a:rPr lang="en-US" altLang="en-US" dirty="0" err="1"/>
              <a:t>Perryridge</a:t>
            </a:r>
            <a:r>
              <a:rPr lang="en-US" altLang="en-US" dirty="0"/>
              <a:t>”, </a:t>
            </a:r>
            <a:r>
              <a:rPr lang="en-US" altLang="en-US" i="1" dirty="0"/>
              <a:t>null</a:t>
            </a:r>
            <a:r>
              <a:rPr lang="en-US" altLang="en-US" dirty="0"/>
              <a:t>) into the </a:t>
            </a:r>
            <a:r>
              <a:rPr lang="en-US" altLang="en-US" i="1" dirty="0"/>
              <a:t>loan</a:t>
            </a:r>
            <a:r>
              <a:rPr lang="en-US" altLang="en-US" dirty="0"/>
              <a:t> relation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Some updates through views are impossible to translate into database relation updates</a:t>
            </a:r>
          </a:p>
          <a:p>
            <a:pPr lvl="1"/>
            <a:r>
              <a:rPr lang="en-US" altLang="en-US" dirty="0"/>
              <a:t>create view v as </a:t>
            </a:r>
            <a:r>
              <a:rPr lang="en-US" altLang="en-US" sz="2000" dirty="0">
                <a:sym typeface="Symbol" panose="05050102010706020507" pitchFamily="18" charset="2"/>
              </a:rPr>
              <a:t></a:t>
            </a:r>
            <a:r>
              <a:rPr lang="en-US" altLang="en-US" i="1" baseline="-25000" dirty="0">
                <a:sym typeface="Symbol" panose="05050102010706020507" pitchFamily="18" charset="2"/>
              </a:rPr>
              <a:t>branch-name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sym typeface="Symbol" panose="05050102010706020507" pitchFamily="18" charset="2"/>
              </a:rPr>
              <a:t>= </a:t>
            </a:r>
            <a:r>
              <a:rPr lang="en-US" altLang="en-US" baseline="-25000" dirty="0">
                <a:sym typeface="Symbol" panose="05050102010706020507" pitchFamily="18" charset="2"/>
              </a:rPr>
              <a:t>“</a:t>
            </a:r>
            <a:r>
              <a:rPr lang="en-US" altLang="en-US" baseline="-25000" dirty="0" err="1">
                <a:sym typeface="Symbol" panose="05050102010706020507" pitchFamily="18" charset="2"/>
              </a:rPr>
              <a:t>Perryridge</a:t>
            </a:r>
            <a:r>
              <a:rPr lang="en-US" altLang="en-US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account</a:t>
            </a:r>
            <a:r>
              <a:rPr lang="en-US" altLang="en-US" dirty="0">
                <a:sym typeface="Symbol" panose="05050102010706020507" pitchFamily="18" charset="2"/>
              </a:rPr>
              <a:t>))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v  v  (L-99, Downtown, 23)</a:t>
            </a:r>
          </a:p>
          <a:p>
            <a:pPr lvl="1">
              <a:buFont typeface="Monotype Sorts" pitchFamily="2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/>
              <a:t>Others cannot be translated uniquely</a:t>
            </a:r>
          </a:p>
          <a:p>
            <a:pPr lvl="1"/>
            <a:r>
              <a:rPr lang="en-US" altLang="en-US" i="1" dirty="0"/>
              <a:t>all-customer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 </a:t>
            </a:r>
            <a:r>
              <a:rPr lang="en-US" altLang="en-US" i="1" dirty="0">
                <a:sym typeface="Symbol" panose="05050102010706020507" pitchFamily="18" charset="2"/>
              </a:rPr>
              <a:t>all-customer</a:t>
            </a:r>
            <a:r>
              <a:rPr lang="en-US" altLang="en-US" dirty="0">
                <a:sym typeface="Symbol" panose="05050102010706020507" pitchFamily="18" charset="2"/>
              </a:rPr>
              <a:t>   {(“</a:t>
            </a:r>
            <a:r>
              <a:rPr lang="en-US" altLang="en-US" dirty="0" err="1">
                <a:sym typeface="Symbol" panose="05050102010706020507" pitchFamily="18" charset="2"/>
              </a:rPr>
              <a:t>Perryridge</a:t>
            </a:r>
            <a:r>
              <a:rPr lang="en-US" altLang="en-US" dirty="0">
                <a:sym typeface="Symbol" panose="05050102010706020507" pitchFamily="18" charset="2"/>
              </a:rPr>
              <a:t>”, “John”)}</a:t>
            </a:r>
          </a:p>
          <a:p>
            <a:pPr lvl="2"/>
            <a:r>
              <a:rPr lang="en-US" altLang="en-US" dirty="0"/>
              <a:t>Have to choose loan or account, and </a:t>
            </a:r>
            <a:br>
              <a:rPr lang="en-US" altLang="en-US" dirty="0"/>
            </a:br>
            <a:r>
              <a:rPr lang="en-US" altLang="en-US" dirty="0"/>
              <a:t>create a new loan/account number!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5CDB9F7C-26F2-458F-9C51-33B30CAD9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Views Defined Using Other Views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BD90F2B-57B3-47CF-9455-DE2E3DF4C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One view may be used in the expression defining another view </a:t>
            </a:r>
          </a:p>
          <a:p>
            <a:r>
              <a:rPr lang="en-US" altLang="en-US"/>
              <a:t>A view relation </a:t>
            </a:r>
            <a:r>
              <a:rPr lang="en-US" altLang="en-US" i="1"/>
              <a:t>v</a:t>
            </a:r>
            <a:r>
              <a:rPr lang="en-US" altLang="en-US" sz="2100" baseline="-25000"/>
              <a:t>1</a:t>
            </a:r>
            <a:r>
              <a:rPr lang="en-US" altLang="en-US"/>
              <a:t> is said to </a:t>
            </a:r>
            <a:r>
              <a:rPr lang="en-US" altLang="en-US" i="1">
                <a:solidFill>
                  <a:schemeClr val="tx2"/>
                </a:solidFill>
              </a:rPr>
              <a:t>depend directly</a:t>
            </a:r>
            <a:r>
              <a:rPr lang="en-US" altLang="en-US" i="1"/>
              <a:t> </a:t>
            </a:r>
            <a:r>
              <a:rPr lang="en-US" altLang="en-US"/>
              <a:t>on a view relation </a:t>
            </a:r>
            <a:r>
              <a:rPr lang="en-US" altLang="en-US" i="1"/>
              <a:t>v</a:t>
            </a:r>
            <a:r>
              <a:rPr lang="en-US" altLang="en-US" sz="2100" i="1" baseline="-25000"/>
              <a:t>2</a:t>
            </a:r>
            <a:r>
              <a:rPr lang="en-US" altLang="en-US" i="1"/>
              <a:t> </a:t>
            </a:r>
            <a:r>
              <a:rPr lang="en-US" altLang="en-US"/>
              <a:t> if </a:t>
            </a:r>
            <a:r>
              <a:rPr lang="en-US" altLang="en-US" i="1"/>
              <a:t>v</a:t>
            </a:r>
            <a:r>
              <a:rPr lang="en-US" altLang="en-US" sz="2100" baseline="-25000"/>
              <a:t>2</a:t>
            </a:r>
            <a:r>
              <a:rPr lang="en-US" altLang="en-US"/>
              <a:t> is used in the expression defining </a:t>
            </a:r>
            <a:r>
              <a:rPr lang="en-US" altLang="en-US" i="1"/>
              <a:t>v</a:t>
            </a:r>
            <a:r>
              <a:rPr lang="en-US" altLang="en-US" sz="2100" baseline="-25000"/>
              <a:t>1</a:t>
            </a:r>
            <a:endParaRPr lang="en-US" altLang="en-US" sz="2100"/>
          </a:p>
          <a:p>
            <a:r>
              <a:rPr lang="en-US" altLang="en-US"/>
              <a:t>A view relation </a:t>
            </a:r>
            <a:r>
              <a:rPr lang="en-US" altLang="en-US" i="1"/>
              <a:t>v</a:t>
            </a:r>
            <a:r>
              <a:rPr lang="en-US" altLang="en-US" sz="2100" baseline="-25000"/>
              <a:t>1</a:t>
            </a:r>
            <a:r>
              <a:rPr lang="en-US" altLang="en-US"/>
              <a:t> is said to </a:t>
            </a:r>
            <a:r>
              <a:rPr lang="en-US" altLang="en-US" i="1">
                <a:solidFill>
                  <a:schemeClr val="tx2"/>
                </a:solidFill>
              </a:rPr>
              <a:t>depend on</a:t>
            </a:r>
            <a:r>
              <a:rPr lang="en-US" altLang="en-US"/>
              <a:t> view relation </a:t>
            </a:r>
            <a:r>
              <a:rPr lang="en-US" altLang="en-US" i="1"/>
              <a:t>v</a:t>
            </a:r>
            <a:r>
              <a:rPr lang="en-US" altLang="en-US" sz="2100" i="1" baseline="-25000"/>
              <a:t>2</a:t>
            </a:r>
            <a:r>
              <a:rPr lang="en-US" altLang="en-US" i="1"/>
              <a:t> </a:t>
            </a:r>
            <a:r>
              <a:rPr lang="en-US" altLang="en-US"/>
              <a:t>if either v</a:t>
            </a:r>
            <a:r>
              <a:rPr lang="en-US" altLang="en-US" baseline="-25000"/>
              <a:t>1 </a:t>
            </a:r>
            <a:r>
              <a:rPr lang="en-US" altLang="en-US"/>
              <a:t>depends directly to </a:t>
            </a:r>
            <a:r>
              <a:rPr lang="en-US" altLang="en-US" i="1"/>
              <a:t>v</a:t>
            </a:r>
            <a:r>
              <a:rPr lang="en-US" altLang="en-US" sz="2100" baseline="-25000"/>
              <a:t>2 </a:t>
            </a:r>
            <a:r>
              <a:rPr lang="en-US" altLang="en-US" sz="2100"/>
              <a:t> or there is a path of dependencies from v</a:t>
            </a:r>
            <a:r>
              <a:rPr lang="en-US" altLang="en-US" sz="2100" baseline="-25000"/>
              <a:t>1</a:t>
            </a:r>
            <a:r>
              <a:rPr lang="en-US" altLang="en-US" sz="2100"/>
              <a:t> to v</a:t>
            </a:r>
            <a:r>
              <a:rPr lang="en-US" altLang="en-US" sz="2100" baseline="-25000"/>
              <a:t>2</a:t>
            </a:r>
            <a:r>
              <a:rPr lang="en-US" altLang="en-US" sz="2100"/>
              <a:t> </a:t>
            </a:r>
          </a:p>
          <a:p>
            <a:r>
              <a:rPr lang="en-US" altLang="en-US"/>
              <a:t>A view relation </a:t>
            </a:r>
            <a:r>
              <a:rPr lang="en-US" altLang="en-US" i="1"/>
              <a:t>v</a:t>
            </a:r>
            <a:r>
              <a:rPr lang="en-US" altLang="en-US"/>
              <a:t> is said to be </a:t>
            </a:r>
            <a:r>
              <a:rPr lang="en-US" altLang="en-US" i="1">
                <a:solidFill>
                  <a:schemeClr val="tx2"/>
                </a:solidFill>
              </a:rPr>
              <a:t>recursive</a:t>
            </a:r>
            <a:r>
              <a:rPr lang="en-US" altLang="en-US" i="1"/>
              <a:t> </a:t>
            </a:r>
            <a:r>
              <a:rPr lang="en-US" altLang="en-US"/>
              <a:t> if it depends on itself.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A2001D-0E66-43DE-B7A7-54EF0A135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885950"/>
            <a:ext cx="6296025" cy="308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8AEA0-F648-405E-94CA-32ADCD480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885950"/>
            <a:ext cx="6296025" cy="308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E7BB56-18AC-4802-9B37-9A997B9F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885950"/>
            <a:ext cx="6296025" cy="3086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5BEEA8-21C0-4788-8801-8DDA08238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885950"/>
            <a:ext cx="6296025" cy="3086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FB8D94-18A7-4106-9491-5B30D78B2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885950"/>
            <a:ext cx="6296025" cy="3086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0D61F8-95A6-48B1-AFC5-FB5135E90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885950"/>
            <a:ext cx="6296025" cy="3086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675288-9E63-457B-8E53-055EF912F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885950"/>
            <a:ext cx="6296025" cy="3086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255FB4-CCE8-477B-AA97-D3BD3DB7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885950"/>
            <a:ext cx="6296025" cy="3086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E570D5-CB8A-4952-9773-7FC4AC3E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" y="633046"/>
            <a:ext cx="11619913" cy="576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614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70A6C38C-4F8E-414C-9105-EC3FD1EAC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 Expansion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8B0F0169-EED7-44DC-8A94-2304FF7A2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tabLst>
                <a:tab pos="681038" algn="l"/>
              </a:tabLst>
            </a:pPr>
            <a:r>
              <a:rPr lang="en-US" altLang="en-US"/>
              <a:t>A way to define the meaning of views defined in terms of other views.</a:t>
            </a:r>
          </a:p>
          <a:p>
            <a:pPr>
              <a:tabLst>
                <a:tab pos="681038" algn="l"/>
              </a:tabLst>
            </a:pPr>
            <a:r>
              <a:rPr lang="en-US" altLang="en-US"/>
              <a:t>Let view </a:t>
            </a:r>
            <a:r>
              <a:rPr lang="en-US" altLang="en-US" i="1"/>
              <a:t>v</a:t>
            </a:r>
            <a:r>
              <a:rPr lang="en-US" altLang="en-US" sz="2100" baseline="-25000"/>
              <a:t>1</a:t>
            </a:r>
            <a:r>
              <a:rPr lang="en-US" altLang="en-US"/>
              <a:t> be defined by an expression </a:t>
            </a:r>
            <a:r>
              <a:rPr lang="en-US" altLang="en-US" i="1"/>
              <a:t>e</a:t>
            </a:r>
            <a:r>
              <a:rPr lang="en-US" altLang="en-US" sz="2100" baseline="-25000"/>
              <a:t>1</a:t>
            </a:r>
            <a:r>
              <a:rPr lang="en-US" altLang="en-US"/>
              <a:t> that may itself contain uses of view relations.</a:t>
            </a:r>
          </a:p>
          <a:p>
            <a:pPr>
              <a:tabLst>
                <a:tab pos="681038" algn="l"/>
              </a:tabLst>
            </a:pPr>
            <a:r>
              <a:rPr lang="en-US" altLang="en-US"/>
              <a:t>View expansion of an expression repeats the following replacement step:</a:t>
            </a:r>
          </a:p>
          <a:p>
            <a:pPr>
              <a:buNone/>
              <a:tabLst>
                <a:tab pos="681038" algn="l"/>
              </a:tabLst>
            </a:pPr>
            <a:r>
              <a:rPr lang="en-US" altLang="en-US"/>
              <a:t>		</a:t>
            </a:r>
            <a:r>
              <a:rPr lang="en-US" altLang="en-US" b="1"/>
              <a:t>repeat</a:t>
            </a:r>
            <a:br>
              <a:rPr lang="en-US" altLang="en-US" b="1"/>
            </a:br>
            <a:r>
              <a:rPr lang="en-US" altLang="en-US" b="1"/>
              <a:t>		</a:t>
            </a:r>
            <a:r>
              <a:rPr lang="en-US" altLang="en-US"/>
              <a:t>Find any view relation </a:t>
            </a:r>
            <a:r>
              <a:rPr lang="en-US" altLang="en-US" i="1"/>
              <a:t>v</a:t>
            </a:r>
            <a:r>
              <a:rPr lang="en-US" altLang="en-US" sz="2100" i="1" baseline="-25000"/>
              <a:t>i</a:t>
            </a:r>
            <a:r>
              <a:rPr lang="en-US" altLang="en-US"/>
              <a:t> in </a:t>
            </a:r>
            <a:r>
              <a:rPr lang="en-US" altLang="en-US" i="1"/>
              <a:t>e</a:t>
            </a:r>
            <a:r>
              <a:rPr lang="en-US" altLang="en-US" sz="2100" baseline="-25000"/>
              <a:t>1</a:t>
            </a:r>
            <a:br>
              <a:rPr lang="en-US" altLang="en-US"/>
            </a:br>
            <a:r>
              <a:rPr lang="en-US" altLang="en-US"/>
              <a:t>		Replace the view relation </a:t>
            </a:r>
            <a:r>
              <a:rPr lang="en-US" altLang="en-US" i="1"/>
              <a:t>v</a:t>
            </a:r>
            <a:r>
              <a:rPr lang="en-US" altLang="en-US" sz="2100" i="1" baseline="-25000"/>
              <a:t>i</a:t>
            </a:r>
            <a:r>
              <a:rPr lang="en-US" altLang="en-US"/>
              <a:t> by the expression defining </a:t>
            </a:r>
            <a:r>
              <a:rPr lang="en-US" altLang="en-US" i="1"/>
              <a:t>v</a:t>
            </a:r>
            <a:r>
              <a:rPr lang="en-US" altLang="en-US" i="1" baseline="-25000"/>
              <a:t>i</a:t>
            </a:r>
            <a:r>
              <a:rPr lang="en-US" altLang="en-US" sz="2100"/>
              <a:t> 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 b="1"/>
              <a:t>until</a:t>
            </a:r>
            <a:r>
              <a:rPr lang="en-US" altLang="en-US"/>
              <a:t> no more view relations are present in </a:t>
            </a:r>
            <a:r>
              <a:rPr lang="en-US" altLang="en-US" i="1"/>
              <a:t>e</a:t>
            </a:r>
            <a:r>
              <a:rPr lang="en-US" altLang="en-US" sz="2100" baseline="-25000"/>
              <a:t>1</a:t>
            </a:r>
            <a:endParaRPr lang="en-US" altLang="en-US" sz="2100"/>
          </a:p>
          <a:p>
            <a:pPr>
              <a:tabLst>
                <a:tab pos="681038" algn="l"/>
              </a:tabLst>
            </a:pPr>
            <a:r>
              <a:rPr lang="en-US" altLang="en-US"/>
              <a:t>As long as the view definitions are not recursive, this loop will terminate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BE69-AE45-4727-BFCF-C633A85E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750" y="3052054"/>
            <a:ext cx="7419536" cy="1325563"/>
          </a:xfrm>
        </p:spPr>
        <p:txBody>
          <a:bodyPr/>
          <a:lstStyle/>
          <a:p>
            <a:r>
              <a:rPr lang="en-US" dirty="0"/>
              <a:t>      More Example 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1976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3E49F1-B271-4641-A3C1-32B95E349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801858"/>
            <a:ext cx="8385810" cy="418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35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FEA166-4A75-4C7B-BC4C-0F9C622F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211016"/>
            <a:ext cx="10410092" cy="62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399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02B79-602B-4F14-89A0-C8242C986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" y="267286"/>
            <a:ext cx="11451102" cy="63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936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D2CB-6201-4024-B072-C24C9DE4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of Relational Operators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7B1F1-B914-450A-8F04-B5CF7E29C0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57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•1. [ σ, π, ρ] (highest).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•2. [ Χ, ⋈, ÷]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•3. ∩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•4. [ ∪, —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39189-BD08-45CF-A0BD-14330F59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4" y="168812"/>
            <a:ext cx="11985673" cy="668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9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DDC2F608D2FB4EBD8DD28B537063C7" ma:contentTypeVersion="13" ma:contentTypeDescription="Create a new document." ma:contentTypeScope="" ma:versionID="4895b584e361592c7760603f013de4b4">
  <xsd:schema xmlns:xsd="http://www.w3.org/2001/XMLSchema" xmlns:xs="http://www.w3.org/2001/XMLSchema" xmlns:p="http://schemas.microsoft.com/office/2006/metadata/properties" xmlns:ns2="245837e0-90d9-4919-b318-569ca8f056a6" xmlns:ns3="0e7d582d-3e19-426b-9ddf-bbbe9a1d9280" targetNamespace="http://schemas.microsoft.com/office/2006/metadata/properties" ma:root="true" ma:fieldsID="7430c87506610792267d3e9f58eb1bb7" ns2:_="" ns3:_="">
    <xsd:import namespace="245837e0-90d9-4919-b318-569ca8f056a6"/>
    <xsd:import namespace="0e7d582d-3e19-426b-9ddf-bbbe9a1d92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837e0-90d9-4919-b318-569ca8f056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7d582d-3e19-426b-9ddf-bbbe9a1d928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820284-6A3D-4490-B4D1-1B136774C3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918CD4-98B6-4D4C-BBA6-873FFA577E6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9C16D5F-FD3A-43F7-B4F5-3DC9E0E06812}"/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2735</Words>
  <Application>Microsoft Office PowerPoint</Application>
  <PresentationFormat>Widescreen</PresentationFormat>
  <Paragraphs>615</Paragraphs>
  <Slides>85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Office Theme</vt:lpstr>
      <vt:lpstr>Relation algebra</vt:lpstr>
      <vt:lpstr>Syllabus</vt:lpstr>
      <vt:lpstr>What is the Relational Algebra?</vt:lpstr>
      <vt:lpstr>PowerPoint Presentation</vt:lpstr>
      <vt:lpstr>PowerPoint Presentation</vt:lpstr>
      <vt:lpstr>PowerPoint Presentation</vt:lpstr>
      <vt:lpstr>Select or restriction ( σ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join </vt:lpstr>
      <vt:lpstr>Cartesian Product</vt:lpstr>
      <vt:lpstr>Natural  Outer join</vt:lpstr>
      <vt:lpstr>Left Outer join</vt:lpstr>
      <vt:lpstr>Right Outer join</vt:lpstr>
      <vt:lpstr>Full Outer join</vt:lpstr>
      <vt:lpstr>PowerPoint Presentation</vt:lpstr>
      <vt:lpstr>Outer join</vt:lpstr>
      <vt:lpstr>Left  Outer join</vt:lpstr>
      <vt:lpstr>Right  Outer join</vt:lpstr>
      <vt:lpstr>Full  Outer join</vt:lpstr>
      <vt:lpstr>Division Operation</vt:lpstr>
      <vt:lpstr>Division Operation – Example</vt:lpstr>
      <vt:lpstr>One more example:</vt:lpstr>
      <vt:lpstr>Division Operation</vt:lpstr>
      <vt:lpstr>Rename </vt:lpstr>
      <vt:lpstr>PowerPoint Presentation</vt:lpstr>
      <vt:lpstr>Null Values</vt:lpstr>
      <vt:lpstr>Null Values</vt:lpstr>
      <vt:lpstr>Modification of the Database</vt:lpstr>
      <vt:lpstr>Deletion</vt:lpstr>
      <vt:lpstr>Delete examples</vt:lpstr>
      <vt:lpstr>Insertion</vt:lpstr>
      <vt:lpstr>Insertion examples</vt:lpstr>
      <vt:lpstr>Updating</vt:lpstr>
      <vt:lpstr>Update examples</vt:lpstr>
      <vt:lpstr>Views</vt:lpstr>
      <vt:lpstr>View Definition</vt:lpstr>
      <vt:lpstr>View Examples</vt:lpstr>
      <vt:lpstr>Updates Through View</vt:lpstr>
      <vt:lpstr>PowerPoint Presentation</vt:lpstr>
      <vt:lpstr>Views Defined Using Other Views</vt:lpstr>
      <vt:lpstr>View Expansion</vt:lpstr>
      <vt:lpstr>      More Example Queries</vt:lpstr>
      <vt:lpstr>PowerPoint Presentation</vt:lpstr>
      <vt:lpstr>PowerPoint Presentation</vt:lpstr>
      <vt:lpstr>PowerPoint Presentation</vt:lpstr>
      <vt:lpstr>Precedence of Relational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 algebra</dc:title>
  <dc:creator>hp</dc:creator>
  <cp:lastModifiedBy>hp</cp:lastModifiedBy>
  <cp:revision>88</cp:revision>
  <dcterms:created xsi:type="dcterms:W3CDTF">2021-04-17T02:43:30Z</dcterms:created>
  <dcterms:modified xsi:type="dcterms:W3CDTF">2021-04-28T08:45:40Z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0x0101008DDDC2F608D2FB4EBD8DD28B537063C7</vt:lpwstr>
  </property>
</Properties>
</file>