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89" r:id="rId4"/>
    <p:sldId id="291" r:id="rId5"/>
    <p:sldId id="391" r:id="rId6"/>
    <p:sldId id="321" r:id="rId7"/>
    <p:sldId id="322" r:id="rId8"/>
    <p:sldId id="325" r:id="rId9"/>
    <p:sldId id="326" r:id="rId10"/>
    <p:sldId id="327" r:id="rId11"/>
    <p:sldId id="336" r:id="rId12"/>
    <p:sldId id="332" r:id="rId13"/>
    <p:sldId id="339" r:id="rId14"/>
    <p:sldId id="334" r:id="rId15"/>
    <p:sldId id="340" r:id="rId16"/>
    <p:sldId id="341" r:id="rId17"/>
    <p:sldId id="392" r:id="rId18"/>
    <p:sldId id="347" r:id="rId19"/>
    <p:sldId id="348" r:id="rId20"/>
    <p:sldId id="383" r:id="rId21"/>
    <p:sldId id="384" r:id="rId22"/>
    <p:sldId id="349" r:id="rId23"/>
    <p:sldId id="351" r:id="rId24"/>
    <p:sldId id="385" r:id="rId25"/>
    <p:sldId id="386" r:id="rId26"/>
    <p:sldId id="387" r:id="rId27"/>
    <p:sldId id="388" r:id="rId28"/>
    <p:sldId id="389" r:id="rId29"/>
    <p:sldId id="393" r:id="rId30"/>
    <p:sldId id="3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AC6-FB25-48F0-914E-82753584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AC71E-5DC9-4E76-B13E-270D5C28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D992-716A-48ED-83B8-E7D72BB3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98E8-E2F0-4519-A0EF-3073C870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F2D8-7C64-4DB5-99FF-C2CB4459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2D99-6D8E-4B6E-B383-5C6DAA6E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09E1D-CC6B-4744-BE0E-EA270E0A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A748-88AF-46E3-854A-E423E504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EB44-D158-48F5-9762-1E387398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36BB-F48C-42B6-B42A-C3D920D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8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7371A-63EB-43C9-8A53-F9B8DC91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1FDB-48B6-40DD-B5D7-0965EEFB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012A-5910-44A8-AD4A-8D26CA3F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7D8E-2B79-47A1-92D9-E64611F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C8EE-131B-4481-BBA1-FBB2A4BC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0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E4E-17FE-477B-ACEE-F07D248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0FD6-489E-4149-BD75-4EECA5D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1168-A2FD-4285-87E0-14C94CFE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C0BB-B5EC-4CA9-88FD-5072E7D3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93B1-8785-47A3-8CA0-565A468C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19A4-3516-4C55-8608-4EC598C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2E0A-C2E3-443C-96AD-7F94A826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8A56-0488-4DF8-955F-934240E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4B16-EFD3-4CC4-A450-67A3CE2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E0A7-D18C-4BF8-A3CA-2FA047ED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6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CDD4-AC47-42AC-9123-DC69DF67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EDE0-1FC1-4DA2-A186-2907BB785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AD0C4-954E-4DAB-BDBA-0792FB74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4271-681D-4EA2-9945-9EFC0363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6020C-D8C7-4E2F-9F6C-FC2DF0E8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3F9E-9735-47A1-BFE0-A699D6E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D365-F442-4156-B11C-9D247D2E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A143-8024-4D05-95F1-A1AFB1C8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04C-94D6-49C4-902A-B1B9A4E4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70FF0-F9C4-43D0-8152-00109DF47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434A0-0367-41AA-8CD6-17FE2DB56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E32E6-6E6C-4F13-A478-A4E5D803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15028-5A64-4BA0-BF96-F1EB6C1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66906-7420-46E3-956A-A74A482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B5A-AAD3-4F67-9FFB-AC61077B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0CD81-CF57-47C2-9A6F-134F90F7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06C3-C383-4701-B512-DC67ADC9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A4CAF-60E8-4EA3-BADE-8F851657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7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A9EEB-92ED-4150-880A-74CF3CFD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912A6-261E-46C9-BFE2-90DAD4E6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20A58-8AB2-49A2-815F-A31EE587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9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EB3F-01F8-4A69-85D6-2B74D312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363-C49E-4026-AAA7-6B89264D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9C024-973A-4D80-981C-688B0D71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1390C-29E4-4479-965A-554A059A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70F1-5732-4B87-BCF6-3057DAD3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0764-1980-45E9-A74D-CF86AFA5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1877-8CA7-42DD-8550-8AD6D2E0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4292C-9735-4DC5-BE92-49A3AE499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99FA-304D-497A-BAA5-0EAABC03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6F6C5-A916-49C0-B9B0-540B489D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9D7F6-BB61-426A-96A6-24B5B9CB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09A2-DF67-4ECD-9D0A-776B388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7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BDF3B-2311-4F15-B243-10941217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B870-B0FF-4D0A-98BA-29E3DA07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9615-5F81-45D7-B3FA-AE76DF187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FE82-D31C-4A00-9E4C-E827ECC9A4D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0A90-9E12-499E-8CB9-CB99123F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6D9F-7544-4E08-8639-9B2C56CAC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8E2-3E92-4BF4-A486-0D2E16040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50F4-AFD2-4F4C-AFC5-537F1C5B5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Calculus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30294-2CA0-4070-BC35-A606CB1BB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VVIT</a:t>
            </a:r>
          </a:p>
          <a:p>
            <a:r>
              <a:rPr lang="en-US" dirty="0"/>
              <a:t>UNIT 2- Part 3/3</a:t>
            </a:r>
          </a:p>
          <a:p>
            <a:r>
              <a:rPr lang="en-US" dirty="0"/>
              <a:t>DBMS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1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627F-E696-4430-A06B-A1289B4AC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DB73-E9B6-41DA-8ED9-6E84C8694C21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0832A4F-4CF4-42CC-9DF2-6DC470299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Tuple Relational Calculus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84D48C7-F08E-441A-B630-8912126D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114800"/>
          </a:xfrm>
        </p:spPr>
        <p:txBody>
          <a:bodyPr/>
          <a:lstStyle/>
          <a:p>
            <a:pPr algn="just"/>
            <a:r>
              <a:rPr lang="en-GB" altLang="en-US" b="1">
                <a:latin typeface="Times" panose="02020603050405020304" pitchFamily="18" charset="0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 noProof="1">
                <a:latin typeface="Symbol" panose="05050102010706020507" pitchFamily="18" charset="2"/>
              </a:rPr>
              <a:t>	</a:t>
            </a:r>
            <a:r>
              <a:rPr lang="en-GB" altLang="en-US" b="1">
                <a:latin typeface="Symbol" panose="05050102010706020507" pitchFamily="18" charset="2"/>
              </a:rPr>
              <a:t>(</a:t>
            </a:r>
            <a:r>
              <a:rPr lang="en-GB" altLang="en-US" b="1" noProof="1">
                <a:latin typeface="Symbol" panose="05050102010706020507" pitchFamily="18" charset="2"/>
              </a:rPr>
              <a:t>"</a:t>
            </a:r>
            <a:r>
              <a:rPr lang="en-GB" altLang="en-US" b="1" noProof="1">
                <a:latin typeface="Times" panose="02020603050405020304" pitchFamily="18" charset="0"/>
              </a:rPr>
              <a:t>B</a:t>
            </a:r>
            <a:r>
              <a:rPr lang="en-GB" altLang="en-US" b="1">
                <a:latin typeface="Times" panose="02020603050405020304" pitchFamily="18" charset="0"/>
              </a:rPr>
              <a:t>)</a:t>
            </a:r>
            <a:r>
              <a:rPr lang="en-GB" altLang="en-US" b="1" noProof="1">
                <a:latin typeface="Times" panose="02020603050405020304" pitchFamily="18" charset="0"/>
              </a:rPr>
              <a:t> (B.</a:t>
            </a:r>
            <a:r>
              <a:rPr lang="en-GB" altLang="en-US" b="1">
                <a:latin typeface="Times" panose="02020603050405020304" pitchFamily="18" charset="0"/>
              </a:rPr>
              <a:t>c</a:t>
            </a:r>
            <a:r>
              <a:rPr lang="en-GB" altLang="en-US" b="1" noProof="1">
                <a:latin typeface="Times" panose="02020603050405020304" pitchFamily="18" charset="0"/>
              </a:rPr>
              <a:t>ity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b="1" noProof="1">
                <a:latin typeface="Times" panose="02020603050405020304" pitchFamily="18" charset="0"/>
              </a:rPr>
              <a:t> ‘Paris’)</a:t>
            </a: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b="1" noProof="1">
              <a:latin typeface="Times" panose="02020603050405020304" pitchFamily="18" charset="0"/>
            </a:endParaRPr>
          </a:p>
          <a:p>
            <a:pPr algn="just"/>
            <a:r>
              <a:rPr lang="en-GB" altLang="en-US" b="1">
                <a:latin typeface="Times" panose="02020603050405020304" pitchFamily="18" charset="0"/>
              </a:rPr>
              <a:t>Means ‘For all Branch tuples, the address is not in Paris’. </a:t>
            </a:r>
          </a:p>
          <a:p>
            <a:pPr algn="just">
              <a:lnSpc>
                <a:spcPct val="7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 algn="just"/>
            <a:r>
              <a:rPr lang="en-GB" altLang="en-US" b="1">
                <a:latin typeface="Times" panose="02020603050405020304" pitchFamily="18" charset="0"/>
              </a:rPr>
              <a:t>Can also use </a:t>
            </a:r>
            <a:r>
              <a:rPr lang="en-GB" altLang="en-US" b="1" noProof="1">
                <a:latin typeface="Times" panose="02020603050405020304" pitchFamily="18" charset="0"/>
              </a:rPr>
              <a:t>~</a:t>
            </a:r>
            <a:r>
              <a:rPr lang="en-GB" altLang="en-US" b="1">
                <a:latin typeface="Times" panose="02020603050405020304" pitchFamily="18" charset="0"/>
              </a:rPr>
              <a:t>(</a:t>
            </a:r>
            <a:r>
              <a:rPr lang="en-GB" altLang="en-US" b="1" noProof="1">
                <a:latin typeface="Symbol" panose="05050102010706020507" pitchFamily="18" charset="2"/>
              </a:rPr>
              <a:t>$</a:t>
            </a:r>
            <a:r>
              <a:rPr lang="en-GB" altLang="en-US" b="1" noProof="1">
                <a:latin typeface="Times" panose="02020603050405020304" pitchFamily="18" charset="0"/>
              </a:rPr>
              <a:t>B</a:t>
            </a:r>
            <a:r>
              <a:rPr lang="en-GB" altLang="en-US" b="1">
                <a:latin typeface="Times" panose="02020603050405020304" pitchFamily="18" charset="0"/>
              </a:rPr>
              <a:t>)</a:t>
            </a:r>
            <a:r>
              <a:rPr lang="en-GB" altLang="en-US" b="1" noProof="1">
                <a:latin typeface="Times" panose="02020603050405020304" pitchFamily="18" charset="0"/>
              </a:rPr>
              <a:t> (B.</a:t>
            </a:r>
            <a:r>
              <a:rPr lang="en-GB" altLang="en-US" b="1">
                <a:latin typeface="Times" panose="02020603050405020304" pitchFamily="18" charset="0"/>
              </a:rPr>
              <a:t>c</a:t>
            </a:r>
            <a:r>
              <a:rPr lang="en-GB" altLang="en-US" b="1" noProof="1">
                <a:latin typeface="Times" panose="02020603050405020304" pitchFamily="18" charset="0"/>
              </a:rPr>
              <a:t>ity = ‘Paris’) </a:t>
            </a:r>
            <a:r>
              <a:rPr lang="en-GB" altLang="en-US" b="1">
                <a:latin typeface="Times" panose="02020603050405020304" pitchFamily="18" charset="0"/>
              </a:rPr>
              <a:t>which means ‘There are no branches with an address in Paris’.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E7625-DE97-44DF-80DB-ED8DA6C74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D78A-1023-4626-904F-34CA7AC2A06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829F0B48-B656-4305-94F3-2973EEF3A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Tuple Relational Calculus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194722E-D14E-4AE7-B2A1-628B03964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1"/>
            <a:ext cx="8305800" cy="4568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Formulae should be unambiguous and make sense. </a:t>
            </a:r>
          </a:p>
          <a:p>
            <a:pPr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 (well-formed) formula is made out of </a:t>
            </a:r>
            <a:r>
              <a:rPr lang="en-GB" altLang="en-US" b="1" u="sng" dirty="0">
                <a:latin typeface="Times" panose="02020603050405020304" pitchFamily="18" charset="0"/>
              </a:rPr>
              <a:t>atoms</a:t>
            </a:r>
            <a:r>
              <a:rPr lang="en-GB" altLang="en-US" b="1" dirty="0">
                <a:latin typeface="Times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4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4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 is a relation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  <a:r>
              <a:rPr lang="en-US" altLang="en-US" sz="2400" b="1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altLang="en-US" sz="24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Can recursively build up formulae from atoms</a:t>
            </a:r>
            <a:r>
              <a:rPr lang="en-GB" altLang="en-US" b="1" dirty="0">
                <a:latin typeface="Times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An atom is a formula</a:t>
            </a:r>
          </a:p>
          <a:p>
            <a:pPr lvl="2" algn="just"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If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1</a:t>
            </a:r>
            <a:r>
              <a:rPr lang="en-GB" altLang="en-US" sz="2400" b="1" dirty="0">
                <a:latin typeface="Times" panose="02020603050405020304" pitchFamily="18" charset="0"/>
              </a:rPr>
              <a:t> and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2</a:t>
            </a:r>
            <a:r>
              <a:rPr lang="en-GB" altLang="en-US" sz="2400" b="1" dirty="0">
                <a:latin typeface="Times" panose="02020603050405020304" pitchFamily="18" charset="0"/>
              </a:rPr>
              <a:t> are formulae, so are their conjunction,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1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  <a:r>
              <a:rPr lang="en-GB" altLang="en-US" sz="2400" b="1" dirty="0">
                <a:latin typeface="Symbol" panose="05050102010706020507" pitchFamily="18" charset="2"/>
              </a:rPr>
              <a:t>Ù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2</a:t>
            </a:r>
            <a:r>
              <a:rPr lang="en-GB" altLang="en-US" sz="2400" b="1" dirty="0">
                <a:latin typeface="Times" panose="02020603050405020304" pitchFamily="18" charset="0"/>
              </a:rPr>
              <a:t>; disjunction,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1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  <a:r>
              <a:rPr lang="en-GB" altLang="en-US" sz="2400" b="1" dirty="0">
                <a:latin typeface="Symbol" panose="05050102010706020507" pitchFamily="18" charset="2"/>
              </a:rPr>
              <a:t>Ú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2</a:t>
            </a:r>
            <a:r>
              <a:rPr lang="en-GB" altLang="en-US" sz="2400" b="1" dirty="0">
                <a:latin typeface="Times" panose="02020603050405020304" pitchFamily="18" charset="0"/>
              </a:rPr>
              <a:t>; and negation, ~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baseline="-25000" dirty="0">
                <a:latin typeface="Times" panose="02020603050405020304" pitchFamily="18" charset="0"/>
              </a:rPr>
              <a:t>1</a:t>
            </a:r>
            <a:endParaRPr lang="en-GB" altLang="en-US" sz="2400" b="1" dirty="0">
              <a:latin typeface="Times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If 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dirty="0">
                <a:latin typeface="Times" panose="02020603050405020304" pitchFamily="18" charset="0"/>
              </a:rPr>
              <a:t> is a formula with free variable </a:t>
            </a:r>
            <a:r>
              <a:rPr lang="en-GB" altLang="en-US" sz="2400" b="1" i="1" dirty="0">
                <a:latin typeface="Times" panose="02020603050405020304" pitchFamily="18" charset="0"/>
              </a:rPr>
              <a:t>X</a:t>
            </a:r>
            <a:r>
              <a:rPr lang="en-GB" altLang="en-US" sz="2400" b="1" dirty="0">
                <a:latin typeface="Times" panose="02020603050405020304" pitchFamily="18" charset="0"/>
              </a:rPr>
              <a:t>, then (</a:t>
            </a:r>
            <a:r>
              <a:rPr lang="en-GB" altLang="en-US" sz="2400" b="1" dirty="0">
                <a:latin typeface="Symbol" panose="05050102010706020507" pitchFamily="18" charset="2"/>
              </a:rPr>
              <a:t>$</a:t>
            </a:r>
            <a:r>
              <a:rPr lang="en-GB" altLang="en-US" sz="2400" b="1" i="1" dirty="0">
                <a:latin typeface="Times" panose="02020603050405020304" pitchFamily="18" charset="0"/>
              </a:rPr>
              <a:t>X)</a:t>
            </a:r>
            <a:r>
              <a:rPr lang="en-GB" altLang="en-US" sz="2400" b="1" dirty="0">
                <a:latin typeface="Times" panose="02020603050405020304" pitchFamily="18" charset="0"/>
              </a:rPr>
              <a:t>(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dirty="0">
                <a:latin typeface="Times" panose="02020603050405020304" pitchFamily="18" charset="0"/>
              </a:rPr>
              <a:t>) and (</a:t>
            </a:r>
            <a:r>
              <a:rPr lang="en-GB" altLang="en-US" sz="2400" b="1" dirty="0">
                <a:latin typeface="Symbol" panose="05050102010706020507" pitchFamily="18" charset="2"/>
              </a:rPr>
              <a:t>"</a:t>
            </a:r>
            <a:r>
              <a:rPr lang="en-GB" altLang="en-US" sz="2400" b="1" i="1" dirty="0">
                <a:latin typeface="Times" panose="02020603050405020304" pitchFamily="18" charset="0"/>
              </a:rPr>
              <a:t>X)</a:t>
            </a:r>
            <a:r>
              <a:rPr lang="en-GB" altLang="en-US" sz="2400" b="1" dirty="0">
                <a:latin typeface="Times" panose="02020603050405020304" pitchFamily="18" charset="0"/>
              </a:rPr>
              <a:t>(</a:t>
            </a:r>
            <a:r>
              <a:rPr lang="en-GB" altLang="en-US" sz="2400" b="1" i="1" dirty="0">
                <a:latin typeface="Times" panose="02020603050405020304" pitchFamily="18" charset="0"/>
              </a:rPr>
              <a:t>F</a:t>
            </a:r>
            <a:r>
              <a:rPr lang="en-GB" altLang="en-US" sz="2400" b="1" dirty="0">
                <a:latin typeface="Times" panose="02020603050405020304" pitchFamily="18" charset="0"/>
              </a:rPr>
              <a:t>) are also formulae.</a:t>
            </a:r>
          </a:p>
          <a:p>
            <a:pPr lvl="2" algn="just"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9930-AF99-4513-A6BE-C5C722257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B01A-48EE-41FE-BCCB-303219AE95BC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14690" name="Rectangle 2050">
            <a:extLst>
              <a:ext uri="{FF2B5EF4-FFF2-40B4-BE49-F238E27FC236}">
                <a16:creationId xmlns:a16="http://schemas.microsoft.com/office/drawing/2014/main" id="{242D45C2-7099-4429-AADD-54645ED3E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IN" altLang="en-US" b="1" noProof="1">
                <a:latin typeface="Times" panose="02020603050405020304" pitchFamily="18" charset="0"/>
              </a:rPr>
              <a:t>Example - Tuple Relational Calculus</a:t>
            </a:r>
          </a:p>
        </p:txBody>
      </p:sp>
      <p:sp>
        <p:nvSpPr>
          <p:cNvPr id="114691" name="Rectangle 2051">
            <a:extLst>
              <a:ext uri="{FF2B5EF4-FFF2-40B4-BE49-F238E27FC236}">
                <a16:creationId xmlns:a16="http://schemas.microsoft.com/office/drawing/2014/main" id="{440691C5-F76C-4D36-BC51-5379D3D3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8350" y="1557338"/>
            <a:ext cx="8305800" cy="4114800"/>
          </a:xfrm>
        </p:spPr>
        <p:txBody>
          <a:bodyPr/>
          <a:lstStyle/>
          <a:p>
            <a:pPr marL="533400" indent="-533400"/>
            <a:r>
              <a:rPr lang="en-GB" altLang="en-US" b="1" dirty="0">
                <a:latin typeface="Times" panose="02020603050405020304" pitchFamily="18" charset="0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 pitchFamily="2" charset="2"/>
              <a:buAutoNum type="alphaLcParenR"/>
            </a:pPr>
            <a:endParaRPr lang="en-GB" altLang="en-US" b="1" dirty="0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GB" altLang="en-US" b="1" dirty="0">
                <a:latin typeface="Times" panose="02020603050405020304" pitchFamily="18" charset="0"/>
              </a:rPr>
              <a:t>{</a:t>
            </a:r>
            <a:r>
              <a:rPr lang="en-GB" altLang="en-US" b="1" noProof="1">
                <a:latin typeface="Times" panose="02020603050405020304" pitchFamily="18" charset="0"/>
              </a:rPr>
              <a:t>S.f</a:t>
            </a:r>
            <a:r>
              <a:rPr lang="en-GB" altLang="en-US" b="1" dirty="0">
                <a:latin typeface="Times" panose="02020603050405020304" pitchFamily="18" charset="0"/>
              </a:rPr>
              <a:t>N</a:t>
            </a:r>
            <a:r>
              <a:rPr lang="en-GB" altLang="en-US" b="1" noProof="1">
                <a:latin typeface="Times" panose="02020603050405020304" pitchFamily="18" charset="0"/>
              </a:rPr>
              <a:t>ame, S.l</a:t>
            </a:r>
            <a:r>
              <a:rPr lang="en-GB" altLang="en-US" b="1" dirty="0">
                <a:latin typeface="Times" panose="02020603050405020304" pitchFamily="18" charset="0"/>
              </a:rPr>
              <a:t>N</a:t>
            </a:r>
            <a:r>
              <a:rPr lang="en-GB" altLang="en-US" b="1" noProof="1">
                <a:latin typeface="Times" panose="02020603050405020304" pitchFamily="18" charset="0"/>
              </a:rPr>
              <a:t>ame | </a:t>
            </a:r>
            <a:r>
              <a:rPr lang="en-GB" altLang="en-US" b="1" dirty="0">
                <a:latin typeface="Times" panose="02020603050405020304" pitchFamily="18" charset="0"/>
              </a:rPr>
              <a:t>Staff(S)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</a:p>
          <a:p>
            <a:pPr marL="990600" lvl="1" indent="-533400">
              <a:buNone/>
            </a:pPr>
            <a:r>
              <a:rPr lang="en-GB" altLang="en-US" b="1" dirty="0">
                <a:latin typeface="Times" panose="02020603050405020304" pitchFamily="18" charset="0"/>
              </a:rPr>
              <a:t>      </a:t>
            </a:r>
            <a:r>
              <a:rPr lang="en-GB" altLang="en-US" b="1" noProof="1">
                <a:latin typeface="Times" panose="02020603050405020304" pitchFamily="18" charset="0"/>
              </a:rPr>
              <a:t>S.position = ‘Manager’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b="1" noProof="1">
                <a:latin typeface="Times" panose="02020603050405020304" pitchFamily="18" charset="0"/>
              </a:rPr>
              <a:t> S.salary &gt; 25000}</a:t>
            </a:r>
            <a:endParaRPr lang="en-GB" altLang="en-US" b="1" dirty="0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endParaRPr lang="en-GB" altLang="en-US" b="1" dirty="0">
              <a:latin typeface="Times" panose="02020603050405020304" pitchFamily="18" charset="0"/>
            </a:endParaRPr>
          </a:p>
          <a:p>
            <a:pPr marL="533400" indent="-533400"/>
            <a:r>
              <a:rPr lang="en-GB" altLang="en-US" b="1" dirty="0">
                <a:latin typeface="Times" panose="02020603050405020304" pitchFamily="18" charset="0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 pitchFamily="2" charset="2"/>
              <a:buAutoNum type="alphaLcParenR"/>
            </a:pPr>
            <a:endParaRPr lang="en-GB" altLang="en-US" b="1" i="1" dirty="0">
              <a:latin typeface="Times" panose="02020603050405020304" pitchFamily="18" charset="0"/>
            </a:endParaRP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 noProof="1">
                <a:latin typeface="Times" panose="02020603050405020304" pitchFamily="18" charset="0"/>
              </a:rPr>
              <a:t>{S | </a:t>
            </a:r>
            <a:r>
              <a:rPr lang="en-GB" altLang="en-US" b="1" dirty="0">
                <a:latin typeface="Times" panose="02020603050405020304" pitchFamily="18" charset="0"/>
              </a:rPr>
              <a:t>Staff(S)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b="1" dirty="0">
                <a:latin typeface="Times" panose="02020603050405020304" pitchFamily="18" charset="0"/>
              </a:rPr>
              <a:t> (</a:t>
            </a:r>
            <a:r>
              <a:rPr lang="en-GB" altLang="en-US" b="1" noProof="1">
                <a:latin typeface="Symbol" panose="05050102010706020507" pitchFamily="18" charset="2"/>
              </a:rPr>
              <a:t>$</a:t>
            </a:r>
            <a:r>
              <a:rPr lang="en-GB" altLang="en-US" b="1" noProof="1">
                <a:latin typeface="Times" panose="02020603050405020304" pitchFamily="18" charset="0"/>
              </a:rPr>
              <a:t>P</a:t>
            </a:r>
            <a:r>
              <a:rPr lang="en-GB" altLang="en-US" b="1" dirty="0">
                <a:latin typeface="Times" panose="02020603050405020304" pitchFamily="18" charset="0"/>
              </a:rPr>
              <a:t>)</a:t>
            </a:r>
            <a:r>
              <a:rPr lang="en-GB" altLang="en-US" b="1" noProof="1">
                <a:latin typeface="Times" panose="02020603050405020304" pitchFamily="18" charset="0"/>
              </a:rPr>
              <a:t> (</a:t>
            </a:r>
            <a:r>
              <a:rPr lang="en-GB" altLang="en-US" b="1" dirty="0" err="1">
                <a:latin typeface="Times" panose="02020603050405020304" pitchFamily="18" charset="0"/>
              </a:rPr>
              <a:t>PropertyForRent</a:t>
            </a:r>
            <a:r>
              <a:rPr lang="en-GB" altLang="en-US" b="1" dirty="0">
                <a:latin typeface="Times" panose="02020603050405020304" pitchFamily="18" charset="0"/>
              </a:rPr>
              <a:t>(P)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b="1" dirty="0">
                <a:latin typeface="Times" panose="02020603050405020304" pitchFamily="18" charset="0"/>
              </a:rPr>
              <a:t> (</a:t>
            </a:r>
            <a:r>
              <a:rPr lang="en-GB" altLang="en-US" b="1" noProof="1">
                <a:latin typeface="Times" panose="02020603050405020304" pitchFamily="18" charset="0"/>
              </a:rPr>
              <a:t>P.s</a:t>
            </a:r>
            <a:r>
              <a:rPr lang="en-GB" altLang="en-US" b="1" dirty="0" err="1">
                <a:latin typeface="Times" panose="02020603050405020304" pitchFamily="18" charset="0"/>
              </a:rPr>
              <a:t>taffN</a:t>
            </a:r>
            <a:r>
              <a:rPr lang="en-GB" altLang="en-US" b="1" noProof="1">
                <a:latin typeface="Times" panose="02020603050405020304" pitchFamily="18" charset="0"/>
              </a:rPr>
              <a:t>o = S.s</a:t>
            </a:r>
            <a:r>
              <a:rPr lang="en-GB" altLang="en-US" b="1" dirty="0" err="1">
                <a:latin typeface="Times" panose="02020603050405020304" pitchFamily="18" charset="0"/>
              </a:rPr>
              <a:t>taffN</a:t>
            </a:r>
            <a:r>
              <a:rPr lang="en-GB" altLang="en-US" b="1" noProof="1">
                <a:latin typeface="Times" panose="02020603050405020304" pitchFamily="18" charset="0"/>
              </a:rPr>
              <a:t>o</a:t>
            </a:r>
            <a:r>
              <a:rPr lang="en-GB" altLang="en-US" b="1" dirty="0">
                <a:latin typeface="Times" panose="02020603050405020304" pitchFamily="18" charset="0"/>
              </a:rPr>
              <a:t>)</a:t>
            </a:r>
            <a:r>
              <a:rPr lang="en-GB" altLang="en-US" b="1" noProof="1">
                <a:latin typeface="Times" panose="02020603050405020304" pitchFamily="18" charset="0"/>
              </a:rPr>
              <a:t> </a:t>
            </a:r>
            <a:r>
              <a:rPr lang="en-GB" altLang="en-US" b="1" noProof="1">
                <a:latin typeface="Symbol" panose="05050102010706020507" pitchFamily="18" charset="2"/>
              </a:rPr>
              <a:t>Ù</a:t>
            </a:r>
            <a:r>
              <a:rPr lang="en-GB" altLang="en-US" b="1" noProof="1">
                <a:latin typeface="Times" panose="02020603050405020304" pitchFamily="18" charset="0"/>
              </a:rPr>
              <a:t> P.city = ‘Glasgow’)}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5AA73-764D-4FAF-8A00-6D8D33AC0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58F4-31BA-4724-8DF7-2071CFF0BFEF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1FA2C69-8A02-4CF3-8381-1B2F35F06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534400" cy="11049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Example - Tuple Relational Calculus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5E82BD0-A4A4-4010-BA8F-A442716DE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458200" cy="4114800"/>
          </a:xfrm>
        </p:spPr>
        <p:txBody>
          <a:bodyPr/>
          <a:lstStyle/>
          <a:p>
            <a:pPr marL="533400" indent="-533400"/>
            <a:r>
              <a:rPr lang="en-GB" altLang="en-US" b="1">
                <a:latin typeface="Times" panose="02020603050405020304" pitchFamily="18" charset="0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S.fName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S.lName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(~(</a:t>
            </a:r>
            <a:r>
              <a:rPr lang="en-US" altLang="en-US" b="1" noProof="1">
                <a:latin typeface="Symbol" panose="05050102010706020507" pitchFamily="18" charset="2"/>
              </a:rPr>
              <a:t>$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S.staffNo 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P.staffNo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>
                <a:latin typeface="Times" panose="02020603050405020304" pitchFamily="18" charset="0"/>
              </a:rPr>
              <a:t>Or</a:t>
            </a:r>
          </a:p>
          <a:p>
            <a:pPr marL="990600" lvl="1" indent="-533400">
              <a:buNone/>
            </a:pP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S.fName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S.lName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 (~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GB" altLang="en-US" b="1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990600" lvl="1" indent="-533400">
              <a:buNone/>
            </a:pP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    ~(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S.staffNo 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>
                <a:latin typeface="Times" panose="02020603050405020304" pitchFamily="18" charset="0"/>
                <a:cs typeface="Arial" panose="020B0604020202020204" pitchFamily="34" charset="0"/>
              </a:rPr>
              <a:t>P.staffNo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)))}</a:t>
            </a:r>
            <a:endParaRPr lang="en-US" altLang="en-US" b="1" noProof="1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9D7C-2F98-47AE-AD43-26416399E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294D0-904B-41C8-9D58-A4134C3BC7CC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C3AA05FE-990F-4049-B4CA-88955BF22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458200" cy="11049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Example - Tuple Relational Calculus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F45319A-6032-4967-B176-3F8B4AF29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557338"/>
            <a:ext cx="8135938" cy="4114800"/>
          </a:xfrm>
        </p:spPr>
        <p:txBody>
          <a:bodyPr/>
          <a:lstStyle/>
          <a:p>
            <a:pPr algn="just"/>
            <a:r>
              <a:rPr lang="en-GB" altLang="en-US" b="1">
                <a:latin typeface="Times" panose="02020603050405020304" pitchFamily="18" charset="0"/>
              </a:rPr>
              <a:t>List the names of clients who have viewed a      property for rent in Glasgow.</a:t>
            </a:r>
          </a:p>
          <a:p>
            <a:pPr lvl="1" algn="just">
              <a:lnSpc>
                <a:spcPct val="5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 noProof="1">
                <a:latin typeface="Times" panose="02020603050405020304" pitchFamily="18" charset="0"/>
              </a:rPr>
              <a:t>{</a:t>
            </a:r>
            <a:r>
              <a:rPr lang="en-GB" altLang="en-US" sz="2600" b="1">
                <a:latin typeface="Times" panose="02020603050405020304" pitchFamily="18" charset="0"/>
              </a:rPr>
              <a:t>C</a:t>
            </a:r>
            <a:r>
              <a:rPr lang="en-GB" altLang="en-US" sz="2600" b="1" noProof="1">
                <a:latin typeface="Times" panose="02020603050405020304" pitchFamily="18" charset="0"/>
              </a:rPr>
              <a:t>.f</a:t>
            </a:r>
            <a:r>
              <a:rPr lang="en-GB" altLang="en-US" sz="2600" b="1">
                <a:latin typeface="Times" panose="02020603050405020304" pitchFamily="18" charset="0"/>
              </a:rPr>
              <a:t>N</a:t>
            </a:r>
            <a:r>
              <a:rPr lang="en-GB" altLang="en-US" sz="2600" b="1" noProof="1">
                <a:latin typeface="Times" panose="02020603050405020304" pitchFamily="18" charset="0"/>
              </a:rPr>
              <a:t>ame, </a:t>
            </a:r>
            <a:r>
              <a:rPr lang="en-GB" altLang="en-US" sz="2600" b="1">
                <a:latin typeface="Times" panose="02020603050405020304" pitchFamily="18" charset="0"/>
              </a:rPr>
              <a:t>C</a:t>
            </a:r>
            <a:r>
              <a:rPr lang="en-GB" altLang="en-US" sz="2600" b="1" noProof="1">
                <a:latin typeface="Times" panose="02020603050405020304" pitchFamily="18" charset="0"/>
              </a:rPr>
              <a:t>.l</a:t>
            </a:r>
            <a:r>
              <a:rPr lang="en-GB" altLang="en-US" sz="2600" b="1">
                <a:latin typeface="Times" panose="02020603050405020304" pitchFamily="18" charset="0"/>
              </a:rPr>
              <a:t>N</a:t>
            </a:r>
            <a:r>
              <a:rPr lang="en-GB" altLang="en-US" sz="2600" b="1" noProof="1">
                <a:latin typeface="Times" panose="02020603050405020304" pitchFamily="18" charset="0"/>
              </a:rPr>
              <a:t>ame | </a:t>
            </a:r>
            <a:r>
              <a:rPr lang="en-GB" altLang="en-US" sz="2600" b="1">
                <a:latin typeface="Times" panose="02020603050405020304" pitchFamily="18" charset="0"/>
              </a:rPr>
              <a:t>Client(C) </a:t>
            </a:r>
            <a:r>
              <a:rPr lang="en-GB" altLang="en-US" sz="2600" b="1" noProof="1">
                <a:latin typeface="Symbol" panose="05050102010706020507" pitchFamily="18" charset="2"/>
              </a:rPr>
              <a:t>Ù</a:t>
            </a:r>
            <a:r>
              <a:rPr lang="en-GB" altLang="en-US" sz="2600" b="1">
                <a:latin typeface="Times" panose="02020603050405020304" pitchFamily="18" charset="0"/>
              </a:rPr>
              <a:t> ((</a:t>
            </a:r>
            <a:r>
              <a:rPr lang="en-GB" altLang="en-US" sz="2600" b="1" noProof="1">
                <a:latin typeface="Symbol" panose="05050102010706020507" pitchFamily="18" charset="2"/>
              </a:rPr>
              <a:t>$</a:t>
            </a:r>
            <a:r>
              <a:rPr lang="en-GB" altLang="en-US" sz="2600" b="1" noProof="1">
                <a:latin typeface="Times" panose="02020603050405020304" pitchFamily="18" charset="0"/>
              </a:rPr>
              <a:t>V</a:t>
            </a:r>
            <a:r>
              <a:rPr lang="en-GB" altLang="en-US" sz="2600" b="1">
                <a:latin typeface="Times" panose="02020603050405020304" pitchFamily="18" charset="0"/>
              </a:rPr>
              <a:t>)(</a:t>
            </a:r>
            <a:r>
              <a:rPr lang="en-GB" altLang="en-US" sz="2600" b="1" noProof="1">
                <a:latin typeface="Symbol" panose="05050102010706020507" pitchFamily="18" charset="2"/>
              </a:rPr>
              <a:t>$</a:t>
            </a:r>
            <a:r>
              <a:rPr lang="en-GB" altLang="en-US" sz="2600" b="1">
                <a:latin typeface="Times" panose="02020603050405020304" pitchFamily="18" charset="0"/>
              </a:rPr>
              <a:t>P)</a:t>
            </a:r>
            <a:r>
              <a:rPr lang="en-GB" altLang="en-US" sz="2600" b="1" noProof="1">
                <a:latin typeface="Times" panose="02020603050405020304" pitchFamily="18" charset="0"/>
              </a:rPr>
              <a:t> </a:t>
            </a:r>
            <a:endParaRPr lang="en-GB" altLang="en-US" sz="2600" b="1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(Viewing(V) </a:t>
            </a:r>
            <a:r>
              <a:rPr lang="en-GB" altLang="en-US" sz="2600" b="1" noProof="1">
                <a:latin typeface="Symbol" panose="05050102010706020507" pitchFamily="18" charset="2"/>
              </a:rPr>
              <a:t>Ù</a:t>
            </a:r>
            <a:r>
              <a:rPr lang="en-GB" altLang="en-US" sz="2600" b="1">
                <a:latin typeface="Times" panose="02020603050405020304" pitchFamily="18" charset="0"/>
              </a:rPr>
              <a:t> PropertyForRent(P) </a:t>
            </a:r>
            <a:r>
              <a:rPr lang="en-GB" altLang="en-US" sz="2600" b="1" noProof="1">
                <a:latin typeface="Symbol" panose="05050102010706020507" pitchFamily="18" charset="2"/>
              </a:rPr>
              <a:t>Ù</a:t>
            </a:r>
            <a:endParaRPr lang="en-GB" altLang="en-US" sz="2600" b="1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(C</a:t>
            </a:r>
            <a:r>
              <a:rPr lang="en-GB" altLang="en-US" sz="2600" b="1" noProof="1">
                <a:latin typeface="Times" panose="02020603050405020304" pitchFamily="18" charset="0"/>
              </a:rPr>
              <a:t>.</a:t>
            </a:r>
            <a:r>
              <a:rPr lang="en-GB" altLang="en-US" sz="2600" b="1">
                <a:latin typeface="Times" panose="02020603050405020304" pitchFamily="18" charset="0"/>
              </a:rPr>
              <a:t>clientN</a:t>
            </a:r>
            <a:r>
              <a:rPr lang="en-GB" altLang="en-US" sz="2600" b="1" noProof="1">
                <a:latin typeface="Times" panose="02020603050405020304" pitchFamily="18" charset="0"/>
              </a:rPr>
              <a:t>o = V.</a:t>
            </a:r>
            <a:r>
              <a:rPr lang="en-GB" altLang="en-US" sz="2600" b="1">
                <a:latin typeface="Times" panose="02020603050405020304" pitchFamily="18" charset="0"/>
              </a:rPr>
              <a:t>clientN</a:t>
            </a:r>
            <a:r>
              <a:rPr lang="en-GB" altLang="en-US" sz="2600" b="1" noProof="1">
                <a:latin typeface="Times" panose="02020603050405020304" pitchFamily="18" charset="0"/>
              </a:rPr>
              <a:t>o) </a:t>
            </a:r>
            <a:r>
              <a:rPr lang="en-GB" altLang="en-US" sz="2600" b="1" noProof="1">
                <a:latin typeface="Symbol" panose="05050102010706020507" pitchFamily="18" charset="2"/>
              </a:rPr>
              <a:t>Ù</a:t>
            </a:r>
            <a:r>
              <a:rPr lang="en-GB" altLang="en-US" sz="2600" b="1" noProof="1">
                <a:latin typeface="Times" panose="02020603050405020304" pitchFamily="18" charset="0"/>
              </a:rPr>
              <a:t> </a:t>
            </a:r>
            <a:endParaRPr lang="en-GB" altLang="en-US" sz="2600" b="1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</a:t>
            </a:r>
            <a:r>
              <a:rPr lang="en-GB" altLang="en-US" sz="2600" b="1" noProof="1">
                <a:latin typeface="Times" panose="02020603050405020304" pitchFamily="18" charset="0"/>
              </a:rPr>
              <a:t>(V.p</a:t>
            </a:r>
            <a:r>
              <a:rPr lang="en-GB" altLang="en-US" sz="2600" b="1">
                <a:latin typeface="Times" panose="02020603050405020304" pitchFamily="18" charset="0"/>
              </a:rPr>
              <a:t>ropertyN</a:t>
            </a:r>
            <a:r>
              <a:rPr lang="en-GB" altLang="en-US" sz="2600" b="1" noProof="1">
                <a:latin typeface="Times" panose="02020603050405020304" pitchFamily="18" charset="0"/>
              </a:rPr>
              <a:t>o=P.p</a:t>
            </a:r>
            <a:r>
              <a:rPr lang="en-GB" altLang="en-US" sz="2600" b="1">
                <a:latin typeface="Times" panose="02020603050405020304" pitchFamily="18" charset="0"/>
              </a:rPr>
              <a:t>ropertyN</a:t>
            </a:r>
            <a:r>
              <a:rPr lang="en-GB" altLang="en-US" sz="2600" b="1" noProof="1">
                <a:latin typeface="Times" panose="02020603050405020304" pitchFamily="18" charset="0"/>
              </a:rPr>
              <a:t>o</a:t>
            </a:r>
            <a:r>
              <a:rPr lang="en-GB" altLang="en-US" sz="2600" b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Symbol" panose="05050102010706020507" pitchFamily="18" charset="2"/>
              </a:rPr>
              <a:t>Ù</a:t>
            </a:r>
            <a:endParaRPr lang="en-GB" altLang="en-US" sz="2600" b="1">
              <a:latin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Symbol" panose="05050102010706020507" pitchFamily="18" charset="2"/>
              </a:rPr>
              <a:t>    </a:t>
            </a:r>
            <a:r>
              <a:rPr lang="en-GB" altLang="en-US" sz="2600" b="1" noProof="1">
                <a:latin typeface="Times" panose="02020603050405020304" pitchFamily="18" charset="0"/>
              </a:rPr>
              <a:t>P.city =‘Glasgow’)</a:t>
            </a:r>
            <a:r>
              <a:rPr lang="en-GB" altLang="en-US" sz="2600" b="1">
                <a:latin typeface="Times" panose="02020603050405020304" pitchFamily="18" charset="0"/>
              </a:rPr>
              <a:t>)</a:t>
            </a:r>
            <a:r>
              <a:rPr lang="en-GB" altLang="en-US" sz="2600" b="1" noProof="1">
                <a:latin typeface="Times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BF596-4057-49A9-ABC1-D58845D9F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E8314-956A-48CE-9E03-14AE8D739AD4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21A1841E-3C5E-43E7-B797-1604782EC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Tuple Relational Calculus (unsafe query)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2535598-D324-4542-89E5-90990D5C8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6613" y="1524000"/>
            <a:ext cx="7950200" cy="4114800"/>
          </a:xfrm>
        </p:spPr>
        <p:txBody>
          <a:bodyPr/>
          <a:lstStyle/>
          <a:p>
            <a:r>
              <a:rPr lang="en-GB" altLang="en-US" sz="3200" b="1" dirty="0">
                <a:latin typeface="Times" panose="02020603050405020304" pitchFamily="18" charset="0"/>
              </a:rPr>
              <a:t>Expressions can generate an infinite set. For 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US" sz="3200" b="1" dirty="0">
                <a:latin typeface="Times" panose="02020603050405020304" pitchFamily="18" charset="0"/>
              </a:rPr>
              <a:t>{S | </a:t>
            </a:r>
            <a:r>
              <a:rPr lang="en-GB" altLang="en-US" sz="3200" b="1" noProof="1">
                <a:latin typeface="Times" panose="02020603050405020304" pitchFamily="18" charset="0"/>
              </a:rPr>
              <a:t>~</a:t>
            </a:r>
            <a:r>
              <a:rPr lang="en-GB" altLang="en-US" sz="3200" b="1" dirty="0">
                <a:latin typeface="Times" panose="02020603050405020304" pitchFamily="18" charset="0"/>
              </a:rPr>
              <a:t>Staff(S)}</a:t>
            </a:r>
          </a:p>
          <a:p>
            <a:pPr lvl="1">
              <a:lnSpc>
                <a:spcPct val="80000"/>
              </a:lnSpc>
            </a:pPr>
            <a:endParaRPr lang="en-GB" altLang="en-US" sz="3200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latin typeface="Times" panose="02020603050405020304" pitchFamily="18" charset="0"/>
              </a:rPr>
              <a:t>To avoid this, add restriction that all values in result must be values in the domain of the expression.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4195C-AB30-4BF0-A155-07783AA96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E1DF6-4793-4211-B54C-A97B329E3375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980DC6FA-A8E0-44E3-902F-B434CAADF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Domain Relational Calculus</a:t>
            </a:r>
            <a:endParaRPr lang="en-IN" altLang="en-US" i="1" noProof="1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C7A4B40-9823-47E1-B922-75F0F97DC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8305800" cy="4114800"/>
          </a:xfrm>
        </p:spPr>
        <p:txBody>
          <a:bodyPr/>
          <a:lstStyle/>
          <a:p>
            <a:r>
              <a:rPr lang="en-GB" altLang="en-US" b="1" dirty="0"/>
              <a:t>Uses variables that take values from </a:t>
            </a:r>
            <a:r>
              <a:rPr lang="en-GB" altLang="en-US" b="1" u="sng" dirty="0"/>
              <a:t>domains</a:t>
            </a:r>
            <a:r>
              <a:rPr lang="en-GB" altLang="en-US" b="1" dirty="0"/>
              <a:t> instead of tuples of relations. </a:t>
            </a:r>
          </a:p>
          <a:p>
            <a:pPr lvl="1">
              <a:lnSpc>
                <a:spcPct val="70000"/>
              </a:lnSpc>
            </a:pPr>
            <a:endParaRPr lang="en-GB" altLang="en-US" b="1" dirty="0"/>
          </a:p>
          <a:p>
            <a:r>
              <a:rPr lang="en-GB" altLang="en-US" b="1" dirty="0"/>
              <a:t>If F(</a:t>
            </a:r>
            <a:r>
              <a:rPr lang="en-GB" altLang="en-US" b="1" i="1" dirty="0"/>
              <a:t>d</a:t>
            </a:r>
            <a:r>
              <a:rPr lang="en-GB" altLang="en-US" b="1" baseline="-25000" dirty="0"/>
              <a:t>1</a:t>
            </a:r>
            <a:r>
              <a:rPr lang="en-GB" altLang="en-US" b="1" dirty="0"/>
              <a:t>, </a:t>
            </a:r>
            <a:r>
              <a:rPr lang="en-GB" altLang="en-US" b="1" i="1" dirty="0"/>
              <a:t>d</a:t>
            </a:r>
            <a:r>
              <a:rPr lang="en-GB" altLang="en-US" b="1" baseline="-25000" dirty="0"/>
              <a:t>2</a:t>
            </a:r>
            <a:r>
              <a:rPr lang="en-GB" altLang="en-US" b="1" dirty="0"/>
              <a:t>, . . . , </a:t>
            </a:r>
            <a:r>
              <a:rPr lang="en-GB" altLang="en-US" b="1" i="1" dirty="0" err="1"/>
              <a:t>d</a:t>
            </a:r>
            <a:r>
              <a:rPr lang="en-GB" altLang="en-US" b="1" i="1" baseline="-25000" dirty="0" err="1"/>
              <a:t>n</a:t>
            </a:r>
            <a:r>
              <a:rPr lang="en-GB" altLang="en-US" b="1" dirty="0"/>
              <a:t>) stands for a formula composed of atoms and </a:t>
            </a:r>
            <a:r>
              <a:rPr lang="en-GB" altLang="en-US" b="1" i="1" dirty="0"/>
              <a:t>d</a:t>
            </a:r>
            <a:r>
              <a:rPr lang="en-GB" altLang="en-US" b="1" baseline="-25000" dirty="0"/>
              <a:t>1</a:t>
            </a:r>
            <a:r>
              <a:rPr lang="en-GB" altLang="en-US" b="1" dirty="0"/>
              <a:t>, </a:t>
            </a:r>
            <a:r>
              <a:rPr lang="en-GB" altLang="en-US" b="1" i="1" dirty="0"/>
              <a:t>d</a:t>
            </a:r>
            <a:r>
              <a:rPr lang="en-GB" altLang="en-US" b="1" baseline="-25000" dirty="0"/>
              <a:t>2</a:t>
            </a:r>
            <a:r>
              <a:rPr lang="en-GB" altLang="en-US" b="1" dirty="0"/>
              <a:t>, . . . , </a:t>
            </a:r>
            <a:r>
              <a:rPr lang="en-GB" altLang="en-US" b="1" i="1" dirty="0" err="1"/>
              <a:t>d</a:t>
            </a:r>
            <a:r>
              <a:rPr lang="en-GB" altLang="en-US" b="1" i="1" baseline="-25000" dirty="0" err="1"/>
              <a:t>n</a:t>
            </a:r>
            <a:r>
              <a:rPr lang="en-GB" altLang="en-US" b="1" i="1" baseline="-25000" dirty="0"/>
              <a:t> </a:t>
            </a:r>
            <a:r>
              <a:rPr lang="en-GB" altLang="en-US" b="1" dirty="0"/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 noProof="1"/>
              <a:t>	{</a:t>
            </a:r>
            <a:r>
              <a:rPr lang="en-GB" altLang="en-US" b="1" i="1" noProof="1"/>
              <a:t>d</a:t>
            </a:r>
            <a:r>
              <a:rPr lang="en-GB" altLang="en-US" b="1" baseline="-25000" noProof="1"/>
              <a:t>1</a:t>
            </a:r>
            <a:r>
              <a:rPr lang="en-GB" altLang="en-US" b="1" noProof="1"/>
              <a:t>, </a:t>
            </a:r>
            <a:r>
              <a:rPr lang="en-GB" altLang="en-US" b="1" i="1" noProof="1"/>
              <a:t>d</a:t>
            </a:r>
            <a:r>
              <a:rPr lang="en-GB" altLang="en-US" b="1" baseline="-25000" noProof="1"/>
              <a:t>2</a:t>
            </a:r>
            <a:r>
              <a:rPr lang="en-GB" altLang="en-US" b="1" noProof="1"/>
              <a:t>, . . . , </a:t>
            </a:r>
            <a:r>
              <a:rPr lang="en-GB" altLang="en-US" b="1" i="1" noProof="1"/>
              <a:t>d</a:t>
            </a:r>
            <a:r>
              <a:rPr lang="en-GB" altLang="en-US" b="1" i="1" baseline="-25000" noProof="1"/>
              <a:t>n</a:t>
            </a:r>
            <a:r>
              <a:rPr lang="en-GB" altLang="en-US" b="1" noProof="1"/>
              <a:t> | </a:t>
            </a:r>
            <a:r>
              <a:rPr lang="en-GB" altLang="en-US" b="1" dirty="0"/>
              <a:t>F</a:t>
            </a:r>
            <a:r>
              <a:rPr lang="en-GB" altLang="en-US" b="1" noProof="1"/>
              <a:t>(</a:t>
            </a:r>
            <a:r>
              <a:rPr lang="en-GB" altLang="en-US" b="1" i="1" noProof="1"/>
              <a:t>d</a:t>
            </a:r>
            <a:r>
              <a:rPr lang="en-GB" altLang="en-US" b="1" baseline="-25000" noProof="1"/>
              <a:t>1</a:t>
            </a:r>
            <a:r>
              <a:rPr lang="en-GB" altLang="en-US" b="1" noProof="1"/>
              <a:t>, </a:t>
            </a:r>
            <a:r>
              <a:rPr lang="en-GB" altLang="en-US" b="1" i="1" noProof="1"/>
              <a:t>d</a:t>
            </a:r>
            <a:r>
              <a:rPr lang="en-GB" altLang="en-US" b="1" baseline="-25000" noProof="1"/>
              <a:t>2</a:t>
            </a:r>
            <a:r>
              <a:rPr lang="en-GB" altLang="en-US" b="1" noProof="1"/>
              <a:t>, . . . , </a:t>
            </a:r>
            <a:r>
              <a:rPr lang="en-GB" altLang="en-US" b="1" i="1" noProof="1"/>
              <a:t>d</a:t>
            </a:r>
            <a:r>
              <a:rPr lang="en-GB" altLang="en-US" b="1" i="1" baseline="-25000" noProof="1"/>
              <a:t>n</a:t>
            </a:r>
            <a:r>
              <a:rPr lang="en-GB" altLang="en-US" b="1" noProof="1"/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 dirty="0">
                <a:latin typeface="Times" panose="02020603050405020304" pitchFamily="18" charset="0"/>
              </a:rPr>
              <a:t>is a general domain relational calculus expression.</a:t>
            </a:r>
            <a:endParaRPr lang="en-GB" altLang="en-US" b="1" noProof="1">
              <a:latin typeface="Times" panose="02020603050405020304" pitchFamily="18" charset="0"/>
            </a:endParaRP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F0FAE07E-EDC9-4C66-9D26-CCCFEAE5E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FDD81-3534-4963-957E-B7E78265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211015"/>
            <a:ext cx="11676183" cy="64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2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5CFD-B32A-40E2-893F-88F2A8DB7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1E1F6-862C-43CD-8C51-BAFDB8276463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4B14682D-F3D2-484D-8CFC-3E50EFA2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763000" cy="110490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Example - Domain Relational Calculus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E721DF4-8A19-4ABD-AC67-D2027FD5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74788"/>
            <a:ext cx="8153400" cy="4114800"/>
          </a:xfrm>
        </p:spPr>
        <p:txBody>
          <a:bodyPr/>
          <a:lstStyle/>
          <a:p>
            <a:pPr marL="533400" indent="-533400"/>
            <a:r>
              <a:rPr lang="en-GB" altLang="en-US" b="1">
                <a:latin typeface="Times" panose="02020603050405020304" pitchFamily="18" charset="0"/>
              </a:rPr>
              <a:t>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GB" altLang="en-US" b="1" noProof="1">
                <a:latin typeface="Times" panose="02020603050405020304" pitchFamily="18" charset="0"/>
              </a:rPr>
              <a:t>	{f</a:t>
            </a:r>
            <a:r>
              <a:rPr lang="en-GB" altLang="en-US" b="1">
                <a:latin typeface="Times" panose="02020603050405020304" pitchFamily="18" charset="0"/>
              </a:rPr>
              <a:t>N</a:t>
            </a:r>
            <a:r>
              <a:rPr lang="en-GB" altLang="en-US" b="1" noProof="1">
                <a:latin typeface="Times" panose="02020603050405020304" pitchFamily="18" charset="0"/>
              </a:rPr>
              <a:t>, l</a:t>
            </a:r>
            <a:r>
              <a:rPr lang="en-GB" altLang="en-US" b="1">
                <a:latin typeface="Times" panose="02020603050405020304" pitchFamily="18" charset="0"/>
              </a:rPr>
              <a:t>N</a:t>
            </a:r>
            <a:r>
              <a:rPr lang="en-GB" altLang="en-US" b="1" noProof="1">
                <a:latin typeface="Times" panose="02020603050405020304" pitchFamily="18" charset="0"/>
              </a:rPr>
              <a:t> | </a:t>
            </a:r>
            <a:r>
              <a:rPr lang="en-GB" altLang="en-US" b="1">
                <a:latin typeface="Times" panose="02020603050405020304" pitchFamily="18" charset="0"/>
              </a:rPr>
              <a:t>(</a:t>
            </a:r>
            <a:r>
              <a:rPr lang="en-GB" altLang="en-US" b="1" noProof="1">
                <a:latin typeface="Symbol" panose="05050102010706020507" pitchFamily="18" charset="2"/>
              </a:rPr>
              <a:t>$</a:t>
            </a:r>
            <a:r>
              <a:rPr lang="en-GB" altLang="en-US" b="1">
                <a:latin typeface="Times" panose="02020603050405020304" pitchFamily="18" charset="0"/>
              </a:rPr>
              <a:t>sN, p</a:t>
            </a:r>
            <a:r>
              <a:rPr lang="en-GB" altLang="en-US" b="1" noProof="1">
                <a:latin typeface="Times" panose="02020603050405020304" pitchFamily="18" charset="0"/>
              </a:rPr>
              <a:t>osn, </a:t>
            </a:r>
            <a:r>
              <a:rPr lang="en-GB" altLang="en-US" b="1">
                <a:latin typeface="Times" panose="02020603050405020304" pitchFamily="18" charset="0"/>
              </a:rPr>
              <a:t>sex, DOB, sal, bN)</a:t>
            </a:r>
            <a:r>
              <a:rPr lang="en-GB" altLang="en-US" b="1" noProof="1">
                <a:latin typeface="Times" panose="02020603050405020304" pitchFamily="18" charset="0"/>
              </a:rPr>
              <a:t> </a:t>
            </a:r>
            <a:endParaRPr lang="en-GB" altLang="en-US" b="1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GB" altLang="en-US" b="1">
                <a:latin typeface="Times" panose="02020603050405020304" pitchFamily="18" charset="0"/>
              </a:rPr>
              <a:t>        </a:t>
            </a:r>
            <a:r>
              <a:rPr lang="en-GB" altLang="en-US" b="1" noProof="1">
                <a:latin typeface="Times" panose="02020603050405020304" pitchFamily="18" charset="0"/>
              </a:rPr>
              <a:t>(Staff (</a:t>
            </a:r>
            <a:r>
              <a:rPr lang="en-GB" altLang="en-US" b="1">
                <a:latin typeface="Times" panose="02020603050405020304" pitchFamily="18" charset="0"/>
              </a:rPr>
              <a:t>sN, fN, lN, p</a:t>
            </a:r>
            <a:r>
              <a:rPr lang="en-GB" altLang="en-US" b="1" noProof="1">
                <a:latin typeface="Times" panose="02020603050405020304" pitchFamily="18" charset="0"/>
              </a:rPr>
              <a:t>osn, </a:t>
            </a:r>
            <a:r>
              <a:rPr lang="en-GB" altLang="en-US" b="1">
                <a:latin typeface="Times" panose="02020603050405020304" pitchFamily="18" charset="0"/>
              </a:rPr>
              <a:t>sex, DOB, sal, bN</a:t>
            </a:r>
            <a:r>
              <a:rPr lang="en-GB" altLang="en-US" b="1" noProof="1">
                <a:latin typeface="Times" panose="02020603050405020304" pitchFamily="18" charset="0"/>
              </a:rPr>
              <a:t>)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b="1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buNone/>
            </a:pPr>
            <a:r>
              <a:rPr lang="en-GB" altLang="en-US" b="1">
                <a:latin typeface="Times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GB" altLang="en-US" b="1" noProof="1">
                <a:latin typeface="Times" panose="02020603050405020304" pitchFamily="18" charset="0"/>
              </a:rPr>
              <a:t>posn = ‘Manager’ </a:t>
            </a:r>
            <a:r>
              <a:rPr lang="en-GB" altLang="en-US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b="1" noProof="1">
                <a:latin typeface="Times" panose="02020603050405020304" pitchFamily="18" charset="0"/>
              </a:rPr>
              <a:t> sal &gt; 25000)}</a:t>
            </a: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23CB6764-9C2B-4CC5-B26D-8D5A89E7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5038B-9862-4AD3-B80B-852B92BC2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6C6F6-58C4-4C25-A8B7-8C78D0CBDEE6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DBD36FC3-9189-4C28-BB31-FBB31F567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763000" cy="110490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Example - Domain Relational Calculus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E5E1725-C3D4-47C9-B8CA-39AD32BA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9938" y="1557338"/>
            <a:ext cx="7727950" cy="4114800"/>
          </a:xfrm>
        </p:spPr>
        <p:txBody>
          <a:bodyPr/>
          <a:lstStyle/>
          <a:p>
            <a:pPr marL="533400" indent="-533400">
              <a:spcBef>
                <a:spcPts val="600"/>
              </a:spcBef>
            </a:pPr>
            <a:r>
              <a:rPr lang="en-GB" altLang="en-US" b="1">
                <a:latin typeface="Times" panose="02020603050405020304" pitchFamily="18" charset="0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>
                <a:latin typeface="Times" panose="02020603050405020304" pitchFamily="18" charset="0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 noProof="1">
                <a:latin typeface="Times" panose="02020603050405020304" pitchFamily="18" charset="0"/>
              </a:rPr>
              <a:t>{</a:t>
            </a:r>
            <a:r>
              <a:rPr lang="en-GB" altLang="en-US" sz="2600" b="1">
                <a:latin typeface="Times" panose="02020603050405020304" pitchFamily="18" charset="0"/>
              </a:rPr>
              <a:t>sN, fN, lN, posn, sex, DOB, sal, bN</a:t>
            </a:r>
            <a:r>
              <a:rPr lang="en-GB" altLang="en-US" sz="2600" b="1" noProof="1">
                <a:latin typeface="Times" panose="02020603050405020304" pitchFamily="18" charset="0"/>
              </a:rPr>
              <a:t> | </a:t>
            </a:r>
            <a:endParaRPr lang="en-GB" altLang="en-US" sz="2600" b="1">
              <a:latin typeface="Times" panose="02020603050405020304" pitchFamily="18" charset="0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(</a:t>
            </a:r>
            <a:r>
              <a:rPr lang="en-GB" altLang="en-US" sz="2600" b="1" noProof="1">
                <a:latin typeface="Symbol" panose="05050102010706020507" pitchFamily="18" charset="2"/>
              </a:rPr>
              <a:t>$</a:t>
            </a:r>
            <a:r>
              <a:rPr lang="en-GB" altLang="en-US" sz="2600" b="1" noProof="1">
                <a:latin typeface="Times" panose="02020603050405020304" pitchFamily="18" charset="0"/>
              </a:rPr>
              <a:t>s</a:t>
            </a:r>
            <a:r>
              <a:rPr lang="en-GB" altLang="en-US" sz="2600" b="1">
                <a:latin typeface="Times" panose="02020603050405020304" pitchFamily="18" charset="0"/>
              </a:rPr>
              <a:t>N1,cty)(</a:t>
            </a:r>
            <a:r>
              <a:rPr lang="en-GB" altLang="en-US" sz="2600" b="1" noProof="1">
                <a:latin typeface="Times" panose="02020603050405020304" pitchFamily="18" charset="0"/>
              </a:rPr>
              <a:t>Staff(</a:t>
            </a:r>
            <a:r>
              <a:rPr lang="en-GB" altLang="en-US" sz="2600" b="1">
                <a:latin typeface="Times" panose="02020603050405020304" pitchFamily="18" charset="0"/>
              </a:rPr>
              <a:t>sN,fN,lN,p</a:t>
            </a:r>
            <a:r>
              <a:rPr lang="en-GB" altLang="en-US" sz="2600" b="1" noProof="1">
                <a:latin typeface="Times" panose="02020603050405020304" pitchFamily="18" charset="0"/>
              </a:rPr>
              <a:t>osn,</a:t>
            </a:r>
            <a:r>
              <a:rPr lang="en-GB" altLang="en-US" sz="2600" b="1">
                <a:latin typeface="Times" panose="02020603050405020304" pitchFamily="18" charset="0"/>
              </a:rPr>
              <a:t>sex,DOB,sal,bN</a:t>
            </a:r>
            <a:r>
              <a:rPr lang="en-GB" altLang="en-US" sz="2600" b="1" noProof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sz="2600" b="1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</a:t>
            </a:r>
            <a:r>
              <a:rPr lang="en-GB" altLang="en-US" sz="2600" b="1" noProof="1">
                <a:latin typeface="Times" panose="02020603050405020304" pitchFamily="18" charset="0"/>
              </a:rPr>
              <a:t>Property</a:t>
            </a:r>
            <a:r>
              <a:rPr lang="en-GB" altLang="en-US" sz="2600" b="1">
                <a:latin typeface="Times" panose="02020603050405020304" pitchFamily="18" charset="0"/>
              </a:rPr>
              <a:t>F</a:t>
            </a:r>
            <a:r>
              <a:rPr lang="en-GB" altLang="en-US" sz="2600" b="1" noProof="1">
                <a:latin typeface="Times" panose="02020603050405020304" pitchFamily="18" charset="0"/>
              </a:rPr>
              <a:t>orRent(p</a:t>
            </a:r>
            <a:r>
              <a:rPr lang="en-GB" altLang="en-US" sz="2600" b="1">
                <a:latin typeface="Times" panose="02020603050405020304" pitchFamily="18" charset="0"/>
              </a:rPr>
              <a:t>N</a:t>
            </a:r>
            <a:r>
              <a:rPr lang="en-GB" altLang="en-US" sz="2600" b="1" noProof="1">
                <a:latin typeface="Times" panose="02020603050405020304" pitchFamily="18" charset="0"/>
              </a:rPr>
              <a:t>, s</a:t>
            </a:r>
            <a:r>
              <a:rPr lang="en-GB" altLang="en-US" sz="2600" b="1">
                <a:latin typeface="Times" panose="02020603050405020304" pitchFamily="18" charset="0"/>
              </a:rPr>
              <a:t>t, cty, pc, typ, rms,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 rnt, oN, sN1, bN1</a:t>
            </a:r>
            <a:r>
              <a:rPr lang="en-GB" altLang="en-US" sz="2600" b="1" noProof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Symbol" panose="05050102010706020507" pitchFamily="18" charset="2"/>
              </a:rPr>
              <a:t>Ù </a:t>
            </a:r>
            <a:endParaRPr lang="en-GB" altLang="en-US" sz="2600" b="1">
              <a:latin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Symbol" panose="05050102010706020507" pitchFamily="18" charset="2"/>
              </a:rPr>
              <a:t> </a:t>
            </a:r>
            <a:r>
              <a:rPr lang="en-GB" altLang="en-US" sz="2600" b="1">
                <a:latin typeface="Times" panose="02020603050405020304" pitchFamily="18" charset="0"/>
              </a:rPr>
              <a:t>(sN=sN1) </a:t>
            </a:r>
            <a:r>
              <a:rPr lang="en-GB" altLang="en-US" sz="2600" b="1" noProof="1">
                <a:latin typeface="Symbol" panose="05050102010706020507" pitchFamily="18" charset="2"/>
              </a:rPr>
              <a:t>Ù </a:t>
            </a:r>
            <a:r>
              <a:rPr lang="en-GB" altLang="en-US" sz="2600" b="1" noProof="1">
                <a:latin typeface="Times" panose="02020603050405020304" pitchFamily="18" charset="0"/>
              </a:rPr>
              <a:t>cty=‘Glasgow’)}</a:t>
            </a:r>
            <a:endParaRPr lang="en-GB" altLang="en-US" sz="2600" b="1">
              <a:latin typeface="Times" panose="02020603050405020304" pitchFamily="18" charset="0"/>
            </a:endParaRP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A595AD28-D971-43C6-A7BA-8E21D4E6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D53B-CA50-48EA-8D1D-C2646AAB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42F3-98E4-4728-A2E3-FFBB2AD8E5BB}"/>
              </a:ext>
            </a:extLst>
          </p:cNvPr>
          <p:cNvSpPr txBox="1"/>
          <p:nvPr/>
        </p:nvSpPr>
        <p:spPr>
          <a:xfrm>
            <a:off x="604911" y="1602452"/>
            <a:ext cx="10748889" cy="385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UNIT-II: Conceptual Design &amp; Relational Query Languages </a:t>
            </a:r>
            <a:endParaRPr lang="en-IN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 Design of Database using ER Model, Notations, Types of attributes, Relation, Mapping Constraints, Features of ER Diagram, Weak Entity Set, Examples of Conceptual Design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Algebra: Selection, Projection, Set Operations, Rename, Cartesian-Product, Join, Outer Join, Examples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Calculus: Tuple Relational Calculus and Domain Relational Calculus  ,Safety Expressions </a:t>
            </a:r>
            <a:endParaRPr lang="en-IN" sz="1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9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8E7AB-D2BB-47A1-BACA-722AAD64D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404B3-0800-4533-AD0B-18DD5139A5E1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E59A8CC4-53A1-45D6-B917-ABA60C830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763000" cy="110490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Example - Domain Relational Calculus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71303237-5451-482D-888B-240B9E2CA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7727950" cy="4114800"/>
          </a:xfrm>
        </p:spPr>
        <p:txBody>
          <a:bodyPr/>
          <a:lstStyle/>
          <a:p>
            <a:pPr marL="533400" indent="-533400">
              <a:spcBef>
                <a:spcPts val="600"/>
              </a:spcBef>
            </a:pPr>
            <a:r>
              <a:rPr lang="en-GB" altLang="en-US" b="1">
                <a:latin typeface="Times" panose="02020603050405020304" pitchFamily="18" charset="0"/>
              </a:rPr>
              <a:t>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>
                <a:latin typeface="Times" panose="02020603050405020304" pitchFamily="18" charset="0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 noProof="1">
                <a:latin typeface="Times" panose="02020603050405020304" pitchFamily="18" charset="0"/>
              </a:rPr>
              <a:t>{</a:t>
            </a:r>
            <a:r>
              <a:rPr lang="en-GB" altLang="en-US" sz="2600" b="1">
                <a:latin typeface="Times" panose="02020603050405020304" pitchFamily="18" charset="0"/>
              </a:rPr>
              <a:t>fN, lN</a:t>
            </a:r>
            <a:r>
              <a:rPr lang="en-GB" altLang="en-US" sz="2600" b="1" noProof="1">
                <a:latin typeface="Times" panose="02020603050405020304" pitchFamily="18" charset="0"/>
              </a:rPr>
              <a:t> |</a:t>
            </a:r>
            <a:r>
              <a:rPr lang="en-GB" altLang="en-US" sz="2600" b="1">
                <a:latin typeface="Times" panose="02020603050405020304" pitchFamily="18" charset="0"/>
              </a:rPr>
              <a:t> (</a:t>
            </a:r>
            <a:r>
              <a:rPr lang="en-GB" altLang="en-US" sz="2600" b="1" noProof="1">
                <a:latin typeface="Symbol" panose="05050102010706020507" pitchFamily="18" charset="2"/>
              </a:rPr>
              <a:t>$</a:t>
            </a:r>
            <a:r>
              <a:rPr lang="en-GB" altLang="en-US" sz="2600" b="1" noProof="1">
                <a:latin typeface="Times" panose="02020603050405020304" pitchFamily="18" charset="0"/>
              </a:rPr>
              <a:t>s</a:t>
            </a:r>
            <a:r>
              <a:rPr lang="en-GB" altLang="en-US" sz="2600" b="1">
                <a:latin typeface="Times" panose="02020603050405020304" pitchFamily="18" charset="0"/>
              </a:rPr>
              <a:t>N)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(</a:t>
            </a:r>
            <a:r>
              <a:rPr lang="en-GB" altLang="en-US" sz="2600" b="1" noProof="1">
                <a:latin typeface="Times" panose="02020603050405020304" pitchFamily="18" charset="0"/>
              </a:rPr>
              <a:t>Staff(</a:t>
            </a:r>
            <a:r>
              <a:rPr lang="en-GB" altLang="en-US" sz="2600" b="1">
                <a:latin typeface="Times" panose="02020603050405020304" pitchFamily="18" charset="0"/>
              </a:rPr>
              <a:t>sN,fN,lN,p</a:t>
            </a:r>
            <a:r>
              <a:rPr lang="en-GB" altLang="en-US" sz="2600" b="1" noProof="1">
                <a:latin typeface="Times" panose="02020603050405020304" pitchFamily="18" charset="0"/>
              </a:rPr>
              <a:t>osn,</a:t>
            </a:r>
            <a:r>
              <a:rPr lang="en-GB" altLang="en-US" sz="2600" b="1">
                <a:latin typeface="Times" panose="02020603050405020304" pitchFamily="18" charset="0"/>
              </a:rPr>
              <a:t>sex,DOB,sal,bN</a:t>
            </a:r>
            <a:r>
              <a:rPr lang="en-GB" altLang="en-US" sz="2600" b="1" noProof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sz="2600" b="1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</a:t>
            </a:r>
            <a:r>
              <a:rPr lang="en-GB" altLang="en-US" sz="2600" b="1" noProof="1">
                <a:latin typeface="Times" panose="02020603050405020304" pitchFamily="18" charset="0"/>
              </a:rPr>
              <a:t>(</a:t>
            </a:r>
            <a:r>
              <a:rPr lang="en-GB" altLang="en-US" sz="3200" b="1" noProof="1">
                <a:latin typeface="Times" panose="02020603050405020304" pitchFamily="18" charset="0"/>
              </a:rPr>
              <a:t>~</a:t>
            </a:r>
            <a:r>
              <a:rPr lang="en-GB" altLang="en-US" sz="2600" b="1">
                <a:latin typeface="Times" panose="02020603050405020304" pitchFamily="18" charset="0"/>
              </a:rPr>
              <a:t>(</a:t>
            </a:r>
            <a:r>
              <a:rPr lang="en-GB" altLang="en-US" sz="2600" b="1" noProof="1">
                <a:latin typeface="Symbol" panose="05050102010706020507" pitchFamily="18" charset="2"/>
              </a:rPr>
              <a:t>$</a:t>
            </a:r>
            <a:r>
              <a:rPr lang="en-GB" altLang="en-US" sz="2600" b="1" noProof="1">
                <a:latin typeface="Times" panose="02020603050405020304" pitchFamily="18" charset="0"/>
              </a:rPr>
              <a:t>s</a:t>
            </a:r>
            <a:r>
              <a:rPr lang="en-GB" altLang="en-US" sz="2600" b="1">
                <a:latin typeface="Times" panose="02020603050405020304" pitchFamily="18" charset="0"/>
              </a:rPr>
              <a:t>N1) (</a:t>
            </a:r>
            <a:r>
              <a:rPr lang="en-GB" altLang="en-US" sz="2600" b="1" noProof="1">
                <a:latin typeface="Times" panose="02020603050405020304" pitchFamily="18" charset="0"/>
              </a:rPr>
              <a:t>Property</a:t>
            </a:r>
            <a:r>
              <a:rPr lang="en-GB" altLang="en-US" sz="2600" b="1">
                <a:latin typeface="Times" panose="02020603050405020304" pitchFamily="18" charset="0"/>
              </a:rPr>
              <a:t>F</a:t>
            </a:r>
            <a:r>
              <a:rPr lang="en-GB" altLang="en-US" sz="2600" b="1" noProof="1">
                <a:latin typeface="Times" panose="02020603050405020304" pitchFamily="18" charset="0"/>
              </a:rPr>
              <a:t>orRent(p</a:t>
            </a:r>
            <a:r>
              <a:rPr lang="en-GB" altLang="en-US" sz="2600" b="1">
                <a:latin typeface="Times" panose="02020603050405020304" pitchFamily="18" charset="0"/>
              </a:rPr>
              <a:t>N</a:t>
            </a:r>
            <a:r>
              <a:rPr lang="en-GB" altLang="en-US" sz="2600" b="1" noProof="1">
                <a:latin typeface="Times" panose="02020603050405020304" pitchFamily="18" charset="0"/>
              </a:rPr>
              <a:t>, s</a:t>
            </a:r>
            <a:r>
              <a:rPr lang="en-GB" altLang="en-US" sz="2600" b="1">
                <a:latin typeface="Times" panose="02020603050405020304" pitchFamily="18" charset="0"/>
              </a:rPr>
              <a:t>t, cty, pc, typ,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                 rms, rnt, oN, sN1, bN1</a:t>
            </a:r>
            <a:r>
              <a:rPr lang="en-GB" altLang="en-US" sz="2600" b="1" noProof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Symbol" panose="05050102010706020507" pitchFamily="18" charset="2"/>
              </a:rPr>
              <a:t>Ù </a:t>
            </a:r>
            <a:r>
              <a:rPr lang="en-GB" altLang="en-US" sz="2600" b="1">
                <a:latin typeface="Times" panose="02020603050405020304" pitchFamily="18" charset="0"/>
              </a:rPr>
              <a:t>(sN=sN1</a:t>
            </a:r>
            <a:r>
              <a:rPr lang="en-GB" altLang="en-US" sz="2600" b="1" noProof="1">
                <a:latin typeface="Times" panose="02020603050405020304" pitchFamily="18" charset="0"/>
              </a:rPr>
              <a:t>)</a:t>
            </a:r>
            <a:r>
              <a:rPr lang="en-GB" altLang="en-US" sz="2600" b="1">
                <a:latin typeface="Times" panose="02020603050405020304" pitchFamily="18" charset="0"/>
              </a:rPr>
              <a:t>)))</a:t>
            </a:r>
            <a:r>
              <a:rPr lang="en-GB" altLang="en-US" sz="2600" b="1" noProof="1">
                <a:latin typeface="Times" panose="02020603050405020304" pitchFamily="18" charset="0"/>
              </a:rPr>
              <a:t>}</a:t>
            </a:r>
            <a:endParaRPr lang="en-GB" altLang="en-US" sz="2600" b="1">
              <a:latin typeface="Times" panose="02020603050405020304" pitchFamily="18" charset="0"/>
            </a:endParaRP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E75CAD40-2A1C-4E0E-BDC7-A29B18F2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1147-1DC3-42A0-B7F7-4C082EF808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DE1FE-8BAA-43B3-966E-638EEDD6BF19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0BFF4F8D-4DBE-41A3-9DB0-3B5681ADA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763000" cy="110490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Example - Domain Relational Calculus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7A072E2-D99B-49B4-8DD5-7D71B6E90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9938" y="1557338"/>
            <a:ext cx="7727950" cy="4114800"/>
          </a:xfrm>
        </p:spPr>
        <p:txBody>
          <a:bodyPr/>
          <a:lstStyle/>
          <a:p>
            <a:pPr marL="533400" indent="-533400">
              <a:spcBef>
                <a:spcPts val="600"/>
              </a:spcBef>
            </a:pPr>
            <a:r>
              <a:rPr lang="en-GB" altLang="en-US" b="1">
                <a:latin typeface="Times" panose="02020603050405020304" pitchFamily="18" charset="0"/>
              </a:rPr>
              <a:t>List the names of clients who have viewed a property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b="1">
                <a:latin typeface="Times" panose="02020603050405020304" pitchFamily="18" charset="0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 noProof="1">
                <a:latin typeface="Times" panose="02020603050405020304" pitchFamily="18" charset="0"/>
              </a:rPr>
              <a:t>{</a:t>
            </a:r>
            <a:r>
              <a:rPr lang="en-GB" altLang="en-US" sz="2600" b="1">
                <a:latin typeface="Times" panose="02020603050405020304" pitchFamily="18" charset="0"/>
              </a:rPr>
              <a:t>fN, lN</a:t>
            </a:r>
            <a:r>
              <a:rPr lang="en-GB" altLang="en-US" sz="2600" b="1" noProof="1">
                <a:latin typeface="Times" panose="02020603050405020304" pitchFamily="18" charset="0"/>
              </a:rPr>
              <a:t> |</a:t>
            </a:r>
            <a:r>
              <a:rPr lang="en-GB" altLang="en-US" sz="2600" b="1">
                <a:latin typeface="Times" panose="02020603050405020304" pitchFamily="18" charset="0"/>
              </a:rPr>
              <a:t> (</a:t>
            </a:r>
            <a:r>
              <a:rPr lang="en-GB" altLang="en-US" sz="2600" b="1" noProof="1">
                <a:latin typeface="Symbol" panose="05050102010706020507" pitchFamily="18" charset="2"/>
              </a:rPr>
              <a:t>$</a:t>
            </a:r>
            <a:r>
              <a:rPr lang="en-GB" altLang="en-US" sz="2600" b="1">
                <a:latin typeface="Times" panose="02020603050405020304" pitchFamily="18" charset="0"/>
              </a:rPr>
              <a:t>cN, cN1, pN, pN1, cty)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(Client</a:t>
            </a:r>
            <a:r>
              <a:rPr lang="en-GB" altLang="en-US" sz="2600" b="1" noProof="1">
                <a:latin typeface="Times" panose="02020603050405020304" pitchFamily="18" charset="0"/>
              </a:rPr>
              <a:t>(</a:t>
            </a:r>
            <a:r>
              <a:rPr lang="en-GB" altLang="en-US" sz="2600" b="1">
                <a:latin typeface="Times" panose="02020603050405020304" pitchFamily="18" charset="0"/>
              </a:rPr>
              <a:t>cN, fN, lN,tel, pT, mR</a:t>
            </a:r>
            <a:r>
              <a:rPr lang="en-GB" altLang="en-US" sz="2600" b="1" noProof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sz="2600" b="1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Viewing(cN1, pN1, dt, cmt) </a:t>
            </a:r>
            <a:r>
              <a:rPr lang="en-GB" altLang="en-US" sz="2600" b="1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sz="2600" b="1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 </a:t>
            </a:r>
            <a:r>
              <a:rPr lang="en-GB" altLang="en-US" sz="2600" b="1" noProof="1">
                <a:latin typeface="Times" panose="02020603050405020304" pitchFamily="18" charset="0"/>
              </a:rPr>
              <a:t>Property</a:t>
            </a:r>
            <a:r>
              <a:rPr lang="en-GB" altLang="en-US" sz="2600" b="1">
                <a:latin typeface="Times" panose="02020603050405020304" pitchFamily="18" charset="0"/>
              </a:rPr>
              <a:t>F</a:t>
            </a:r>
            <a:r>
              <a:rPr lang="en-GB" altLang="en-US" sz="2600" b="1" noProof="1">
                <a:latin typeface="Times" panose="02020603050405020304" pitchFamily="18" charset="0"/>
              </a:rPr>
              <a:t>orRent(p</a:t>
            </a:r>
            <a:r>
              <a:rPr lang="en-GB" altLang="en-US" sz="2600" b="1">
                <a:latin typeface="Times" panose="02020603050405020304" pitchFamily="18" charset="0"/>
              </a:rPr>
              <a:t>N</a:t>
            </a:r>
            <a:r>
              <a:rPr lang="en-GB" altLang="en-US" sz="2600" b="1" noProof="1">
                <a:latin typeface="Times" panose="02020603050405020304" pitchFamily="18" charset="0"/>
              </a:rPr>
              <a:t>, s</a:t>
            </a:r>
            <a:r>
              <a:rPr lang="en-GB" altLang="en-US" sz="2600" b="1">
                <a:latin typeface="Times" panose="02020603050405020304" pitchFamily="18" charset="0"/>
              </a:rPr>
              <a:t>t, cty, pc, typ,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                 rms, rnt,oN, sN, bN</a:t>
            </a:r>
            <a:r>
              <a:rPr lang="en-GB" altLang="en-US" sz="2600" b="1" noProof="1">
                <a:latin typeface="Times" panose="02020603050405020304" pitchFamily="18" charset="0"/>
              </a:rPr>
              <a:t>) </a:t>
            </a:r>
            <a:r>
              <a:rPr lang="en-GB" altLang="en-US" sz="2600" b="1" noProof="1">
                <a:latin typeface="Symbol" panose="05050102010706020507" pitchFamily="18" charset="2"/>
              </a:rPr>
              <a:t>Ù </a:t>
            </a:r>
            <a:endParaRPr lang="en-GB" altLang="en-US" sz="2600" b="1">
              <a:latin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600" b="1">
                <a:latin typeface="Times" panose="02020603050405020304" pitchFamily="18" charset="0"/>
              </a:rPr>
              <a:t>   (cN = cN1</a:t>
            </a:r>
            <a:r>
              <a:rPr lang="en-GB" altLang="en-US" sz="2600" b="1" noProof="1">
                <a:latin typeface="Times" panose="02020603050405020304" pitchFamily="18" charset="0"/>
              </a:rPr>
              <a:t>)</a:t>
            </a:r>
            <a:r>
              <a:rPr lang="en-GB" altLang="en-US" sz="2600" b="1">
                <a:latin typeface="Times" panose="02020603050405020304" pitchFamily="18" charset="0"/>
              </a:rPr>
              <a:t> </a:t>
            </a:r>
            <a:r>
              <a:rPr lang="en-GB" altLang="en-US" sz="2600" b="1" noProof="1">
                <a:latin typeface="Symbol" panose="05050102010706020507" pitchFamily="18" charset="2"/>
              </a:rPr>
              <a:t>Ù</a:t>
            </a:r>
            <a:r>
              <a:rPr lang="en-GB" altLang="en-US" sz="2600" b="1">
                <a:latin typeface="Symbol" panose="05050102010706020507" pitchFamily="18" charset="2"/>
              </a:rPr>
              <a:t> </a:t>
            </a:r>
            <a:r>
              <a:rPr lang="en-GB" altLang="en-US" sz="2600" b="1">
                <a:latin typeface="Times" panose="02020603050405020304" pitchFamily="18" charset="0"/>
              </a:rPr>
              <a:t>(pN = pN1</a:t>
            </a:r>
            <a:r>
              <a:rPr lang="en-GB" altLang="en-US" sz="2600" b="1" noProof="1">
                <a:latin typeface="Times" panose="02020603050405020304" pitchFamily="18" charset="0"/>
              </a:rPr>
              <a:t>)</a:t>
            </a:r>
            <a:r>
              <a:rPr lang="en-GB" altLang="en-US" sz="2600" b="1">
                <a:latin typeface="Times" panose="02020603050405020304" pitchFamily="18" charset="0"/>
              </a:rPr>
              <a:t> </a:t>
            </a:r>
            <a:r>
              <a:rPr lang="en-GB" altLang="en-US" sz="2600" b="1" noProof="1">
                <a:latin typeface="Symbol" panose="05050102010706020507" pitchFamily="18" charset="2"/>
              </a:rPr>
              <a:t>Ù </a:t>
            </a:r>
            <a:r>
              <a:rPr lang="en-GB" altLang="en-US" sz="2600" b="1">
                <a:latin typeface="Times" panose="02020603050405020304" pitchFamily="18" charset="0"/>
              </a:rPr>
              <a:t>cty = ‘Glasgow’</a:t>
            </a:r>
            <a:r>
              <a:rPr lang="en-GB" altLang="en-US" sz="2600" b="1" noProof="1">
                <a:latin typeface="Times" panose="02020603050405020304" pitchFamily="18" charset="0"/>
              </a:rPr>
              <a:t>)}</a:t>
            </a:r>
            <a:endParaRPr lang="en-GB" altLang="en-US" sz="2600" b="1">
              <a:latin typeface="Times" panose="02020603050405020304" pitchFamily="18" charset="0"/>
            </a:endParaRP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BAE5F66A-89AA-4495-845C-4C5D5CF6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AE3D5-E3BE-42B2-A256-5D914D3A7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CDFE-D19F-4A1C-A3A8-E6CFDFBDDE45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329D4CE3-77EB-4966-9FA7-5234962A8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Domain Relational Calculus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78D7297-E11C-4880-ADC3-DACCC10D7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8988" y="1557338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latin typeface="Times" panose="02020603050405020304" pitchFamily="18" charset="0"/>
              </a:rPr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latin typeface="Times" panose="02020603050405020304" pitchFamily="18" charset="0"/>
              </a:rPr>
              <a:t>TRC(se) = DRC (se) = </a:t>
            </a:r>
            <a:r>
              <a:rPr lang="en-GB" altLang="en-US" b="1" dirty="0" err="1">
                <a:latin typeface="Times" panose="02020603050405020304" pitchFamily="18" charset="0"/>
              </a:rPr>
              <a:t>Rel</a:t>
            </a:r>
            <a:r>
              <a:rPr lang="en-GB" altLang="en-US" b="1" dirty="0">
                <a:latin typeface="Times" panose="02020603050405020304" pitchFamily="18" charset="0"/>
              </a:rPr>
              <a:t>-Algebra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>
                <a:latin typeface="Times" panose="02020603050405020304" pitchFamily="18" charset="0"/>
              </a:rPr>
              <a:t>Means every relational algebra expression has an equivalent relational calculus expression, and vice versa.</a:t>
            </a: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8CFD6B41-C232-4E9B-B7AE-95A9DAEC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A1FA-4686-445C-A5BF-765B6A886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879-36D1-41DA-B434-9A772414F0D8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065C7FD8-C121-4B97-8939-D9E59BA63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b="1"/>
              <a:t>Other Languages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86C4DDF-B6F2-435B-AFE0-009D255E8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8350" y="1557338"/>
            <a:ext cx="8305800" cy="4114800"/>
          </a:xfrm>
        </p:spPr>
        <p:txBody>
          <a:bodyPr/>
          <a:lstStyle/>
          <a:p>
            <a:r>
              <a:rPr lang="en-GB" altLang="en-US" b="1" dirty="0"/>
              <a:t>Transform-oriented languages are non-procedural languages that use relations to transform input data into required outputs (e.g. SQL).</a:t>
            </a:r>
          </a:p>
          <a:p>
            <a:pPr>
              <a:lnSpc>
                <a:spcPct val="60000"/>
              </a:lnSpc>
            </a:pPr>
            <a:endParaRPr lang="en-GB" altLang="en-US" b="1" dirty="0"/>
          </a:p>
          <a:p>
            <a:r>
              <a:rPr lang="en-GB" altLang="en-US" b="1" dirty="0"/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5A91DEE3-551C-451C-BF0D-8F9FFA85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3DD-E2B9-4060-B9D3-A8B26E09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noProof="1">
                <a:latin typeface="Times" panose="02020603050405020304" pitchFamily="18" charset="0"/>
              </a:rPr>
              <a:t>Tuple Relational Calculus (Memory tips)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6E72-C0F3-41C1-9EA3-4C09833C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 A | F(A) }</a:t>
            </a:r>
          </a:p>
          <a:p>
            <a:endParaRPr lang="en-US" dirty="0"/>
          </a:p>
          <a:p>
            <a:r>
              <a:rPr lang="en-US" dirty="0"/>
              <a:t>A is a tuple variable and is the answer if it satisfies the formula F(A)</a:t>
            </a:r>
          </a:p>
          <a:p>
            <a:r>
              <a:rPr lang="en-US" dirty="0"/>
              <a:t>A is a tuple of relation F</a:t>
            </a:r>
          </a:p>
          <a:p>
            <a:r>
              <a:rPr lang="en-US" dirty="0"/>
              <a:t>A is a free variable </a:t>
            </a:r>
          </a:p>
          <a:p>
            <a:r>
              <a:rPr lang="en-US" dirty="0" err="1"/>
              <a:t>E.g</a:t>
            </a:r>
            <a:r>
              <a:rPr lang="en-US" dirty="0"/>
              <a:t>: { S | S € Sailors }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04AA7F-F078-4D8F-80A9-C0500B0A2CA6}"/>
              </a:ext>
            </a:extLst>
          </p:cNvPr>
          <p:cNvGraphicFramePr>
            <a:graphicFrameLocks noGrp="1"/>
          </p:cNvGraphicFramePr>
          <p:nvPr/>
        </p:nvGraphicFramePr>
        <p:xfrm>
          <a:off x="1511496" y="5029835"/>
          <a:ext cx="880012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0012">
                  <a:extLst>
                    <a:ext uri="{9D8B030D-6E8A-4147-A177-3AD203B41FA5}">
                      <a16:colId xmlns:a16="http://schemas.microsoft.com/office/drawing/2014/main" val="167333768"/>
                    </a:ext>
                  </a:extLst>
                </a:gridCol>
              </a:tblGrid>
              <a:tr h="2618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02554"/>
                  </a:ext>
                </a:extLst>
              </a:tr>
              <a:tr h="2618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87517"/>
                  </a:ext>
                </a:extLst>
              </a:tr>
              <a:tr h="2618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70551"/>
                  </a:ext>
                </a:extLst>
              </a:tr>
              <a:tr h="2618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3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9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F12-13A7-4073-86C9-CB1411DF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noProof="1">
                <a:latin typeface="Times" panose="02020603050405020304" pitchFamily="18" charset="0"/>
              </a:rPr>
              <a:t>Tuple Relational Calculus *contd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232-96CD-40A0-91FB-DE190E6F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for TRC Queries:</a:t>
            </a:r>
          </a:p>
          <a:p>
            <a:endParaRPr lang="en-US" dirty="0"/>
          </a:p>
          <a:p>
            <a:r>
              <a:rPr lang="en-US" dirty="0"/>
              <a:t>1. Atomic formula :  a) R € Rel    </a:t>
            </a:r>
            <a:r>
              <a:rPr lang="en-US" dirty="0" err="1"/>
              <a:t>E.g</a:t>
            </a:r>
            <a:r>
              <a:rPr lang="en-US" dirty="0"/>
              <a:t>: S € Sailor</a:t>
            </a:r>
          </a:p>
          <a:p>
            <a:r>
              <a:rPr lang="en-US" dirty="0"/>
              <a:t>                                     b) </a:t>
            </a:r>
            <a:r>
              <a:rPr lang="en-US" dirty="0" err="1"/>
              <a:t>R.a</a:t>
            </a:r>
            <a:r>
              <a:rPr lang="en-US" dirty="0"/>
              <a:t>  op </a:t>
            </a:r>
            <a:r>
              <a:rPr lang="en-US" dirty="0" err="1"/>
              <a:t>S.b</a:t>
            </a:r>
            <a:r>
              <a:rPr lang="en-US" dirty="0"/>
              <a:t> 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GB" altLang="en-US" sz="2400" noProof="1">
                <a:latin typeface="Times" panose="02020603050405020304" pitchFamily="18" charset="0"/>
              </a:rPr>
              <a:t>B.</a:t>
            </a:r>
            <a:r>
              <a:rPr lang="en-GB" altLang="en-US" sz="2400" dirty="0" err="1">
                <a:latin typeface="Times" panose="02020603050405020304" pitchFamily="18" charset="0"/>
              </a:rPr>
              <a:t>branchN</a:t>
            </a:r>
            <a:r>
              <a:rPr lang="en-GB" altLang="en-US" sz="2400" noProof="1">
                <a:latin typeface="Times" panose="02020603050405020304" pitchFamily="18" charset="0"/>
              </a:rPr>
              <a:t>o = S.</a:t>
            </a:r>
            <a:r>
              <a:rPr lang="en-GB" altLang="en-US" sz="2400" dirty="0" err="1">
                <a:latin typeface="Times" panose="02020603050405020304" pitchFamily="18" charset="0"/>
              </a:rPr>
              <a:t>branchN</a:t>
            </a:r>
            <a:r>
              <a:rPr lang="en-GB" altLang="en-US" sz="2400" noProof="1">
                <a:latin typeface="Times" panose="02020603050405020304" pitchFamily="18" charset="0"/>
              </a:rPr>
              <a:t>o</a:t>
            </a:r>
            <a:r>
              <a:rPr lang="en-US" sz="2400" dirty="0"/>
              <a:t>                                     </a:t>
            </a:r>
            <a:r>
              <a:rPr lang="en-US" dirty="0"/>
              <a:t>c)</a:t>
            </a:r>
            <a:r>
              <a:rPr lang="en-US" dirty="0" err="1"/>
              <a:t>R.a</a:t>
            </a:r>
            <a:r>
              <a:rPr lang="en-US" dirty="0"/>
              <a:t> op Constant  (or) Constant op </a:t>
            </a:r>
            <a:r>
              <a:rPr lang="en-US" dirty="0" err="1"/>
              <a:t>R.a</a:t>
            </a:r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  </a:t>
            </a:r>
            <a:r>
              <a:rPr lang="en-US" dirty="0" err="1"/>
              <a:t>B.city</a:t>
            </a:r>
            <a:r>
              <a:rPr lang="en-US" dirty="0"/>
              <a:t>=‘Paris’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700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BCD1-77EE-4C26-BB63-F81ECE97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noProof="1">
                <a:latin typeface="Times" panose="02020603050405020304" pitchFamily="18" charset="0"/>
              </a:rPr>
              <a:t>Tuple Relational Calculus :contd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14AD-9771-4A79-8FE9-747D82EF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P, ¬ P , P V Q , P ^ Q, P =&gt; Q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  {S | S € Sailors }</a:t>
            </a:r>
          </a:p>
          <a:p>
            <a:pPr marL="0" indent="0">
              <a:buNone/>
            </a:pPr>
            <a:r>
              <a:rPr lang="en-US" dirty="0"/>
              <a:t>{S | ¬ </a:t>
            </a:r>
            <a:r>
              <a:rPr lang="en-GB" altLang="en-US" sz="2800" noProof="1">
                <a:latin typeface="Times" panose="02020603050405020304" pitchFamily="18" charset="0"/>
              </a:rPr>
              <a:t>S.position = ‘Manager’}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{S | </a:t>
            </a:r>
            <a:r>
              <a:rPr lang="en-GB" altLang="en-US" sz="2400" noProof="1">
                <a:latin typeface="Times" panose="02020603050405020304" pitchFamily="18" charset="0"/>
              </a:rPr>
              <a:t>S.position = ‘Manager’ </a:t>
            </a:r>
            <a:r>
              <a:rPr lang="en-GB" altLang="en-US" sz="2400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sz="2400" noProof="1">
                <a:latin typeface="Times" panose="02020603050405020304" pitchFamily="18" charset="0"/>
              </a:rPr>
              <a:t> S.salary &gt; 25000}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{S | </a:t>
            </a:r>
            <a:r>
              <a:rPr lang="en-GB" altLang="en-US" sz="2800" noProof="1">
                <a:latin typeface="Times" panose="02020603050405020304" pitchFamily="18" charset="0"/>
              </a:rPr>
              <a:t>S.position = ‘Manager’ </a:t>
            </a:r>
            <a:r>
              <a:rPr lang="en-GB" altLang="en-US" noProof="1">
                <a:latin typeface="Times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GB" altLang="en-US" sz="2800" noProof="1">
                <a:latin typeface="Times" panose="02020603050405020304" pitchFamily="18" charset="0"/>
              </a:rPr>
              <a:t> S.salary &gt; 25000}</a:t>
            </a:r>
          </a:p>
          <a:p>
            <a:pPr marL="0" indent="0">
              <a:buNone/>
            </a:pPr>
            <a:r>
              <a:rPr lang="en-US" dirty="0"/>
              <a:t>{S | </a:t>
            </a:r>
            <a:r>
              <a:rPr lang="en-GB" altLang="en-US" sz="2800" noProof="1">
                <a:latin typeface="Times" panose="02020603050405020304" pitchFamily="18" charset="0"/>
              </a:rPr>
              <a:t>S.position = ‘Manager’ </a:t>
            </a:r>
            <a:r>
              <a:rPr lang="en-GB" altLang="en-US" sz="2800" noProof="1">
                <a:latin typeface="Times" panose="02020603050405020304" pitchFamily="18" charset="0"/>
                <a:sym typeface="Symbol" panose="05050102010706020507" pitchFamily="18" charset="2"/>
              </a:rPr>
              <a:t>=&gt; </a:t>
            </a:r>
            <a:r>
              <a:rPr lang="en-GB" altLang="en-US" sz="2800" noProof="1">
                <a:latin typeface="Times" panose="02020603050405020304" pitchFamily="18" charset="0"/>
              </a:rPr>
              <a:t> S.salary &gt; 25000}</a:t>
            </a:r>
          </a:p>
          <a:p>
            <a:pPr marL="0" indent="0">
              <a:buNone/>
            </a:pPr>
            <a:endParaRPr lang="en-GB" altLang="en-US" sz="2800" noProof="1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6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0E42-21BC-447E-807E-194476FD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noProof="1">
                <a:latin typeface="Times" panose="02020603050405020304" pitchFamily="18" charset="0"/>
              </a:rPr>
              <a:t>Tuple Relational Calculus 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A8ED-99A6-4C67-A399-652D4B25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Symbol" panose="05050102010706020507" pitchFamily="18" charset="2"/>
              </a:rPr>
              <a:t>$</a:t>
            </a:r>
            <a:r>
              <a:rPr lang="en-GB" altLang="en-US" b="1" dirty="0">
                <a:latin typeface="Times" panose="02020603050405020304" pitchFamily="18" charset="0"/>
              </a:rPr>
              <a:t> R P(R) where R is a tuple variable.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  <a:p>
            <a:r>
              <a:rPr lang="en-GB" altLang="en-US" b="1" dirty="0" err="1">
                <a:latin typeface="Times" panose="02020603050405020304" pitchFamily="18" charset="0"/>
              </a:rPr>
              <a:t>E.g</a:t>
            </a:r>
            <a:r>
              <a:rPr lang="en-GB" altLang="en-US" b="1" dirty="0">
                <a:latin typeface="Times" panose="02020603050405020304" pitchFamily="18" charset="0"/>
              </a:rPr>
              <a:t>: </a:t>
            </a:r>
            <a:r>
              <a:rPr lang="en-GB" altLang="en-US" b="1" dirty="0">
                <a:latin typeface="Symbol" panose="05050102010706020507" pitchFamily="18" charset="2"/>
              </a:rPr>
              <a:t>$</a:t>
            </a:r>
            <a:r>
              <a:rPr lang="en-GB" altLang="en-US" b="1" dirty="0">
                <a:latin typeface="Times" panose="02020603050405020304" pitchFamily="18" charset="0"/>
              </a:rPr>
              <a:t> S [</a:t>
            </a:r>
            <a:r>
              <a:rPr lang="en-US" dirty="0"/>
              <a:t>S € Sailors ]</a:t>
            </a:r>
            <a:endParaRPr lang="en-GB" altLang="en-US" b="1" dirty="0">
              <a:latin typeface="Symbol" panose="05050102010706020507" pitchFamily="18" charset="2"/>
            </a:endParaRPr>
          </a:p>
          <a:p>
            <a:r>
              <a:rPr lang="en-GB" b="1" dirty="0">
                <a:latin typeface="Symbol" panose="05050102010706020507" pitchFamily="18" charset="2"/>
              </a:rPr>
              <a:t>4. </a:t>
            </a:r>
            <a:r>
              <a:rPr lang="en-GB" altLang="en-US" b="1" dirty="0">
                <a:latin typeface="Symbol" panose="05050102010706020507" pitchFamily="18" charset="2"/>
              </a:rPr>
              <a:t>"</a:t>
            </a:r>
            <a:r>
              <a:rPr lang="en-GB" altLang="en-US" b="1" dirty="0">
                <a:latin typeface="Times" panose="02020603050405020304" pitchFamily="18" charset="0"/>
              </a:rPr>
              <a:t> R P(R)</a:t>
            </a:r>
          </a:p>
          <a:p>
            <a:endParaRPr lang="en-GB" b="1" dirty="0">
              <a:latin typeface="Times" panose="02020603050405020304" pitchFamily="18" charset="0"/>
            </a:endParaRPr>
          </a:p>
          <a:p>
            <a:r>
              <a:rPr lang="en-GB" altLang="en-US" b="1" dirty="0" err="1">
                <a:latin typeface="Times" panose="02020603050405020304" pitchFamily="18" charset="0"/>
              </a:rPr>
              <a:t>E.g</a:t>
            </a:r>
            <a:r>
              <a:rPr lang="en-GB" altLang="en-US" b="1" dirty="0">
                <a:latin typeface="Times" panose="02020603050405020304" pitchFamily="18" charset="0"/>
              </a:rPr>
              <a:t>: </a:t>
            </a:r>
            <a:r>
              <a:rPr lang="en-GB" altLang="en-US" b="1" dirty="0">
                <a:latin typeface="Symbol" panose="05050102010706020507" pitchFamily="18" charset="2"/>
              </a:rPr>
              <a:t>"</a:t>
            </a:r>
            <a:r>
              <a:rPr lang="en-GB" altLang="en-US" b="1" dirty="0">
                <a:latin typeface="Times" panose="02020603050405020304" pitchFamily="18" charset="0"/>
              </a:rPr>
              <a:t> S [</a:t>
            </a:r>
            <a:r>
              <a:rPr lang="en-US" dirty="0"/>
              <a:t>S € Sailors ]</a:t>
            </a:r>
            <a:endParaRPr lang="en-GB" altLang="en-US" b="1" dirty="0">
              <a:latin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11BC-15FC-4CB6-86C9-712C292A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noProof="1">
                <a:latin typeface="Times" panose="02020603050405020304" pitchFamily="18" charset="0"/>
              </a:rPr>
              <a:t>Tuple Relational Calculus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188A-1E91-4954-8B8C-998BB07D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 Find the names and ages of sailors with a </a:t>
            </a:r>
            <a:r>
              <a:rPr lang="en-US" dirty="0" err="1"/>
              <a:t>ratying</a:t>
            </a:r>
            <a:r>
              <a:rPr lang="en-US" dirty="0"/>
              <a:t> </a:t>
            </a:r>
            <a:r>
              <a:rPr lang="en-US" dirty="0" err="1"/>
              <a:t>abobve</a:t>
            </a:r>
            <a:r>
              <a:rPr lang="en-US" dirty="0"/>
              <a:t> 7 ?</a:t>
            </a:r>
          </a:p>
          <a:p>
            <a:endParaRPr lang="en-US" dirty="0"/>
          </a:p>
          <a:p>
            <a:r>
              <a:rPr lang="en-US" dirty="0"/>
              <a:t>{ s.name, </a:t>
            </a:r>
            <a:r>
              <a:rPr lang="en-US" dirty="0" err="1"/>
              <a:t>s.age</a:t>
            </a:r>
            <a:r>
              <a:rPr lang="en-US" dirty="0"/>
              <a:t> |S€  Sailors ^  </a:t>
            </a:r>
            <a:r>
              <a:rPr lang="en-US" dirty="0" err="1"/>
              <a:t>S.rating</a:t>
            </a:r>
            <a:r>
              <a:rPr lang="en-US" dirty="0"/>
              <a:t> &gt; 7 }  x</a:t>
            </a:r>
          </a:p>
          <a:p>
            <a:r>
              <a:rPr lang="en-US" dirty="0"/>
              <a:t>Here S is a free variable</a:t>
            </a:r>
          </a:p>
          <a:p>
            <a:r>
              <a:rPr lang="en-US" dirty="0"/>
              <a:t> {   T   | </a:t>
            </a:r>
            <a:r>
              <a:rPr lang="en-GB" altLang="en-US" sz="2800" b="1" dirty="0">
                <a:latin typeface="Symbol" panose="05050102010706020507" pitchFamily="18" charset="2"/>
              </a:rPr>
              <a:t>$</a:t>
            </a:r>
            <a:r>
              <a:rPr lang="en-US" dirty="0"/>
              <a:t> S( S€  Sailors  </a:t>
            </a:r>
            <a:r>
              <a:rPr lang="en-US" dirty="0" err="1"/>
              <a:t>S.rating</a:t>
            </a:r>
            <a:r>
              <a:rPr lang="en-US" dirty="0"/>
              <a:t> &gt; 7 )   ^  T.name = S.name ^ </a:t>
            </a:r>
            <a:r>
              <a:rPr lang="en-US" dirty="0" err="1"/>
              <a:t>T.age</a:t>
            </a:r>
            <a:r>
              <a:rPr lang="en-US" dirty="0"/>
              <a:t> = </a:t>
            </a:r>
            <a:r>
              <a:rPr lang="en-US" dirty="0" err="1"/>
              <a:t>s.age</a:t>
            </a:r>
            <a:r>
              <a:rPr lang="en-US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31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253-447E-49EE-98BF-2B9212AD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1CED-304E-4994-A9C1-3FD5031B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Unsafe query { s | s       sailors  }  </a:t>
            </a:r>
          </a:p>
          <a:p>
            <a:r>
              <a:rPr lang="en-US" dirty="0"/>
              <a:t>Define concept called domain of the query: {all tables which are mentioned in the query}</a:t>
            </a:r>
          </a:p>
          <a:p>
            <a:r>
              <a:rPr lang="en-US" dirty="0"/>
              <a:t>Domain { Sailors only} or { sailors &amp; reserves}</a:t>
            </a:r>
          </a:p>
          <a:p>
            <a:r>
              <a:rPr lang="en-US" dirty="0"/>
              <a:t>Relation between Domain of query and your output.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o/p results subset or equal to that table.</a:t>
            </a:r>
          </a:p>
          <a:p>
            <a:endParaRPr lang="en-US" dirty="0"/>
          </a:p>
          <a:p>
            <a:r>
              <a:rPr lang="en-US" dirty="0"/>
              <a:t>T | there exists sailors and there exists reserves and </a:t>
            </a:r>
            <a:r>
              <a:rPr lang="en-US" dirty="0" err="1"/>
              <a:t>r.sid</a:t>
            </a:r>
            <a:r>
              <a:rPr lang="en-US" dirty="0"/>
              <a:t> = </a:t>
            </a:r>
            <a:r>
              <a:rPr lang="en-US" dirty="0" err="1"/>
              <a:t>s.sid</a:t>
            </a:r>
            <a:r>
              <a:rPr lang="en-US" dirty="0"/>
              <a:t>, and </a:t>
            </a:r>
            <a:r>
              <a:rPr lang="en-US" dirty="0" err="1"/>
              <a:t>r.bid</a:t>
            </a:r>
            <a:r>
              <a:rPr lang="en-US" dirty="0"/>
              <a:t>=7 and t.name=s.name</a:t>
            </a:r>
          </a:p>
          <a:p>
            <a:endParaRPr lang="en-US" dirty="0"/>
          </a:p>
          <a:p>
            <a:r>
              <a:rPr lang="en-US" dirty="0"/>
              <a:t>Output must come from one of the tables of query and restricted. Here domain is Sailors U Reserves.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C9ADC-08E9-4942-8FBD-516E9676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13" y="1825625"/>
            <a:ext cx="276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5D4C9-8E85-4DC4-B0B7-8092DFD80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C2F2F-03D7-4D84-9203-A7EFB07DE64B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CD94D57-DC11-4E35-8ECB-5E20D0E9C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Relational Calculus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CB90574-F52D-4A1F-BF17-7166C41EB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94488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b="1" dirty="0"/>
              <a:t>Relational calculus query specifies </a:t>
            </a:r>
            <a:r>
              <a:rPr lang="en-GB" altLang="en-US" b="1" i="1" dirty="0"/>
              <a:t>what</a:t>
            </a:r>
            <a:r>
              <a:rPr lang="en-GB" altLang="en-US" b="1" dirty="0"/>
              <a:t> is to be retrieved rather than </a:t>
            </a:r>
            <a:r>
              <a:rPr lang="en-GB" altLang="en-US" b="1" i="1" dirty="0"/>
              <a:t>how</a:t>
            </a:r>
            <a:r>
              <a:rPr lang="en-GB" altLang="en-US" b="1" dirty="0"/>
              <a:t> to retrieve it. (No description of how to evaluate a query.)</a:t>
            </a:r>
          </a:p>
          <a:p>
            <a:pPr lvl="1">
              <a:lnSpc>
                <a:spcPct val="3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b="1" dirty="0"/>
              <a:t>In first-order logic (or predicate calculus), </a:t>
            </a:r>
            <a:r>
              <a:rPr lang="en-GB" altLang="en-US" b="1" i="1" dirty="0"/>
              <a:t>predicate</a:t>
            </a:r>
            <a:r>
              <a:rPr lang="en-GB" altLang="en-US" b="1" dirty="0"/>
              <a:t> is a truth-valued function with arguments. </a:t>
            </a:r>
          </a:p>
          <a:p>
            <a:pPr lvl="1">
              <a:lnSpc>
                <a:spcPct val="2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b="1" dirty="0"/>
              <a:t>When we substitute values for the arguments, function yields an expression, called a </a:t>
            </a:r>
            <a:r>
              <a:rPr lang="en-GB" altLang="en-US" b="1" i="1" dirty="0"/>
              <a:t>proposition</a:t>
            </a:r>
            <a:r>
              <a:rPr lang="en-GB" altLang="en-US" b="1" dirty="0"/>
              <a:t>, which can be either true or false. </a:t>
            </a:r>
          </a:p>
          <a:p>
            <a:pPr>
              <a:lnSpc>
                <a:spcPct val="90000"/>
              </a:lnSpc>
            </a:pPr>
            <a:endParaRPr lang="en-GB" altLang="en-US" b="1" dirty="0"/>
          </a:p>
          <a:p>
            <a:pPr>
              <a:lnSpc>
                <a:spcPct val="90000"/>
              </a:lnSpc>
            </a:pPr>
            <a:r>
              <a:rPr lang="en-GB" altLang="en-US" b="1" dirty="0"/>
              <a:t>Relational calculus is non-procedural query language.*declarative language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F44BA-4833-4413-9177-03E37926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0"/>
            <a:ext cx="11535508" cy="64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93F95-CB74-4554-8B23-1803C6167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C5BC-0626-4AD0-B360-C63A5CB0A754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CB993FE-E03E-4700-8ADB-7386695FF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Relational Calculus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1BD19DF-61D9-475B-AD8A-B61AA4F6B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046" y="1546225"/>
            <a:ext cx="9501554" cy="494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 dirty="0"/>
              <a:t>Relational calculus gives description about the query to get the result (unlike relational algebra gives a method to get result)</a:t>
            </a:r>
          </a:p>
          <a:p>
            <a:endParaRPr lang="en-GB" altLang="en-US" b="1" dirty="0"/>
          </a:p>
          <a:p>
            <a:r>
              <a:rPr lang="en-GB" altLang="en-US" b="1" dirty="0"/>
              <a:t>If predicate contains a variable (e.g. ‘</a:t>
            </a:r>
            <a:r>
              <a:rPr lang="en-GB" altLang="en-US" b="1" i="1" dirty="0"/>
              <a:t>x</a:t>
            </a:r>
            <a:r>
              <a:rPr lang="en-GB" altLang="en-US" b="1" dirty="0"/>
              <a:t> is a member of staff’), there must be a range for </a:t>
            </a:r>
            <a:r>
              <a:rPr lang="en-GB" altLang="en-US" b="1" i="1" dirty="0"/>
              <a:t>x</a:t>
            </a:r>
            <a:r>
              <a:rPr lang="en-GB" altLang="en-US" b="1" dirty="0"/>
              <a:t>. </a:t>
            </a:r>
          </a:p>
          <a:p>
            <a:pPr lvl="1">
              <a:lnSpc>
                <a:spcPct val="40000"/>
              </a:lnSpc>
            </a:pPr>
            <a:endParaRPr lang="en-GB" altLang="en-US" b="1" dirty="0"/>
          </a:p>
          <a:p>
            <a:r>
              <a:rPr lang="en-GB" altLang="en-US" b="1" dirty="0"/>
              <a:t>When we substitute some values of this range for </a:t>
            </a:r>
            <a:r>
              <a:rPr lang="en-GB" altLang="en-US" b="1" i="1" dirty="0"/>
              <a:t>x</a:t>
            </a:r>
            <a:r>
              <a:rPr lang="en-GB" altLang="en-US" b="1" dirty="0"/>
              <a:t>, proposition may be true; for other values, it may be false. </a:t>
            </a:r>
          </a:p>
          <a:p>
            <a:pPr lvl="1">
              <a:lnSpc>
                <a:spcPct val="40000"/>
              </a:lnSpc>
            </a:pPr>
            <a:endParaRPr lang="en-GB" altLang="en-US" b="1" dirty="0"/>
          </a:p>
          <a:p>
            <a:r>
              <a:rPr lang="en-GB" altLang="en-US" b="1" dirty="0"/>
              <a:t>When applied to databases, relational calculus has forms: </a:t>
            </a:r>
            <a:r>
              <a:rPr lang="en-GB" altLang="en-US" b="1" i="1" dirty="0"/>
              <a:t>tuple</a:t>
            </a:r>
            <a:r>
              <a:rPr lang="en-GB" altLang="en-US" b="1" dirty="0"/>
              <a:t> and </a:t>
            </a:r>
            <a:r>
              <a:rPr lang="en-GB" altLang="en-US" b="1" i="1" dirty="0"/>
              <a:t>domain.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22A8-04D0-4E97-BC81-E68E28AC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calculus applied to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695E-DECE-400F-AE9C-0FA1838B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applied to database, we get two types of relational calculus.</a:t>
            </a:r>
          </a:p>
          <a:p>
            <a:endParaRPr lang="en-US" dirty="0"/>
          </a:p>
          <a:p>
            <a:r>
              <a:rPr lang="en-US" dirty="0"/>
              <a:t>1. Tuple Relational Calculus (TRC)</a:t>
            </a:r>
          </a:p>
          <a:p>
            <a:r>
              <a:rPr lang="en-US" dirty="0"/>
              <a:t>Proposed by </a:t>
            </a:r>
            <a:r>
              <a:rPr lang="en-US" dirty="0" err="1"/>
              <a:t>codd</a:t>
            </a:r>
            <a:r>
              <a:rPr lang="en-US" dirty="0"/>
              <a:t> in 1972</a:t>
            </a:r>
          </a:p>
          <a:p>
            <a:r>
              <a:rPr lang="en-US" dirty="0"/>
              <a:t>Works on tuples(rows)   </a:t>
            </a:r>
            <a:r>
              <a:rPr lang="en-US" dirty="0" err="1"/>
              <a:t>E.g</a:t>
            </a:r>
            <a:r>
              <a:rPr lang="en-US" dirty="0"/>
              <a:t>: SQL (structured </a:t>
            </a:r>
            <a:r>
              <a:rPr lang="en-US"/>
              <a:t>query language)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Domain Relational calculus (DRC)</a:t>
            </a:r>
          </a:p>
          <a:p>
            <a:r>
              <a:rPr lang="en-US" dirty="0"/>
              <a:t>Proposed by Lacroix &amp; </a:t>
            </a:r>
            <a:r>
              <a:rPr lang="en-US" dirty="0" err="1"/>
              <a:t>pirotte</a:t>
            </a:r>
            <a:r>
              <a:rPr lang="en-US" dirty="0"/>
              <a:t> in 1977</a:t>
            </a:r>
          </a:p>
          <a:p>
            <a:r>
              <a:rPr lang="en-US" dirty="0"/>
              <a:t>Works on domain of attributes (columns)  </a:t>
            </a:r>
            <a:r>
              <a:rPr lang="en-US" dirty="0" err="1"/>
              <a:t>E.g</a:t>
            </a:r>
            <a:r>
              <a:rPr lang="en-US" dirty="0"/>
              <a:t>: QBE ( Query by Example)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43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4E075-59AF-4119-8935-D7688B609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66E1-A900-4013-BB6C-84749AD66419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7198B89F-E2F0-4C8B-ABED-F7D10E2DF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IN" altLang="en-US" b="1" noProof="1">
                <a:latin typeface="Times" panose="02020603050405020304" pitchFamily="18" charset="0"/>
              </a:rPr>
              <a:t>Tuple Relational Calculus</a:t>
            </a:r>
            <a:endParaRPr lang="en-IN" altLang="en-US" i="1" noProof="1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830960AF-0111-4C3C-9119-580CAEA81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0010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Interested in finding tuples for which a predicate is true. Based on use of </a:t>
            </a:r>
            <a:r>
              <a:rPr lang="en-GB" altLang="en-US" b="1" u="sng" dirty="0">
                <a:latin typeface="Times" panose="02020603050405020304" pitchFamily="18" charset="0"/>
              </a:rPr>
              <a:t>tuple variables</a:t>
            </a:r>
            <a:r>
              <a:rPr lang="en-GB" altLang="en-US" b="1" dirty="0">
                <a:latin typeface="Times" panose="02020603050405020304" pitchFamily="18" charset="0"/>
              </a:rPr>
              <a:t>. </a:t>
            </a:r>
          </a:p>
          <a:p>
            <a:pPr lvl="1">
              <a:lnSpc>
                <a:spcPct val="2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Tuple variable is a variable that ‘ranges over’ a named relation: i.e., variable whose only permitted values are tuples of the relation. </a:t>
            </a:r>
          </a:p>
          <a:p>
            <a:pPr lvl="1" algn="just">
              <a:lnSpc>
                <a:spcPct val="2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Specify range of a tuple variable </a:t>
            </a:r>
            <a:r>
              <a:rPr lang="en-GB" altLang="en-US" b="1" i="1" dirty="0">
                <a:latin typeface="Times" panose="02020603050405020304" pitchFamily="18" charset="0"/>
              </a:rPr>
              <a:t>S</a:t>
            </a:r>
            <a:r>
              <a:rPr lang="en-GB" altLang="en-US" b="1" dirty="0">
                <a:latin typeface="Times" panose="02020603050405020304" pitchFamily="18" charset="0"/>
              </a:rPr>
              <a:t> as the Staff relation as: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altLang="en-US" b="1" noProof="1">
                <a:latin typeface="Times" panose="02020603050405020304" pitchFamily="18" charset="0"/>
              </a:rPr>
              <a:t>	Staff</a:t>
            </a:r>
            <a:r>
              <a:rPr lang="en-GB" altLang="en-US" b="1" dirty="0">
                <a:latin typeface="Times" panose="02020603050405020304" pitchFamily="18" charset="0"/>
              </a:rPr>
              <a:t>(S)</a:t>
            </a:r>
            <a:endParaRPr lang="en-GB" altLang="en-US" b="1" noProof="1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To find set of all tuples S such that P(S) is true:</a:t>
            </a:r>
            <a:endParaRPr lang="en-GB" altLang="en-US" b="1" i="1" dirty="0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altLang="en-US" b="1" noProof="1">
                <a:latin typeface="Times" panose="02020603050405020304" pitchFamily="18" charset="0"/>
              </a:rPr>
              <a:t>	{S | P(S)}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DB1F5-7FAB-4C69-9DBC-83BE8BFBE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7A3BE-19A7-48C6-AEF2-D1594DD51874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3E82DC09-517B-48BC-A7CD-5BB1DED2F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 b="1" noProof="1">
                <a:latin typeface="Times" panose="02020603050405020304" pitchFamily="18" charset="0"/>
              </a:rPr>
              <a:t>Tuple Relational Calculus</a:t>
            </a:r>
            <a:r>
              <a:rPr lang="en-GB" altLang="en-US" b="1">
                <a:latin typeface="Times" panose="02020603050405020304" pitchFamily="18" charset="0"/>
              </a:rPr>
              <a:t> - Example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218D673-9279-47BA-8634-FB52D2148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74788"/>
            <a:ext cx="7727950" cy="4114800"/>
          </a:xfrm>
        </p:spPr>
        <p:txBody>
          <a:bodyPr/>
          <a:lstStyle/>
          <a:p>
            <a:pPr algn="just"/>
            <a:r>
              <a:rPr lang="en-GB" altLang="en-US" b="1">
                <a:latin typeface="Times" panose="02020603050405020304" pitchFamily="18" charset="0"/>
              </a:rPr>
              <a:t>To find details of all staff earning more than £10,000:</a:t>
            </a:r>
          </a:p>
          <a:p>
            <a:pPr lvl="1">
              <a:buFontTx/>
              <a:buNone/>
            </a:pPr>
            <a:r>
              <a:rPr lang="en-GB" altLang="en-US" b="1" noProof="1">
                <a:latin typeface="Times" panose="02020603050405020304" pitchFamily="18" charset="0"/>
              </a:rPr>
              <a:t>	{S | </a:t>
            </a:r>
            <a:r>
              <a:rPr lang="en-GB" altLang="en-US" b="1">
                <a:latin typeface="Times" panose="02020603050405020304" pitchFamily="18" charset="0"/>
              </a:rPr>
              <a:t>Staff(S) </a:t>
            </a:r>
            <a:r>
              <a:rPr lang="en-GB" altLang="en-US" b="1">
                <a:sym typeface="Symbol" panose="05050102010706020507" pitchFamily="18" charset="2"/>
              </a:rPr>
              <a:t>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  <a:r>
              <a:rPr lang="en-GB" altLang="en-US" b="1" noProof="1">
                <a:latin typeface="Times" panose="02020603050405020304" pitchFamily="18" charset="0"/>
              </a:rPr>
              <a:t>S.salary &gt; 10000}</a:t>
            </a:r>
            <a:endParaRPr lang="en-GB" altLang="en-US" b="1">
              <a:latin typeface="Times" panose="02020603050405020304" pitchFamily="18" charset="0"/>
            </a:endParaRPr>
          </a:p>
          <a:p>
            <a:pPr lvl="1">
              <a:buFontTx/>
              <a:buNone/>
            </a:pPr>
            <a:endParaRPr lang="en-GB" altLang="en-US" b="1">
              <a:latin typeface="Times" panose="02020603050405020304" pitchFamily="18" charset="0"/>
            </a:endParaRPr>
          </a:p>
          <a:p>
            <a:pPr algn="just"/>
            <a:r>
              <a:rPr lang="en-GB" altLang="en-US" b="1">
                <a:latin typeface="Times" panose="02020603050405020304" pitchFamily="18" charset="0"/>
              </a:rPr>
              <a:t>To find a particular attribute, such as salary, write</a:t>
            </a:r>
            <a:r>
              <a:rPr lang="en-GB" altLang="en-US">
                <a:latin typeface="Times" panose="02020603050405020304" pitchFamily="18" charset="0"/>
              </a:rPr>
              <a:t>:</a:t>
            </a:r>
          </a:p>
          <a:p>
            <a:pPr lvl="1" algn="just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	</a:t>
            </a:r>
            <a:r>
              <a:rPr lang="en-GB" altLang="en-US" b="1" noProof="1">
                <a:latin typeface="Times" panose="02020603050405020304" pitchFamily="18" charset="0"/>
              </a:rPr>
              <a:t>{S.salary | </a:t>
            </a:r>
            <a:r>
              <a:rPr lang="en-GB" altLang="en-US" b="1">
                <a:latin typeface="Times" panose="02020603050405020304" pitchFamily="18" charset="0"/>
              </a:rPr>
              <a:t>Staff(S) </a:t>
            </a:r>
            <a:r>
              <a:rPr lang="en-GB" altLang="en-US" sz="3200" b="1">
                <a:sym typeface="Symbol" panose="05050102010706020507" pitchFamily="18" charset="2"/>
              </a:rPr>
              <a:t>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  <a:r>
              <a:rPr lang="en-GB" altLang="en-US" b="1" noProof="1">
                <a:latin typeface="Times" panose="02020603050405020304" pitchFamily="18" charset="0"/>
              </a:rPr>
              <a:t>S.salary &gt; 10000}</a:t>
            </a:r>
            <a:endParaRPr lang="en-GB" altLang="en-US" sz="3200" b="1" noProof="1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75080-F5DB-4907-B925-E25CDAAFD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B409-CDBC-4D7E-B7FE-586B1A0A8DE4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5773C1D-2890-45EF-9A9E-8B3A1477D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 b="1" noProof="1">
                <a:latin typeface="Times" panose="02020603050405020304" pitchFamily="18" charset="0"/>
              </a:rPr>
              <a:t>Tuple Relational Calculus</a:t>
            </a:r>
            <a:endParaRPr lang="en-GB" altLang="en-US" dirty="0">
              <a:latin typeface="Times" panose="02020603050405020304" pitchFamily="18" charset="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0E207E3-B44A-4FA0-89BA-E6A7AD5E4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11480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Can use two </a:t>
            </a:r>
            <a:r>
              <a:rPr lang="en-GB" altLang="en-US" b="1" i="1" dirty="0">
                <a:latin typeface="Times" panose="02020603050405020304" pitchFamily="18" charset="0"/>
              </a:rPr>
              <a:t>quantifiers </a:t>
            </a:r>
            <a:r>
              <a:rPr lang="en-GB" altLang="en-US" b="1" dirty="0">
                <a:latin typeface="Times" panose="02020603050405020304" pitchFamily="18" charset="0"/>
              </a:rPr>
              <a:t>to tell how many instances the predicate applies to:</a:t>
            </a:r>
          </a:p>
          <a:p>
            <a:pPr lvl="1" algn="just"/>
            <a:r>
              <a:rPr lang="en-GB" altLang="en-US" b="1" dirty="0">
                <a:latin typeface="Times" panose="02020603050405020304" pitchFamily="18" charset="0"/>
              </a:rPr>
              <a:t>Existential quantifier </a:t>
            </a:r>
            <a:r>
              <a:rPr lang="en-GB" altLang="en-US" b="1" dirty="0">
                <a:latin typeface="Symbol" panose="05050102010706020507" pitchFamily="18" charset="2"/>
              </a:rPr>
              <a:t>$</a:t>
            </a:r>
            <a:r>
              <a:rPr lang="en-GB" altLang="en-US" b="1" dirty="0">
                <a:latin typeface="Times" panose="02020603050405020304" pitchFamily="18" charset="0"/>
              </a:rPr>
              <a:t> (‘there exists’) </a:t>
            </a:r>
          </a:p>
          <a:p>
            <a:pPr lvl="1" algn="just"/>
            <a:r>
              <a:rPr lang="en-GB" altLang="en-US" b="1" dirty="0"/>
              <a:t>Universal quantifier</a:t>
            </a:r>
            <a:r>
              <a:rPr lang="en-GB" altLang="en-US" dirty="0"/>
              <a:t> </a:t>
            </a:r>
            <a:r>
              <a:rPr lang="en-GB" altLang="en-US" b="1" dirty="0">
                <a:latin typeface="Symbol" panose="05050102010706020507" pitchFamily="18" charset="2"/>
              </a:rPr>
              <a:t>"</a:t>
            </a:r>
            <a:r>
              <a:rPr lang="en-GB" altLang="en-US" b="1" dirty="0">
                <a:latin typeface="Times" panose="02020603050405020304" pitchFamily="18" charset="0"/>
              </a:rPr>
              <a:t> (‘for all’) </a:t>
            </a:r>
          </a:p>
          <a:p>
            <a:pPr lvl="1" algn="just"/>
            <a:endParaRPr lang="en-GB" altLang="en-US" b="1" dirty="0">
              <a:latin typeface="Times" panose="02020603050405020304" pitchFamily="18" charset="0"/>
            </a:endParaRPr>
          </a:p>
          <a:p>
            <a:r>
              <a:rPr lang="en-GB" altLang="en-US" b="1" dirty="0">
                <a:latin typeface="Times" panose="02020603050405020304" pitchFamily="18" charset="0"/>
              </a:rPr>
              <a:t>Tuple variables qualified by </a:t>
            </a:r>
            <a:r>
              <a:rPr lang="en-GB" altLang="en-US" b="1" dirty="0">
                <a:latin typeface="Symbol" panose="05050102010706020507" pitchFamily="18" charset="2"/>
              </a:rPr>
              <a:t>"</a:t>
            </a:r>
            <a:r>
              <a:rPr lang="en-GB" altLang="en-US" b="1" dirty="0">
                <a:latin typeface="Times" panose="02020603050405020304" pitchFamily="18" charset="0"/>
              </a:rPr>
              <a:t> or </a:t>
            </a:r>
            <a:r>
              <a:rPr lang="en-GB" altLang="en-US" b="1" dirty="0">
                <a:latin typeface="Symbol" panose="05050102010706020507" pitchFamily="18" charset="2"/>
              </a:rPr>
              <a:t>$ </a:t>
            </a:r>
            <a:r>
              <a:rPr lang="en-GB" altLang="en-US" b="1" dirty="0"/>
              <a:t>are called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  <a:r>
              <a:rPr lang="en-GB" altLang="en-US" b="1" i="1" dirty="0">
                <a:latin typeface="Times" panose="02020603050405020304" pitchFamily="18" charset="0"/>
              </a:rPr>
              <a:t>bound</a:t>
            </a:r>
            <a:r>
              <a:rPr lang="en-GB" altLang="en-US" b="1" dirty="0">
                <a:latin typeface="Times" panose="02020603050405020304" pitchFamily="18" charset="0"/>
              </a:rPr>
              <a:t> variables, otherwise called </a:t>
            </a:r>
            <a:r>
              <a:rPr lang="en-GB" altLang="en-US" b="1" i="1" dirty="0">
                <a:latin typeface="Times" panose="02020603050405020304" pitchFamily="18" charset="0"/>
              </a:rPr>
              <a:t>free</a:t>
            </a:r>
            <a:r>
              <a:rPr lang="en-GB" altLang="en-US" b="1" dirty="0">
                <a:latin typeface="Times" panose="02020603050405020304" pitchFamily="18" charset="0"/>
              </a:rPr>
              <a:t> variables.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3351E-0224-4C30-9825-E0459488A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F865-DC87-4130-BC08-78E54516B857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0EFF5F2-A5B7-47E2-84E0-97254B4D2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noProof="1">
                <a:latin typeface="Times" panose="02020603050405020304" pitchFamily="18" charset="0"/>
              </a:rPr>
              <a:t>Tuple Relational Calculus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4754BBC-FB7B-40D1-BBC8-672CE2A97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7727950" cy="411480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Existential quantifier used in formulae that must be true for at least one instance, such as:</a:t>
            </a:r>
          </a:p>
          <a:p>
            <a:pPr lvl="1">
              <a:lnSpc>
                <a:spcPct val="2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GB" altLang="en-US" b="1" noProof="1">
                <a:latin typeface="Times" panose="02020603050405020304" pitchFamily="18" charset="0"/>
              </a:rPr>
              <a:t>	</a:t>
            </a:r>
            <a:r>
              <a:rPr lang="en-GB" altLang="en-US" b="1" dirty="0">
                <a:latin typeface="Times" panose="02020603050405020304" pitchFamily="18" charset="0"/>
              </a:rPr>
              <a:t>Staff(S) </a:t>
            </a:r>
            <a:r>
              <a:rPr lang="en-GB" altLang="en-US" b="1" noProof="1">
                <a:latin typeface="Symbol" panose="05050102010706020507" pitchFamily="18" charset="2"/>
              </a:rPr>
              <a:t>Ù</a:t>
            </a:r>
            <a:r>
              <a:rPr lang="en-GB" altLang="en-US" b="1" noProof="1">
                <a:latin typeface="Times" panose="02020603050405020304" pitchFamily="18" charset="0"/>
              </a:rPr>
              <a:t> </a:t>
            </a:r>
            <a:r>
              <a:rPr lang="en-GB" altLang="en-US" b="1" dirty="0">
                <a:latin typeface="Times" panose="02020603050405020304" pitchFamily="18" charset="0"/>
              </a:rPr>
              <a:t>(</a:t>
            </a:r>
            <a:r>
              <a:rPr lang="en-GB" altLang="en-US" b="1" noProof="1">
                <a:latin typeface="Symbol" panose="05050102010706020507" pitchFamily="18" charset="2"/>
              </a:rPr>
              <a:t>$</a:t>
            </a:r>
            <a:r>
              <a:rPr lang="en-GB" altLang="en-US" b="1" noProof="1">
                <a:latin typeface="Times" panose="02020603050405020304" pitchFamily="18" charset="0"/>
              </a:rPr>
              <a:t>B</a:t>
            </a:r>
            <a:r>
              <a:rPr lang="en-GB" altLang="en-US" b="1" dirty="0">
                <a:latin typeface="Times" panose="02020603050405020304" pitchFamily="18" charset="0"/>
              </a:rPr>
              <a:t>)</a:t>
            </a:r>
            <a:r>
              <a:rPr lang="en-GB" altLang="en-US" b="1" noProof="1">
                <a:latin typeface="Times" panose="02020603050405020304" pitchFamily="18" charset="0"/>
              </a:rPr>
              <a:t>(</a:t>
            </a:r>
            <a:r>
              <a:rPr lang="en-GB" altLang="en-US" b="1" dirty="0">
                <a:latin typeface="Times" panose="02020603050405020304" pitchFamily="18" charset="0"/>
              </a:rPr>
              <a:t>Branch(B) </a:t>
            </a:r>
            <a:r>
              <a:rPr lang="en-GB" altLang="en-US" b="1" noProof="1">
                <a:latin typeface="Symbol" panose="05050102010706020507" pitchFamily="18" charset="2"/>
              </a:rPr>
              <a:t>Ù</a:t>
            </a:r>
            <a:r>
              <a:rPr lang="en-GB" altLang="en-US" b="1" noProof="1">
                <a:latin typeface="Times" panose="02020603050405020304" pitchFamily="18" charset="0"/>
              </a:rPr>
              <a:t> </a:t>
            </a:r>
            <a:endParaRPr lang="en-GB" altLang="en-US" b="1" dirty="0">
              <a:latin typeface="Times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GB" altLang="en-US" b="1" dirty="0">
                <a:latin typeface="Times" panose="02020603050405020304" pitchFamily="18" charset="0"/>
              </a:rPr>
              <a:t>	(</a:t>
            </a:r>
            <a:r>
              <a:rPr lang="en-GB" altLang="en-US" b="1" noProof="1">
                <a:latin typeface="Times" panose="02020603050405020304" pitchFamily="18" charset="0"/>
              </a:rPr>
              <a:t>B.</a:t>
            </a:r>
            <a:r>
              <a:rPr lang="en-GB" altLang="en-US" b="1" dirty="0" err="1">
                <a:latin typeface="Times" panose="02020603050405020304" pitchFamily="18" charset="0"/>
              </a:rPr>
              <a:t>branchN</a:t>
            </a:r>
            <a:r>
              <a:rPr lang="en-GB" altLang="en-US" b="1" noProof="1">
                <a:latin typeface="Times" panose="02020603050405020304" pitchFamily="18" charset="0"/>
              </a:rPr>
              <a:t>o = S.</a:t>
            </a:r>
            <a:r>
              <a:rPr lang="en-GB" altLang="en-US" b="1" dirty="0" err="1">
                <a:latin typeface="Times" panose="02020603050405020304" pitchFamily="18" charset="0"/>
              </a:rPr>
              <a:t>branchN</a:t>
            </a:r>
            <a:r>
              <a:rPr lang="en-GB" altLang="en-US" b="1" noProof="1">
                <a:latin typeface="Times" panose="02020603050405020304" pitchFamily="18" charset="0"/>
              </a:rPr>
              <a:t>o</a:t>
            </a:r>
            <a:r>
              <a:rPr lang="en-GB" altLang="en-US" b="1" dirty="0">
                <a:latin typeface="Times" panose="02020603050405020304" pitchFamily="18" charset="0"/>
              </a:rPr>
              <a:t>)</a:t>
            </a:r>
            <a:r>
              <a:rPr lang="en-GB" altLang="en-US" b="1" noProof="1">
                <a:latin typeface="Times" panose="02020603050405020304" pitchFamily="18" charset="0"/>
              </a:rPr>
              <a:t> </a:t>
            </a:r>
            <a:r>
              <a:rPr lang="en-GB" altLang="en-US" b="1" noProof="1">
                <a:latin typeface="Symbol" panose="05050102010706020507" pitchFamily="18" charset="2"/>
              </a:rPr>
              <a:t>Ù</a:t>
            </a:r>
            <a:r>
              <a:rPr lang="en-GB" altLang="en-US" b="1" noProof="1">
                <a:latin typeface="Times" panose="02020603050405020304" pitchFamily="18" charset="0"/>
              </a:rPr>
              <a:t> B.</a:t>
            </a:r>
            <a:r>
              <a:rPr lang="en-GB" altLang="en-US" b="1" dirty="0">
                <a:latin typeface="Times" panose="02020603050405020304" pitchFamily="18" charset="0"/>
              </a:rPr>
              <a:t>c</a:t>
            </a:r>
            <a:r>
              <a:rPr lang="en-GB" altLang="en-US" b="1" noProof="1">
                <a:latin typeface="Times" panose="02020603050405020304" pitchFamily="18" charset="0"/>
              </a:rPr>
              <a:t>ity = ‘London’)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b="1" noProof="1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b="1" dirty="0"/>
              <a:t>Means ‘There exists a Branch tuple with same </a:t>
            </a:r>
            <a:r>
              <a:rPr lang="en-GB" altLang="en-US" b="1" dirty="0" err="1"/>
              <a:t>branchNo</a:t>
            </a:r>
            <a:r>
              <a:rPr lang="en-GB" altLang="en-US" b="1" dirty="0"/>
              <a:t> as the </a:t>
            </a:r>
            <a:r>
              <a:rPr lang="en-GB" altLang="en-US" b="1" dirty="0" err="1"/>
              <a:t>branchNo</a:t>
            </a:r>
            <a:r>
              <a:rPr lang="en-GB" altLang="en-US" b="1" dirty="0"/>
              <a:t> of the current Staff tuple, </a:t>
            </a:r>
            <a:r>
              <a:rPr lang="en-GB" altLang="en-US" b="1" i="1" dirty="0"/>
              <a:t>S</a:t>
            </a:r>
            <a:r>
              <a:rPr lang="en-GB" altLang="en-US" b="1" dirty="0"/>
              <a:t>, and is located in London’.</a:t>
            </a:r>
            <a:r>
              <a:rPr lang="en-GB" altLang="en-US" dirty="0"/>
              <a:t> </a:t>
            </a:r>
            <a:endParaRPr lang="en-GB" altLang="en-US" noProof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DC2F608D2FB4EBD8DD28B537063C7" ma:contentTypeVersion="13" ma:contentTypeDescription="Create a new document." ma:contentTypeScope="" ma:versionID="4895b584e361592c7760603f013de4b4">
  <xsd:schema xmlns:xsd="http://www.w3.org/2001/XMLSchema" xmlns:xs="http://www.w3.org/2001/XMLSchema" xmlns:p="http://schemas.microsoft.com/office/2006/metadata/properties" xmlns:ns2="245837e0-90d9-4919-b318-569ca8f056a6" xmlns:ns3="0e7d582d-3e19-426b-9ddf-bbbe9a1d9280" targetNamespace="http://schemas.microsoft.com/office/2006/metadata/properties" ma:root="true" ma:fieldsID="7430c87506610792267d3e9f58eb1bb7" ns2:_="" ns3:_="">
    <xsd:import namespace="245837e0-90d9-4919-b318-569ca8f056a6"/>
    <xsd:import namespace="0e7d582d-3e19-426b-9ddf-bbbe9a1d9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37e0-90d9-4919-b318-569ca8f05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582d-3e19-426b-9ddf-bbbe9a1d92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77CBFE-C22F-4B11-8F6F-9F3569DDC121}"/>
</file>

<file path=customXml/itemProps2.xml><?xml version="1.0" encoding="utf-8"?>
<ds:datastoreItem xmlns:ds="http://schemas.openxmlformats.org/officeDocument/2006/customXml" ds:itemID="{E300DE99-951A-48B8-8E43-5D6CBA82DC5D}"/>
</file>

<file path=customXml/itemProps3.xml><?xml version="1.0" encoding="utf-8"?>
<ds:datastoreItem xmlns:ds="http://schemas.openxmlformats.org/officeDocument/2006/customXml" ds:itemID="{C500C38B-6ECD-4500-B4F4-3FE3BA37C453}"/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2171</Words>
  <Application>Microsoft Office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Monotype Sorts</vt:lpstr>
      <vt:lpstr>Symbol</vt:lpstr>
      <vt:lpstr>Times</vt:lpstr>
      <vt:lpstr>Office Theme</vt:lpstr>
      <vt:lpstr>Relational Calculus</vt:lpstr>
      <vt:lpstr>Syllabus</vt:lpstr>
      <vt:lpstr>Relational Calculus</vt:lpstr>
      <vt:lpstr>Relational Calculus</vt:lpstr>
      <vt:lpstr>Relational calculus applied to database</vt:lpstr>
      <vt:lpstr>Tuple Relational Calculus</vt:lpstr>
      <vt:lpstr>Tuple Relational Calculus - Example</vt:lpstr>
      <vt:lpstr>Tuple Relational Calculus</vt:lpstr>
      <vt:lpstr>Tuple Relational Calculus </vt:lpstr>
      <vt:lpstr>Tuple Relational Calculus</vt:lpstr>
      <vt:lpstr>Tuple Relational Calculus</vt:lpstr>
      <vt:lpstr>Example - Tuple Relational Calculus</vt:lpstr>
      <vt:lpstr>Example - Tuple Relational Calculus</vt:lpstr>
      <vt:lpstr>Example - Tuple Relational Calculus</vt:lpstr>
      <vt:lpstr>Tuple Relational Calculus (unsafe query)</vt:lpstr>
      <vt:lpstr>Domain Relational Calculus</vt:lpstr>
      <vt:lpstr>PowerPoint Presentation</vt:lpstr>
      <vt:lpstr>Example - Domain Relational Calculus</vt:lpstr>
      <vt:lpstr>Example - Domain Relational Calculus</vt:lpstr>
      <vt:lpstr>Example - Domain Relational Calculus</vt:lpstr>
      <vt:lpstr>Example - Domain Relational Calculus</vt:lpstr>
      <vt:lpstr>Domain Relational Calculus</vt:lpstr>
      <vt:lpstr>Other Languages</vt:lpstr>
      <vt:lpstr>Tuple Relational Calculus (Memory tips)</vt:lpstr>
      <vt:lpstr>Tuple Relational Calculus *contd</vt:lpstr>
      <vt:lpstr>Tuple Relational Calculus :contd</vt:lpstr>
      <vt:lpstr>Tuple Relational Calculus contd</vt:lpstr>
      <vt:lpstr>Tuple Relational Calculus  </vt:lpstr>
      <vt:lpstr>Safe 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creator>hp</dc:creator>
  <cp:lastModifiedBy>hp</cp:lastModifiedBy>
  <cp:revision>32</cp:revision>
  <dcterms:created xsi:type="dcterms:W3CDTF">2021-04-20T16:01:24Z</dcterms:created>
  <dcterms:modified xsi:type="dcterms:W3CDTF">2021-04-27T06:54:39Z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0x0101008DDDC2F608D2FB4EBD8DD28B537063C7</vt:lpwstr>
  </property>
</Properties>
</file>